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63" r:id="rId3"/>
    <p:sldId id="294" r:id="rId4"/>
    <p:sldId id="258" r:id="rId5"/>
    <p:sldId id="259" r:id="rId6"/>
    <p:sldId id="286" r:id="rId7"/>
    <p:sldId id="274" r:id="rId8"/>
    <p:sldId id="287" r:id="rId9"/>
    <p:sldId id="289" r:id="rId10"/>
    <p:sldId id="290" r:id="rId11"/>
    <p:sldId id="291" r:id="rId12"/>
    <p:sldId id="292" r:id="rId13"/>
    <p:sldId id="295" r:id="rId14"/>
    <p:sldId id="279" r:id="rId15"/>
  </p:sldIdLst>
  <p:sldSz cx="9144000" cy="5143500" type="screen16x9"/>
  <p:notesSz cx="6858000" cy="9144000"/>
  <p:embeddedFontLst>
    <p:embeddedFont>
      <p:font typeface="Dosis ExtraLight" panose="020B0604020202020204" charset="0"/>
      <p:regular r:id="rId17"/>
      <p:bold r:id="rId18"/>
    </p:embeddedFont>
    <p:embeddedFont>
      <p:font typeface="Titillium Web Light" panose="020B0604020202020204" charset="0"/>
      <p:regular r:id="rId19"/>
      <p:bold r:id="rId20"/>
      <p:italic r:id="rId21"/>
      <p:boldItalic r:id="rId22"/>
    </p:embeddedFont>
    <p:embeddedFont>
      <p:font typeface="Verdana" panose="020B060403050404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199F41-A9CC-47DA-A919-30B1D9BA67A8}">
  <a:tblStyle styleId="{8E199F41-A9CC-47DA-A919-30B1D9BA67A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780" y="5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02" name="Google Shape;2402;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77"/>
        <p:cNvGrpSpPr/>
        <p:nvPr/>
      </p:nvGrpSpPr>
      <p:grpSpPr>
        <a:xfrm>
          <a:off x="0" y="0"/>
          <a:ext cx="0" cy="0"/>
          <a:chOff x="0" y="0"/>
          <a:chExt cx="0" cy="0"/>
        </a:xfrm>
      </p:grpSpPr>
      <p:sp>
        <p:nvSpPr>
          <p:cNvPr id="2678" name="Google Shape;2678;p9"/>
          <p:cNvSpPr txBox="1">
            <a:spLocks noGrp="1"/>
          </p:cNvSpPr>
          <p:nvPr>
            <p:ph type="body" idx="1"/>
          </p:nvPr>
        </p:nvSpPr>
        <p:spPr>
          <a:xfrm>
            <a:off x="624925" y="4177700"/>
            <a:ext cx="67593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endParaRPr/>
          </a:p>
        </p:txBody>
      </p:sp>
      <p:sp>
        <p:nvSpPr>
          <p:cNvPr id="2679" name="Google Shape;2679;p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grpSp>
        <p:nvGrpSpPr>
          <p:cNvPr id="2680" name="Google Shape;2680;p9"/>
          <p:cNvGrpSpPr/>
          <p:nvPr/>
        </p:nvGrpSpPr>
        <p:grpSpPr>
          <a:xfrm rot="10800000">
            <a:off x="8851487" y="28707"/>
            <a:ext cx="264012" cy="5086302"/>
            <a:chOff x="5307800" y="238125"/>
            <a:chExt cx="271925" cy="5238750"/>
          </a:xfrm>
        </p:grpSpPr>
        <p:sp>
          <p:nvSpPr>
            <p:cNvPr id="2681" name="Google Shape;2681;p9"/>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9"/>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9"/>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9"/>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9"/>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9"/>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9"/>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9"/>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9"/>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9"/>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9"/>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9"/>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9"/>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9"/>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9"/>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9"/>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9"/>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9"/>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9"/>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9"/>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9"/>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9"/>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9"/>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9"/>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9"/>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9"/>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9"/>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9"/>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9"/>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9"/>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9"/>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9"/>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9"/>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9"/>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9"/>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9"/>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9"/>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9"/>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9"/>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9"/>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9"/>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9"/>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9"/>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9"/>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9"/>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9"/>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9"/>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9"/>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9"/>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9"/>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9"/>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9"/>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9"/>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9"/>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9"/>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9"/>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9"/>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8" name="Google Shape;2738;p9"/>
          <p:cNvGrpSpPr/>
          <p:nvPr/>
        </p:nvGrpSpPr>
        <p:grpSpPr>
          <a:xfrm rot="10800000">
            <a:off x="7828571" y="28707"/>
            <a:ext cx="1140783" cy="5086302"/>
            <a:chOff x="5458325" y="238125"/>
            <a:chExt cx="1174975" cy="5238750"/>
          </a:xfrm>
        </p:grpSpPr>
        <p:sp>
          <p:nvSpPr>
            <p:cNvPr id="2739" name="Google Shape;2739;p9"/>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9"/>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9"/>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9"/>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9"/>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9"/>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9"/>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9"/>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9"/>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9"/>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9"/>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9"/>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9"/>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9"/>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9"/>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9"/>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9"/>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9"/>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9"/>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9"/>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9"/>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9"/>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9"/>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9"/>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9"/>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9"/>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9"/>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9"/>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9"/>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9"/>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9"/>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9"/>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9"/>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9"/>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9"/>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9"/>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9"/>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9"/>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9"/>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9"/>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9"/>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9"/>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9"/>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9"/>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9"/>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9"/>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9"/>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9"/>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9"/>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9"/>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9"/>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9"/>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9"/>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9"/>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9"/>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9"/>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9"/>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9"/>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9"/>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9"/>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9"/>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1" name="Google Shape;2801;p9"/>
          <p:cNvGrpSpPr/>
          <p:nvPr/>
        </p:nvGrpSpPr>
        <p:grpSpPr>
          <a:xfrm rot="10800000">
            <a:off x="7682451" y="28707"/>
            <a:ext cx="994639" cy="4940182"/>
            <a:chOff x="5759350" y="388625"/>
            <a:chExt cx="1024450" cy="5088250"/>
          </a:xfrm>
        </p:grpSpPr>
        <p:sp>
          <p:nvSpPr>
            <p:cNvPr id="2802" name="Google Shape;2802;p9"/>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9"/>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9"/>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9"/>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9"/>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9"/>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9"/>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9"/>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9"/>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9"/>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9"/>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9"/>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9"/>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9"/>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9"/>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9"/>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9"/>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9"/>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9"/>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9"/>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9"/>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9"/>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9"/>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9"/>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9"/>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9"/>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9"/>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9"/>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9"/>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9"/>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9"/>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9"/>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9"/>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9"/>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9"/>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9"/>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9"/>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9"/>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9"/>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9"/>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9"/>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9"/>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9"/>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9"/>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9"/>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9"/>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9"/>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9"/>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9"/>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9"/>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9"/>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9"/>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9"/>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9"/>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9"/>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9"/>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9"/>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9"/>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9"/>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9"/>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9"/>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9"/>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9"/>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9"/>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9"/>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9"/>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9"/>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9"/>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9"/>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9"/>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9"/>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9"/>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9"/>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9"/>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9"/>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9"/>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9"/>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9"/>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9"/>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9"/>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9"/>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9"/>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9"/>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9"/>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9"/>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9"/>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9"/>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9"/>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9"/>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9"/>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9"/>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9"/>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9"/>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9"/>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9"/>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9"/>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9"/>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9"/>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3" name="Google Shape;2903;p9"/>
          <p:cNvGrpSpPr/>
          <p:nvPr/>
        </p:nvGrpSpPr>
        <p:grpSpPr>
          <a:xfrm rot="10800000">
            <a:off x="7682451" y="28707"/>
            <a:ext cx="1140783" cy="5086302"/>
            <a:chOff x="5608825" y="238125"/>
            <a:chExt cx="1174975" cy="5238750"/>
          </a:xfrm>
        </p:grpSpPr>
        <p:sp>
          <p:nvSpPr>
            <p:cNvPr id="2904" name="Google Shape;2904;p9"/>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9"/>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9"/>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9"/>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9"/>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9"/>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9"/>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9"/>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9"/>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9"/>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9"/>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9"/>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9"/>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9"/>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9"/>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9"/>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9"/>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9"/>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9"/>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9"/>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9"/>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9"/>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9"/>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9"/>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9"/>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9"/>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9"/>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9"/>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9"/>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9"/>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9"/>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9"/>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9"/>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9"/>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9"/>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9"/>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9"/>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9"/>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9"/>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9"/>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9"/>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9"/>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9"/>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9"/>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9"/>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9"/>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9"/>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9"/>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9"/>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9"/>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hyperlink" Target="https://public.tableau.com/profile/ashutosh.pandey3014#!/vizhome/RaschModel/FoodInsecurity?publish=y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lexispublisher.com/articles/covid19-and-its-global-impact-on-food-and-agriculture.pdf"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apps.fas.usda.gov/psdonline/app/index.html" TargetMode="External"/><Relationship Id="rId4" Type="http://schemas.openxmlformats.org/officeDocument/2006/relationships/hyperlink" Target="http://www.foodsecurityportal.org/ap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public.tableau.com/profile/phalguni.shendy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2000" y="696424"/>
            <a:ext cx="5396700" cy="4008926"/>
          </a:xfrm>
          <a:prstGeom prst="rect">
            <a:avLst/>
          </a:prstGeom>
        </p:spPr>
        <p:txBody>
          <a:bodyPr spcFirstLastPara="1" wrap="square" lIns="91425" tIns="91425" rIns="91425" bIns="91425" anchor="t" anchorCtr="0">
            <a:noAutofit/>
          </a:bodyPr>
          <a:lstStyle/>
          <a:p>
            <a:pPr lvl="0">
              <a:spcBef>
                <a:spcPts val="600"/>
              </a:spcBef>
            </a:pPr>
            <a:r>
              <a:rPr lang="en" sz="2800" b="1" dirty="0">
                <a:solidFill>
                  <a:schemeClr val="accent2">
                    <a:lumMod val="20000"/>
                    <a:lumOff val="80000"/>
                  </a:schemeClr>
                </a:solidFill>
                <a:latin typeface="Dosis ExtraLight" charset="0"/>
              </a:rPr>
              <a:t>IBM HACK CHALLENGE’20</a:t>
            </a:r>
            <a:br>
              <a:rPr lang="en-US" sz="2000" dirty="0">
                <a:latin typeface="Dosis ExtraLight" charset="0"/>
              </a:rPr>
            </a:br>
            <a:br>
              <a:rPr lang="en-US" sz="2000" dirty="0">
                <a:latin typeface="Dosis ExtraLight" charset="0"/>
              </a:rPr>
            </a:br>
            <a:r>
              <a:rPr lang="en-US" sz="2000" dirty="0">
                <a:solidFill>
                  <a:schemeClr val="accent2">
                    <a:lumMod val="60000"/>
                    <a:lumOff val="40000"/>
                  </a:schemeClr>
                </a:solidFill>
                <a:latin typeface="Dosis ExtraLight" charset="0"/>
              </a:rPr>
              <a:t>TOPIC – </a:t>
            </a:r>
            <a:br>
              <a:rPr lang="en-US" sz="2000" dirty="0">
                <a:solidFill>
                  <a:schemeClr val="accent2">
                    <a:lumMod val="60000"/>
                    <a:lumOff val="40000"/>
                  </a:schemeClr>
                </a:solidFill>
                <a:latin typeface="Dosis ExtraLight" charset="0"/>
              </a:rPr>
            </a:br>
            <a:r>
              <a:rPr lang="en-US" sz="2000" dirty="0">
                <a:solidFill>
                  <a:schemeClr val="accent2">
                    <a:lumMod val="60000"/>
                    <a:lumOff val="40000"/>
                  </a:schemeClr>
                </a:solidFill>
                <a:latin typeface="Dosis ExtraLight" charset="0"/>
              </a:rPr>
              <a:t>IMPACT OF COVID-19 ON FOOD SECURITY – VISUALIZATION DASHBOARD</a:t>
            </a:r>
            <a:br>
              <a:rPr lang="en-US" sz="2000" dirty="0">
                <a:solidFill>
                  <a:schemeClr val="accent2">
                    <a:lumMod val="60000"/>
                    <a:lumOff val="40000"/>
                  </a:schemeClr>
                </a:solidFill>
                <a:latin typeface="Dosis ExtraLight" charset="0"/>
              </a:rPr>
            </a:br>
            <a:br>
              <a:rPr lang="en-US" sz="2000" dirty="0">
                <a:solidFill>
                  <a:schemeClr val="accent2">
                    <a:lumMod val="60000"/>
                    <a:lumOff val="40000"/>
                  </a:schemeClr>
                </a:solidFill>
                <a:latin typeface="Dosis ExtraLight" charset="0"/>
              </a:rPr>
            </a:br>
            <a:r>
              <a:rPr lang="en-US" sz="2000" dirty="0">
                <a:solidFill>
                  <a:schemeClr val="accent2">
                    <a:lumMod val="60000"/>
                    <a:lumOff val="40000"/>
                  </a:schemeClr>
                </a:solidFill>
                <a:latin typeface="Dosis ExtraLight" charset="0"/>
              </a:rPr>
              <a:t>TEAM NAME – NEOROTICS</a:t>
            </a:r>
            <a:br>
              <a:rPr lang="en-US" sz="2000" dirty="0">
                <a:solidFill>
                  <a:schemeClr val="accent2">
                    <a:lumMod val="60000"/>
                    <a:lumOff val="40000"/>
                  </a:schemeClr>
                </a:solidFill>
                <a:latin typeface="Dosis ExtraLight" charset="0"/>
              </a:rPr>
            </a:br>
            <a:br>
              <a:rPr lang="en-US" sz="2000" dirty="0">
                <a:solidFill>
                  <a:schemeClr val="accent2">
                    <a:lumMod val="60000"/>
                    <a:lumOff val="40000"/>
                  </a:schemeClr>
                </a:solidFill>
                <a:latin typeface="Dosis ExtraLight" charset="0"/>
              </a:rPr>
            </a:br>
            <a:r>
              <a:rPr lang="en-US" sz="2000" dirty="0">
                <a:solidFill>
                  <a:schemeClr val="accent2">
                    <a:lumMod val="60000"/>
                    <a:lumOff val="40000"/>
                  </a:schemeClr>
                </a:solidFill>
                <a:latin typeface="Dosis ExtraLight" charset="0"/>
              </a:rPr>
              <a:t>TEAM MEMBERS  - </a:t>
            </a:r>
            <a:br>
              <a:rPr lang="en-US" sz="2000" dirty="0">
                <a:solidFill>
                  <a:schemeClr val="accent2">
                    <a:lumMod val="60000"/>
                    <a:lumOff val="40000"/>
                  </a:schemeClr>
                </a:solidFill>
                <a:latin typeface="Dosis ExtraLight" charset="0"/>
              </a:rPr>
            </a:br>
            <a:r>
              <a:rPr lang="en-US" sz="2000" dirty="0">
                <a:solidFill>
                  <a:schemeClr val="accent2">
                    <a:lumMod val="60000"/>
                    <a:lumOff val="40000"/>
                  </a:schemeClr>
                </a:solidFill>
                <a:latin typeface="Dosis ExtraLight" charset="0"/>
              </a:rPr>
              <a:t>PHALGUNI   SHENDYE  </a:t>
            </a:r>
            <a:br>
              <a:rPr lang="en-US" sz="2000" dirty="0">
                <a:solidFill>
                  <a:schemeClr val="accent2">
                    <a:lumMod val="60000"/>
                    <a:lumOff val="40000"/>
                  </a:schemeClr>
                </a:solidFill>
                <a:latin typeface="Dosis ExtraLight" charset="0"/>
              </a:rPr>
            </a:br>
            <a:r>
              <a:rPr lang="en-US" sz="2000" dirty="0">
                <a:solidFill>
                  <a:schemeClr val="accent2">
                    <a:lumMod val="60000"/>
                    <a:lumOff val="40000"/>
                  </a:schemeClr>
                </a:solidFill>
                <a:latin typeface="Dosis ExtraLight" charset="0"/>
              </a:rPr>
              <a:t>ANISH   TALWELKAR</a:t>
            </a:r>
            <a:br>
              <a:rPr lang="en-US" sz="2000" dirty="0">
                <a:solidFill>
                  <a:schemeClr val="accent2">
                    <a:lumMod val="60000"/>
                    <a:lumOff val="40000"/>
                  </a:schemeClr>
                </a:solidFill>
                <a:latin typeface="Dosis ExtraLight" charset="0"/>
              </a:rPr>
            </a:br>
            <a:r>
              <a:rPr lang="en-US" sz="2000" dirty="0">
                <a:solidFill>
                  <a:schemeClr val="accent2">
                    <a:lumMod val="60000"/>
                    <a:lumOff val="40000"/>
                  </a:schemeClr>
                </a:solidFill>
                <a:latin typeface="Dosis ExtraLight" charset="0"/>
              </a:rPr>
              <a:t>ASHUTOSH   PANDEY</a:t>
            </a:r>
            <a:br>
              <a:rPr lang="en-US" sz="2000" b="1" dirty="0"/>
            </a:br>
            <a:br>
              <a:rPr lang="en-US" sz="2000" b="1" dirty="0"/>
            </a:br>
            <a:br>
              <a:rPr lang="en-US" sz="2000" b="1" dirty="0"/>
            </a:b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1950"/>
            <a:ext cx="6761100" cy="533400"/>
          </a:xfrm>
        </p:spPr>
        <p:txBody>
          <a:bodyPr/>
          <a:lstStyle/>
          <a:p>
            <a:r>
              <a:rPr lang="en-US" sz="1800" b="1" dirty="0"/>
              <a:t>STATISTICAL METHODS</a:t>
            </a:r>
            <a:endParaRPr lang="en-US" sz="18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10</a:t>
            </a:fld>
            <a:endParaRPr lang="en"/>
          </a:p>
        </p:txBody>
      </p:sp>
      <p:sp>
        <p:nvSpPr>
          <p:cNvPr id="4" name="Rectangle 3"/>
          <p:cNvSpPr/>
          <p:nvPr/>
        </p:nvSpPr>
        <p:spPr>
          <a:xfrm>
            <a:off x="274320" y="1047750"/>
            <a:ext cx="6172200" cy="3323987"/>
          </a:xfrm>
          <a:prstGeom prst="rect">
            <a:avLst/>
          </a:prstGeom>
        </p:spPr>
        <p:txBody>
          <a:bodyPr wrap="square">
            <a:spAutoFit/>
          </a:bodyPr>
          <a:lstStyle/>
          <a:p>
            <a:r>
              <a:rPr lang="en-US" b="1" dirty="0"/>
              <a:t>ITEM RESPONSE THEORY AND THE RASCH MODEL </a:t>
            </a:r>
          </a:p>
          <a:p>
            <a:endParaRPr lang="en-US" dirty="0"/>
          </a:p>
          <a:p>
            <a:r>
              <a:rPr lang="en-US" dirty="0"/>
              <a:t>The approach used to analyze FIES data comes from Item Response Theory (IRT), a branch of statistics that permits the measurement of unobservable traits through analysis of responses to surveys and tests. </a:t>
            </a:r>
          </a:p>
          <a:p>
            <a:r>
              <a:rPr lang="en-US" dirty="0"/>
              <a:t>As food security itself is an inherently unobservable characteristic, such as attitude or intelligence, it can be measured only by examining its observable manifestations. </a:t>
            </a:r>
          </a:p>
          <a:p>
            <a:r>
              <a:rPr lang="en-US" dirty="0"/>
              <a:t>The specific IRT model applied to FIES data is the </a:t>
            </a:r>
            <a:r>
              <a:rPr lang="en-US" dirty="0" err="1"/>
              <a:t>Rasch</a:t>
            </a:r>
            <a:r>
              <a:rPr lang="en-US" dirty="0"/>
              <a:t> model, which is widely used in health, education and psychology.</a:t>
            </a:r>
          </a:p>
          <a:p>
            <a:r>
              <a:rPr lang="en-US" dirty="0"/>
              <a:t>The </a:t>
            </a:r>
            <a:r>
              <a:rPr lang="en-US" dirty="0" err="1"/>
              <a:t>Rasch</a:t>
            </a:r>
            <a:r>
              <a:rPr lang="en-US" dirty="0"/>
              <a:t> model provides a theoretical base and a set of statistical tools to 1) assess the suitability of a set of survey questions (“items”) for constructing a measurement scale and to </a:t>
            </a:r>
          </a:p>
          <a:p>
            <a:r>
              <a:rPr lang="en-US" dirty="0"/>
              <a:t>2) compare a scale’s performance across different populations and survey contexts.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1" name="Picture 3"/>
          <p:cNvPicPr>
            <a:picLocks noChangeAspect="1" noChangeArrowheads="1"/>
          </p:cNvPicPr>
          <p:nvPr/>
        </p:nvPicPr>
        <p:blipFill>
          <a:blip r:embed="rId2"/>
          <a:srcRect/>
          <a:stretch>
            <a:fillRect/>
          </a:stretch>
        </p:blipFill>
        <p:spPr bwMode="auto">
          <a:xfrm>
            <a:off x="533400" y="742950"/>
            <a:ext cx="2743200" cy="2895600"/>
          </a:xfrm>
          <a:prstGeom prst="rect">
            <a:avLst/>
          </a:prstGeom>
          <a:noFill/>
          <a:ln w="9525">
            <a:noFill/>
            <a:miter lim="800000"/>
            <a:headEnd/>
            <a:tailEnd/>
          </a:ln>
          <a:effectLst/>
        </p:spPr>
      </p:pic>
      <p:pic>
        <p:nvPicPr>
          <p:cNvPr id="78852" name="Picture 4"/>
          <p:cNvPicPr>
            <a:picLocks noChangeAspect="1" noChangeArrowheads="1"/>
          </p:cNvPicPr>
          <p:nvPr/>
        </p:nvPicPr>
        <p:blipFill>
          <a:blip r:embed="rId3"/>
          <a:srcRect/>
          <a:stretch>
            <a:fillRect/>
          </a:stretch>
        </p:blipFill>
        <p:spPr bwMode="auto">
          <a:xfrm>
            <a:off x="3733800" y="2038350"/>
            <a:ext cx="2734733" cy="2895600"/>
          </a:xfrm>
          <a:prstGeom prst="rect">
            <a:avLst/>
          </a:prstGeom>
          <a:noFill/>
          <a:ln w="9525">
            <a:noFill/>
            <a:miter lim="800000"/>
            <a:headEnd/>
            <a:tailEnd/>
          </a:ln>
          <a:effectLst/>
        </p:spPr>
      </p:pic>
      <p:sp>
        <p:nvSpPr>
          <p:cNvPr id="11" name="TextBox 10"/>
          <p:cNvSpPr txBox="1"/>
          <p:nvPr/>
        </p:nvSpPr>
        <p:spPr>
          <a:xfrm>
            <a:off x="3733800" y="1504950"/>
            <a:ext cx="2743200" cy="461665"/>
          </a:xfrm>
          <a:prstGeom prst="rect">
            <a:avLst/>
          </a:prstGeom>
          <a:noFill/>
        </p:spPr>
        <p:txBody>
          <a:bodyPr wrap="square" rtlCol="0">
            <a:spAutoFit/>
          </a:bodyPr>
          <a:lstStyle/>
          <a:p>
            <a:r>
              <a:rPr lang="en-US" sz="1200" b="1" dirty="0">
                <a:solidFill>
                  <a:schemeClr val="accent2"/>
                </a:solidFill>
              </a:rPr>
              <a:t>NUMBER OF FOOD INSECURE CASES BY GENDER</a:t>
            </a:r>
          </a:p>
        </p:txBody>
      </p:sp>
      <p:sp>
        <p:nvSpPr>
          <p:cNvPr id="12" name="TextBox 11"/>
          <p:cNvSpPr txBox="1"/>
          <p:nvPr/>
        </p:nvSpPr>
        <p:spPr>
          <a:xfrm>
            <a:off x="533400" y="3638550"/>
            <a:ext cx="2743200" cy="461665"/>
          </a:xfrm>
          <a:prstGeom prst="rect">
            <a:avLst/>
          </a:prstGeom>
          <a:noFill/>
        </p:spPr>
        <p:txBody>
          <a:bodyPr wrap="square" rtlCol="0">
            <a:spAutoFit/>
          </a:bodyPr>
          <a:lstStyle/>
          <a:p>
            <a:r>
              <a:rPr lang="en-US" sz="1200" b="1" dirty="0">
                <a:solidFill>
                  <a:schemeClr val="accent2"/>
                </a:solidFill>
              </a:rPr>
              <a:t>PREVALANCE OF UNDERNOURISHMENT</a:t>
            </a:r>
          </a:p>
        </p:txBody>
      </p:sp>
      <p:sp>
        <p:nvSpPr>
          <p:cNvPr id="13" name="TextBox 12"/>
          <p:cNvSpPr txBox="1"/>
          <p:nvPr/>
        </p:nvSpPr>
        <p:spPr>
          <a:xfrm>
            <a:off x="381000" y="209550"/>
            <a:ext cx="4572000" cy="338554"/>
          </a:xfrm>
          <a:prstGeom prst="rect">
            <a:avLst/>
          </a:prstGeom>
          <a:noFill/>
        </p:spPr>
        <p:txBody>
          <a:bodyPr wrap="square" rtlCol="0">
            <a:spAutoFit/>
          </a:bodyPr>
          <a:lstStyle/>
          <a:p>
            <a:r>
              <a:rPr lang="en-US" sz="1600" b="1" dirty="0">
                <a:solidFill>
                  <a:schemeClr val="accent2"/>
                </a:solidFill>
              </a:rPr>
              <a:t>ANALYSIS USING DASHBOARDS</a:t>
            </a:r>
          </a:p>
        </p:txBody>
      </p:sp>
      <p:sp>
        <p:nvSpPr>
          <p:cNvPr id="14" name="Rectangle 13"/>
          <p:cNvSpPr/>
          <p:nvPr/>
        </p:nvSpPr>
        <p:spPr>
          <a:xfrm>
            <a:off x="152400" y="4400550"/>
            <a:ext cx="3505200" cy="600164"/>
          </a:xfrm>
          <a:prstGeom prst="rect">
            <a:avLst/>
          </a:prstGeom>
        </p:spPr>
        <p:txBody>
          <a:bodyPr wrap="square">
            <a:spAutoFit/>
          </a:bodyPr>
          <a:lstStyle/>
          <a:p>
            <a:r>
              <a:rPr lang="en-US" sz="1100" b="1" dirty="0">
                <a:solidFill>
                  <a:schemeClr val="accent2">
                    <a:lumMod val="20000"/>
                    <a:lumOff val="80000"/>
                  </a:schemeClr>
                </a:solidFill>
                <a:hlinkClick r:id="rId4"/>
              </a:rPr>
              <a:t>https://public.tableau.com/profile/ashutosh.pandey3014#!/vizhome/RaschModel/FoodInsecurity?publish=yes</a:t>
            </a:r>
            <a:endParaRPr lang="en-US" sz="1100" b="1" dirty="0">
              <a:solidFill>
                <a:schemeClr val="accent2">
                  <a:lumMod val="20000"/>
                  <a:lumOff val="80000"/>
                </a:schemeClr>
              </a:solidFill>
            </a:endParaRPr>
          </a:p>
        </p:txBody>
      </p:sp>
      <p:sp>
        <p:nvSpPr>
          <p:cNvPr id="15" name="TextBox 14"/>
          <p:cNvSpPr txBox="1"/>
          <p:nvPr/>
        </p:nvSpPr>
        <p:spPr>
          <a:xfrm>
            <a:off x="152400" y="4248150"/>
            <a:ext cx="1819729" cy="246221"/>
          </a:xfrm>
          <a:prstGeom prst="rect">
            <a:avLst/>
          </a:prstGeom>
          <a:noFill/>
        </p:spPr>
        <p:txBody>
          <a:bodyPr wrap="none" rtlCol="0">
            <a:spAutoFit/>
          </a:bodyPr>
          <a:lstStyle/>
          <a:p>
            <a:r>
              <a:rPr lang="en-US" sz="1000" dirty="0">
                <a:solidFill>
                  <a:schemeClr val="accent2">
                    <a:lumMod val="20000"/>
                    <a:lumOff val="80000"/>
                  </a:schemeClr>
                </a:solidFill>
              </a:rPr>
              <a:t>LINK TO THE DASHBOARD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3" name="Picture 5"/>
          <p:cNvPicPr>
            <a:picLocks noChangeAspect="1" noChangeArrowheads="1"/>
          </p:cNvPicPr>
          <p:nvPr/>
        </p:nvPicPr>
        <p:blipFill>
          <a:blip r:embed="rId2"/>
          <a:srcRect/>
          <a:stretch>
            <a:fillRect/>
          </a:stretch>
        </p:blipFill>
        <p:spPr bwMode="auto">
          <a:xfrm>
            <a:off x="304800" y="666750"/>
            <a:ext cx="3144880" cy="2666999"/>
          </a:xfrm>
          <a:prstGeom prst="rect">
            <a:avLst/>
          </a:prstGeom>
          <a:noFill/>
          <a:ln w="9525">
            <a:noFill/>
            <a:miter lim="800000"/>
            <a:headEnd/>
            <a:tailEnd/>
          </a:ln>
          <a:effectLst/>
        </p:spPr>
      </p:pic>
      <p:pic>
        <p:nvPicPr>
          <p:cNvPr id="78854" name="Picture 6"/>
          <p:cNvPicPr>
            <a:picLocks noChangeAspect="1" noChangeArrowheads="1"/>
          </p:cNvPicPr>
          <p:nvPr/>
        </p:nvPicPr>
        <p:blipFill>
          <a:blip r:embed="rId3"/>
          <a:srcRect/>
          <a:stretch>
            <a:fillRect/>
          </a:stretch>
        </p:blipFill>
        <p:spPr bwMode="auto">
          <a:xfrm>
            <a:off x="4038600" y="1428750"/>
            <a:ext cx="2286000" cy="3613150"/>
          </a:xfrm>
          <a:prstGeom prst="rect">
            <a:avLst/>
          </a:prstGeom>
          <a:noFill/>
          <a:ln w="9525">
            <a:noFill/>
            <a:miter lim="800000"/>
            <a:headEnd/>
            <a:tailEnd/>
          </a:ln>
          <a:effectLst/>
        </p:spPr>
      </p:pic>
      <p:sp>
        <p:nvSpPr>
          <p:cNvPr id="6" name="TextBox 5"/>
          <p:cNvSpPr txBox="1"/>
          <p:nvPr/>
        </p:nvSpPr>
        <p:spPr>
          <a:xfrm>
            <a:off x="3962400" y="590550"/>
            <a:ext cx="2819400" cy="830997"/>
          </a:xfrm>
          <a:prstGeom prst="rect">
            <a:avLst/>
          </a:prstGeom>
          <a:noFill/>
        </p:spPr>
        <p:txBody>
          <a:bodyPr wrap="square" rtlCol="0">
            <a:spAutoFit/>
          </a:bodyPr>
          <a:lstStyle/>
          <a:p>
            <a:r>
              <a:rPr lang="en-US" sz="1200" b="1" dirty="0">
                <a:solidFill>
                  <a:schemeClr val="accent2"/>
                </a:solidFill>
              </a:rPr>
              <a:t>NUMBER OF FOOD INSECURE CASES IN RURAL AND URBAN AREAS </a:t>
            </a:r>
          </a:p>
          <a:p>
            <a:r>
              <a:rPr lang="en-US" sz="1200" b="1" dirty="0">
                <a:solidFill>
                  <a:schemeClr val="accent2"/>
                </a:solidFill>
              </a:rPr>
              <a:t>(Green – Rural, Brown - Urban)</a:t>
            </a:r>
          </a:p>
        </p:txBody>
      </p:sp>
      <p:sp>
        <p:nvSpPr>
          <p:cNvPr id="8" name="TextBox 7"/>
          <p:cNvSpPr txBox="1"/>
          <p:nvPr/>
        </p:nvSpPr>
        <p:spPr>
          <a:xfrm>
            <a:off x="228600" y="3486150"/>
            <a:ext cx="3276600" cy="646331"/>
          </a:xfrm>
          <a:prstGeom prst="rect">
            <a:avLst/>
          </a:prstGeom>
          <a:noFill/>
        </p:spPr>
        <p:txBody>
          <a:bodyPr wrap="square" rtlCol="0">
            <a:spAutoFit/>
          </a:bodyPr>
          <a:lstStyle/>
          <a:p>
            <a:r>
              <a:rPr lang="en-US" sz="1200" b="1" dirty="0">
                <a:solidFill>
                  <a:schemeClr val="accent2"/>
                </a:solidFill>
              </a:rPr>
              <a:t>NUMBER OF FOOD INSECURE CASES BY AGE</a:t>
            </a:r>
          </a:p>
          <a:p>
            <a:endParaRPr lang="en-US" sz="1200" b="1" dirty="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33979E-4D53-4525-B245-46592007EA3B}"/>
              </a:ext>
            </a:extLst>
          </p:cNvPr>
          <p:cNvSpPr txBox="1"/>
          <p:nvPr/>
        </p:nvSpPr>
        <p:spPr>
          <a:xfrm>
            <a:off x="304800" y="361950"/>
            <a:ext cx="6019800" cy="646331"/>
          </a:xfrm>
          <a:prstGeom prst="rect">
            <a:avLst/>
          </a:prstGeom>
          <a:noFill/>
        </p:spPr>
        <p:txBody>
          <a:bodyPr wrap="square" rtlCol="0">
            <a:spAutoFit/>
          </a:bodyPr>
          <a:lstStyle/>
          <a:p>
            <a:r>
              <a:rPr lang="en-IN" sz="3600" b="1" dirty="0">
                <a:solidFill>
                  <a:schemeClr val="bg2"/>
                </a:solidFill>
                <a:latin typeface="Dosis ExtraLight" panose="020B0604020202020204" charset="0"/>
              </a:rPr>
              <a:t>CONCLUSION</a:t>
            </a:r>
          </a:p>
        </p:txBody>
      </p:sp>
      <p:sp>
        <p:nvSpPr>
          <p:cNvPr id="5" name="TextBox 4">
            <a:extLst>
              <a:ext uri="{FF2B5EF4-FFF2-40B4-BE49-F238E27FC236}">
                <a16:creationId xmlns:a16="http://schemas.microsoft.com/office/drawing/2014/main" id="{D82786CF-0EB0-4896-B972-F711B7A9ABC8}"/>
              </a:ext>
            </a:extLst>
          </p:cNvPr>
          <p:cNvSpPr txBox="1"/>
          <p:nvPr/>
        </p:nvSpPr>
        <p:spPr>
          <a:xfrm>
            <a:off x="457200" y="1428750"/>
            <a:ext cx="6096000" cy="2246769"/>
          </a:xfrm>
          <a:prstGeom prst="rect">
            <a:avLst/>
          </a:prstGeom>
          <a:noFill/>
        </p:spPr>
        <p:txBody>
          <a:bodyPr wrap="square" rtlCol="0">
            <a:spAutoFit/>
          </a:bodyPr>
          <a:lstStyle/>
          <a:p>
            <a:pPr marL="342900" indent="-342900">
              <a:buFont typeface="+mj-lt"/>
              <a:buAutoNum type="arabicPeriod"/>
            </a:pPr>
            <a:r>
              <a:rPr lang="en-IN" dirty="0"/>
              <a:t>As the COVID-19 pandemic rages on, the entire world has been reeling under its effects. </a:t>
            </a:r>
          </a:p>
          <a:p>
            <a:pPr marL="342900" indent="-342900">
              <a:buFont typeface="+mj-lt"/>
              <a:buAutoNum type="arabicPeriod"/>
            </a:pPr>
            <a:endParaRPr lang="en-IN" dirty="0"/>
          </a:p>
          <a:p>
            <a:pPr marL="342900" indent="-342900">
              <a:buFont typeface="+mj-lt"/>
              <a:buAutoNum type="arabicPeriod"/>
            </a:pPr>
            <a:r>
              <a:rPr lang="en-IN" dirty="0"/>
              <a:t>We have visualized how disruptions in food supply chains can affect availability and access to food for millions of poor people around the world.</a:t>
            </a:r>
          </a:p>
          <a:p>
            <a:pPr marL="342900" indent="-342900">
              <a:buFont typeface="+mj-lt"/>
              <a:buAutoNum type="arabicPeriod"/>
            </a:pPr>
            <a:endParaRPr lang="en-IN" dirty="0"/>
          </a:p>
          <a:p>
            <a:pPr marL="342900" indent="-342900">
              <a:buFont typeface="+mj-lt"/>
              <a:buAutoNum type="arabicPeriod"/>
            </a:pPr>
            <a:r>
              <a:rPr lang="en-IN" dirty="0"/>
              <a:t>We have also tried to estimate the prevalence of food insecurity in various countries using the globally accepted Food Insecurity Experience Scale (FIES).</a:t>
            </a:r>
          </a:p>
        </p:txBody>
      </p:sp>
    </p:spTree>
    <p:extLst>
      <p:ext uri="{BB962C8B-B14F-4D97-AF65-F5344CB8AC3E}">
        <p14:creationId xmlns:p14="http://schemas.microsoft.com/office/powerpoint/2010/main" val="2766959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80BFB7"/>
                </a:solidFill>
              </a:rPr>
              <a:t>THANKS!</a:t>
            </a:r>
            <a:endParaRPr sz="6000">
              <a:solidFill>
                <a:srgbClr val="80BFB7"/>
              </a:solidFill>
            </a:endParaRPr>
          </a:p>
        </p:txBody>
      </p:sp>
      <p:sp>
        <p:nvSpPr>
          <p:cNvPr id="4039" name="Google Shape;4039;p36"/>
          <p:cNvSpPr txBox="1">
            <a:spLocks noGrp="1"/>
          </p:cNvSpPr>
          <p:nvPr>
            <p:ph type="subTitle" idx="4294967295"/>
          </p:nvPr>
        </p:nvSpPr>
        <p:spPr>
          <a:xfrm>
            <a:off x="685800" y="194472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solidFill>
                  <a:srgbClr val="D3EBD5"/>
                </a:solidFill>
                <a:highlight>
                  <a:srgbClr val="01597F"/>
                </a:highlight>
              </a:rPr>
              <a:t>REFERENCES- </a:t>
            </a:r>
            <a:endParaRPr sz="1400">
              <a:solidFill>
                <a:srgbClr val="D3EBD5"/>
              </a:solidFill>
              <a:highlight>
                <a:srgbClr val="01597F"/>
              </a:highlight>
            </a:endParaRPr>
          </a:p>
        </p:txBody>
      </p:sp>
      <p:sp>
        <p:nvSpPr>
          <p:cNvPr id="4040" name="Google Shape;4040;p36"/>
          <p:cNvSpPr txBox="1">
            <a:spLocks noGrp="1"/>
          </p:cNvSpPr>
          <p:nvPr>
            <p:ph type="body" idx="4294967295"/>
          </p:nvPr>
        </p:nvSpPr>
        <p:spPr>
          <a:xfrm>
            <a:off x="685800" y="2769202"/>
            <a:ext cx="6172200" cy="1613100"/>
          </a:xfrm>
          <a:prstGeom prst="rect">
            <a:avLst/>
          </a:prstGeom>
        </p:spPr>
        <p:txBody>
          <a:bodyPr spcFirstLastPara="1" wrap="square" lIns="91425" tIns="91425" rIns="91425" bIns="91425" anchor="t" anchorCtr="0">
            <a:noAutofit/>
          </a:bodyPr>
          <a:lstStyle/>
          <a:p>
            <a:pPr marL="0" lvl="0" indent="0">
              <a:buNone/>
            </a:pPr>
            <a:r>
              <a:rPr lang="en-US" sz="1100" dirty="0">
                <a:hlinkClick r:id="rId3"/>
              </a:rPr>
              <a:t>paper_COVID-19 and its Global Impact on Food and Agriculture</a:t>
            </a:r>
            <a:endParaRPr lang="en-US" sz="1100" dirty="0"/>
          </a:p>
          <a:p>
            <a:pPr marL="0" lvl="0" indent="0">
              <a:buNone/>
            </a:pPr>
            <a:r>
              <a:rPr lang="en-US" sz="1100" dirty="0">
                <a:hlinkClick r:id="rId4"/>
              </a:rPr>
              <a:t>http://www.foodsecurityportal.org/api</a:t>
            </a:r>
            <a:endParaRPr lang="en-US" sz="1100" dirty="0"/>
          </a:p>
          <a:p>
            <a:pPr marL="0" lvl="0" indent="0">
              <a:buNone/>
            </a:pPr>
            <a:r>
              <a:rPr lang="en-US" sz="1100" dirty="0">
                <a:hlinkClick r:id="rId5"/>
              </a:rPr>
              <a:t>https://apps.fas.usda.gov/psdonline/app/index.html#/app/home</a:t>
            </a:r>
            <a:endParaRPr lang="en-US" sz="1100" dirty="0"/>
          </a:p>
          <a:p>
            <a:pPr marL="0" lvl="0" indent="0">
              <a:buNone/>
            </a:pPr>
            <a:endParaRPr lang="en-US" sz="1100" dirty="0"/>
          </a:p>
          <a:p>
            <a:pPr marL="0" lvl="0" indent="0">
              <a:buNone/>
            </a:pPr>
            <a:endParaRPr sz="1100">
              <a:solidFill>
                <a:srgbClr val="D3EBD5"/>
              </a:solidFill>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609600" y="15049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PREOBLEM STATEMENT</a:t>
            </a:r>
          </a:p>
          <a:p>
            <a:pPr marL="0" lvl="0" indent="0">
              <a:buNone/>
            </a:pPr>
            <a:r>
              <a:rPr lang="en-US" sz="1200" dirty="0"/>
              <a:t>Alarmed by a potential rise in food insecurity during the COVID-19 pandemic, many countries and organizations are mounting special efforts to keep agriculture safely running as an essential business, markets well supplied in affordable and nutritious food, and consumers still able to access and purchase food despite movement restrictions and income losses. </a:t>
            </a:r>
            <a:r>
              <a:rPr lang="en" sz="1200" dirty="0"/>
              <a:t>We need to understand </a:t>
            </a:r>
            <a:r>
              <a:rPr lang="en-US" sz="1200" dirty="0"/>
              <a:t>how the extended lockdowns / post lockdown situations can impact the food security of people in order to take effective decisions.</a:t>
            </a:r>
          </a:p>
        </p:txBody>
      </p:sp>
      <p:sp>
        <p:nvSpPr>
          <p:cNvPr id="3898" name="Google Shape;3898;p20"/>
          <p:cNvSpPr txBox="1">
            <a:spLocks noGrp="1"/>
          </p:cNvSpPr>
          <p:nvPr>
            <p:ph type="title"/>
          </p:nvPr>
        </p:nvSpPr>
        <p:spPr>
          <a:xfrm>
            <a:off x="609600" y="4381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OVERVIEW</a:t>
            </a:r>
            <a:endParaRPr b="1"/>
          </a:p>
        </p:txBody>
      </p:sp>
      <p:sp>
        <p:nvSpPr>
          <p:cNvPr id="3899" name="Google Shape;3899;p20"/>
          <p:cNvSpPr txBox="1">
            <a:spLocks noGrp="1"/>
          </p:cNvSpPr>
          <p:nvPr>
            <p:ph type="body" idx="2"/>
          </p:nvPr>
        </p:nvSpPr>
        <p:spPr>
          <a:xfrm>
            <a:off x="4114800" y="14287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OUR  APPROACH </a:t>
            </a:r>
          </a:p>
          <a:p>
            <a:pPr marL="0" lvl="0" indent="0" algn="l" rtl="0">
              <a:spcBef>
                <a:spcPts val="600"/>
              </a:spcBef>
              <a:spcAft>
                <a:spcPts val="0"/>
              </a:spcAft>
              <a:buNone/>
            </a:pPr>
            <a:r>
              <a:rPr lang="en-US" sz="1200" dirty="0"/>
              <a:t>Over the short-term, in addition to weaker demand, disruptions to supply chains could cause dislocations in commodity markets, with food security a key concern.</a:t>
            </a:r>
          </a:p>
          <a:p>
            <a:pPr marL="0" lvl="0" indent="0" algn="l" rtl="0">
              <a:spcBef>
                <a:spcPts val="600"/>
              </a:spcBef>
              <a:spcAft>
                <a:spcPts val="0"/>
              </a:spcAft>
              <a:buNone/>
            </a:pPr>
            <a:r>
              <a:rPr lang="en-US" sz="1200" dirty="0"/>
              <a:t>W</a:t>
            </a:r>
            <a:r>
              <a:rPr lang="en" sz="1200" dirty="0"/>
              <a:t>e have built two models  - one that predicts the supply demand interralationship of various commodities  based on a ratio called as Stocks to Use ratio and another model that predicts the prevalance of undernourishment and food insecurity based on the food security experince scale. We have visualized this data using various dashboards for better understanding.</a:t>
            </a:r>
          </a:p>
          <a:p>
            <a:pPr marL="0" lvl="0" indent="0" algn="l" rtl="0">
              <a:spcBef>
                <a:spcPts val="600"/>
              </a:spcBef>
              <a:spcAft>
                <a:spcPts val="0"/>
              </a:spcAft>
              <a:buNone/>
            </a:pPr>
            <a:endParaRPr sz="120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49"/>
            <a:ext cx="6761100" cy="685801"/>
          </a:xfrm>
        </p:spPr>
        <p:txBody>
          <a:bodyPr/>
          <a:lstStyle/>
          <a:p>
            <a:r>
              <a:rPr lang="en-US" b="1" dirty="0"/>
              <a:t>TECHNOLOGY STACK </a:t>
            </a:r>
            <a:r>
              <a:rPr lang="en-US" dirty="0"/>
              <a:t> </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a:t>
            </a:fld>
            <a:endParaRPr lang="en"/>
          </a:p>
        </p:txBody>
      </p:sp>
      <p:sp>
        <p:nvSpPr>
          <p:cNvPr id="7" name="TextBox 6">
            <a:extLst>
              <a:ext uri="{FF2B5EF4-FFF2-40B4-BE49-F238E27FC236}">
                <a16:creationId xmlns:a16="http://schemas.microsoft.com/office/drawing/2014/main" id="{8B7171C8-B0FB-4F79-A841-3F692417A4C3}"/>
              </a:ext>
            </a:extLst>
          </p:cNvPr>
          <p:cNvSpPr txBox="1"/>
          <p:nvPr/>
        </p:nvSpPr>
        <p:spPr>
          <a:xfrm>
            <a:off x="388741" y="1121092"/>
            <a:ext cx="4114800" cy="1477328"/>
          </a:xfrm>
          <a:prstGeom prst="rect">
            <a:avLst/>
          </a:prstGeom>
          <a:noFill/>
        </p:spPr>
        <p:txBody>
          <a:bodyPr wrap="square" rtlCol="0">
            <a:spAutoFit/>
          </a:bodyPr>
          <a:lstStyle/>
          <a:p>
            <a:pPr marL="342900" indent="-342900">
              <a:buAutoNum type="arabicPeriod"/>
            </a:pPr>
            <a:r>
              <a:rPr lang="en-IN" sz="1800" dirty="0">
                <a:solidFill>
                  <a:schemeClr val="bg2"/>
                </a:solidFill>
                <a:latin typeface="Titillium Web Light" panose="020B0604020202020204" charset="0"/>
              </a:rPr>
              <a:t>Python</a:t>
            </a:r>
          </a:p>
          <a:p>
            <a:pPr marL="342900" indent="-342900">
              <a:buAutoNum type="arabicPeriod"/>
            </a:pPr>
            <a:r>
              <a:rPr lang="en-IN" sz="1800" dirty="0">
                <a:solidFill>
                  <a:schemeClr val="bg2"/>
                </a:solidFill>
                <a:latin typeface="Titillium Web Light" panose="020B0604020202020204" charset="0"/>
              </a:rPr>
              <a:t>R</a:t>
            </a:r>
          </a:p>
          <a:p>
            <a:pPr marL="342900" indent="-342900">
              <a:buAutoNum type="arabicPeriod"/>
            </a:pPr>
            <a:r>
              <a:rPr lang="en-IN" sz="1800" dirty="0">
                <a:solidFill>
                  <a:schemeClr val="bg2"/>
                </a:solidFill>
                <a:latin typeface="Titillium Web Light" panose="020B0604020202020204" charset="0"/>
              </a:rPr>
              <a:t>Jupyter Notebook</a:t>
            </a:r>
          </a:p>
          <a:p>
            <a:pPr marL="342900" indent="-342900">
              <a:buAutoNum type="arabicPeriod"/>
            </a:pPr>
            <a:r>
              <a:rPr lang="en-IN" sz="1800" dirty="0">
                <a:solidFill>
                  <a:schemeClr val="bg2"/>
                </a:solidFill>
                <a:latin typeface="Titillium Web Light" panose="020B0604020202020204" charset="0"/>
              </a:rPr>
              <a:t>RStudio</a:t>
            </a:r>
          </a:p>
          <a:p>
            <a:pPr marL="342900" indent="-342900">
              <a:buAutoNum type="arabicPeriod"/>
            </a:pPr>
            <a:r>
              <a:rPr lang="en-IN" sz="1800" dirty="0">
                <a:solidFill>
                  <a:schemeClr val="bg2"/>
                </a:solidFill>
                <a:latin typeface="Titillium Web Light" panose="020B0604020202020204" charset="0"/>
              </a:rPr>
              <a:t>Tableau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2971800" y="285750"/>
            <a:ext cx="4071775" cy="5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 </a:t>
            </a:r>
            <a:r>
              <a:rPr lang="en" sz="2000" b="1" dirty="0"/>
              <a:t> </a:t>
            </a:r>
            <a:r>
              <a:rPr lang="en" b="1" dirty="0"/>
              <a:t>RESEARCH</a:t>
            </a:r>
            <a:endParaRPr b="1"/>
          </a:p>
        </p:txBody>
      </p:sp>
      <p:sp>
        <p:nvSpPr>
          <p:cNvPr id="3851" name="Google Shape;3851;p15"/>
          <p:cNvSpPr txBox="1">
            <a:spLocks noGrp="1"/>
          </p:cNvSpPr>
          <p:nvPr>
            <p:ph type="subTitle" idx="4294967295"/>
          </p:nvPr>
        </p:nvSpPr>
        <p:spPr>
          <a:xfrm>
            <a:off x="3048000" y="590550"/>
            <a:ext cx="4724400" cy="4191000"/>
          </a:xfrm>
          <a:prstGeom prst="rect">
            <a:avLst/>
          </a:prstGeom>
        </p:spPr>
        <p:txBody>
          <a:bodyPr spcFirstLastPara="1" wrap="square" lIns="91425" tIns="91425" rIns="91425" bIns="91425" anchor="t" anchorCtr="0">
            <a:noAutofit/>
          </a:bodyPr>
          <a:lstStyle/>
          <a:p>
            <a:pPr>
              <a:buNone/>
            </a:pPr>
            <a:endParaRPr lang="en-US" sz="1100" dirty="0"/>
          </a:p>
          <a:p>
            <a:pPr marL="0" indent="0">
              <a:buNone/>
            </a:pPr>
            <a:r>
              <a:rPr lang="en-US" sz="1100" dirty="0"/>
              <a:t>The coronavirus (COVID-19) pandemic has impacted both demand for and supply of commodities: direct effects from shutdowns and disruptions to supply chains, indirect effects as economic growth stalls. Effects have already been dramatic, particularly for commodities related to transportation. </a:t>
            </a:r>
          </a:p>
          <a:p>
            <a:pPr marL="0" indent="0">
              <a:buNone/>
            </a:pPr>
            <a:endParaRPr lang="en-US" sz="1100" dirty="0"/>
          </a:p>
          <a:p>
            <a:pPr marL="0" indent="0">
              <a:buNone/>
            </a:pPr>
            <a:r>
              <a:rPr lang="en-US" sz="1100" dirty="0"/>
              <a:t>Past episodes of major economic recessions or disruptions, as well as previous major disease outbreaks, can provide valuable insights into how Global Food Security may be affected. For example, the 2007­–2008 food price crisis was the worst shock to food markets since the early 1970s.</a:t>
            </a:r>
          </a:p>
          <a:p>
            <a:pPr marL="0" indent="0">
              <a:buNone/>
            </a:pPr>
            <a:endParaRPr lang="en-US" sz="1100" dirty="0"/>
          </a:p>
          <a:p>
            <a:pPr marL="0" indent="0">
              <a:buNone/>
            </a:pPr>
            <a:r>
              <a:rPr lang="en-US" sz="1100" dirty="0"/>
              <a:t>Agricultural prices are expected to remain broadly stable in 2020 as they are less sensitive to economic activity than industrial commodities, while production levels and stocks for most staple foods are at all-time highs. However, concerns about food security remain as countries announce trade restrictions and engage in excess buying.</a:t>
            </a:r>
          </a:p>
          <a:p>
            <a:pPr marL="0" indent="0">
              <a:buNone/>
            </a:pPr>
            <a:endParaRPr lang="en-US" sz="1100" dirty="0"/>
          </a:p>
          <a:p>
            <a:pPr marL="0" indent="0">
              <a:buNone/>
            </a:pPr>
            <a:r>
              <a:rPr lang="en-US" sz="1100" dirty="0"/>
              <a:t>Although, there are problems with food availability (and price spikes) at the local level due to supply chain disruptions and border closures in response to containment strategies, that are restricting food flows or movement of labor.</a:t>
            </a:r>
          </a:p>
          <a:p>
            <a:pPr>
              <a:buNone/>
            </a:pPr>
            <a:r>
              <a:rPr lang="en-US" sz="1100" dirty="0"/>
              <a:t> </a:t>
            </a:r>
          </a:p>
          <a:p>
            <a:pPr marL="0" indent="0">
              <a:buNone/>
            </a:pPr>
            <a:endParaRPr lang="en-US" sz="1100" dirty="0"/>
          </a:p>
          <a:p>
            <a:pPr marL="0" indent="0">
              <a:buNone/>
            </a:pPr>
            <a:endParaRPr lang="en-US" sz="1100" dirty="0"/>
          </a:p>
          <a:p>
            <a:pPr marL="0" lvl="0" indent="0" algn="l" rtl="0">
              <a:spcBef>
                <a:spcPts val="600"/>
              </a:spcBef>
              <a:spcAft>
                <a:spcPts val="0"/>
              </a:spcAft>
              <a:buNone/>
            </a:pPr>
            <a:endParaRPr lang="en-US" sz="1100" b="1" dirty="0"/>
          </a:p>
          <a:p>
            <a:pPr marL="0" lvl="0" indent="0" algn="l" rtl="0">
              <a:spcBef>
                <a:spcPts val="600"/>
              </a:spcBef>
              <a:spcAft>
                <a:spcPts val="0"/>
              </a:spcAft>
              <a:buNone/>
            </a:pPr>
            <a:endParaRPr sz="1100" b="1" dirty="0"/>
          </a:p>
        </p:txBody>
      </p:sp>
      <p:pic>
        <p:nvPicPr>
          <p:cNvPr id="3852" name="Google Shape;3852;p15" descr="photo-1434030216411-0b793f4b4173.jpg"/>
          <p:cNvPicPr preferRelativeResize="0"/>
          <p:nvPr/>
        </p:nvPicPr>
        <p:blipFill rotWithShape="1">
          <a:blip r:embed="rId3">
            <a:alphaModFix/>
          </a:blip>
          <a:srcRect l="23367" r="21417"/>
          <a:stretch/>
        </p:blipFill>
        <p:spPr>
          <a:xfrm>
            <a:off x="0" y="0"/>
            <a:ext cx="2840000" cy="5143500"/>
          </a:xfrm>
          <a:prstGeom prst="rect">
            <a:avLst/>
          </a:prstGeom>
          <a:noFill/>
          <a:ln>
            <a:noFill/>
          </a:ln>
        </p:spPr>
      </p:pic>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4</a:t>
            </a:fld>
            <a:endParaRPr/>
          </a:p>
        </p:txBody>
      </p:sp>
      <p:sp>
        <p:nvSpPr>
          <p:cNvPr id="6" name="Rectangle 5"/>
          <p:cNvSpPr/>
          <p:nvPr/>
        </p:nvSpPr>
        <p:spPr>
          <a:xfrm>
            <a:off x="3276600" y="1733550"/>
            <a:ext cx="4267200" cy="938719"/>
          </a:xfrm>
          <a:prstGeom prst="rect">
            <a:avLst/>
          </a:prstGeom>
        </p:spPr>
        <p:txBody>
          <a:bodyPr wrap="square">
            <a:spAutoFit/>
          </a:bodyPr>
          <a:lstStyle/>
          <a:p>
            <a:endParaRPr lang="en-US" sz="1100" dirty="0">
              <a:solidFill>
                <a:schemeClr val="bg2"/>
              </a:solidFill>
            </a:endParaRPr>
          </a:p>
          <a:p>
            <a:endParaRPr lang="en-US" sz="1100" dirty="0">
              <a:solidFill>
                <a:schemeClr val="bg2"/>
              </a:solidFill>
            </a:endParaRPr>
          </a:p>
          <a:p>
            <a:endParaRPr lang="en-US" sz="1100" dirty="0">
              <a:solidFill>
                <a:schemeClr val="bg2"/>
              </a:solidFill>
            </a:endParaRPr>
          </a:p>
          <a:p>
            <a:endParaRPr lang="en-US" sz="1100" dirty="0">
              <a:solidFill>
                <a:schemeClr val="bg2"/>
              </a:solidFill>
            </a:endParaRPr>
          </a:p>
          <a:p>
            <a:endParaRPr lang="en-US"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4" name="Title 3"/>
          <p:cNvSpPr>
            <a:spLocks noGrp="1"/>
          </p:cNvSpPr>
          <p:nvPr>
            <p:ph type="ctrTitle"/>
          </p:nvPr>
        </p:nvSpPr>
        <p:spPr>
          <a:xfrm>
            <a:off x="381000" y="285750"/>
            <a:ext cx="5268900" cy="685800"/>
          </a:xfrm>
        </p:spPr>
        <p:txBody>
          <a:bodyPr/>
          <a:lstStyle/>
          <a:p>
            <a:r>
              <a:rPr lang="en-US" sz="3600" b="1" dirty="0"/>
              <a:t>FOOD SECURITY</a:t>
            </a:r>
          </a:p>
        </p:txBody>
      </p:sp>
      <p:sp>
        <p:nvSpPr>
          <p:cNvPr id="5" name="Subtitle 4"/>
          <p:cNvSpPr>
            <a:spLocks noGrp="1"/>
          </p:cNvSpPr>
          <p:nvPr>
            <p:ph type="subTitle" idx="1"/>
          </p:nvPr>
        </p:nvSpPr>
        <p:spPr>
          <a:xfrm>
            <a:off x="0" y="1047750"/>
            <a:ext cx="3200400" cy="3657600"/>
          </a:xfrm>
        </p:spPr>
        <p:txBody>
          <a:bodyPr/>
          <a:lstStyle/>
          <a:p>
            <a:r>
              <a:rPr lang="en-US" sz="1050" dirty="0">
                <a:solidFill>
                  <a:srgbClr val="000000"/>
                </a:solidFill>
                <a:latin typeface="Verdana"/>
              </a:rPr>
              <a:t>        The United Nations define food security as "People having at all times, physical, social and economic access to sufficient, safe and nutritious food which meets their dietary needs and food preferences for an active and healthy life." </a:t>
            </a:r>
          </a:p>
          <a:p>
            <a:r>
              <a:rPr lang="en-US" sz="1050" dirty="0">
                <a:solidFill>
                  <a:srgbClr val="000000"/>
                </a:solidFill>
                <a:latin typeface="Verdana"/>
              </a:rPr>
              <a:t>        There are five methods that are commonly applied in national surveys that can be used to assess food insecurity. Of these, four are indirect or derivative measures of food insecurity (United Nations Food and Agriculture Organization method, household expenditure surveys, dietary intake assessment and anthropometry). The only method that represents a fundamental or direct measure of food insecurity is the one based on experience-based food insecurity scales.</a:t>
            </a:r>
            <a:endParaRPr lang="en-US" sz="1050" dirty="0"/>
          </a:p>
        </p:txBody>
      </p:sp>
      <p:pic>
        <p:nvPicPr>
          <p:cNvPr id="1026" name="Picture 2"/>
          <p:cNvPicPr>
            <a:picLocks noChangeAspect="1" noChangeArrowheads="1"/>
          </p:cNvPicPr>
          <p:nvPr/>
        </p:nvPicPr>
        <p:blipFill>
          <a:blip r:embed="rId3"/>
          <a:srcRect/>
          <a:stretch>
            <a:fillRect/>
          </a:stretch>
        </p:blipFill>
        <p:spPr bwMode="auto">
          <a:xfrm>
            <a:off x="3276600" y="1047750"/>
            <a:ext cx="2805545" cy="3429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61950"/>
            <a:ext cx="5715000" cy="838200"/>
          </a:xfrm>
        </p:spPr>
        <p:txBody>
          <a:bodyPr/>
          <a:lstStyle/>
          <a:p>
            <a:pPr lvl="0"/>
            <a:r>
              <a:rPr lang="en-US" sz="2000" b="1" dirty="0"/>
              <a:t>ANALYZING THE SUPPLY-DEMAND INTERELATIONSHIP OF COMMODITIES</a:t>
            </a:r>
            <a:br>
              <a:rPr lang="en-US" sz="1600" dirty="0"/>
            </a:br>
            <a:endParaRPr lang="en-US" sz="1600" dirty="0"/>
          </a:p>
        </p:txBody>
      </p:sp>
      <p:sp>
        <p:nvSpPr>
          <p:cNvPr id="5" name="Rectangle 4"/>
          <p:cNvSpPr/>
          <p:nvPr/>
        </p:nvSpPr>
        <p:spPr>
          <a:xfrm>
            <a:off x="457200" y="1047750"/>
            <a:ext cx="6477000" cy="3970318"/>
          </a:xfrm>
          <a:prstGeom prst="rect">
            <a:avLst/>
          </a:prstGeom>
        </p:spPr>
        <p:txBody>
          <a:bodyPr wrap="square">
            <a:spAutoFit/>
          </a:bodyPr>
          <a:lstStyle/>
          <a:p>
            <a:r>
              <a:rPr lang="en-US" sz="1200" dirty="0">
                <a:solidFill>
                  <a:schemeClr val="accent6"/>
                </a:solidFill>
              </a:rPr>
              <a:t>When it comes to analyzing and predicting the supply demand balance of commodities a ratio called the Stocks to Use Ratio plays a very important role. </a:t>
            </a:r>
          </a:p>
          <a:p>
            <a:endParaRPr lang="en-US" sz="1200" dirty="0">
              <a:solidFill>
                <a:schemeClr val="accent6"/>
              </a:solidFill>
            </a:endParaRPr>
          </a:p>
          <a:p>
            <a:r>
              <a:rPr lang="en-US" sz="1200" dirty="0">
                <a:solidFill>
                  <a:schemeClr val="accent6"/>
                </a:solidFill>
              </a:rPr>
              <a:t>Stock-to-use ratios show the balance between supply and demand for a given commodity</a:t>
            </a:r>
          </a:p>
          <a:p>
            <a:r>
              <a:rPr lang="en-US" sz="1200" dirty="0">
                <a:solidFill>
                  <a:schemeClr val="accent6"/>
                </a:solidFill>
              </a:rPr>
              <a:t>Higher stock-to-use ratios mean more supply is available while lower ratios suggest a tighter supply situation</a:t>
            </a:r>
          </a:p>
          <a:p>
            <a:endParaRPr lang="en-US" sz="1200" dirty="0">
              <a:solidFill>
                <a:schemeClr val="accent6"/>
              </a:solidFill>
            </a:endParaRPr>
          </a:p>
          <a:p>
            <a:r>
              <a:rPr lang="en-US" sz="1200" dirty="0">
                <a:solidFill>
                  <a:schemeClr val="accent6"/>
                </a:solidFill>
              </a:rPr>
              <a:t>Stock-to-use ratios have significant market impact and should be considered when creating marketing plans</a:t>
            </a:r>
          </a:p>
          <a:p>
            <a:r>
              <a:rPr lang="en-US" sz="1200" dirty="0">
                <a:solidFill>
                  <a:schemeClr val="accent6"/>
                </a:solidFill>
              </a:rPr>
              <a:t>The mathematical formula for this relationship is as follows</a:t>
            </a:r>
          </a:p>
          <a:p>
            <a:r>
              <a:rPr lang="en-US" sz="1200" dirty="0">
                <a:solidFill>
                  <a:schemeClr val="accent6"/>
                </a:solidFill>
              </a:rPr>
              <a:t> </a:t>
            </a:r>
          </a:p>
          <a:p>
            <a:r>
              <a:rPr lang="en-US" sz="1200" dirty="0" err="1">
                <a:solidFill>
                  <a:schemeClr val="accent6"/>
                </a:solidFill>
              </a:rPr>
              <a:t>SToU</a:t>
            </a:r>
            <a:r>
              <a:rPr lang="en-US" sz="1200" dirty="0">
                <a:solidFill>
                  <a:schemeClr val="accent6"/>
                </a:solidFill>
              </a:rPr>
              <a:t> = (Beginning Stock + Total Production – Total Use)/Total Use</a:t>
            </a:r>
          </a:p>
          <a:p>
            <a:r>
              <a:rPr lang="en-US" sz="1200" dirty="0">
                <a:solidFill>
                  <a:schemeClr val="accent6"/>
                </a:solidFill>
              </a:rPr>
              <a:t> </a:t>
            </a:r>
          </a:p>
          <a:p>
            <a:r>
              <a:rPr lang="en-US" sz="1200" dirty="0">
                <a:solidFill>
                  <a:schemeClr val="accent6"/>
                </a:solidFill>
              </a:rPr>
              <a:t>Can be simplified as </a:t>
            </a:r>
          </a:p>
          <a:p>
            <a:r>
              <a:rPr lang="en-US" sz="1200" dirty="0">
                <a:solidFill>
                  <a:schemeClr val="accent6"/>
                </a:solidFill>
              </a:rPr>
              <a:t> </a:t>
            </a:r>
          </a:p>
          <a:p>
            <a:r>
              <a:rPr lang="en-US" sz="1200" dirty="0" err="1">
                <a:solidFill>
                  <a:schemeClr val="accent6"/>
                </a:solidFill>
              </a:rPr>
              <a:t>SToU</a:t>
            </a:r>
            <a:r>
              <a:rPr lang="en-US" sz="1200" dirty="0">
                <a:solidFill>
                  <a:schemeClr val="accent6"/>
                </a:solidFill>
              </a:rPr>
              <a:t> = (Carry Over)/(Total Use) * 100</a:t>
            </a:r>
          </a:p>
          <a:p>
            <a:endParaRPr lang="en-US" sz="1200" dirty="0">
              <a:solidFill>
                <a:schemeClr val="accent6"/>
              </a:solidFill>
            </a:endParaRPr>
          </a:p>
          <a:p>
            <a:r>
              <a:rPr lang="en-US" sz="1200" dirty="0"/>
              <a:t>The ratio can also be used to indicate how many days of supply is available to the world marketplace under current usage patterns.( </a:t>
            </a:r>
            <a:r>
              <a:rPr lang="en-US" sz="1200" dirty="0" err="1"/>
              <a:t>eg</a:t>
            </a:r>
            <a:r>
              <a:rPr lang="en-US" sz="1200" dirty="0"/>
              <a:t>. a 20% stocks to use ratio for wheat indicates that there are 75 days supply of wheat in reserve)</a:t>
            </a:r>
          </a:p>
          <a:p>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l="13773" t="10023" b="9500"/>
          <a:stretch>
            <a:fillRect/>
          </a:stretch>
        </p:blipFill>
        <p:spPr bwMode="auto">
          <a:xfrm>
            <a:off x="152400" y="666750"/>
            <a:ext cx="4114800" cy="2057400"/>
          </a:xfrm>
          <a:prstGeom prst="rect">
            <a:avLst/>
          </a:prstGeom>
          <a:noFill/>
          <a:ln w="9525">
            <a:noFill/>
            <a:miter lim="800000"/>
            <a:headEnd/>
            <a:tailEnd/>
          </a:ln>
        </p:spPr>
      </p:pic>
      <p:pic>
        <p:nvPicPr>
          <p:cNvPr id="4" name="Picture 3"/>
          <p:cNvPicPr/>
          <p:nvPr/>
        </p:nvPicPr>
        <p:blipFill>
          <a:blip r:embed="rId3"/>
          <a:srcRect l="13645" t="21640" b="10478"/>
          <a:stretch>
            <a:fillRect/>
          </a:stretch>
        </p:blipFill>
        <p:spPr bwMode="auto">
          <a:xfrm>
            <a:off x="2667000" y="2800350"/>
            <a:ext cx="4114800" cy="1981200"/>
          </a:xfrm>
          <a:prstGeom prst="rect">
            <a:avLst/>
          </a:prstGeom>
          <a:noFill/>
          <a:ln w="9525">
            <a:noFill/>
            <a:miter lim="800000"/>
            <a:headEnd/>
            <a:tailEnd/>
          </a:ln>
        </p:spPr>
      </p:pic>
      <p:sp>
        <p:nvSpPr>
          <p:cNvPr id="5" name="Rectangle 4"/>
          <p:cNvSpPr/>
          <p:nvPr/>
        </p:nvSpPr>
        <p:spPr>
          <a:xfrm>
            <a:off x="152400" y="209550"/>
            <a:ext cx="6400800" cy="461665"/>
          </a:xfrm>
          <a:prstGeom prst="rect">
            <a:avLst/>
          </a:prstGeom>
        </p:spPr>
        <p:txBody>
          <a:bodyPr wrap="square">
            <a:spAutoFit/>
          </a:bodyPr>
          <a:lstStyle/>
          <a:p>
            <a:r>
              <a:rPr lang="en-US" sz="1200" b="1" dirty="0">
                <a:solidFill>
                  <a:schemeClr val="accent2"/>
                </a:solidFill>
              </a:rPr>
              <a:t>The dashboards help us understand the trend in worldwide production and stocks to use ratios of various commodities over the years - </a:t>
            </a:r>
          </a:p>
        </p:txBody>
      </p:sp>
      <p:sp>
        <p:nvSpPr>
          <p:cNvPr id="7" name="Rectangle 6"/>
          <p:cNvSpPr/>
          <p:nvPr/>
        </p:nvSpPr>
        <p:spPr>
          <a:xfrm>
            <a:off x="4343400" y="1047750"/>
            <a:ext cx="2057400" cy="861774"/>
          </a:xfrm>
          <a:prstGeom prst="rect">
            <a:avLst/>
          </a:prstGeom>
        </p:spPr>
        <p:txBody>
          <a:bodyPr wrap="square">
            <a:spAutoFit/>
          </a:bodyPr>
          <a:lstStyle/>
          <a:p>
            <a:r>
              <a:rPr lang="en-US" sz="1000" b="1" dirty="0">
                <a:solidFill>
                  <a:schemeClr val="accent2"/>
                </a:solidFill>
              </a:rPr>
              <a:t>THE STOCKS TO USE RATIOS WITH AND WITHOUT CHINA TO UNDERSTAND THE IMPACT OF CHINA ON GLOBAL AGRI TRADE</a:t>
            </a:r>
          </a:p>
        </p:txBody>
      </p:sp>
      <p:sp>
        <p:nvSpPr>
          <p:cNvPr id="8" name="Rectangle 2"/>
          <p:cNvSpPr>
            <a:spLocks noChangeArrowheads="1"/>
          </p:cNvSpPr>
          <p:nvPr/>
        </p:nvSpPr>
        <p:spPr bwMode="auto">
          <a:xfrm>
            <a:off x="762000" y="3257550"/>
            <a:ext cx="18288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2"/>
                </a:solidFill>
                <a:effectLst/>
                <a:latin typeface="Arial" pitchFamily="34" charset="0"/>
                <a:ea typeface="Calibri" pitchFamily="34" charset="0"/>
                <a:cs typeface="Arial" pitchFamily="34" charset="0"/>
              </a:rPr>
              <a:t>TREND IN PRODUCTION AND STOCKS TO USE RATIO OVER THE YEARS </a:t>
            </a:r>
            <a:endParaRPr kumimoji="0" lang="en-US" sz="1800" b="1" i="0" u="none" strike="noStrike" cap="none" normalizeH="0" baseline="0" dirty="0">
              <a:ln>
                <a:noFill/>
              </a:ln>
              <a:solidFill>
                <a:schemeClr val="accent2"/>
              </a:solidFill>
              <a:effectLst/>
              <a:latin typeface="Arial" pitchFamily="34" charset="0"/>
              <a:cs typeface="Arial" pitchFamily="34" charset="0"/>
            </a:endParaRPr>
          </a:p>
        </p:txBody>
      </p:sp>
      <p:sp>
        <p:nvSpPr>
          <p:cNvPr id="9" name="TextBox 8"/>
          <p:cNvSpPr txBox="1"/>
          <p:nvPr/>
        </p:nvSpPr>
        <p:spPr>
          <a:xfrm>
            <a:off x="0" y="4552950"/>
            <a:ext cx="1819729" cy="246221"/>
          </a:xfrm>
          <a:prstGeom prst="rect">
            <a:avLst/>
          </a:prstGeom>
          <a:noFill/>
        </p:spPr>
        <p:txBody>
          <a:bodyPr wrap="none" rtlCol="0">
            <a:spAutoFit/>
          </a:bodyPr>
          <a:lstStyle/>
          <a:p>
            <a:r>
              <a:rPr lang="en-US" sz="1000" dirty="0">
                <a:solidFill>
                  <a:schemeClr val="accent2">
                    <a:lumMod val="20000"/>
                    <a:lumOff val="80000"/>
                  </a:schemeClr>
                </a:solidFill>
              </a:rPr>
              <a:t>LINK TO THE DASHBOARD</a:t>
            </a:r>
          </a:p>
        </p:txBody>
      </p:sp>
      <p:sp>
        <p:nvSpPr>
          <p:cNvPr id="10" name="Rectangle 9"/>
          <p:cNvSpPr/>
          <p:nvPr/>
        </p:nvSpPr>
        <p:spPr>
          <a:xfrm>
            <a:off x="0" y="4774168"/>
            <a:ext cx="4191000" cy="369332"/>
          </a:xfrm>
          <a:prstGeom prst="rect">
            <a:avLst/>
          </a:prstGeom>
        </p:spPr>
        <p:txBody>
          <a:bodyPr wrap="square">
            <a:spAutoFit/>
          </a:bodyPr>
          <a:lstStyle/>
          <a:p>
            <a:r>
              <a:rPr lang="en-US" sz="900" dirty="0">
                <a:hlinkClick r:id="rId4"/>
              </a:rPr>
              <a:t>https://public.tableau.com/profile/phalguni.shendye#!/vizhome/SUR_15942289520880/Story</a:t>
            </a:r>
            <a:endParaRPr lang="en-US"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srcRect l="13773" t="21640" b="10192"/>
          <a:stretch>
            <a:fillRect/>
          </a:stretch>
        </p:blipFill>
        <p:spPr bwMode="auto">
          <a:xfrm>
            <a:off x="152400" y="438150"/>
            <a:ext cx="4191000" cy="1828799"/>
          </a:xfrm>
          <a:prstGeom prst="rect">
            <a:avLst/>
          </a:prstGeom>
          <a:noFill/>
          <a:ln w="9525">
            <a:noFill/>
            <a:miter lim="800000"/>
            <a:headEnd/>
            <a:tailEnd/>
          </a:ln>
        </p:spPr>
      </p:pic>
      <p:pic>
        <p:nvPicPr>
          <p:cNvPr id="8" name="Picture 7"/>
          <p:cNvPicPr/>
          <p:nvPr/>
        </p:nvPicPr>
        <p:blipFill>
          <a:blip r:embed="rId3"/>
          <a:srcRect l="13773" t="22551" b="10023"/>
          <a:stretch>
            <a:fillRect/>
          </a:stretch>
        </p:blipFill>
        <p:spPr bwMode="auto">
          <a:xfrm>
            <a:off x="2438400" y="2419350"/>
            <a:ext cx="4038600" cy="2133600"/>
          </a:xfrm>
          <a:prstGeom prst="rect">
            <a:avLst/>
          </a:prstGeom>
          <a:noFill/>
          <a:ln w="9525">
            <a:noFill/>
            <a:miter lim="800000"/>
            <a:headEnd/>
            <a:tailEnd/>
          </a:ln>
        </p:spPr>
      </p:pic>
      <p:sp>
        <p:nvSpPr>
          <p:cNvPr id="9" name="Rectangle 8"/>
          <p:cNvSpPr/>
          <p:nvPr/>
        </p:nvSpPr>
        <p:spPr>
          <a:xfrm>
            <a:off x="4419600" y="666750"/>
            <a:ext cx="1905000" cy="984885"/>
          </a:xfrm>
          <a:prstGeom prst="rect">
            <a:avLst/>
          </a:prstGeom>
        </p:spPr>
        <p:txBody>
          <a:bodyPr wrap="square">
            <a:spAutoFit/>
          </a:bodyPr>
          <a:lstStyle/>
          <a:p>
            <a:r>
              <a:rPr lang="en-US" sz="1000" dirty="0"/>
              <a:t> </a:t>
            </a:r>
          </a:p>
          <a:p>
            <a:r>
              <a:rPr lang="en-US" sz="1200" b="1" dirty="0">
                <a:solidFill>
                  <a:schemeClr val="accent2"/>
                </a:solidFill>
              </a:rPr>
              <a:t>ANALYZE THE SUR OF A PARTICULAR COUNTRY USING MAPS</a:t>
            </a:r>
          </a:p>
        </p:txBody>
      </p:sp>
      <p:sp>
        <p:nvSpPr>
          <p:cNvPr id="2050" name="Rectangle 2"/>
          <p:cNvSpPr>
            <a:spLocks noChangeArrowheads="1"/>
          </p:cNvSpPr>
          <p:nvPr/>
        </p:nvSpPr>
        <p:spPr bwMode="auto">
          <a:xfrm>
            <a:off x="152400" y="2952750"/>
            <a:ext cx="23622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b="1" dirty="0">
                <a:solidFill>
                  <a:schemeClr val="accent2"/>
                </a:solidFill>
              </a:rPr>
              <a:t>SURS OF ALL 3 COMMODITIES IN THE SPECIFIED YEARS. (WE’VE SHOWN 2009, TO COMPARE WITH THE FINANCIAL CRASH)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5987300" cy="990599"/>
          </a:xfrm>
        </p:spPr>
        <p:txBody>
          <a:bodyPr/>
          <a:lstStyle/>
          <a:p>
            <a:br>
              <a:rPr lang="en-IN" sz="2400" b="1" dirty="0"/>
            </a:br>
            <a:br>
              <a:rPr lang="en-IN" sz="2400" b="1" dirty="0"/>
            </a:br>
            <a:br>
              <a:rPr lang="en-IN" sz="2400" b="1" dirty="0"/>
            </a:br>
            <a:br>
              <a:rPr lang="en-IN" sz="2400" b="1" dirty="0"/>
            </a:br>
            <a:r>
              <a:rPr lang="en-IN" sz="2400" b="1" dirty="0"/>
              <a:t>FIES ANALYSIS METHODOLOGY </a:t>
            </a:r>
            <a:br>
              <a:rPr lang="en-US" dirty="0"/>
            </a:br>
            <a:endParaRPr lang="en-US"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9</a:t>
            </a:fld>
            <a:endParaRPr lang="en"/>
          </a:p>
        </p:txBody>
      </p:sp>
      <p:sp>
        <p:nvSpPr>
          <p:cNvPr id="75778" name="Rectangle 2"/>
          <p:cNvSpPr>
            <a:spLocks noChangeArrowheads="1"/>
          </p:cNvSpPr>
          <p:nvPr/>
        </p:nvSpPr>
        <p:spPr bwMode="auto">
          <a:xfrm>
            <a:off x="304800" y="666750"/>
            <a:ext cx="6858000" cy="38164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100" dirty="0"/>
              <a:t> The Food Insecurity Experience Scale or the FIES is a methodology to measure the severity of food insecurity as experienced by individuals or households in a way that is comparable across countries. The FIES is a new global standard for measuring food insecurity (access) that is valid, endorsed at the international level, and used for global and country monitoring</a:t>
            </a:r>
          </a:p>
          <a:p>
            <a:r>
              <a:rPr lang="en-US" sz="1100" dirty="0"/>
              <a:t>The FIES Survey Module (FIES-SM) consists of eight questions regarding people's access to adequate food, and can be easily integrated into various types of population surveys. The questions are :</a:t>
            </a:r>
          </a:p>
          <a:p>
            <a:r>
              <a:rPr lang="en-US" sz="1100" dirty="0"/>
              <a:t>During the last 12 months, was there a time when, because of lack of money or other resources:</a:t>
            </a:r>
          </a:p>
          <a:p>
            <a:r>
              <a:rPr lang="en-US" sz="1100" dirty="0"/>
              <a:t>1. You were worried you would not have enough food to eat?</a:t>
            </a:r>
          </a:p>
          <a:p>
            <a:r>
              <a:rPr lang="en-US" sz="1100" dirty="0"/>
              <a:t>2. You were unable to eat healthy and nutritious food?</a:t>
            </a:r>
          </a:p>
          <a:p>
            <a:r>
              <a:rPr lang="en-US" sz="1100" dirty="0"/>
              <a:t>3. You ate only a few kinds of foods?</a:t>
            </a:r>
          </a:p>
          <a:p>
            <a:r>
              <a:rPr lang="en-US" sz="1100" dirty="0"/>
              <a:t>4. You had to skip a meal?</a:t>
            </a:r>
          </a:p>
          <a:p>
            <a:r>
              <a:rPr lang="en-US" sz="1100" dirty="0"/>
              <a:t>5. You ate less than you thought you should?</a:t>
            </a:r>
          </a:p>
          <a:p>
            <a:r>
              <a:rPr lang="en-US" sz="1100" dirty="0"/>
              <a:t>6. Your household ran out of food?</a:t>
            </a:r>
          </a:p>
          <a:p>
            <a:r>
              <a:rPr lang="en-US" sz="1100" dirty="0"/>
              <a:t>7. You were hungry but did not eat?</a:t>
            </a:r>
          </a:p>
          <a:p>
            <a:r>
              <a:rPr lang="en-US" sz="1100" dirty="0"/>
              <a:t>8. You went without eating for a whole day?</a:t>
            </a:r>
          </a:p>
          <a:p>
            <a:r>
              <a:rPr lang="en-US" sz="1100" dirty="0"/>
              <a:t>The eight questions, when analyzed together, form a quantitative tool to measure the prevalence of food insecurity (at moderate and severe levels) in a given population using statistical methods.</a:t>
            </a:r>
          </a:p>
          <a:p>
            <a:br>
              <a:rPr lang="en-US" sz="1100" dirty="0"/>
            </a:br>
            <a:endParaRPr lang="en-US" sz="1100" dirty="0"/>
          </a:p>
          <a:p>
            <a:r>
              <a:rPr lang="en-US" sz="1100" dirty="0"/>
              <a:t>.</a:t>
            </a:r>
          </a:p>
          <a:p>
            <a:br>
              <a:rPr lang="en-US" sz="1100" dirty="0"/>
            </a:br>
            <a:endParaRPr kumimoji="0" lang="en-US" sz="1100" b="0" i="0" u="none" strike="noStrike" cap="none" normalizeH="0" baseline="0" dirty="0">
              <a:ln>
                <a:noFill/>
              </a:ln>
              <a:solidFill>
                <a:schemeClr val="tx1"/>
              </a:solidFill>
              <a:effectLst/>
              <a:latin typeface="Arial" pitchFamily="34" charset="0"/>
              <a:cs typeface="Arial" pitchFamily="34" charset="0"/>
            </a:endParaRPr>
          </a:p>
        </p:txBody>
      </p:sp>
      <p:pic>
        <p:nvPicPr>
          <p:cNvPr id="6" name="Picture 5"/>
          <p:cNvPicPr/>
          <p:nvPr/>
        </p:nvPicPr>
        <p:blipFill>
          <a:blip r:embed="rId2"/>
          <a:stretch>
            <a:fillRect/>
          </a:stretch>
        </p:blipFill>
        <p:spPr>
          <a:xfrm>
            <a:off x="457200" y="3638550"/>
            <a:ext cx="4953000" cy="1428750"/>
          </a:xfrm>
          <a:prstGeom prst="rect">
            <a:avLst/>
          </a:prstGeom>
        </p:spPr>
      </p:pic>
    </p:spTree>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1391</Words>
  <Application>Microsoft Office PowerPoint</Application>
  <PresentationFormat>On-screen Show (16:9)</PresentationFormat>
  <Paragraphs>104</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Titillium Web Light</vt:lpstr>
      <vt:lpstr>Dosis ExtraLight</vt:lpstr>
      <vt:lpstr>Verdana</vt:lpstr>
      <vt:lpstr>Arial</vt:lpstr>
      <vt:lpstr>Mowbray template</vt:lpstr>
      <vt:lpstr>IBM HACK CHALLENGE’20  TOPIC –  IMPACT OF COVID-19 ON FOOD SECURITY – VISUALIZATION DASHBOARD  TEAM NAME – NEOROTICS  TEAM MEMBERS  -  PHALGUNI   SHENDYE   ANISH   TALWELKAR ASHUTOSH   PANDEY   </vt:lpstr>
      <vt:lpstr>OVERVIEW</vt:lpstr>
      <vt:lpstr>TECHNOLOGY STACK  </vt:lpstr>
      <vt:lpstr>  RESEARCH</vt:lpstr>
      <vt:lpstr>FOOD SECURITY</vt:lpstr>
      <vt:lpstr>ANALYZING THE SUPPLY-DEMAND INTERELATIONSHIP OF COMMODITIES </vt:lpstr>
      <vt:lpstr>PowerPoint Presentation</vt:lpstr>
      <vt:lpstr>PowerPoint Presentation</vt:lpstr>
      <vt:lpstr>    FIES ANALYSIS METHODOLOGY  </vt:lpstr>
      <vt:lpstr>STATISTICAL METHODS</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phalguni s</dc:creator>
  <cp:lastModifiedBy>Anish Talwelkar</cp:lastModifiedBy>
  <cp:revision>10</cp:revision>
  <dcterms:modified xsi:type="dcterms:W3CDTF">2020-07-15T17:30:26Z</dcterms:modified>
</cp:coreProperties>
</file>