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Amatic SC"/>
      <p:regular r:id="rId44"/>
      <p:bold r:id="rId45"/>
    </p:embeddedFont>
    <p:embeddedFont>
      <p:font typeface="Maven Pro"/>
      <p:regular r:id="rId46"/>
      <p:bold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AmaticSC-regular.fntdata"/><Relationship Id="rId43" Type="http://schemas.openxmlformats.org/officeDocument/2006/relationships/font" Target="fonts/Nunito-boldItalic.fntdata"/><Relationship Id="rId46" Type="http://schemas.openxmlformats.org/officeDocument/2006/relationships/font" Target="fonts/MavenPro-regular.fntdata"/><Relationship Id="rId45"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regular.fntdata"/><Relationship Id="rId47" Type="http://schemas.openxmlformats.org/officeDocument/2006/relationships/font" Target="fonts/MavenPro-bold.fntdata"/><Relationship Id="rId49"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6d4826e0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6d4826e0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6d4826e0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6d4826e0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6d4826e0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6d4826e0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6d4826e0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6d4826e0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886f0ad6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886f0ad6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886f0ad6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886f0ad6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6d4826e0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6d4826e0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6d4826e0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6d4826e0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886f0ad6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886f0ad6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886f0ad6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886f0ad6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6d4826e0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6d4826e0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6d4826e0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6d4826e0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6d4826e0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6d4826e0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6d4826e0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6d4826e0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886f0ad6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886f0ad6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886f0ad6f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886f0ad6f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9886f0ad6f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9886f0ad6f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886f0ad6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9886f0ad6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886f0ad6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886f0ad6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886f0ad6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886f0ad6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886f0ac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886f0ac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6d4826e0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6d4826e0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6d4826e0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96d4826e0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6d4826e0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6d4826e0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6d4826e0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6d4826e0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6d4826e0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6d4826e0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6d4826e0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6d4826e0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6d4826e0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6d4826e0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6d4826e0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6d4826e0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99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27100" y="190300"/>
            <a:ext cx="5380500" cy="14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TITANIC DISASTER ANALYSIS</a:t>
            </a:r>
            <a:endParaRPr>
              <a:latin typeface="Comfortaa"/>
              <a:ea typeface="Comfortaa"/>
              <a:cs typeface="Comfortaa"/>
              <a:sym typeface="Comfortaa"/>
            </a:endParaRPr>
          </a:p>
        </p:txBody>
      </p:sp>
      <p:sp>
        <p:nvSpPr>
          <p:cNvPr id="278" name="Google Shape;278;p13"/>
          <p:cNvSpPr txBox="1"/>
          <p:nvPr>
            <p:ph idx="1" type="subTitle"/>
          </p:nvPr>
        </p:nvSpPr>
        <p:spPr>
          <a:xfrm>
            <a:off x="125675" y="3372150"/>
            <a:ext cx="42555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to you by:</a:t>
            </a:r>
            <a:endParaRPr/>
          </a:p>
          <a:p>
            <a:pPr indent="0" lvl="0" marL="0" rtl="0" algn="l">
              <a:spcBef>
                <a:spcPts val="0"/>
              </a:spcBef>
              <a:spcAft>
                <a:spcPts val="0"/>
              </a:spcAft>
              <a:buNone/>
            </a:pPr>
            <a:r>
              <a:rPr lang="en"/>
              <a:t>Anish tatke PA09</a:t>
            </a:r>
            <a:endParaRPr/>
          </a:p>
          <a:p>
            <a:pPr indent="0" lvl="0" marL="0" rtl="0" algn="l">
              <a:spcBef>
                <a:spcPts val="0"/>
              </a:spcBef>
              <a:spcAft>
                <a:spcPts val="0"/>
              </a:spcAft>
              <a:buNone/>
            </a:pPr>
            <a:r>
              <a:rPr lang="en"/>
              <a:t>Arpit Patil PA14</a:t>
            </a:r>
            <a:endParaRPr/>
          </a:p>
          <a:p>
            <a:pPr indent="0" lvl="0" marL="0" rtl="0" algn="l">
              <a:spcBef>
                <a:spcPts val="0"/>
              </a:spcBef>
              <a:spcAft>
                <a:spcPts val="0"/>
              </a:spcAft>
              <a:buNone/>
            </a:pPr>
            <a:r>
              <a:rPr lang="en"/>
              <a:t>Anuj Khot PA43</a:t>
            </a:r>
            <a:endParaRPr/>
          </a:p>
          <a:p>
            <a:pPr indent="0" lvl="0" marL="0" rtl="0" algn="l">
              <a:spcBef>
                <a:spcPts val="0"/>
              </a:spcBef>
              <a:spcAft>
                <a:spcPts val="0"/>
              </a:spcAft>
              <a:buNone/>
            </a:pPr>
            <a:r>
              <a:rPr lang="en"/>
              <a:t>Nancy Vachhani PA56</a:t>
            </a:r>
            <a:endParaRPr/>
          </a:p>
          <a:p>
            <a:pPr indent="0" lvl="0" marL="0" rtl="0" algn="l">
              <a:spcBef>
                <a:spcPts val="0"/>
              </a:spcBef>
              <a:spcAft>
                <a:spcPts val="0"/>
              </a:spcAft>
              <a:buNone/>
            </a:pPr>
            <a:r>
              <a:rPr lang="en"/>
              <a:t>Madhura Patil PA61</a:t>
            </a:r>
            <a:endParaRPr/>
          </a:p>
        </p:txBody>
      </p:sp>
      <p:pic>
        <p:nvPicPr>
          <p:cNvPr id="279" name="Google Shape;279;p13"/>
          <p:cNvPicPr preferRelativeResize="0"/>
          <p:nvPr/>
        </p:nvPicPr>
        <p:blipFill>
          <a:blip r:embed="rId3">
            <a:alphaModFix/>
          </a:blip>
          <a:stretch>
            <a:fillRect/>
          </a:stretch>
        </p:blipFill>
        <p:spPr>
          <a:xfrm>
            <a:off x="5299050" y="1307350"/>
            <a:ext cx="3759700" cy="3759700"/>
          </a:xfrm>
          <a:prstGeom prst="rect">
            <a:avLst/>
          </a:prstGeom>
          <a:noFill/>
          <a:ln>
            <a:noFill/>
          </a:ln>
        </p:spPr>
      </p:pic>
      <p:sp>
        <p:nvSpPr>
          <p:cNvPr id="280" name="Google Shape;280;p13"/>
          <p:cNvSpPr txBox="1"/>
          <p:nvPr/>
        </p:nvSpPr>
        <p:spPr>
          <a:xfrm>
            <a:off x="261000" y="2403875"/>
            <a:ext cx="43110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Under the guidance of: Prof. Pranali Kosamkar</a:t>
            </a:r>
            <a:endParaRPr>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nvSpPr>
        <p:spPr>
          <a:xfrm>
            <a:off x="2119225" y="224350"/>
            <a:ext cx="52242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Deletion of records</a:t>
            </a:r>
            <a:endParaRPr sz="2500">
              <a:latin typeface="Nunito"/>
              <a:ea typeface="Nunito"/>
              <a:cs typeface="Nunito"/>
              <a:sym typeface="Nunito"/>
            </a:endParaRPr>
          </a:p>
        </p:txBody>
      </p:sp>
      <p:pic>
        <p:nvPicPr>
          <p:cNvPr id="343" name="Google Shape;343;p22"/>
          <p:cNvPicPr preferRelativeResize="0"/>
          <p:nvPr/>
        </p:nvPicPr>
        <p:blipFill>
          <a:blip r:embed="rId3">
            <a:alphaModFix/>
          </a:blip>
          <a:stretch>
            <a:fillRect/>
          </a:stretch>
        </p:blipFill>
        <p:spPr>
          <a:xfrm>
            <a:off x="310900" y="1444625"/>
            <a:ext cx="8522200" cy="3604875"/>
          </a:xfrm>
          <a:prstGeom prst="rect">
            <a:avLst/>
          </a:prstGeom>
          <a:noFill/>
          <a:ln>
            <a:noFill/>
          </a:ln>
        </p:spPr>
      </p:pic>
      <p:sp>
        <p:nvSpPr>
          <p:cNvPr id="344" name="Google Shape;344;p22"/>
          <p:cNvSpPr txBox="1"/>
          <p:nvPr/>
        </p:nvSpPr>
        <p:spPr>
          <a:xfrm>
            <a:off x="227550" y="859500"/>
            <a:ext cx="86889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also use the delete operation to delete one or many documents at a time. Two functions namely ‘delete_one()’ and ‘delete_many()’ are used to do so</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196450" y="82950"/>
            <a:ext cx="7030500" cy="7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Query retrieval</a:t>
            </a:r>
            <a:endParaRPr>
              <a:solidFill>
                <a:srgbClr val="000000"/>
              </a:solidFill>
            </a:endParaRPr>
          </a:p>
        </p:txBody>
      </p:sp>
      <p:pic>
        <p:nvPicPr>
          <p:cNvPr id="350" name="Google Shape;350;p23"/>
          <p:cNvPicPr preferRelativeResize="0"/>
          <p:nvPr/>
        </p:nvPicPr>
        <p:blipFill>
          <a:blip r:embed="rId3">
            <a:alphaModFix/>
          </a:blip>
          <a:stretch>
            <a:fillRect/>
          </a:stretch>
        </p:blipFill>
        <p:spPr>
          <a:xfrm>
            <a:off x="915925" y="1704550"/>
            <a:ext cx="7101299" cy="3361651"/>
          </a:xfrm>
          <a:prstGeom prst="rect">
            <a:avLst/>
          </a:prstGeom>
          <a:noFill/>
          <a:ln>
            <a:noFill/>
          </a:ln>
        </p:spPr>
      </p:pic>
      <p:sp>
        <p:nvSpPr>
          <p:cNvPr id="351" name="Google Shape;351;p23"/>
          <p:cNvSpPr txBox="1"/>
          <p:nvPr/>
        </p:nvSpPr>
        <p:spPr>
          <a:xfrm>
            <a:off x="792350" y="674775"/>
            <a:ext cx="7434600" cy="11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 </a:t>
            </a:r>
            <a:r>
              <a:rPr b="1" lang="en" sz="1800"/>
              <a:t>Retrieval</a:t>
            </a:r>
            <a:r>
              <a:rPr b="1" lang="en" sz="1800"/>
              <a:t> is the process of finding data in the database using complex queries that specify parameters according to the question asked by user. These queries then returns the data.</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196375" y="1554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Aggregation pipeline method</a:t>
            </a:r>
            <a:endParaRPr>
              <a:solidFill>
                <a:srgbClr val="000000"/>
              </a:solidFill>
            </a:endParaRPr>
          </a:p>
        </p:txBody>
      </p:sp>
      <p:pic>
        <p:nvPicPr>
          <p:cNvPr id="357" name="Google Shape;357;p24"/>
          <p:cNvPicPr preferRelativeResize="0"/>
          <p:nvPr/>
        </p:nvPicPr>
        <p:blipFill rotWithShape="1">
          <a:blip r:embed="rId3">
            <a:alphaModFix/>
          </a:blip>
          <a:srcRect b="50074" l="0" r="0" t="0"/>
          <a:stretch/>
        </p:blipFill>
        <p:spPr>
          <a:xfrm>
            <a:off x="487138" y="2671975"/>
            <a:ext cx="8169725" cy="2096575"/>
          </a:xfrm>
          <a:prstGeom prst="rect">
            <a:avLst/>
          </a:prstGeom>
          <a:noFill/>
          <a:ln>
            <a:noFill/>
          </a:ln>
        </p:spPr>
      </p:pic>
      <p:sp>
        <p:nvSpPr>
          <p:cNvPr id="358" name="Google Shape;358;p24"/>
          <p:cNvSpPr txBox="1"/>
          <p:nvPr/>
        </p:nvSpPr>
        <p:spPr>
          <a:xfrm>
            <a:off x="1114650" y="792350"/>
            <a:ext cx="6983400" cy="17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Aggregation pipeline is a type of query </a:t>
            </a:r>
            <a:r>
              <a:rPr b="1" lang="en" sz="1600"/>
              <a:t>retrieval</a:t>
            </a:r>
            <a:r>
              <a:rPr b="1" lang="en" sz="1600"/>
              <a:t> process that uses complex MongoDB functions to get specific data from the dataset. The pipeline is a linear link of functions where input to each function from start is the output of the next function.</a:t>
            </a:r>
            <a:endParaRPr b="1" sz="1600"/>
          </a:p>
          <a:p>
            <a:pPr indent="0" lvl="0" marL="0" rtl="0" algn="l">
              <a:spcBef>
                <a:spcPts val="0"/>
              </a:spcBef>
              <a:spcAft>
                <a:spcPts val="0"/>
              </a:spcAft>
              <a:buNone/>
            </a:pPr>
            <a:r>
              <a:rPr b="1" lang="en" sz="1600"/>
              <a:t>This method uses many functions like $match, $project, $sort, $group, etc.</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173475" y="1938450"/>
            <a:ext cx="8839199" cy="2157927"/>
          </a:xfrm>
          <a:prstGeom prst="rect">
            <a:avLst/>
          </a:prstGeom>
          <a:noFill/>
          <a:ln>
            <a:noFill/>
          </a:ln>
        </p:spPr>
      </p:pic>
      <p:sp>
        <p:nvSpPr>
          <p:cNvPr id="364" name="Google Shape;364;p25"/>
          <p:cNvSpPr txBox="1"/>
          <p:nvPr/>
        </p:nvSpPr>
        <p:spPr>
          <a:xfrm>
            <a:off x="194625" y="183175"/>
            <a:ext cx="8796900" cy="25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below given image shows use of methods ‘$match’ and ‘$group’:</a:t>
            </a:r>
            <a:endParaRPr b="1" sz="1500"/>
          </a:p>
          <a:p>
            <a:pPr indent="-323850" lvl="0" marL="457200" rtl="0" algn="l">
              <a:spcBef>
                <a:spcPts val="0"/>
              </a:spcBef>
              <a:spcAft>
                <a:spcPts val="0"/>
              </a:spcAft>
              <a:buSzPts val="1500"/>
              <a:buChar char="●"/>
            </a:pPr>
            <a:r>
              <a:rPr b="1" lang="en" sz="1500"/>
              <a:t>$match: This function matches the specific value from database. Here we can use comparison operators to find values according to a given threshold.</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$group: This function groups the data by by a specific variable. For example in the below image, the function groups the data by the gender of the passenger.</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6"/>
          <p:cNvPicPr preferRelativeResize="0"/>
          <p:nvPr/>
        </p:nvPicPr>
        <p:blipFill>
          <a:blip r:embed="rId3">
            <a:alphaModFix/>
          </a:blip>
          <a:stretch>
            <a:fillRect/>
          </a:stretch>
        </p:blipFill>
        <p:spPr>
          <a:xfrm>
            <a:off x="152400" y="2264750"/>
            <a:ext cx="8839201" cy="2491198"/>
          </a:xfrm>
          <a:prstGeom prst="rect">
            <a:avLst/>
          </a:prstGeom>
          <a:noFill/>
          <a:ln>
            <a:noFill/>
          </a:ln>
        </p:spPr>
      </p:pic>
      <p:sp>
        <p:nvSpPr>
          <p:cNvPr id="370" name="Google Shape;370;p26"/>
          <p:cNvSpPr txBox="1"/>
          <p:nvPr/>
        </p:nvSpPr>
        <p:spPr>
          <a:xfrm>
            <a:off x="186050" y="80150"/>
            <a:ext cx="8801400" cy="21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below given image shows the use of methods:</a:t>
            </a:r>
            <a:endParaRPr b="1" sz="1500"/>
          </a:p>
          <a:p>
            <a:pPr indent="-323850" lvl="0" marL="457200" rtl="0" algn="l">
              <a:spcBef>
                <a:spcPts val="0"/>
              </a:spcBef>
              <a:spcAft>
                <a:spcPts val="0"/>
              </a:spcAft>
              <a:buSzPts val="1500"/>
              <a:buChar char="●"/>
            </a:pPr>
            <a:r>
              <a:rPr b="1" lang="en" sz="1500"/>
              <a:t>$project: This function is used to project the data. It decides which data is to be projected and which data is to be hidden in the output of the pipeline.</a:t>
            </a:r>
            <a:endParaRPr b="1" sz="1500"/>
          </a:p>
          <a:p>
            <a:pPr indent="0" lvl="0" marL="0" rtl="0" algn="l">
              <a:spcBef>
                <a:spcPts val="0"/>
              </a:spcBef>
              <a:spcAft>
                <a:spcPts val="0"/>
              </a:spcAft>
              <a:buNone/>
            </a:pPr>
            <a:r>
              <a:rPr b="1" lang="en" sz="1500"/>
              <a:t>		{‘_id’ : 0, ‘Name’: 1} : Here ‘id’ is not shown as it is 0 but Name is shown as it is</a:t>
            </a:r>
            <a:r>
              <a:rPr b="1" lang="en" sz="1500"/>
              <a:t> 1.</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$sort: This function is used to sort the output according to a given parameter. (1) sorts in ascending order and (-1) sorts in descending order.</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idx="1" type="body"/>
          </p:nvPr>
        </p:nvSpPr>
        <p:spPr>
          <a:xfrm>
            <a:off x="84475" y="161050"/>
            <a:ext cx="7030500" cy="5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0000"/>
                </a:solidFill>
                <a:latin typeface="Arial"/>
                <a:ea typeface="Arial"/>
                <a:cs typeface="Arial"/>
                <a:sym typeface="Arial"/>
              </a:rPr>
              <a:t>Some more Aggregation Pipeline examples:</a:t>
            </a:r>
            <a:endParaRPr b="1" sz="1500">
              <a:solidFill>
                <a:srgbClr val="000000"/>
              </a:solidFill>
              <a:latin typeface="Arial"/>
              <a:ea typeface="Arial"/>
              <a:cs typeface="Arial"/>
              <a:sym typeface="Arial"/>
            </a:endParaRPr>
          </a:p>
        </p:txBody>
      </p:sp>
      <p:pic>
        <p:nvPicPr>
          <p:cNvPr id="376" name="Google Shape;376;p27"/>
          <p:cNvPicPr preferRelativeResize="0"/>
          <p:nvPr/>
        </p:nvPicPr>
        <p:blipFill>
          <a:blip r:embed="rId3">
            <a:alphaModFix/>
          </a:blip>
          <a:stretch>
            <a:fillRect/>
          </a:stretch>
        </p:blipFill>
        <p:spPr>
          <a:xfrm>
            <a:off x="1423250" y="533200"/>
            <a:ext cx="6523650" cy="4553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214875"/>
            <a:ext cx="70305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Map reduce function using MongoDB</a:t>
            </a:r>
            <a:endParaRPr>
              <a:solidFill>
                <a:srgbClr val="000000"/>
              </a:solidFill>
            </a:endParaRPr>
          </a:p>
        </p:txBody>
      </p:sp>
      <p:pic>
        <p:nvPicPr>
          <p:cNvPr id="382" name="Google Shape;382;p28"/>
          <p:cNvPicPr preferRelativeResize="0"/>
          <p:nvPr/>
        </p:nvPicPr>
        <p:blipFill>
          <a:blip r:embed="rId3">
            <a:alphaModFix/>
          </a:blip>
          <a:stretch>
            <a:fillRect/>
          </a:stretch>
        </p:blipFill>
        <p:spPr>
          <a:xfrm>
            <a:off x="1537650" y="1627000"/>
            <a:ext cx="5930600" cy="3249075"/>
          </a:xfrm>
          <a:prstGeom prst="rect">
            <a:avLst/>
          </a:prstGeom>
          <a:noFill/>
          <a:ln>
            <a:noFill/>
          </a:ln>
        </p:spPr>
      </p:pic>
      <p:sp>
        <p:nvSpPr>
          <p:cNvPr id="383" name="Google Shape;383;p28"/>
          <p:cNvSpPr txBox="1"/>
          <p:nvPr/>
        </p:nvSpPr>
        <p:spPr>
          <a:xfrm>
            <a:off x="1069150" y="792350"/>
            <a:ext cx="68676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Map-Reduce is a technique used to process and generate Big Data sets with parallel , distributed implementation on cluster.</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9"/>
          <p:cNvPicPr preferRelativeResize="0"/>
          <p:nvPr/>
        </p:nvPicPr>
        <p:blipFill>
          <a:blip r:embed="rId3">
            <a:alphaModFix/>
          </a:blip>
          <a:stretch>
            <a:fillRect/>
          </a:stretch>
        </p:blipFill>
        <p:spPr>
          <a:xfrm>
            <a:off x="1595425" y="1528838"/>
            <a:ext cx="5953125" cy="3305175"/>
          </a:xfrm>
          <a:prstGeom prst="rect">
            <a:avLst/>
          </a:prstGeom>
          <a:noFill/>
          <a:ln>
            <a:noFill/>
          </a:ln>
        </p:spPr>
      </p:pic>
      <p:sp>
        <p:nvSpPr>
          <p:cNvPr id="389" name="Google Shape;389;p29"/>
          <p:cNvSpPr txBox="1"/>
          <p:nvPr/>
        </p:nvSpPr>
        <p:spPr>
          <a:xfrm>
            <a:off x="976025" y="286225"/>
            <a:ext cx="74964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Map-Reduce can be implemented by many applications like Hadoop, MongoDB, etc. Here we are using MongoDB implementation of Map-Reduce in Python.</a:t>
            </a:r>
            <a:endParaRPr b="1" sz="1500"/>
          </a:p>
          <a:p>
            <a:pPr indent="0" lvl="0" marL="0" rtl="0" algn="l">
              <a:spcBef>
                <a:spcPts val="0"/>
              </a:spcBef>
              <a:spcAft>
                <a:spcPts val="0"/>
              </a:spcAft>
              <a:buNone/>
            </a:pPr>
            <a:r>
              <a:rPr b="1" lang="en" sz="1500"/>
              <a:t>We import the ‘bson.code’ library and use the Code function to write the code in it.</a:t>
            </a:r>
            <a:endParaRPr b="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0"/>
          <p:cNvPicPr preferRelativeResize="0"/>
          <p:nvPr/>
        </p:nvPicPr>
        <p:blipFill>
          <a:blip r:embed="rId3">
            <a:alphaModFix/>
          </a:blip>
          <a:stretch>
            <a:fillRect/>
          </a:stretch>
        </p:blipFill>
        <p:spPr>
          <a:xfrm>
            <a:off x="908050" y="1025400"/>
            <a:ext cx="6998200" cy="4118100"/>
          </a:xfrm>
          <a:prstGeom prst="rect">
            <a:avLst/>
          </a:prstGeom>
          <a:noFill/>
          <a:ln>
            <a:noFill/>
          </a:ln>
        </p:spPr>
      </p:pic>
      <p:sp>
        <p:nvSpPr>
          <p:cNvPr id="395" name="Google Shape;395;p30"/>
          <p:cNvSpPr txBox="1"/>
          <p:nvPr/>
        </p:nvSpPr>
        <p:spPr>
          <a:xfrm>
            <a:off x="675500" y="131675"/>
            <a:ext cx="82176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Map_Reduce technique is split into two parts: the map function is used to split the data and assign it in ‘n’ different parts. The reduce function performs the query on those ‘n’ different parts and returns the result.</a:t>
            </a:r>
            <a:endParaRPr b="1"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263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Machine Learning</a:t>
            </a:r>
            <a:endParaRPr>
              <a:solidFill>
                <a:srgbClr val="000000"/>
              </a:solidFill>
            </a:endParaRPr>
          </a:p>
        </p:txBody>
      </p:sp>
      <p:sp>
        <p:nvSpPr>
          <p:cNvPr id="401" name="Google Shape;401;p31"/>
          <p:cNvSpPr txBox="1"/>
          <p:nvPr>
            <p:ph idx="1" type="body"/>
          </p:nvPr>
        </p:nvSpPr>
        <p:spPr>
          <a:xfrm>
            <a:off x="1056750" y="14233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The Titanic dataset has two import patterns that can be learnt to predict values.</a:t>
            </a:r>
            <a:endParaRPr b="1" sz="15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b="1" lang="en" sz="1500">
                <a:solidFill>
                  <a:srgbClr val="000000"/>
                </a:solidFill>
                <a:latin typeface="Arial"/>
                <a:ea typeface="Arial"/>
                <a:cs typeface="Arial"/>
                <a:sym typeface="Arial"/>
              </a:rPr>
              <a:t>Data Preprocessing : The data is very </a:t>
            </a:r>
            <a:r>
              <a:rPr b="1" lang="en" sz="1500">
                <a:solidFill>
                  <a:srgbClr val="000000"/>
                </a:solidFill>
                <a:latin typeface="Arial"/>
                <a:ea typeface="Arial"/>
                <a:cs typeface="Arial"/>
                <a:sym typeface="Arial"/>
              </a:rPr>
              <a:t>inconsistent</a:t>
            </a:r>
            <a:r>
              <a:rPr b="1" lang="en" sz="1500">
                <a:solidFill>
                  <a:srgbClr val="000000"/>
                </a:solidFill>
                <a:latin typeface="Arial"/>
                <a:ea typeface="Arial"/>
                <a:cs typeface="Arial"/>
                <a:sym typeface="Arial"/>
              </a:rPr>
              <a:t> hence it needs preprocessing. After this step all the missing values as well as categorical variables are handled</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Regression : We can the predict the values of “Fares” of the Passengers from the test set based on the information from the training set.</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Classification : We can predict which passengers from test set survived and which died by learning from the training set</a:t>
            </a:r>
            <a:endParaRPr b="1" sz="15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115100"/>
            <a:ext cx="7030500" cy="7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Abstract</a:t>
            </a:r>
            <a:endParaRPr>
              <a:solidFill>
                <a:srgbClr val="000000"/>
              </a:solidFill>
            </a:endParaRPr>
          </a:p>
        </p:txBody>
      </p:sp>
      <p:pic>
        <p:nvPicPr>
          <p:cNvPr id="286" name="Google Shape;286;p14"/>
          <p:cNvPicPr preferRelativeResize="0"/>
          <p:nvPr/>
        </p:nvPicPr>
        <p:blipFill rotWithShape="1">
          <a:blip r:embed="rId3">
            <a:alphaModFix amt="26000"/>
          </a:blip>
          <a:srcRect b="660" l="0" r="0" t="-659"/>
          <a:stretch/>
        </p:blipFill>
        <p:spPr>
          <a:xfrm>
            <a:off x="0" y="0"/>
            <a:ext cx="9096324" cy="5076351"/>
          </a:xfrm>
          <a:prstGeom prst="rect">
            <a:avLst/>
          </a:prstGeom>
          <a:noFill/>
          <a:ln>
            <a:noFill/>
          </a:ln>
          <a:effectLst>
            <a:outerShdw blurRad="57150" rotWithShape="0" algn="bl" dir="5400000" dist="19050">
              <a:srgbClr val="000000">
                <a:alpha val="0"/>
              </a:srgbClr>
            </a:outerShdw>
            <a:reflection blurRad="0" dir="5400000" dist="38100" endA="0" endPos="1000" fadeDir="5400012" kx="0" rotWithShape="0" algn="bl" stA="15000" stPos="0" sy="-100000" ky="0"/>
          </a:effectLst>
        </p:spPr>
      </p:pic>
      <p:sp>
        <p:nvSpPr>
          <p:cNvPr id="287" name="Google Shape;287;p14"/>
          <p:cNvSpPr txBox="1"/>
          <p:nvPr>
            <p:ph idx="1" type="body"/>
          </p:nvPr>
        </p:nvSpPr>
        <p:spPr>
          <a:xfrm>
            <a:off x="833775" y="1020650"/>
            <a:ext cx="7640100" cy="3773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 most infamous disaster which occurred over a century ago on April 15, 1912, that is well known as sinking of “The Titanic”. The collision with the iceberg ripped off many parts of the Titanic. Many classes of people of all ages and gender where present on that fateful night.</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 objective is to perform various database operations on the chosen dataset and illustrate visualizations using suitable tools.</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Machine learning algorithms are applied to make a prediction which passengers survived at the time of sinking of the Titanic.</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Using the machine learning algorithms, survival is predicted on different combinations of features.</a:t>
            </a:r>
            <a:endParaRPr b="1" sz="1600">
              <a:solidFill>
                <a:srgbClr val="000000"/>
              </a:solidFill>
              <a:latin typeface="Arial"/>
              <a:ea typeface="Arial"/>
              <a:cs typeface="Arial"/>
              <a:sym typeface="Arial"/>
            </a:endParaRPr>
          </a:p>
          <a:p>
            <a:pPr indent="0" lvl="0" marL="0" rtl="0" algn="l">
              <a:spcBef>
                <a:spcPts val="1200"/>
              </a:spcBef>
              <a:spcAft>
                <a:spcPts val="1600"/>
              </a:spcAft>
              <a:buNone/>
            </a:pPr>
            <a:r>
              <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nvSpPr>
        <p:spPr>
          <a:xfrm>
            <a:off x="1423525" y="147725"/>
            <a:ext cx="5224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Data preprocessing</a:t>
            </a:r>
            <a:endParaRPr sz="2300">
              <a:latin typeface="Nunito"/>
              <a:ea typeface="Nunito"/>
              <a:cs typeface="Nunito"/>
              <a:sym typeface="Nunito"/>
            </a:endParaRPr>
          </a:p>
        </p:txBody>
      </p:sp>
      <p:pic>
        <p:nvPicPr>
          <p:cNvPr id="407" name="Google Shape;407;p32"/>
          <p:cNvPicPr preferRelativeResize="0"/>
          <p:nvPr/>
        </p:nvPicPr>
        <p:blipFill>
          <a:blip r:embed="rId3">
            <a:alphaModFix/>
          </a:blip>
          <a:stretch>
            <a:fillRect/>
          </a:stretch>
        </p:blipFill>
        <p:spPr>
          <a:xfrm>
            <a:off x="1357913" y="889000"/>
            <a:ext cx="6428176" cy="3180485"/>
          </a:xfrm>
          <a:prstGeom prst="rect">
            <a:avLst/>
          </a:prstGeom>
          <a:noFill/>
          <a:ln>
            <a:noFill/>
          </a:ln>
        </p:spPr>
      </p:pic>
      <p:pic>
        <p:nvPicPr>
          <p:cNvPr id="408" name="Google Shape;408;p32"/>
          <p:cNvPicPr preferRelativeResize="0"/>
          <p:nvPr/>
        </p:nvPicPr>
        <p:blipFill>
          <a:blip r:embed="rId4">
            <a:alphaModFix/>
          </a:blip>
          <a:stretch>
            <a:fillRect/>
          </a:stretch>
        </p:blipFill>
        <p:spPr>
          <a:xfrm>
            <a:off x="1357925" y="4138973"/>
            <a:ext cx="6428175" cy="8664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193150" y="1285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Regression: Decision tree</a:t>
            </a:r>
            <a:endParaRPr>
              <a:solidFill>
                <a:srgbClr val="000000"/>
              </a:solidFill>
            </a:endParaRPr>
          </a:p>
        </p:txBody>
      </p:sp>
      <p:pic>
        <p:nvPicPr>
          <p:cNvPr id="414" name="Google Shape;414;p33"/>
          <p:cNvPicPr preferRelativeResize="0"/>
          <p:nvPr/>
        </p:nvPicPr>
        <p:blipFill>
          <a:blip r:embed="rId3">
            <a:alphaModFix/>
          </a:blip>
          <a:stretch>
            <a:fillRect/>
          </a:stretch>
        </p:blipFill>
        <p:spPr>
          <a:xfrm>
            <a:off x="171750" y="2571750"/>
            <a:ext cx="5441150" cy="2237000"/>
          </a:xfrm>
          <a:prstGeom prst="rect">
            <a:avLst/>
          </a:prstGeom>
          <a:noFill/>
          <a:ln>
            <a:noFill/>
          </a:ln>
        </p:spPr>
      </p:pic>
      <p:sp>
        <p:nvSpPr>
          <p:cNvPr id="415" name="Google Shape;415;p33"/>
          <p:cNvSpPr txBox="1"/>
          <p:nvPr/>
        </p:nvSpPr>
        <p:spPr>
          <a:xfrm>
            <a:off x="426475" y="818600"/>
            <a:ext cx="8355000" cy="13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We use the Decision Tree Regression Method to learnt from the values over training set. We learn from the features like [Pclass, Sex, Age, Parch, SibSp, Fares]. Then we predict the values of Fares of passengers from Test set.</a:t>
            </a:r>
            <a:endParaRPr b="1" sz="1500"/>
          </a:p>
        </p:txBody>
      </p:sp>
      <p:pic>
        <p:nvPicPr>
          <p:cNvPr id="416" name="Google Shape;416;p33"/>
          <p:cNvPicPr preferRelativeResize="0"/>
          <p:nvPr/>
        </p:nvPicPr>
        <p:blipFill>
          <a:blip r:embed="rId4">
            <a:alphaModFix/>
          </a:blip>
          <a:stretch>
            <a:fillRect/>
          </a:stretch>
        </p:blipFill>
        <p:spPr>
          <a:xfrm>
            <a:off x="5652009" y="2596953"/>
            <a:ext cx="3382540" cy="223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100550"/>
            <a:ext cx="7030500" cy="61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Classification</a:t>
            </a:r>
            <a:endParaRPr>
              <a:solidFill>
                <a:srgbClr val="000000"/>
              </a:solidFill>
            </a:endParaRPr>
          </a:p>
        </p:txBody>
      </p:sp>
      <p:pic>
        <p:nvPicPr>
          <p:cNvPr id="422" name="Google Shape;422;p34"/>
          <p:cNvPicPr preferRelativeResize="0"/>
          <p:nvPr/>
        </p:nvPicPr>
        <p:blipFill>
          <a:blip r:embed="rId3">
            <a:alphaModFix/>
          </a:blip>
          <a:stretch>
            <a:fillRect/>
          </a:stretch>
        </p:blipFill>
        <p:spPr>
          <a:xfrm>
            <a:off x="640351" y="2325425"/>
            <a:ext cx="7737525" cy="2638675"/>
          </a:xfrm>
          <a:prstGeom prst="rect">
            <a:avLst/>
          </a:prstGeom>
          <a:noFill/>
          <a:ln>
            <a:noFill/>
          </a:ln>
        </p:spPr>
      </p:pic>
      <p:sp>
        <p:nvSpPr>
          <p:cNvPr id="423" name="Google Shape;423;p34"/>
          <p:cNvSpPr txBox="1"/>
          <p:nvPr/>
        </p:nvSpPr>
        <p:spPr>
          <a:xfrm>
            <a:off x="941675" y="998925"/>
            <a:ext cx="72474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We use the K Nearest Neighbours Algorithm to learnt from the training data and predict if the passenger survived or not from test data. We use the sklearn’s KNeighboursClassifier to fit over the training data. Then we predict the values on test data.</a:t>
            </a:r>
            <a:endParaRPr b="1"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Plots</a:t>
            </a:r>
            <a:endParaRPr>
              <a:solidFill>
                <a:srgbClr val="000000"/>
              </a:solidFill>
            </a:endParaRPr>
          </a:p>
        </p:txBody>
      </p:sp>
      <p:sp>
        <p:nvSpPr>
          <p:cNvPr id="429" name="Google Shape;429;p35"/>
          <p:cNvSpPr txBox="1"/>
          <p:nvPr>
            <p:ph idx="1" type="body"/>
          </p:nvPr>
        </p:nvSpPr>
        <p:spPr>
          <a:xfrm>
            <a:off x="539575" y="1483425"/>
            <a:ext cx="8267700" cy="3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We use the D3 as well as the Seaborn library in Python to plot </a:t>
            </a:r>
            <a:r>
              <a:rPr b="1" lang="en" sz="1500">
                <a:solidFill>
                  <a:srgbClr val="000000"/>
                </a:solidFill>
                <a:latin typeface="Arial"/>
                <a:ea typeface="Arial"/>
                <a:cs typeface="Arial"/>
                <a:sym typeface="Arial"/>
              </a:rPr>
              <a:t>visualizations</a:t>
            </a:r>
            <a:r>
              <a:rPr b="1" lang="en" sz="1500">
                <a:solidFill>
                  <a:srgbClr val="000000"/>
                </a:solidFill>
                <a:latin typeface="Arial"/>
                <a:ea typeface="Arial"/>
                <a:cs typeface="Arial"/>
                <a:sym typeface="Arial"/>
              </a:rPr>
              <a:t> of the data to find meaningful pattern in them.</a:t>
            </a:r>
            <a:endParaRPr b="1" sz="15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b="1" lang="en" sz="1500">
                <a:solidFill>
                  <a:srgbClr val="000000"/>
                </a:solidFill>
                <a:latin typeface="Arial"/>
                <a:ea typeface="Arial"/>
                <a:cs typeface="Arial"/>
                <a:sym typeface="Arial"/>
              </a:rPr>
              <a:t>Line Plot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Bar Plot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Histograms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Regression Plots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Pie Charts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Box Plots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Scatter Plots</a:t>
            </a:r>
            <a:endParaRPr b="1" sz="1500">
              <a:solidFill>
                <a:srgbClr val="000000"/>
              </a:solidFill>
              <a:latin typeface="Arial"/>
              <a:ea typeface="Arial"/>
              <a:cs typeface="Arial"/>
              <a:sym typeface="Arial"/>
            </a:endParaRPr>
          </a:p>
          <a:p>
            <a:pPr indent="0" lvl="0" marL="457200" rtl="0" algn="l">
              <a:spcBef>
                <a:spcPts val="1600"/>
              </a:spcBef>
              <a:spcAft>
                <a:spcPts val="160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36"/>
          <p:cNvPicPr preferRelativeResize="0"/>
          <p:nvPr/>
        </p:nvPicPr>
        <p:blipFill>
          <a:blip r:embed="rId3">
            <a:alphaModFix/>
          </a:blip>
          <a:stretch>
            <a:fillRect/>
          </a:stretch>
        </p:blipFill>
        <p:spPr>
          <a:xfrm>
            <a:off x="297675" y="1110550"/>
            <a:ext cx="7600924" cy="3895150"/>
          </a:xfrm>
          <a:prstGeom prst="rect">
            <a:avLst/>
          </a:prstGeom>
          <a:noFill/>
          <a:ln>
            <a:noFill/>
          </a:ln>
        </p:spPr>
      </p:pic>
      <p:sp>
        <p:nvSpPr>
          <p:cNvPr id="435" name="Google Shape;435;p36"/>
          <p:cNvSpPr txBox="1"/>
          <p:nvPr/>
        </p:nvSpPr>
        <p:spPr>
          <a:xfrm>
            <a:off x="297675" y="183175"/>
            <a:ext cx="73416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Plots using D3 and Angular:</a:t>
            </a:r>
            <a:endParaRPr b="1" sz="1800">
              <a:latin typeface="Nunito"/>
              <a:ea typeface="Nunito"/>
              <a:cs typeface="Nunito"/>
              <a:sym typeface="Nunito"/>
            </a:endParaRPr>
          </a:p>
          <a:p>
            <a:pPr indent="0" lvl="0" marL="0" rtl="0" algn="l">
              <a:spcBef>
                <a:spcPts val="0"/>
              </a:spcBef>
              <a:spcAft>
                <a:spcPts val="0"/>
              </a:spcAft>
              <a:buNone/>
            </a:pPr>
            <a:r>
              <a:rPr b="1" lang="en" sz="1800">
                <a:latin typeface="Nunito"/>
                <a:ea typeface="Nunito"/>
                <a:cs typeface="Nunito"/>
                <a:sym typeface="Nunito"/>
              </a:rPr>
              <a:t>Bar Plot: This shows the relation of the ages of people according to different ticket class.</a:t>
            </a:r>
            <a:endParaRPr b="1" sz="18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37"/>
          <p:cNvPicPr preferRelativeResize="0"/>
          <p:nvPr/>
        </p:nvPicPr>
        <p:blipFill>
          <a:blip r:embed="rId3">
            <a:alphaModFix/>
          </a:blip>
          <a:stretch>
            <a:fillRect/>
          </a:stretch>
        </p:blipFill>
        <p:spPr>
          <a:xfrm>
            <a:off x="266199" y="1014299"/>
            <a:ext cx="7592401" cy="4027750"/>
          </a:xfrm>
          <a:prstGeom prst="rect">
            <a:avLst/>
          </a:prstGeom>
          <a:noFill/>
          <a:ln>
            <a:noFill/>
          </a:ln>
        </p:spPr>
      </p:pic>
      <p:sp>
        <p:nvSpPr>
          <p:cNvPr id="441" name="Google Shape;441;p37"/>
          <p:cNvSpPr txBox="1"/>
          <p:nvPr/>
        </p:nvSpPr>
        <p:spPr>
          <a:xfrm>
            <a:off x="271925" y="234700"/>
            <a:ext cx="78312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Scatter Plot: The below image shows the scatter plot of Ages of people and </a:t>
            </a:r>
            <a:r>
              <a:rPr b="1" lang="en" sz="1700"/>
              <a:t>their</a:t>
            </a:r>
            <a:r>
              <a:rPr b="1" lang="en" sz="1700"/>
              <a:t> Fares. The plot is classified according to the ticket class.</a:t>
            </a:r>
            <a:endParaRPr b="1"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38"/>
          <p:cNvPicPr preferRelativeResize="0"/>
          <p:nvPr/>
        </p:nvPicPr>
        <p:blipFill>
          <a:blip r:embed="rId3">
            <a:alphaModFix/>
          </a:blip>
          <a:stretch>
            <a:fillRect/>
          </a:stretch>
        </p:blipFill>
        <p:spPr>
          <a:xfrm>
            <a:off x="4651200" y="1491950"/>
            <a:ext cx="4419600" cy="3612681"/>
          </a:xfrm>
          <a:prstGeom prst="rect">
            <a:avLst/>
          </a:prstGeom>
          <a:noFill/>
          <a:ln>
            <a:noFill/>
          </a:ln>
        </p:spPr>
      </p:pic>
      <p:pic>
        <p:nvPicPr>
          <p:cNvPr id="447" name="Google Shape;447;p38"/>
          <p:cNvPicPr preferRelativeResize="0"/>
          <p:nvPr/>
        </p:nvPicPr>
        <p:blipFill>
          <a:blip r:embed="rId4">
            <a:alphaModFix/>
          </a:blip>
          <a:stretch>
            <a:fillRect/>
          </a:stretch>
        </p:blipFill>
        <p:spPr>
          <a:xfrm>
            <a:off x="40797" y="692613"/>
            <a:ext cx="4610425" cy="3758275"/>
          </a:xfrm>
          <a:prstGeom prst="rect">
            <a:avLst/>
          </a:prstGeom>
          <a:noFill/>
          <a:ln>
            <a:noFill/>
          </a:ln>
        </p:spPr>
      </p:pic>
      <p:sp>
        <p:nvSpPr>
          <p:cNvPr id="448" name="Google Shape;448;p38"/>
          <p:cNvSpPr txBox="1"/>
          <p:nvPr/>
        </p:nvSpPr>
        <p:spPr>
          <a:xfrm>
            <a:off x="4771400" y="638300"/>
            <a:ext cx="42504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Bar Plot: Shows the number of people survived from each gender with classification from </a:t>
            </a:r>
            <a:r>
              <a:rPr b="1" lang="en" sz="1500"/>
              <a:t>ticket</a:t>
            </a:r>
            <a:r>
              <a:rPr b="1" lang="en" sz="1500"/>
              <a:t> class.</a:t>
            </a:r>
            <a:endParaRPr b="1" sz="1500"/>
          </a:p>
        </p:txBody>
      </p:sp>
      <p:sp>
        <p:nvSpPr>
          <p:cNvPr id="449" name="Google Shape;449;p38"/>
          <p:cNvSpPr txBox="1"/>
          <p:nvPr/>
        </p:nvSpPr>
        <p:spPr>
          <a:xfrm>
            <a:off x="113388" y="4528100"/>
            <a:ext cx="44652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Line Plot: Shows relation between Age and Fare classified by port of Embarkation</a:t>
            </a:r>
            <a:endParaRPr b="1" sz="1500"/>
          </a:p>
        </p:txBody>
      </p:sp>
      <p:sp>
        <p:nvSpPr>
          <p:cNvPr id="450" name="Google Shape;450;p38"/>
          <p:cNvSpPr txBox="1"/>
          <p:nvPr/>
        </p:nvSpPr>
        <p:spPr>
          <a:xfrm>
            <a:off x="151700" y="105900"/>
            <a:ext cx="57876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Plots done by Seaborn in Python:</a:t>
            </a:r>
            <a:endParaRPr b="1"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39"/>
          <p:cNvPicPr preferRelativeResize="0"/>
          <p:nvPr/>
        </p:nvPicPr>
        <p:blipFill>
          <a:blip r:embed="rId3">
            <a:alphaModFix/>
          </a:blip>
          <a:stretch>
            <a:fillRect/>
          </a:stretch>
        </p:blipFill>
        <p:spPr>
          <a:xfrm>
            <a:off x="0" y="0"/>
            <a:ext cx="4581700" cy="3766050"/>
          </a:xfrm>
          <a:prstGeom prst="rect">
            <a:avLst/>
          </a:prstGeom>
          <a:noFill/>
          <a:ln>
            <a:noFill/>
          </a:ln>
        </p:spPr>
      </p:pic>
      <p:pic>
        <p:nvPicPr>
          <p:cNvPr id="456" name="Google Shape;456;p39"/>
          <p:cNvPicPr preferRelativeResize="0"/>
          <p:nvPr/>
        </p:nvPicPr>
        <p:blipFill>
          <a:blip r:embed="rId4">
            <a:alphaModFix/>
          </a:blip>
          <a:stretch>
            <a:fillRect/>
          </a:stretch>
        </p:blipFill>
        <p:spPr>
          <a:xfrm>
            <a:off x="4572000" y="1476875"/>
            <a:ext cx="4581701" cy="3666637"/>
          </a:xfrm>
          <a:prstGeom prst="rect">
            <a:avLst/>
          </a:prstGeom>
          <a:noFill/>
          <a:ln>
            <a:noFill/>
          </a:ln>
        </p:spPr>
      </p:pic>
      <p:sp>
        <p:nvSpPr>
          <p:cNvPr id="457" name="Google Shape;457;p39"/>
          <p:cNvSpPr txBox="1"/>
          <p:nvPr/>
        </p:nvSpPr>
        <p:spPr>
          <a:xfrm>
            <a:off x="57250" y="3858350"/>
            <a:ext cx="4439400" cy="12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Box Plot: Shows the Box plot of people in different ticket class according to </a:t>
            </a:r>
            <a:r>
              <a:rPr b="1" lang="en" sz="1500"/>
              <a:t>their</a:t>
            </a:r>
            <a:r>
              <a:rPr b="1" lang="en" sz="1500"/>
              <a:t> Age.</a:t>
            </a:r>
            <a:endParaRPr b="1" sz="1500"/>
          </a:p>
        </p:txBody>
      </p:sp>
      <p:sp>
        <p:nvSpPr>
          <p:cNvPr id="458" name="Google Shape;458;p39"/>
          <p:cNvSpPr txBox="1"/>
          <p:nvPr/>
        </p:nvSpPr>
        <p:spPr>
          <a:xfrm>
            <a:off x="4634025" y="62975"/>
            <a:ext cx="45198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Histogram: Distribution of Age of people aboard the Titanic.</a:t>
            </a:r>
            <a:endParaRPr b="1"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0"/>
          <p:cNvPicPr preferRelativeResize="0"/>
          <p:nvPr/>
        </p:nvPicPr>
        <p:blipFill>
          <a:blip r:embed="rId3">
            <a:alphaModFix/>
          </a:blip>
          <a:stretch>
            <a:fillRect/>
          </a:stretch>
        </p:blipFill>
        <p:spPr>
          <a:xfrm>
            <a:off x="0" y="0"/>
            <a:ext cx="4419599" cy="3974910"/>
          </a:xfrm>
          <a:prstGeom prst="rect">
            <a:avLst/>
          </a:prstGeom>
          <a:noFill/>
          <a:ln>
            <a:noFill/>
          </a:ln>
        </p:spPr>
      </p:pic>
      <p:pic>
        <p:nvPicPr>
          <p:cNvPr id="464" name="Google Shape;464;p40"/>
          <p:cNvPicPr preferRelativeResize="0"/>
          <p:nvPr/>
        </p:nvPicPr>
        <p:blipFill>
          <a:blip r:embed="rId4">
            <a:alphaModFix/>
          </a:blip>
          <a:stretch>
            <a:fillRect/>
          </a:stretch>
        </p:blipFill>
        <p:spPr>
          <a:xfrm>
            <a:off x="5176218" y="1168600"/>
            <a:ext cx="3967781" cy="3974900"/>
          </a:xfrm>
          <a:prstGeom prst="rect">
            <a:avLst/>
          </a:prstGeom>
          <a:noFill/>
          <a:ln>
            <a:noFill/>
          </a:ln>
        </p:spPr>
      </p:pic>
      <p:sp>
        <p:nvSpPr>
          <p:cNvPr id="465" name="Google Shape;465;p40"/>
          <p:cNvSpPr txBox="1"/>
          <p:nvPr/>
        </p:nvSpPr>
        <p:spPr>
          <a:xfrm>
            <a:off x="57250" y="4055825"/>
            <a:ext cx="49803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HeatMap: The heatmap of Age, Fare and people survived, the heatmap of Age, Fare and ticket class.</a:t>
            </a:r>
            <a:endParaRPr b="1" sz="1500"/>
          </a:p>
        </p:txBody>
      </p:sp>
      <p:sp>
        <p:nvSpPr>
          <p:cNvPr id="466" name="Google Shape;466;p40"/>
          <p:cNvSpPr txBox="1"/>
          <p:nvPr/>
        </p:nvSpPr>
        <p:spPr>
          <a:xfrm>
            <a:off x="4634025" y="140250"/>
            <a:ext cx="44652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Pie Chart: Shows the distribution of people according to the ticket class</a:t>
            </a:r>
            <a:endParaRPr b="1"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Conclusion</a:t>
            </a:r>
            <a:endParaRPr>
              <a:solidFill>
                <a:srgbClr val="000000"/>
              </a:solidFill>
            </a:endParaRPr>
          </a:p>
        </p:txBody>
      </p:sp>
      <p:sp>
        <p:nvSpPr>
          <p:cNvPr id="472" name="Google Shape;472;p41"/>
          <p:cNvSpPr txBox="1"/>
          <p:nvPr>
            <p:ph idx="1" type="body"/>
          </p:nvPr>
        </p:nvSpPr>
        <p:spPr>
          <a:xfrm>
            <a:off x="832625" y="1396675"/>
            <a:ext cx="7501800" cy="241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Successfully able to predict the survivals on the basis of features using machine learning algorithms.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Able to fetch data from mongodb by applying various operations using python.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Able to visualise the data according to different conditions applied in D3 and matplotlib and seaborn.</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With the help of aggregation pipeline method and map reduce function data can be grouped according to different conditions.</a:t>
            </a:r>
            <a:endParaRPr b="1" sz="1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244375"/>
            <a:ext cx="7030500" cy="5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 OVERVIEW</a:t>
            </a:r>
            <a:endParaRPr>
              <a:solidFill>
                <a:srgbClr val="000000"/>
              </a:solidFill>
            </a:endParaRPr>
          </a:p>
        </p:txBody>
      </p:sp>
      <p:pic>
        <p:nvPicPr>
          <p:cNvPr id="293" name="Google Shape;293;p15"/>
          <p:cNvPicPr preferRelativeResize="0"/>
          <p:nvPr/>
        </p:nvPicPr>
        <p:blipFill>
          <a:blip r:embed="rId3">
            <a:alphaModFix amt="26000"/>
          </a:blip>
          <a:stretch>
            <a:fillRect/>
          </a:stretch>
        </p:blipFill>
        <p:spPr>
          <a:xfrm>
            <a:off x="-21450" y="0"/>
            <a:ext cx="9165450" cy="5143500"/>
          </a:xfrm>
          <a:prstGeom prst="rect">
            <a:avLst/>
          </a:prstGeom>
          <a:noFill/>
          <a:ln>
            <a:noFill/>
          </a:ln>
        </p:spPr>
      </p:pic>
      <p:sp>
        <p:nvSpPr>
          <p:cNvPr id="294" name="Google Shape;294;p15"/>
          <p:cNvSpPr txBox="1"/>
          <p:nvPr>
            <p:ph idx="1" type="body"/>
          </p:nvPr>
        </p:nvSpPr>
        <p:spPr>
          <a:xfrm>
            <a:off x="570000" y="569800"/>
            <a:ext cx="7764300" cy="3711300"/>
          </a:xfrm>
          <a:prstGeom prst="rect">
            <a:avLst/>
          </a:prstGeom>
        </p:spPr>
        <p:txBody>
          <a:bodyPr anchorCtr="0" anchor="t" bIns="91425" lIns="91425" spcFirstLastPara="1" rIns="91425" wrap="square" tIns="91425">
            <a:noAutofit/>
          </a:bodyPr>
          <a:lstStyle/>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The data has been split into two groups:</a:t>
            </a:r>
            <a:endParaRPr b="1" sz="1600">
              <a:solidFill>
                <a:srgbClr val="000000"/>
              </a:solidFill>
              <a:latin typeface="Arial"/>
              <a:ea typeface="Arial"/>
              <a:cs typeface="Arial"/>
              <a:sym typeface="Arial"/>
            </a:endParaRPr>
          </a:p>
          <a:p>
            <a:pPr indent="-330200" lvl="0" marL="457200" rtl="0" algn="l">
              <a:lnSpc>
                <a:spcPct val="150000"/>
              </a:lnSpc>
              <a:spcBef>
                <a:spcPts val="2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training data set</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test data set</a:t>
            </a:r>
            <a:endParaRPr b="1"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600">
                <a:solidFill>
                  <a:srgbClr val="000000"/>
                </a:solidFill>
                <a:latin typeface="Arial"/>
                <a:ea typeface="Arial"/>
                <a:cs typeface="Arial"/>
                <a:sym typeface="Arial"/>
              </a:rPr>
              <a:t>The training data is used to demonstrate query operations, aggregation method, map reduce, and machine learning algorithms.</a:t>
            </a:r>
            <a:endParaRPr b="1" sz="1600">
              <a:solidFill>
                <a:srgbClr val="000000"/>
              </a:solidFill>
              <a:latin typeface="Arial"/>
              <a:ea typeface="Arial"/>
              <a:cs typeface="Arial"/>
              <a:sym typeface="Arial"/>
            </a:endParaRPr>
          </a:p>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Outcome i.e "ground truth" is provided for each passenger in the training set data.</a:t>
            </a:r>
            <a:endParaRPr b="1" sz="1600">
              <a:solidFill>
                <a:srgbClr val="000000"/>
              </a:solidFill>
              <a:latin typeface="Arial"/>
              <a:ea typeface="Arial"/>
              <a:cs typeface="Arial"/>
              <a:sym typeface="Arial"/>
            </a:endParaRPr>
          </a:p>
          <a:p>
            <a:pPr indent="0" lvl="0" marL="0" rtl="0" algn="l">
              <a:lnSpc>
                <a:spcPct val="150000"/>
              </a:lnSpc>
              <a:spcBef>
                <a:spcPts val="2000"/>
              </a:spcBef>
              <a:spcAft>
                <a:spcPts val="0"/>
              </a:spcAft>
              <a:buNone/>
            </a:pPr>
            <a:r>
              <a:rPr b="1" lang="en" sz="1600">
                <a:solidFill>
                  <a:srgbClr val="000000"/>
                </a:solidFill>
                <a:latin typeface="Arial"/>
                <a:ea typeface="Arial"/>
                <a:cs typeface="Arial"/>
                <a:sym typeface="Arial"/>
              </a:rPr>
              <a:t>The test set is used to see how the operations and algorithms are </a:t>
            </a:r>
            <a:r>
              <a:rPr b="1" lang="en" sz="1600">
                <a:solidFill>
                  <a:srgbClr val="000000"/>
                </a:solidFill>
                <a:latin typeface="Arial"/>
                <a:ea typeface="Arial"/>
                <a:cs typeface="Arial"/>
                <a:sym typeface="Arial"/>
              </a:rPr>
              <a:t>performed</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234950" lvl="0" marL="457200" rtl="0" algn="l">
              <a:spcBef>
                <a:spcPts val="2000"/>
              </a:spcBef>
              <a:spcAft>
                <a:spcPts val="0"/>
              </a:spcAft>
              <a:buClr>
                <a:srgbClr val="000000"/>
              </a:buClr>
              <a:buSzPts val="100"/>
              <a:buChar char="●"/>
            </a:pPr>
            <a:r>
              <a:t/>
            </a:r>
            <a:endParaRPr b="1" sz="1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nvSpPr>
        <p:spPr>
          <a:xfrm>
            <a:off x="1785300" y="1289200"/>
            <a:ext cx="5573400" cy="27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700">
                <a:latin typeface="Amatic SC"/>
                <a:ea typeface="Amatic SC"/>
                <a:cs typeface="Amatic SC"/>
                <a:sym typeface="Amatic SC"/>
              </a:rPr>
              <a:t>Thank you!</a:t>
            </a:r>
            <a:endParaRPr sz="117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174575"/>
            <a:ext cx="70305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 Dictionary</a:t>
            </a:r>
            <a:endParaRPr>
              <a:solidFill>
                <a:srgbClr val="000000"/>
              </a:solidFill>
            </a:endParaRPr>
          </a:p>
        </p:txBody>
      </p:sp>
      <p:pic>
        <p:nvPicPr>
          <p:cNvPr id="300" name="Google Shape;300;p16"/>
          <p:cNvPicPr preferRelativeResize="0"/>
          <p:nvPr/>
        </p:nvPicPr>
        <p:blipFill>
          <a:blip r:embed="rId3">
            <a:alphaModFix/>
          </a:blip>
          <a:stretch>
            <a:fillRect/>
          </a:stretch>
        </p:blipFill>
        <p:spPr>
          <a:xfrm>
            <a:off x="1525062" y="1471200"/>
            <a:ext cx="6587975" cy="3455475"/>
          </a:xfrm>
          <a:prstGeom prst="rect">
            <a:avLst/>
          </a:prstGeom>
          <a:noFill/>
          <a:ln>
            <a:noFill/>
          </a:ln>
        </p:spPr>
      </p:pic>
      <p:sp>
        <p:nvSpPr>
          <p:cNvPr id="301" name="Google Shape;301;p16"/>
          <p:cNvSpPr txBox="1"/>
          <p:nvPr/>
        </p:nvSpPr>
        <p:spPr>
          <a:xfrm>
            <a:off x="1267975" y="852950"/>
            <a:ext cx="72474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Data dictionary explains the columns of the dataset and what it defines. From this we can understand how one column might be dependent on other columns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268600"/>
            <a:ext cx="70305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Operations to perform</a:t>
            </a:r>
            <a:endParaRPr>
              <a:solidFill>
                <a:srgbClr val="000000"/>
              </a:solidFill>
              <a:latin typeface="Arial"/>
              <a:ea typeface="Arial"/>
              <a:cs typeface="Arial"/>
              <a:sym typeface="Arial"/>
            </a:endParaRPr>
          </a:p>
        </p:txBody>
      </p:sp>
      <p:sp>
        <p:nvSpPr>
          <p:cNvPr id="307" name="Google Shape;307;p17"/>
          <p:cNvSpPr txBox="1"/>
          <p:nvPr>
            <p:ph idx="1" type="body"/>
          </p:nvPr>
        </p:nvSpPr>
        <p:spPr>
          <a:xfrm>
            <a:off x="385000" y="1077975"/>
            <a:ext cx="7949400" cy="346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Pymongo connectivity and CRUD operations applied on the </a:t>
            </a:r>
            <a:r>
              <a:rPr b="1" lang="en" sz="1900">
                <a:solidFill>
                  <a:srgbClr val="000000"/>
                </a:solidFill>
                <a:latin typeface="Arial"/>
                <a:ea typeface="Arial"/>
                <a:cs typeface="Arial"/>
                <a:sym typeface="Arial"/>
              </a:rPr>
              <a:t>original</a:t>
            </a:r>
            <a:r>
              <a:rPr b="1" lang="en" sz="1900">
                <a:solidFill>
                  <a:srgbClr val="000000"/>
                </a:solidFill>
                <a:latin typeface="Arial"/>
                <a:ea typeface="Arial"/>
                <a:cs typeface="Arial"/>
                <a:sym typeface="Arial"/>
              </a:rPr>
              <a:t> csv file to create the updated csv file.</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Query retrieval</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Aggregation pipeline method</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Map reduce function using MongoDB</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Machine learning algorithms(regression and classification)</a:t>
            </a:r>
            <a:endParaRPr b="1"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Visualization</a:t>
            </a:r>
            <a:endParaRPr b="1" sz="19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255150"/>
            <a:ext cx="7030500" cy="6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Pymongo connectivity</a:t>
            </a:r>
            <a:endParaRPr>
              <a:solidFill>
                <a:srgbClr val="000000"/>
              </a:solidFill>
            </a:endParaRPr>
          </a:p>
        </p:txBody>
      </p:sp>
      <p:pic>
        <p:nvPicPr>
          <p:cNvPr id="313" name="Google Shape;313;p18"/>
          <p:cNvPicPr preferRelativeResize="0"/>
          <p:nvPr/>
        </p:nvPicPr>
        <p:blipFill rotWithShape="1">
          <a:blip r:embed="rId3">
            <a:alphaModFix/>
          </a:blip>
          <a:srcRect b="0" l="0" r="8550" t="0"/>
          <a:stretch/>
        </p:blipFill>
        <p:spPr>
          <a:xfrm>
            <a:off x="1182938" y="2046150"/>
            <a:ext cx="7030499" cy="881500"/>
          </a:xfrm>
          <a:prstGeom prst="rect">
            <a:avLst/>
          </a:prstGeom>
          <a:noFill/>
          <a:ln>
            <a:noFill/>
          </a:ln>
        </p:spPr>
      </p:pic>
      <p:pic>
        <p:nvPicPr>
          <p:cNvPr id="314" name="Google Shape;314;p18"/>
          <p:cNvPicPr preferRelativeResize="0"/>
          <p:nvPr/>
        </p:nvPicPr>
        <p:blipFill>
          <a:blip r:embed="rId4">
            <a:alphaModFix/>
          </a:blip>
          <a:stretch>
            <a:fillRect/>
          </a:stretch>
        </p:blipFill>
        <p:spPr>
          <a:xfrm>
            <a:off x="1169163" y="3018500"/>
            <a:ext cx="7058025" cy="1876425"/>
          </a:xfrm>
          <a:prstGeom prst="rect">
            <a:avLst/>
          </a:prstGeom>
          <a:noFill/>
          <a:ln>
            <a:noFill/>
          </a:ln>
        </p:spPr>
      </p:pic>
      <p:sp>
        <p:nvSpPr>
          <p:cNvPr id="315" name="Google Shape;315;p18"/>
          <p:cNvSpPr txBox="1"/>
          <p:nvPr/>
        </p:nvSpPr>
        <p:spPr>
          <a:xfrm>
            <a:off x="1169175" y="989350"/>
            <a:ext cx="69597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Create operations to create client instance, database and collection</a:t>
            </a:r>
            <a:r>
              <a:rPr b="1" lang="en" sz="1200"/>
              <a:t>. </a:t>
            </a:r>
            <a:r>
              <a:rPr b="1" lang="en" sz="1700"/>
              <a:t>We are sing the ‘pymongo’ library to connect the database with Python as front-end.</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0"/>
            <a:ext cx="70305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Reading documents in the collection</a:t>
            </a:r>
            <a:endParaRPr sz="2700">
              <a:solidFill>
                <a:srgbClr val="000000"/>
              </a:solidFill>
            </a:endParaRPr>
          </a:p>
        </p:txBody>
      </p:sp>
      <p:pic>
        <p:nvPicPr>
          <p:cNvPr id="321" name="Google Shape;321;p19"/>
          <p:cNvPicPr preferRelativeResize="0"/>
          <p:nvPr/>
        </p:nvPicPr>
        <p:blipFill rotWithShape="1">
          <a:blip r:embed="rId3">
            <a:alphaModFix/>
          </a:blip>
          <a:srcRect b="82693" l="0" r="695" t="0"/>
          <a:stretch/>
        </p:blipFill>
        <p:spPr>
          <a:xfrm>
            <a:off x="916700" y="1460750"/>
            <a:ext cx="7461599" cy="637300"/>
          </a:xfrm>
          <a:prstGeom prst="rect">
            <a:avLst/>
          </a:prstGeom>
          <a:noFill/>
          <a:ln>
            <a:noFill/>
          </a:ln>
        </p:spPr>
      </p:pic>
      <p:pic>
        <p:nvPicPr>
          <p:cNvPr id="322" name="Google Shape;322;p19"/>
          <p:cNvPicPr preferRelativeResize="0"/>
          <p:nvPr/>
        </p:nvPicPr>
        <p:blipFill>
          <a:blip r:embed="rId4">
            <a:alphaModFix/>
          </a:blip>
          <a:stretch>
            <a:fillRect/>
          </a:stretch>
        </p:blipFill>
        <p:spPr>
          <a:xfrm>
            <a:off x="890700" y="2182075"/>
            <a:ext cx="7513601" cy="2961425"/>
          </a:xfrm>
          <a:prstGeom prst="rect">
            <a:avLst/>
          </a:prstGeom>
          <a:noFill/>
          <a:ln>
            <a:noFill/>
          </a:ln>
        </p:spPr>
      </p:pic>
      <p:sp>
        <p:nvSpPr>
          <p:cNvPr id="323" name="Google Shape;323;p19"/>
          <p:cNvSpPr txBox="1"/>
          <p:nvPr/>
        </p:nvSpPr>
        <p:spPr>
          <a:xfrm>
            <a:off x="590900" y="617750"/>
            <a:ext cx="8113200" cy="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Read operation to read documents from the collection. Below performed are three different read operations: Read All documents, Read One document, Find documents according to specific parameters and read them. We use the ‘find()’ from Pymongo.</a:t>
            </a:r>
            <a:endParaRPr b="1">
              <a:latin typeface="Roboto"/>
              <a:ea typeface="Roboto"/>
              <a:cs typeface="Roboto"/>
              <a:sym typeface="Roboto"/>
            </a:endParaRPr>
          </a:p>
          <a:p>
            <a:pPr indent="0" lvl="0" marL="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nvSpPr>
        <p:spPr>
          <a:xfrm>
            <a:off x="1342950" y="159800"/>
            <a:ext cx="62448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Inserting documents</a:t>
            </a:r>
            <a:endParaRPr b="1" sz="2400">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700850" y="2034800"/>
            <a:ext cx="7850100" cy="2815600"/>
          </a:xfrm>
          <a:prstGeom prst="rect">
            <a:avLst/>
          </a:prstGeom>
          <a:noFill/>
          <a:ln>
            <a:noFill/>
          </a:ln>
        </p:spPr>
      </p:pic>
      <p:sp>
        <p:nvSpPr>
          <p:cNvPr id="330" name="Google Shape;330;p20"/>
          <p:cNvSpPr txBox="1"/>
          <p:nvPr/>
        </p:nvSpPr>
        <p:spPr>
          <a:xfrm>
            <a:off x="926625" y="1141500"/>
            <a:ext cx="72117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insert five new hard-coded documents in the database by using the ‘insert_many()’ from Pymongo</a:t>
            </a:r>
            <a:endParaRPr b="1" sz="1600"/>
          </a:p>
          <a:p>
            <a:pPr indent="0" lvl="0" marL="0" rtl="0" algn="l">
              <a:spcBef>
                <a:spcPts val="0"/>
              </a:spcBef>
              <a:spcAft>
                <a:spcPts val="0"/>
              </a:spcAft>
              <a:buNone/>
            </a:pPr>
            <a:r>
              <a:t/>
            </a:r>
            <a:endParaRPr sz="1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056750" y="119325"/>
            <a:ext cx="7030500" cy="5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Updating records</a:t>
            </a:r>
            <a:endParaRPr>
              <a:solidFill>
                <a:srgbClr val="000000"/>
              </a:solidFill>
            </a:endParaRPr>
          </a:p>
        </p:txBody>
      </p:sp>
      <p:pic>
        <p:nvPicPr>
          <p:cNvPr id="336" name="Google Shape;336;p21"/>
          <p:cNvPicPr preferRelativeResize="0"/>
          <p:nvPr/>
        </p:nvPicPr>
        <p:blipFill>
          <a:blip r:embed="rId3">
            <a:alphaModFix/>
          </a:blip>
          <a:stretch>
            <a:fillRect/>
          </a:stretch>
        </p:blipFill>
        <p:spPr>
          <a:xfrm>
            <a:off x="668375" y="1832710"/>
            <a:ext cx="7849125" cy="3251790"/>
          </a:xfrm>
          <a:prstGeom prst="rect">
            <a:avLst/>
          </a:prstGeom>
          <a:noFill/>
          <a:ln>
            <a:noFill/>
          </a:ln>
        </p:spPr>
      </p:pic>
      <p:sp>
        <p:nvSpPr>
          <p:cNvPr id="337" name="Google Shape;337;p21"/>
          <p:cNvSpPr txBox="1"/>
          <p:nvPr/>
        </p:nvSpPr>
        <p:spPr>
          <a:xfrm>
            <a:off x="322300" y="752050"/>
            <a:ext cx="8541300" cy="10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 can update the specific attributes/values in the documents by running the ‘update_one()’ and ‘update_many()’ functions. Both functions take two parameters, one for finding the document from specific parameters and other for setting new values for the attribute in that document</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