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08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08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endParaRPr b="1"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oAutofit/>
          </a:bodyPr>
          <a:p>
            <a:r>
              <a:rPr b="1" lang="en-IN" sz="1800" spc="-1" strike="noStrike">
                <a:latin typeface="Arial"/>
              </a:rPr>
              <a:t>Click to edit the title text format</a:t>
            </a:r>
            <a:endParaRPr b="1" lang="en-IN"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hyperlink" Target="https://medium.com/codex/do-i-need-to-tune-logistic-regression-hyperparameters-1cb2b81fca69" TargetMode="External"/><Relationship Id="rId2" Type="http://schemas.openxmlformats.org/officeDocument/2006/relationships/hyperlink" Target="https://machinelearningmastery.com/hyperparameters-for-classification-machine-learning-algorithms/" TargetMode="External"/><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hyperlink" Target="https://www.kaggle.com/datasets/kshitijaashah/traintest?select=X_train.csv" TargetMode="External"/><Relationship Id="rId2" Type="http://schemas.openxmlformats.org/officeDocument/2006/relationships/hyperlink" Target="https://www.kaggle.com/datasets/kshitijaashah/traintest?select=Y_train.csv" TargetMode="External"/><Relationship Id="rId3" Type="http://schemas.openxmlformats.org/officeDocument/2006/relationships/hyperlink" Target="https://www.kaggle.com/datasets/kshitijaashah/traintest?select=X_test.csv" TargetMode="External"/><Relationship Id="rId4"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41520" y="4995000"/>
            <a:ext cx="4677840" cy="1571040"/>
          </a:xfrm>
          <a:prstGeom prst="rect">
            <a:avLst/>
          </a:prstGeom>
          <a:noFill/>
          <a:ln>
            <a:noFill/>
          </a:ln>
        </p:spPr>
        <p:style>
          <a:lnRef idx="0"/>
          <a:fillRef idx="0"/>
          <a:effectRef idx="0"/>
          <a:fontRef idx="minor"/>
        </p:style>
        <p:txBody>
          <a:bodyPr lIns="122040" rIns="122040" tIns="122040" bIns="122040">
            <a:normAutofit fontScale="1000"/>
          </a:bodyPr>
          <a:p>
            <a:pPr>
              <a:lnSpc>
                <a:spcPct val="90000"/>
              </a:lnSpc>
              <a:tabLst>
                <a:tab algn="l" pos="0"/>
              </a:tabLst>
            </a:pPr>
            <a:r>
              <a:rPr b="0" lang="en" sz="7200" spc="-1" strike="noStrike">
                <a:solidFill>
                  <a:srgbClr val="000000"/>
                </a:solidFill>
                <a:latin typeface="Calibri"/>
                <a:ea typeface="DejaVu Sans"/>
              </a:rPr>
              <a:t>Team Name :- WHIZZ</a:t>
            </a:r>
            <a:r>
              <a:rPr b="0" lang="en" sz="7200" spc="-1" strike="noStrike">
                <a:solidFill>
                  <a:srgbClr val="000000"/>
                </a:solidFill>
                <a:latin typeface="Calibri"/>
                <a:ea typeface="DejaVu Sans"/>
              </a:rPr>
              <a:t>	</a:t>
            </a:r>
            <a:r>
              <a:rPr b="0" lang="en" sz="7200" spc="-1" strike="noStrike">
                <a:solidFill>
                  <a:srgbClr val="000000"/>
                </a:solidFill>
                <a:latin typeface="Calibri"/>
                <a:ea typeface="DejaVu Sans"/>
              </a:rPr>
              <a:t>	</a:t>
            </a:r>
            <a:r>
              <a:rPr b="0" lang="en" sz="7200" spc="-1" strike="noStrike">
                <a:solidFill>
                  <a:srgbClr val="000000"/>
                </a:solidFill>
                <a:latin typeface="Calibri"/>
                <a:ea typeface="DejaVu Sans"/>
              </a:rPr>
              <a:t>	</a:t>
            </a:r>
            <a:r>
              <a:rPr b="0" lang="en" sz="7200" spc="-1" strike="noStrike">
                <a:solidFill>
                  <a:srgbClr val="000000"/>
                </a:solidFill>
                <a:latin typeface="Calibri"/>
                <a:ea typeface="DejaVu Sans"/>
              </a:rPr>
              <a:t>	</a:t>
            </a:r>
            <a:r>
              <a:rPr b="0" lang="en" sz="7200" spc="-1" strike="noStrike">
                <a:solidFill>
                  <a:srgbClr val="000000"/>
                </a:solidFill>
                <a:latin typeface="Calibri"/>
                <a:ea typeface="DejaVu Sans"/>
              </a:rPr>
              <a:t>	</a:t>
            </a:r>
            <a:r>
              <a:rPr b="0" lang="en" sz="7200" spc="-1" strike="noStrike">
                <a:solidFill>
                  <a:srgbClr val="000000"/>
                </a:solidFill>
                <a:latin typeface="Calibri"/>
                <a:ea typeface="DejaVu Sans"/>
              </a:rPr>
              <a:t>	</a:t>
            </a:r>
            <a:r>
              <a:rPr b="0" lang="en" sz="7200" spc="-1" strike="noStrike">
                <a:solidFill>
                  <a:srgbClr val="000000"/>
                </a:solidFill>
                <a:latin typeface="Calibri"/>
                <a:ea typeface="DejaVu Sans"/>
              </a:rPr>
              <a:t>	</a:t>
            </a:r>
            <a:r>
              <a:rPr b="0" lang="en" sz="7200" spc="-1" strike="noStrike">
                <a:solidFill>
                  <a:srgbClr val="000000"/>
                </a:solidFill>
                <a:latin typeface="Calibri"/>
                <a:ea typeface="DejaVu Sans"/>
              </a:rPr>
              <a:t>	</a:t>
            </a:r>
            <a:r>
              <a:rPr b="0" lang="en" sz="7200" spc="-1" strike="noStrike">
                <a:solidFill>
                  <a:srgbClr val="000000"/>
                </a:solidFill>
                <a:latin typeface="Calibri"/>
                <a:ea typeface="DejaVu Sans"/>
              </a:rPr>
              <a:t>	</a:t>
            </a:r>
            <a:r>
              <a:rPr b="0" lang="en" sz="7200" spc="-1" strike="noStrike">
                <a:solidFill>
                  <a:srgbClr val="000000"/>
                </a:solidFill>
                <a:latin typeface="Calibri"/>
                <a:ea typeface="DejaVu Sans"/>
              </a:rPr>
              <a:t>	</a:t>
            </a:r>
            <a:endParaRPr b="0" lang="en-IN" sz="7200" spc="-1" strike="noStrike">
              <a:latin typeface="Arial"/>
            </a:endParaRPr>
          </a:p>
          <a:p>
            <a:pPr>
              <a:lnSpc>
                <a:spcPct val="90000"/>
              </a:lnSpc>
              <a:tabLst>
                <a:tab algn="l" pos="0"/>
              </a:tabLst>
            </a:pPr>
            <a:r>
              <a:rPr b="0" lang="en-IN" sz="7200" spc="-1" strike="noStrike">
                <a:solidFill>
                  <a:srgbClr val="000000"/>
                </a:solidFill>
                <a:latin typeface="Calibri"/>
                <a:ea typeface="DejaVu Sans"/>
              </a:rPr>
              <a:t>Team Members:- Anisha Rani(MT2022153)</a:t>
            </a:r>
            <a:endParaRPr b="0" lang="en-IN" sz="7200" spc="-1" strike="noStrike">
              <a:latin typeface="Arial"/>
            </a:endParaRPr>
          </a:p>
          <a:p>
            <a:pPr>
              <a:lnSpc>
                <a:spcPct val="90000"/>
              </a:lnSpc>
              <a:tabLst>
                <a:tab algn="l" pos="0"/>
              </a:tabLst>
            </a:pPr>
            <a:r>
              <a:rPr b="0" lang="en-IN" sz="7200" spc="-1" strike="noStrike">
                <a:solidFill>
                  <a:srgbClr val="000000"/>
                </a:solidFill>
                <a:latin typeface="Calibri"/>
                <a:ea typeface="DejaVu Sans"/>
              </a:rPr>
              <a:t>                           </a:t>
            </a:r>
            <a:r>
              <a:rPr b="0" lang="en-IN" sz="7200" spc="-1" strike="noStrike">
                <a:solidFill>
                  <a:srgbClr val="000000"/>
                </a:solidFill>
                <a:latin typeface="Calibri"/>
                <a:ea typeface="DejaVu Sans"/>
              </a:rPr>
              <a:t>Kshitija Shah(MT2022147)</a:t>
            </a:r>
            <a:endParaRPr b="0" lang="en-IN" sz="7200" spc="-1" strike="noStrike">
              <a:latin typeface="Arial"/>
            </a:endParaRPr>
          </a:p>
          <a:p>
            <a:pPr>
              <a:lnSpc>
                <a:spcPct val="90000"/>
              </a:lnSpc>
              <a:tabLst>
                <a:tab algn="l" pos="0"/>
              </a:tabLst>
            </a:pPr>
            <a:endParaRPr b="0" lang="en-IN" sz="7200" spc="-1" strike="noStrike">
              <a:latin typeface="Arial"/>
            </a:endParaRPr>
          </a:p>
          <a:p>
            <a:pPr>
              <a:lnSpc>
                <a:spcPct val="90000"/>
              </a:lnSpc>
              <a:tabLst>
                <a:tab algn="l" pos="0"/>
              </a:tabLst>
            </a:pPr>
            <a:r>
              <a:rPr b="0" lang="en" sz="7200" spc="-1" strike="noStrike">
                <a:solidFill>
                  <a:srgbClr val="000000"/>
                </a:solidFill>
                <a:latin typeface="Calibri"/>
                <a:ea typeface="DejaVu Sans"/>
              </a:rPr>
              <a:t>Under guidance of:- Harshita Soni</a:t>
            </a:r>
            <a:r>
              <a:rPr b="0" lang="en" sz="5600" spc="-1" strike="noStrike">
                <a:solidFill>
                  <a:srgbClr val="000000"/>
                </a:solidFill>
                <a:latin typeface="Calibri"/>
                <a:ea typeface="DejaVu Sans"/>
              </a:rPr>
              <a:t>	</a:t>
            </a:r>
            <a:r>
              <a:rPr b="0" lang="en" sz="5600" spc="-1" strike="noStrike">
                <a:solidFill>
                  <a:srgbClr val="000000"/>
                </a:solidFill>
                <a:latin typeface="Calibri"/>
                <a:ea typeface="DejaVu Sans"/>
              </a:rPr>
              <a:t>	</a:t>
            </a:r>
            <a:r>
              <a:rPr b="0" lang="en" sz="5600" spc="-1" strike="noStrike">
                <a:solidFill>
                  <a:srgbClr val="000000"/>
                </a:solidFill>
                <a:latin typeface="Calibri"/>
                <a:ea typeface="DejaVu Sans"/>
              </a:rPr>
              <a:t>	</a:t>
            </a:r>
            <a:r>
              <a:rPr b="0" lang="en" sz="5600" spc="-1" strike="noStrike">
                <a:solidFill>
                  <a:srgbClr val="000000"/>
                </a:solidFill>
                <a:latin typeface="Calibri"/>
                <a:ea typeface="DejaVu Sans"/>
              </a:rPr>
              <a:t>	</a:t>
            </a:r>
            <a:r>
              <a:rPr b="0" lang="en" sz="5600" spc="-1" strike="noStrike">
                <a:solidFill>
                  <a:srgbClr val="000000"/>
                </a:solidFill>
                <a:latin typeface="Calibri"/>
                <a:ea typeface="DejaVu Sans"/>
              </a:rPr>
              <a:t>	</a:t>
            </a:r>
            <a:r>
              <a:rPr b="0" lang="en" sz="5600" spc="-1" strike="noStrike">
                <a:solidFill>
                  <a:srgbClr val="000000"/>
                </a:solidFill>
                <a:latin typeface="Calibri"/>
                <a:ea typeface="DejaVu Sans"/>
              </a:rPr>
              <a:t>	</a:t>
            </a:r>
            <a:r>
              <a:rPr b="0" lang="en" sz="5600" spc="-1" strike="noStrike">
                <a:solidFill>
                  <a:srgbClr val="000000"/>
                </a:solidFill>
                <a:latin typeface="Calibri"/>
                <a:ea typeface="DejaVu Sans"/>
              </a:rPr>
              <a:t>	</a:t>
            </a:r>
            <a:r>
              <a:rPr b="0" lang="en" sz="5600" spc="-1" strike="noStrike">
                <a:solidFill>
                  <a:srgbClr val="000000"/>
                </a:solidFill>
                <a:latin typeface="Calibri"/>
                <a:ea typeface="DejaVu Sans"/>
              </a:rPr>
              <a:t>	</a:t>
            </a:r>
            <a:r>
              <a:rPr b="0" lang="en" sz="2400" spc="-1" strike="noStrike">
                <a:solidFill>
                  <a:srgbClr val="000000"/>
                </a:solidFill>
                <a:latin typeface="Calibri"/>
                <a:ea typeface="DejaVu Sans"/>
              </a:rPr>
              <a:t>	</a:t>
            </a:r>
            <a:r>
              <a:rPr b="0" lang="en" sz="2400" spc="-1" strike="noStrike">
                <a:solidFill>
                  <a:srgbClr val="000000"/>
                </a:solidFill>
                <a:latin typeface="Calibri"/>
                <a:ea typeface="DejaVu Sans"/>
              </a:rPr>
              <a:t>	</a:t>
            </a:r>
            <a:r>
              <a:rPr b="0" lang="en" sz="2400" spc="-1" strike="noStrike">
                <a:solidFill>
                  <a:srgbClr val="000000"/>
                </a:solidFill>
                <a:latin typeface="Calibri"/>
                <a:ea typeface="DejaVu Sans"/>
              </a:rPr>
              <a:t>	</a:t>
            </a:r>
            <a:r>
              <a:rPr b="0" lang="en" sz="2400" spc="-1" strike="noStrike">
                <a:solidFill>
                  <a:srgbClr val="000000"/>
                </a:solidFill>
                <a:latin typeface="Calibri"/>
                <a:ea typeface="DejaVu Sans"/>
              </a:rPr>
              <a:t>	</a:t>
            </a:r>
            <a:endParaRPr b="0" lang="en-IN" sz="2400" spc="-1" strike="noStrike">
              <a:latin typeface="Arial"/>
            </a:endParaRPr>
          </a:p>
          <a:p>
            <a:pPr marL="609480">
              <a:lnSpc>
                <a:spcPct val="90000"/>
              </a:lnSpc>
              <a:tabLst>
                <a:tab algn="l" pos="0"/>
              </a:tabLst>
            </a:pPr>
            <a:endParaRPr b="0" lang="en-IN" sz="2400" spc="-1" strike="noStrike">
              <a:latin typeface="Arial"/>
            </a:endParaRPr>
          </a:p>
        </p:txBody>
      </p:sp>
      <p:sp>
        <p:nvSpPr>
          <p:cNvPr id="77" name="CustomShape 2"/>
          <p:cNvSpPr/>
          <p:nvPr/>
        </p:nvSpPr>
        <p:spPr>
          <a:xfrm>
            <a:off x="1212120" y="607680"/>
            <a:ext cx="8791920" cy="2328120"/>
          </a:xfrm>
          <a:prstGeom prst="rect">
            <a:avLst/>
          </a:prstGeom>
          <a:noFill/>
          <a:ln>
            <a:noFill/>
          </a:ln>
        </p:spPr>
        <p:style>
          <a:lnRef idx="0"/>
          <a:fillRef idx="0"/>
          <a:effectRef idx="0"/>
          <a:fontRef idx="minor"/>
        </p:style>
        <p:txBody>
          <a:bodyPr lIns="90000" rIns="90000" tIns="45000" bIns="45000">
            <a:spAutoFit/>
          </a:bodyPr>
          <a:p>
            <a:pPr algn="ctr">
              <a:lnSpc>
                <a:spcPct val="115000"/>
              </a:lnSpc>
              <a:spcBef>
                <a:spcPts val="2001"/>
              </a:spcBef>
              <a:spcAft>
                <a:spcPts val="601"/>
              </a:spcAft>
            </a:pPr>
            <a:r>
              <a:rPr b="1" lang="en-IN" sz="1800" spc="-1" strike="noStrike">
                <a:solidFill>
                  <a:srgbClr val="000000"/>
                </a:solidFill>
                <a:latin typeface="Times New Roman"/>
                <a:ea typeface="Times New Roman"/>
              </a:rPr>
              <a:t> </a:t>
            </a:r>
            <a:endParaRPr b="0" lang="en-IN" sz="1800" spc="-1" strike="noStrike">
              <a:latin typeface="Arial"/>
            </a:endParaRPr>
          </a:p>
          <a:p>
            <a:pPr>
              <a:lnSpc>
                <a:spcPct val="115000"/>
              </a:lnSpc>
            </a:pPr>
            <a:r>
              <a:rPr b="1" lang="en-US" sz="3200" spc="-1" strike="noStrike">
                <a:solidFill>
                  <a:srgbClr val="000000"/>
                </a:solidFill>
                <a:latin typeface="Agency FB"/>
                <a:ea typeface="Times New Roman"/>
              </a:rPr>
              <a:t>     </a:t>
            </a:r>
            <a:r>
              <a:rPr b="1" lang="en-US" sz="3200" spc="-1" strike="noStrike">
                <a:solidFill>
                  <a:srgbClr val="000000"/>
                </a:solidFill>
                <a:latin typeface="Agency FB"/>
                <a:ea typeface="Times New Roman"/>
              </a:rPr>
              <a:t>DDOS   ATTACK  IDENTIFICATION</a:t>
            </a:r>
            <a:endParaRPr b="0" lang="en-IN" sz="3200" spc="-1" strike="noStrike">
              <a:latin typeface="Arial"/>
            </a:endParaRPr>
          </a:p>
          <a:p>
            <a:pPr>
              <a:lnSpc>
                <a:spcPct val="115000"/>
              </a:lnSpc>
            </a:pPr>
            <a:r>
              <a:rPr b="0" lang="en-IN" sz="1800" spc="-1" strike="noStrike">
                <a:solidFill>
                  <a:srgbClr val="000000"/>
                </a:solidFill>
                <a:latin typeface="Arial"/>
                <a:ea typeface="Arial"/>
              </a:rPr>
              <a:t> </a:t>
            </a:r>
            <a:endParaRPr b="0" lang="en-IN" sz="1800" spc="-1" strike="noStrike">
              <a:latin typeface="Arial"/>
            </a:endParaRPr>
          </a:p>
          <a:p>
            <a:pPr>
              <a:lnSpc>
                <a:spcPct val="115000"/>
              </a:lnSpc>
            </a:pPr>
            <a:r>
              <a:rPr b="0" lang="en-IN" sz="1800" spc="-1" strike="noStrike">
                <a:solidFill>
                  <a:srgbClr val="000000"/>
                </a:solidFill>
                <a:latin typeface="Arial"/>
                <a:ea typeface="Arial"/>
              </a:rPr>
              <a:t> </a:t>
            </a:r>
            <a:endParaRPr b="0" lang="en-IN" sz="1800" spc="-1" strike="noStrike">
              <a:latin typeface="Arial"/>
            </a:endParaRPr>
          </a:p>
          <a:p>
            <a:pPr algn="ctr">
              <a:lnSpc>
                <a:spcPct val="115000"/>
              </a:lnSpc>
            </a:pPr>
            <a:r>
              <a:rPr b="1" lang="en-IN" sz="2000" spc="-1" strike="noStrike">
                <a:solidFill>
                  <a:srgbClr val="000000"/>
                </a:solidFill>
                <a:latin typeface="Times New Roman"/>
                <a:ea typeface="Times New Roman"/>
              </a:rPr>
              <a:t>AI-511 Machine Learning</a:t>
            </a:r>
            <a:endParaRPr b="0" lang="en-IN" sz="2000" spc="-1" strike="noStrike">
              <a:latin typeface="Arial"/>
            </a:endParaRPr>
          </a:p>
          <a:p>
            <a:pPr>
              <a:lnSpc>
                <a:spcPct val="100000"/>
              </a:lnSpc>
            </a:pPr>
            <a:endParaRPr b="0" lang="en-IN" sz="2000" spc="-1" strike="noStrike">
              <a:latin typeface="Arial"/>
            </a:endParaRPr>
          </a:p>
        </p:txBody>
      </p:sp>
      <p:sp>
        <p:nvSpPr>
          <p:cNvPr id="78" name="CustomShape 3"/>
          <p:cNvSpPr/>
          <p:nvPr/>
        </p:nvSpPr>
        <p:spPr>
          <a:xfrm>
            <a:off x="0" y="0"/>
            <a:ext cx="12191040" cy="456120"/>
          </a:xfrm>
          <a:prstGeom prst="rect">
            <a:avLst/>
          </a:prstGeom>
          <a:noFill/>
          <a:ln>
            <a:noFill/>
          </a:ln>
        </p:spPr>
        <p:style>
          <a:lnRef idx="0"/>
          <a:fillRef idx="0"/>
          <a:effectRef idx="0"/>
          <a:fontRef idx="minor"/>
        </p:style>
      </p:sp>
      <p:pic>
        <p:nvPicPr>
          <p:cNvPr id="79" name="image16.png" descr=""/>
          <p:cNvPicPr/>
          <p:nvPr/>
        </p:nvPicPr>
        <p:blipFill>
          <a:blip r:embed="rId1"/>
          <a:stretch/>
        </p:blipFill>
        <p:spPr>
          <a:xfrm>
            <a:off x="4179960" y="3918240"/>
            <a:ext cx="2856600" cy="1179000"/>
          </a:xfrm>
          <a:prstGeom prst="rect">
            <a:avLst/>
          </a:prstGeom>
          <a:ln>
            <a:noFill/>
          </a:ln>
        </p:spPr>
      </p:pic>
      <p:sp>
        <p:nvSpPr>
          <p:cNvPr id="80" name="CustomShape 4"/>
          <p:cNvSpPr/>
          <p:nvPr/>
        </p:nvSpPr>
        <p:spPr>
          <a:xfrm>
            <a:off x="87840" y="3134160"/>
            <a:ext cx="11040840" cy="57780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tabLst>
                <a:tab algn="l" pos="0"/>
              </a:tabLst>
            </a:pPr>
            <a:r>
              <a:rPr b="1" lang="en-US" sz="1800" spc="-1" strike="noStrike">
                <a:solidFill>
                  <a:srgbClr val="000000"/>
                </a:solidFill>
                <a:latin typeface="Arial"/>
                <a:ea typeface="Times New Roman"/>
              </a:rPr>
              <a:t>INTERNATIONAL INSTITUTE OF INFORMATION TECHNOLOGY BANGALORE</a:t>
            </a:r>
            <a:endParaRPr b="0" lang="en-IN" sz="1800" spc="-1" strike="noStrike">
              <a:latin typeface="Arial"/>
            </a:endParaRPr>
          </a:p>
          <a:p>
            <a:pPr algn="ctr">
              <a:lnSpc>
                <a:spcPct val="100000"/>
              </a:lnSpc>
              <a:tabLst>
                <a:tab algn="l" pos="0"/>
              </a:tabLst>
            </a:pPr>
            <a:r>
              <a:rPr b="0" lang="en-US" sz="1400" spc="-1" strike="noStrike">
                <a:solidFill>
                  <a:srgbClr val="000000"/>
                </a:solidFill>
                <a:latin typeface="Arial"/>
                <a:ea typeface="Times New Roman"/>
              </a:rPr>
              <a:t>16</a:t>
            </a:r>
            <a:r>
              <a:rPr b="0" lang="en-US" sz="1400" spc="-1" strike="noStrike" baseline="30000">
                <a:solidFill>
                  <a:srgbClr val="000000"/>
                </a:solidFill>
                <a:latin typeface="Arial"/>
                <a:ea typeface="Times New Roman"/>
              </a:rPr>
              <a:t>th</a:t>
            </a:r>
            <a:r>
              <a:rPr b="0" lang="en-US" sz="1400" spc="-1" strike="noStrike">
                <a:solidFill>
                  <a:srgbClr val="000000"/>
                </a:solidFill>
                <a:latin typeface="Arial"/>
                <a:ea typeface="Times New Roman"/>
              </a:rPr>
              <a:t> December, 2022</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05000" y="192600"/>
            <a:ext cx="9142920" cy="12020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600" spc="-1" strike="noStrike">
                <a:solidFill>
                  <a:srgbClr val="000000"/>
                </a:solidFill>
                <a:latin typeface="Agency FB"/>
                <a:ea typeface="DejaVu Sans"/>
              </a:rPr>
              <a:t> </a:t>
            </a:r>
            <a:r>
              <a:rPr b="1" lang="en-IN" sz="3600" spc="-1" strike="noStrike">
                <a:solidFill>
                  <a:srgbClr val="000000"/>
                </a:solidFill>
                <a:latin typeface="Agency FB"/>
                <a:ea typeface="DejaVu Sans"/>
              </a:rPr>
              <a:t>2. Training the model</a:t>
            </a:r>
            <a:br/>
            <a:r>
              <a:rPr b="1" lang="en-IN" sz="3600" spc="-1" strike="noStrike">
                <a:solidFill>
                  <a:srgbClr val="000000"/>
                </a:solidFill>
                <a:latin typeface="Agency FB"/>
                <a:ea typeface="DejaVu Sans"/>
              </a:rPr>
              <a:t>     </a:t>
            </a:r>
            <a:r>
              <a:rPr b="1" lang="en-IN" sz="2400" spc="-1" strike="noStrike">
                <a:solidFill>
                  <a:srgbClr val="000000"/>
                </a:solidFill>
                <a:latin typeface="Agency FB"/>
                <a:ea typeface="DejaVu Sans"/>
              </a:rPr>
              <a:t>2.1 Logistic Regression:</a:t>
            </a:r>
            <a:endParaRPr b="0" lang="en-IN" sz="2400" spc="-1" strike="noStrike">
              <a:latin typeface="Arial"/>
            </a:endParaRPr>
          </a:p>
        </p:txBody>
      </p:sp>
      <p:sp>
        <p:nvSpPr>
          <p:cNvPr id="104" name="CustomShape 2"/>
          <p:cNvSpPr/>
          <p:nvPr/>
        </p:nvSpPr>
        <p:spPr>
          <a:xfrm>
            <a:off x="537480" y="1606320"/>
            <a:ext cx="9142920" cy="2585880"/>
          </a:xfrm>
          <a:prstGeom prst="rect">
            <a:avLst/>
          </a:prstGeom>
          <a:noFill/>
          <a:ln>
            <a:noFill/>
          </a:ln>
        </p:spPr>
        <p:style>
          <a:lnRef idx="0"/>
          <a:fillRef idx="0"/>
          <a:effectRef idx="0"/>
          <a:fontRef idx="minor"/>
        </p:style>
        <p:txBody>
          <a:bodyPr lIns="90000" rIns="90000" tIns="45000" bIns="45000">
            <a:normAutofit fontScale="51000"/>
          </a:bodyPr>
          <a:p>
            <a:pPr>
              <a:lnSpc>
                <a:spcPct val="90000"/>
              </a:lnSpc>
              <a:spcBef>
                <a:spcPts val="1001"/>
              </a:spcBef>
              <a:tabLst>
                <a:tab algn="l" pos="0"/>
              </a:tabLst>
            </a:pPr>
            <a:r>
              <a:rPr b="0" lang="en-US" sz="2400" spc="-1" strike="noStrike">
                <a:solidFill>
                  <a:srgbClr val="292929"/>
                </a:solidFill>
                <a:latin typeface="source-serif-pro"/>
                <a:ea typeface="DejaVu Sans"/>
              </a:rPr>
              <a:t>Logistic regression is a classification technique borrowed by machine learning from the field of statistics. Logistic Regression is a statistical method for analyzing a dataset in which there are one or more independent variables that determines an outcome. The intention behind using logistic regression is to find the best fitting model to describe the relationship between the dependent and the independent variable. For our dataset we have applied logistic regression initially with the default parameters and again with hyperparameter tuning. The F1 score was not convincing enough hence we moved on to other models.(as the dataset is highly imbalanced).</a:t>
            </a:r>
            <a:endParaRPr b="0" lang="en-IN" sz="2400" spc="-1" strike="noStrike">
              <a:latin typeface="Arial"/>
            </a:endParaRPr>
          </a:p>
        </p:txBody>
      </p:sp>
      <p:sp>
        <p:nvSpPr>
          <p:cNvPr id="105" name="CustomShape 3"/>
          <p:cNvSpPr/>
          <p:nvPr/>
        </p:nvSpPr>
        <p:spPr>
          <a:xfrm>
            <a:off x="537480" y="4403520"/>
            <a:ext cx="1085544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gency FB"/>
                <a:ea typeface="DejaVu Sans"/>
              </a:rPr>
              <a:t>MODEL Accuracy :  0.8792837758378642</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TEST DATA Accuracy:0.48205</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 </a:t>
            </a:r>
            <a:r>
              <a:rPr b="1" lang="en-IN" sz="1800" spc="-1" strike="noStrike">
                <a:solidFill>
                  <a:srgbClr val="000000"/>
                </a:solidFill>
                <a:latin typeface="Agency FB"/>
                <a:ea typeface="DejaVu Sans"/>
              </a:rPr>
              <a:t>HYPER parameter tuning </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-GRID SEARCH CV</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-RANDOMIZED SEARCH CV</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 </a:t>
            </a:r>
            <a:r>
              <a:rPr b="0" lang="en-IN" sz="1800" spc="-1" strike="noStrike">
                <a:solidFill>
                  <a:srgbClr val="000000"/>
                </a:solidFill>
                <a:latin typeface="Agency FB"/>
                <a:ea typeface="DejaVu Sans"/>
              </a:rPr>
              <a:t>Grid search –goes through all intermediate combination of hyperparameters.</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Randomized goes through fixed no. of hyperparameters setting.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74480" y="73080"/>
            <a:ext cx="106351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IN" sz="2400" spc="-1" strike="noStrike">
                <a:solidFill>
                  <a:srgbClr val="000000"/>
                </a:solidFill>
                <a:latin typeface="Agency FB"/>
                <a:ea typeface="DejaVu Sans"/>
              </a:rPr>
              <a:t>2.1.1  After applying randomized search cv</a:t>
            </a:r>
            <a:endParaRPr b="0" lang="en-IN" sz="2400" spc="-1" strike="noStrike">
              <a:latin typeface="Arial"/>
            </a:endParaRPr>
          </a:p>
        </p:txBody>
      </p:sp>
      <p:pic>
        <p:nvPicPr>
          <p:cNvPr id="107" name="Content Placeholder 6" descr=""/>
          <p:cNvPicPr/>
          <p:nvPr/>
        </p:nvPicPr>
        <p:blipFill>
          <a:blip r:embed="rId1"/>
          <a:stretch/>
        </p:blipFill>
        <p:spPr>
          <a:xfrm>
            <a:off x="729360" y="1398600"/>
            <a:ext cx="9524520" cy="2780280"/>
          </a:xfrm>
          <a:prstGeom prst="rect">
            <a:avLst/>
          </a:prstGeom>
          <a:ln>
            <a:noFill/>
          </a:ln>
        </p:spPr>
      </p:pic>
      <p:sp>
        <p:nvSpPr>
          <p:cNvPr id="108" name="CustomShape 2"/>
          <p:cNvSpPr/>
          <p:nvPr/>
        </p:nvSpPr>
        <p:spPr>
          <a:xfrm>
            <a:off x="844560" y="4555080"/>
            <a:ext cx="6093000" cy="1369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181717"/>
                </a:solidFill>
                <a:latin typeface="Agency FB"/>
                <a:ea typeface="Cascadia Mono SemiBold"/>
              </a:rPr>
              <a:t>MODEL ACCURACY:</a:t>
            </a:r>
            <a:endParaRPr b="0" lang="en-IN" sz="2400" spc="-1" strike="noStrike">
              <a:latin typeface="Arial"/>
            </a:endParaRPr>
          </a:p>
          <a:p>
            <a:pPr>
              <a:lnSpc>
                <a:spcPct val="100000"/>
              </a:lnSpc>
            </a:pPr>
            <a:r>
              <a:rPr b="0" lang="en-IN" sz="1800" spc="-1" strike="noStrike">
                <a:solidFill>
                  <a:srgbClr val="181717"/>
                </a:solidFill>
                <a:latin typeface="Agency FB"/>
                <a:ea typeface="Cascadia Mono SemiBold"/>
              </a:rPr>
              <a:t>'C': 0.01</a:t>
            </a:r>
            <a:endParaRPr b="0" lang="en-IN" sz="1800" spc="-1" strike="noStrike">
              <a:latin typeface="Arial"/>
            </a:endParaRPr>
          </a:p>
          <a:p>
            <a:pPr>
              <a:lnSpc>
                <a:spcPct val="100000"/>
              </a:lnSpc>
            </a:pPr>
            <a:r>
              <a:rPr b="0" lang="en-IN" sz="1800" spc="-1" strike="noStrike">
                <a:solidFill>
                  <a:srgbClr val="181717"/>
                </a:solidFill>
                <a:latin typeface="Agency FB"/>
                <a:ea typeface="Cascadia Mono SemiBold"/>
              </a:rPr>
              <a:t>SCORE:0.44976703897311565</a:t>
            </a:r>
            <a:endParaRPr b="0" lang="en-IN" sz="1800" spc="-1" strike="noStrike">
              <a:latin typeface="Arial"/>
            </a:endParaRPr>
          </a:p>
          <a:p>
            <a:pPr>
              <a:lnSpc>
                <a:spcPct val="100000"/>
              </a:lnSpc>
            </a:pPr>
            <a:r>
              <a:rPr b="0" lang="en-IN" sz="2400" spc="-1" strike="noStrike">
                <a:solidFill>
                  <a:srgbClr val="181717"/>
                </a:solidFill>
                <a:latin typeface="Agency FB"/>
                <a:ea typeface="Cascadia Mono SemiBold"/>
              </a:rPr>
              <a:t>TEST DATA ACCURACY:</a:t>
            </a:r>
            <a:r>
              <a:rPr b="0" lang="en-IN" sz="1800" spc="-1" strike="noStrike">
                <a:solidFill>
                  <a:srgbClr val="181717"/>
                </a:solidFill>
                <a:latin typeface="Agency FB"/>
                <a:ea typeface="Cascadia Mono SemiBold"/>
              </a:rPr>
              <a:t>0.39153</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037880" y="532440"/>
            <a:ext cx="8055000" cy="61452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2800" spc="-1" strike="noStrike">
                <a:solidFill>
                  <a:srgbClr val="000000"/>
                </a:solidFill>
                <a:latin typeface="Agency FB"/>
                <a:ea typeface="DejaVu Sans"/>
              </a:rPr>
              <a:t>2.2 Decision Tree</a:t>
            </a:r>
            <a:endParaRPr b="0" lang="en-IN" sz="2800" spc="-1" strike="noStrike">
              <a:latin typeface="Arial"/>
            </a:endParaRPr>
          </a:p>
        </p:txBody>
      </p:sp>
      <p:sp>
        <p:nvSpPr>
          <p:cNvPr id="110" name="CustomShape 2"/>
          <p:cNvSpPr/>
          <p:nvPr/>
        </p:nvSpPr>
        <p:spPr>
          <a:xfrm>
            <a:off x="898920" y="1472400"/>
            <a:ext cx="9142920" cy="4394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1" lang="en-US" sz="2400" spc="-1" strike="noStrike">
                <a:solidFill>
                  <a:srgbClr val="212529"/>
                </a:solidFill>
                <a:latin typeface="-apple-system"/>
                <a:ea typeface="DejaVu Sans"/>
              </a:rPr>
              <a:t>Decision Trees (DTs)</a:t>
            </a:r>
            <a:r>
              <a:rPr b="0" lang="en-US" sz="2400" spc="-1" strike="noStrike">
                <a:solidFill>
                  <a:srgbClr val="212529"/>
                </a:solidFill>
                <a:latin typeface="-apple-system"/>
                <a:ea typeface="DejaVu Sans"/>
              </a:rPr>
              <a:t> are a non-parametric supervised learning method used for classification. The goal is to create a model that predicts the value of a target variable by learning simple decision rules inferred from the data features. A tree can be seen as a piecewise constant approximation.</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pic>
        <p:nvPicPr>
          <p:cNvPr id="111" name="Picture 4" descr=""/>
          <p:cNvPicPr/>
          <p:nvPr/>
        </p:nvPicPr>
        <p:blipFill>
          <a:blip r:embed="rId1"/>
          <a:stretch/>
        </p:blipFill>
        <p:spPr>
          <a:xfrm>
            <a:off x="736200" y="4201200"/>
            <a:ext cx="10254600" cy="2367720"/>
          </a:xfrm>
          <a:prstGeom prst="rect">
            <a:avLst/>
          </a:prstGeom>
          <a:ln>
            <a:noFill/>
          </a:ln>
        </p:spPr>
      </p:pic>
      <p:sp>
        <p:nvSpPr>
          <p:cNvPr id="112" name="CustomShape 3"/>
          <p:cNvSpPr/>
          <p:nvPr/>
        </p:nvSpPr>
        <p:spPr>
          <a:xfrm>
            <a:off x="736200" y="3639240"/>
            <a:ext cx="6156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Calibri"/>
                <a:ea typeface="DejaVu Sans"/>
              </a:rPr>
              <a:t>Hyperparameter Tuning</a:t>
            </a:r>
            <a:r>
              <a:rPr b="0" lang="en-IN" sz="1800" spc="-1" strike="noStrike">
                <a:solidFill>
                  <a:srgbClr val="000000"/>
                </a:solidFill>
                <a:latin typeface="Calibri"/>
                <a:ea typeface="DejaVu Sans"/>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82920" y="601560"/>
            <a:ext cx="5956200" cy="4766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1" lang="en-IN" sz="3200" spc="-1" strike="noStrike">
                <a:solidFill>
                  <a:srgbClr val="000000"/>
                </a:solidFill>
                <a:latin typeface="Agency FB"/>
                <a:ea typeface="DejaVu Sans"/>
              </a:rPr>
              <a:t>Best parameters and scores:</a:t>
            </a:r>
            <a:endParaRPr b="0" lang="en-IN" sz="3200" spc="-1" strike="noStrike">
              <a:latin typeface="Arial"/>
            </a:endParaRPr>
          </a:p>
        </p:txBody>
      </p:sp>
      <p:sp>
        <p:nvSpPr>
          <p:cNvPr id="114" name="CustomShape 2"/>
          <p:cNvSpPr/>
          <p:nvPr/>
        </p:nvSpPr>
        <p:spPr>
          <a:xfrm>
            <a:off x="1368720" y="1463400"/>
            <a:ext cx="60930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gency FB"/>
                <a:ea typeface="DejaVu Sans"/>
              </a:rPr>
              <a:t>Hyperparameters output:</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	</a:t>
            </a:r>
            <a:r>
              <a:rPr b="0" lang="en-IN" sz="1800" spc="-1" strike="noStrike">
                <a:solidFill>
                  <a:srgbClr val="000000"/>
                </a:solidFill>
                <a:latin typeface="Agency FB"/>
                <a:ea typeface="DejaVu Sans"/>
              </a:rPr>
              <a:t>{'max_features': 'auto', 'max_depth': None}</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MODEL f1 SCORE:</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	</a:t>
            </a:r>
            <a:r>
              <a:rPr b="0" lang="en-IN" sz="1800" spc="-1" strike="noStrike">
                <a:solidFill>
                  <a:srgbClr val="000000"/>
                </a:solidFill>
                <a:latin typeface="Agency FB"/>
                <a:ea typeface="DejaVu Sans"/>
              </a:rPr>
              <a:t>0.9560164535458244</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TEST DATA SCORE:</a:t>
            </a:r>
            <a:endParaRPr b="0" lang="en-IN" sz="1800" spc="-1" strike="noStrike">
              <a:latin typeface="Arial"/>
            </a:endParaRPr>
          </a:p>
          <a:p>
            <a:pPr>
              <a:lnSpc>
                <a:spcPct val="100000"/>
              </a:lnSpc>
            </a:pPr>
            <a:r>
              <a:rPr b="0" lang="en-IN" sz="1800" spc="-1" strike="noStrike">
                <a:solidFill>
                  <a:srgbClr val="000000"/>
                </a:solidFill>
                <a:latin typeface="Agency FB"/>
                <a:ea typeface="DejaVu Sans"/>
              </a:rPr>
              <a:t>	</a:t>
            </a:r>
            <a:r>
              <a:rPr b="0" lang="en-IN" sz="1800" spc="-1" strike="noStrike">
                <a:solidFill>
                  <a:srgbClr val="000000"/>
                </a:solidFill>
                <a:latin typeface="Agency FB"/>
                <a:ea typeface="DejaVu Sans"/>
              </a:rPr>
              <a:t>0.95586</a:t>
            </a:r>
            <a:endParaRPr b="0" lang="en-IN" sz="1800" spc="-1" strike="noStrike">
              <a:latin typeface="Arial"/>
            </a:endParaRPr>
          </a:p>
        </p:txBody>
      </p:sp>
      <p:pic>
        <p:nvPicPr>
          <p:cNvPr id="115" name="Picture 6" descr=""/>
          <p:cNvPicPr/>
          <p:nvPr/>
        </p:nvPicPr>
        <p:blipFill>
          <a:blip r:embed="rId1"/>
          <a:stretch/>
        </p:blipFill>
        <p:spPr>
          <a:xfrm>
            <a:off x="1204920" y="3935520"/>
            <a:ext cx="7660080" cy="2174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408240"/>
              </a:tabLst>
            </a:pPr>
            <a:r>
              <a:rPr b="1" lang="en-IN" sz="3600" spc="-1" strike="noStrike">
                <a:latin typeface="Times New Roman"/>
              </a:rPr>
              <a:t>2.3 Random Forest</a:t>
            </a:r>
            <a:endParaRPr b="0" lang="en-IN" sz="3600" spc="-1" strike="noStrike">
              <a:latin typeface="Arial"/>
            </a:endParaRPr>
          </a:p>
        </p:txBody>
      </p:sp>
      <p:sp>
        <p:nvSpPr>
          <p:cNvPr id="117" name="CustomShape 2"/>
          <p:cNvSpPr/>
          <p:nvPr/>
        </p:nvSpPr>
        <p:spPr>
          <a:xfrm>
            <a:off x="504000" y="1224000"/>
            <a:ext cx="11198160" cy="50396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Random forest, like its name implies, consists of a large number of individual decision trees that operate as an ensemble. Each individual tree in the random forest spits out a class prediction and the class with the most votes becomes our model’s prediction.</a:t>
            </a: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 </a:t>
            </a: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TEST DATA SCORE : 0.9564</a:t>
            </a:r>
            <a:endParaRPr b="0" lang="en-IN" sz="2200" spc="-1" strike="noStrike">
              <a:latin typeface="Arial"/>
            </a:endParaRPr>
          </a:p>
        </p:txBody>
      </p:sp>
      <p:sp>
        <p:nvSpPr>
          <p:cNvPr id="118" name="CustomShape 3"/>
          <p:cNvSpPr/>
          <p:nvPr/>
        </p:nvSpPr>
        <p:spPr>
          <a:xfrm>
            <a:off x="1152000" y="2930040"/>
            <a:ext cx="6743160" cy="2037600"/>
          </a:xfrm>
          <a:prstGeom prst="rect">
            <a:avLst/>
          </a:prstGeom>
          <a:blipFill rotWithShape="0">
            <a:blip r:embed="rId1"/>
            <a:stretch>
              <a:fillRect/>
            </a:stretch>
          </a:blipFill>
          <a:ln>
            <a:noFill/>
          </a:ln>
        </p:spPr>
        <p:style>
          <a:lnRef idx="0"/>
          <a:fillRef idx="0"/>
          <a:effectRef idx="0"/>
          <a:fontRef idx="minor"/>
        </p:style>
        <p:txBody>
          <a:bodyPr lIns="90000" rIns="90000" tIns="45000" bIns="45000" anchor="ctr" anchorCtr="1">
            <a:noAutofit/>
          </a:bodyPr>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408240"/>
              </a:tabLst>
            </a:pPr>
            <a:r>
              <a:rPr b="1" lang="en-IN" sz="3600" spc="-1" strike="noStrike">
                <a:latin typeface="Times New Roman"/>
              </a:rPr>
              <a:t>2.3.1 Random Forest with Hyperparameter Tuning</a:t>
            </a:r>
            <a:endParaRPr b="0" lang="en-IN" sz="3600" spc="-1" strike="noStrike">
              <a:latin typeface="Arial"/>
            </a:endParaRPr>
          </a:p>
        </p:txBody>
      </p:sp>
      <p:sp>
        <p:nvSpPr>
          <p:cNvPr id="120" name="CustomShape 2"/>
          <p:cNvSpPr/>
          <p:nvPr/>
        </p:nvSpPr>
        <p:spPr>
          <a:xfrm>
            <a:off x="475560" y="1206720"/>
            <a:ext cx="11332080" cy="4768920"/>
          </a:xfrm>
          <a:prstGeom prst="rect">
            <a:avLst/>
          </a:prstGeom>
          <a:noFill/>
          <a:ln>
            <a:noFill/>
          </a:ln>
        </p:spPr>
        <p:style>
          <a:lnRef idx="0"/>
          <a:fillRef idx="0"/>
          <a:effectRef idx="0"/>
          <a:fontRef idx="minor"/>
        </p:style>
        <p:txBody>
          <a:bodyPr lIns="0" rIns="0" tIns="0" bIns="0">
            <a:normAutofit/>
          </a:bodyPr>
          <a:p>
            <a:pPr>
              <a:lnSpc>
                <a:spcPct val="100000"/>
              </a:lnSpc>
              <a:spcBef>
                <a:spcPts val="967"/>
              </a:spcBef>
            </a:pPr>
            <a:endParaRPr b="0" lang="en-IN" sz="2400" spc="-1" strike="noStrike">
              <a:latin typeface="Arial"/>
            </a:endParaRPr>
          </a:p>
          <a:p>
            <a:pPr>
              <a:lnSpc>
                <a:spcPct val="100000"/>
              </a:lnSpc>
              <a:spcBef>
                <a:spcPts val="967"/>
              </a:spcBef>
            </a:pPr>
            <a:endParaRPr b="0" lang="en-IN" sz="2400" spc="-1" strike="noStrike">
              <a:latin typeface="Arial"/>
            </a:endParaRPr>
          </a:p>
          <a:p>
            <a:pPr>
              <a:lnSpc>
                <a:spcPct val="100000"/>
              </a:lnSpc>
              <a:spcBef>
                <a:spcPts val="967"/>
              </a:spcBef>
            </a:pPr>
            <a:endParaRPr b="0" lang="en-IN" sz="2400" spc="-1" strike="noStrike">
              <a:latin typeface="Arial"/>
            </a:endParaRPr>
          </a:p>
          <a:p>
            <a:pPr>
              <a:lnSpc>
                <a:spcPct val="100000"/>
              </a:lnSpc>
              <a:spcBef>
                <a:spcPts val="967"/>
              </a:spcBef>
            </a:pPr>
            <a:endParaRPr b="0" lang="en-IN" sz="2400" spc="-1" strike="noStrike">
              <a:latin typeface="Arial"/>
            </a:endParaRPr>
          </a:p>
          <a:p>
            <a:pPr>
              <a:lnSpc>
                <a:spcPct val="100000"/>
              </a:lnSpc>
              <a:spcBef>
                <a:spcPts val="967"/>
              </a:spcBef>
            </a:pPr>
            <a:endParaRPr b="0" lang="en-IN" sz="2400" spc="-1" strike="noStrike">
              <a:latin typeface="Arial"/>
            </a:endParaRPr>
          </a:p>
          <a:p>
            <a:pPr>
              <a:lnSpc>
                <a:spcPct val="100000"/>
              </a:lnSpc>
              <a:spcBef>
                <a:spcPts val="967"/>
              </a:spcBef>
            </a:pPr>
            <a:endParaRPr b="0" lang="en-IN" sz="2400" spc="-1" strike="noStrike">
              <a:latin typeface="Arial"/>
            </a:endParaRPr>
          </a:p>
          <a:p>
            <a:pPr>
              <a:lnSpc>
                <a:spcPct val="100000"/>
              </a:lnSpc>
              <a:spcBef>
                <a:spcPts val="967"/>
              </a:spcBef>
            </a:pPr>
            <a:endParaRPr b="0" lang="en-IN" sz="24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TEST DATA SCORE : 0.96539</a:t>
            </a:r>
            <a:endParaRPr b="0" lang="en-IN" sz="2200" spc="-1" strike="noStrike">
              <a:latin typeface="Arial"/>
            </a:endParaRPr>
          </a:p>
        </p:txBody>
      </p:sp>
      <p:pic>
        <p:nvPicPr>
          <p:cNvPr id="121" name="" descr=""/>
          <p:cNvPicPr/>
          <p:nvPr/>
        </p:nvPicPr>
        <p:blipFill>
          <a:blip r:embed="rId1"/>
          <a:stretch/>
        </p:blipFill>
        <p:spPr>
          <a:xfrm>
            <a:off x="936000" y="1422720"/>
            <a:ext cx="9935640" cy="1943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408240"/>
              </a:tabLst>
            </a:pPr>
            <a:r>
              <a:rPr b="1" lang="en-IN" sz="3600" spc="-1" strike="noStrike">
                <a:latin typeface="Times New Roman"/>
              </a:rPr>
              <a:t>2.4 XGBOOST</a:t>
            </a:r>
            <a:endParaRPr b="0" lang="en-IN" sz="3600" spc="-1" strike="noStrike">
              <a:latin typeface="Arial"/>
            </a:endParaRPr>
          </a:p>
        </p:txBody>
      </p:sp>
      <p:sp>
        <p:nvSpPr>
          <p:cNvPr id="123" name="CustomShape 2"/>
          <p:cNvSpPr/>
          <p:nvPr/>
        </p:nvSpPr>
        <p:spPr>
          <a:xfrm>
            <a:off x="645480" y="1296000"/>
            <a:ext cx="10972080" cy="51116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XGBoost is an implementation of Gradient Boosted decision trees. Decision trees are created in sequential form. Weights play an important role in XGBoost.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a:t>
            </a: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MODEL f1 SCORE: 0.969987</a:t>
            </a:r>
            <a:endParaRPr b="0" lang="en-IN" sz="22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TEST DATA SCORE : 0.96963</a:t>
            </a:r>
            <a:endParaRPr b="0" lang="en-IN" sz="2200" spc="-1" strike="noStrike">
              <a:latin typeface="Arial"/>
            </a:endParaRPr>
          </a:p>
        </p:txBody>
      </p:sp>
      <p:pic>
        <p:nvPicPr>
          <p:cNvPr id="124" name="" descr=""/>
          <p:cNvPicPr/>
          <p:nvPr/>
        </p:nvPicPr>
        <p:blipFill>
          <a:blip r:embed="rId1"/>
          <a:stretch/>
        </p:blipFill>
        <p:spPr>
          <a:xfrm>
            <a:off x="1080000" y="3600000"/>
            <a:ext cx="6000120" cy="9518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408240"/>
              </a:tabLst>
            </a:pPr>
            <a:r>
              <a:rPr b="1" lang="en-IN" sz="3600" spc="-1" strike="noStrike">
                <a:latin typeface="Times New Roman"/>
              </a:rPr>
              <a:t>2.4.1 XGBOOST with Hyperparameter Tuning</a:t>
            </a:r>
            <a:endParaRPr b="0" lang="en-IN" sz="3600" spc="-1" strike="noStrike">
              <a:latin typeface="Arial"/>
            </a:endParaRPr>
          </a:p>
        </p:txBody>
      </p:sp>
      <p:sp>
        <p:nvSpPr>
          <p:cNvPr id="126" name="CustomShape 2"/>
          <p:cNvSpPr/>
          <p:nvPr/>
        </p:nvSpPr>
        <p:spPr>
          <a:xfrm>
            <a:off x="547560" y="1402200"/>
            <a:ext cx="10972080" cy="42854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                                                                                                                                 </a:t>
            </a:r>
            <a:endParaRPr b="0" lang="en-IN" sz="22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  </a:t>
            </a: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MODEL f1 SCORE : 0.97001</a:t>
            </a:r>
            <a:endParaRPr b="0" lang="en-IN" sz="22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TEST SCORE : 0.9697</a:t>
            </a:r>
            <a:endParaRPr b="0" lang="en-IN" sz="2200" spc="-1" strike="noStrike">
              <a:latin typeface="Arial"/>
            </a:endParaRPr>
          </a:p>
        </p:txBody>
      </p:sp>
      <p:pic>
        <p:nvPicPr>
          <p:cNvPr id="127" name="" descr=""/>
          <p:cNvPicPr/>
          <p:nvPr/>
        </p:nvPicPr>
        <p:blipFill>
          <a:blip r:embed="rId1"/>
          <a:stretch/>
        </p:blipFill>
        <p:spPr>
          <a:xfrm>
            <a:off x="1626120" y="1728000"/>
            <a:ext cx="8597520" cy="2591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408240"/>
              </a:tabLst>
            </a:pPr>
            <a:r>
              <a:rPr b="1" lang="en-IN" sz="3600" spc="-1" strike="noStrike">
                <a:latin typeface="Times New Roman"/>
              </a:rPr>
              <a:t>Stochastic Gradient Descent</a:t>
            </a:r>
            <a:endParaRPr b="0" lang="en-IN" sz="3600" spc="-1" strike="noStrike">
              <a:latin typeface="Arial"/>
            </a:endParaRPr>
          </a:p>
        </p:txBody>
      </p:sp>
      <p:sp>
        <p:nvSpPr>
          <p:cNvPr id="129"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Stochastic gradient descent considers only 1 random point while changing weights unlike gradient descent which considers the whole training data. As such stochastic gradient descent is much faster than gradient descent when dealing with large data sets.</a:t>
            </a:r>
            <a:endParaRPr b="0" lang="en-IN" sz="2200" spc="-1" strike="noStrike">
              <a:latin typeface="Arial"/>
            </a:endParaRPr>
          </a:p>
          <a:p>
            <a:pPr>
              <a:lnSpc>
                <a:spcPct val="100000"/>
              </a:lnSpc>
              <a:spcBef>
                <a:spcPts val="967"/>
              </a:spcBef>
            </a:pPr>
            <a:endParaRPr b="0" lang="en-IN" sz="22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MODEL SCORE : 0.84067</a:t>
            </a:r>
            <a:endParaRPr b="0" lang="en-IN" sz="22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TEST SCORE : 0.42185</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09480" y="273600"/>
            <a:ext cx="10972080" cy="1144440"/>
          </a:xfrm>
          <a:prstGeom prst="rect">
            <a:avLst/>
          </a:prstGeom>
          <a:noFill/>
          <a:ln>
            <a:noFill/>
          </a:ln>
        </p:spPr>
        <p:txBody>
          <a:bodyPr lIns="0" rIns="0" tIns="0" bIns="0" anchor="ctr">
            <a:noAutofit/>
          </a:bodyPr>
          <a:p>
            <a:pPr algn="ctr"/>
            <a:r>
              <a:rPr b="1" lang="en-IN" sz="4400" spc="-1" strike="noStrike">
                <a:latin typeface="Arial"/>
              </a:rPr>
              <a:t>Challenges Faced</a:t>
            </a:r>
            <a:endParaRPr b="1" lang="en-IN" sz="4400" spc="-1" strike="noStrike">
              <a:latin typeface="Arial"/>
            </a:endParaRPr>
          </a:p>
        </p:txBody>
      </p:sp>
      <p:sp>
        <p:nvSpPr>
          <p:cNvPr id="131" name="TextShape 2"/>
          <p:cNvSpPr txBox="1"/>
          <p:nvPr/>
        </p:nvSpPr>
        <p:spPr>
          <a:xfrm>
            <a:off x="609480" y="1604520"/>
            <a:ext cx="1097208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Could not implement ADABOOST , as it does not have </a:t>
            </a:r>
            <a:r>
              <a:rPr b="0" lang="en-IN" sz="3200" spc="-1" strike="noStrike">
                <a:latin typeface="Arial"/>
              </a:rPr>
              <a:t>system optimizations.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AdaBoost is sensitive to noise data. It is highly affected </a:t>
            </a:r>
            <a:r>
              <a:rPr b="0" lang="en-IN" sz="3200" spc="-1" strike="noStrike">
                <a:latin typeface="Arial"/>
              </a:rPr>
              <a:t>by outliers because it tries to fit each point perfectly.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AdaBoost is slower compared to XGBoost.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nSpc>
                <a:spcPct val="90000"/>
              </a:lnSpc>
              <a:tabLst>
                <a:tab algn="l" pos="408240"/>
              </a:tabLst>
            </a:pPr>
            <a:r>
              <a:rPr b="1" lang="en" sz="3470" spc="-1" strike="noStrike">
                <a:solidFill>
                  <a:srgbClr val="000000"/>
                </a:solidFill>
                <a:latin typeface="Agency FB"/>
              </a:rPr>
              <a:t>    </a:t>
            </a:r>
            <a:r>
              <a:rPr b="1" lang="en" sz="3470" spc="-1" strike="noStrike">
                <a:solidFill>
                  <a:srgbClr val="000000"/>
                </a:solidFill>
                <a:latin typeface="Agency FB"/>
              </a:rPr>
              <a:t>Problem Statement</a:t>
            </a:r>
            <a:endParaRPr b="0" lang="en-IN" sz="3470" spc="-1" strike="noStrike">
              <a:latin typeface="Arial"/>
            </a:endParaRPr>
          </a:p>
        </p:txBody>
      </p:sp>
      <p:sp>
        <p:nvSpPr>
          <p:cNvPr id="82"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90000"/>
              </a:lnSpc>
              <a:buClr>
                <a:srgbClr val="000000"/>
              </a:buClr>
              <a:buSzPct val="45000"/>
              <a:buFont typeface="Wingdings" charset="2"/>
              <a:buChar char=""/>
              <a:tabLst>
                <a:tab algn="l" pos="0"/>
              </a:tabLst>
            </a:pPr>
            <a:r>
              <a:rPr b="0" lang="en" sz="1870" spc="-1" strike="noStrike">
                <a:solidFill>
                  <a:srgbClr val="262626"/>
                </a:solidFill>
                <a:latin typeface="Arial"/>
                <a:ea typeface="Arial"/>
              </a:rPr>
              <a:t>We are given various features regarding events in a network. We need to identify if those events were related to a DDoS attack, or was the network intrusion benign.</a:t>
            </a:r>
            <a:endParaRPr b="0" lang="en-IN" sz="1870" spc="-1" strike="noStrike">
              <a:latin typeface="Arial"/>
            </a:endParaRPr>
          </a:p>
          <a:p>
            <a:pPr marL="432000" indent="-323640">
              <a:lnSpc>
                <a:spcPct val="90000"/>
              </a:lnSpc>
              <a:buClr>
                <a:srgbClr val="000000"/>
              </a:buClr>
              <a:buSzPct val="45000"/>
              <a:buFont typeface="Wingdings" charset="2"/>
              <a:buChar char=""/>
              <a:tabLst>
                <a:tab algn="l" pos="0"/>
              </a:tabLst>
            </a:pPr>
            <a:endParaRPr b="0" lang="en-IN" sz="1870" spc="-1" strike="noStrike">
              <a:latin typeface="Arial"/>
            </a:endParaRPr>
          </a:p>
          <a:p>
            <a:pPr marL="432000" indent="-323640">
              <a:lnSpc>
                <a:spcPct val="90000"/>
              </a:lnSpc>
              <a:spcBef>
                <a:spcPts val="1066"/>
              </a:spcBef>
              <a:buClr>
                <a:srgbClr val="000000"/>
              </a:buClr>
              <a:buSzPct val="45000"/>
              <a:buFont typeface="Wingdings" charset="2"/>
              <a:buChar char=""/>
              <a:tabLst>
                <a:tab algn="l" pos="0"/>
              </a:tabLst>
            </a:pPr>
            <a:r>
              <a:rPr b="0" lang="en" sz="1870" spc="-1" strike="noStrike">
                <a:solidFill>
                  <a:srgbClr val="262626"/>
                </a:solidFill>
                <a:latin typeface="Arial"/>
                <a:ea typeface="Arial"/>
              </a:rPr>
              <a:t>This is a </a:t>
            </a:r>
            <a:r>
              <a:rPr b="1" lang="en" sz="1870" spc="-1" strike="noStrike">
                <a:solidFill>
                  <a:srgbClr val="262626"/>
                </a:solidFill>
                <a:latin typeface="Arial"/>
                <a:ea typeface="Arial"/>
              </a:rPr>
              <a:t>binary classification </a:t>
            </a:r>
            <a:r>
              <a:rPr b="0" lang="en" sz="1870" spc="-1" strike="noStrike">
                <a:solidFill>
                  <a:srgbClr val="262626"/>
                </a:solidFill>
                <a:latin typeface="Arial"/>
                <a:ea typeface="Arial"/>
              </a:rPr>
              <a:t>problem involving approximately 80 features and 16 million training rows.</a:t>
            </a:r>
            <a:endParaRPr b="0" lang="en-IN" sz="1870" spc="-1" strike="noStrike">
              <a:latin typeface="Arial"/>
            </a:endParaRPr>
          </a:p>
          <a:p>
            <a:pPr marL="432000" indent="-323640">
              <a:lnSpc>
                <a:spcPct val="90000"/>
              </a:lnSpc>
              <a:spcBef>
                <a:spcPts val="1066"/>
              </a:spcBef>
              <a:buClr>
                <a:srgbClr val="000000"/>
              </a:buClr>
              <a:buSzPct val="45000"/>
              <a:buFont typeface="Wingdings" charset="2"/>
              <a:buChar char=""/>
              <a:tabLst>
                <a:tab algn="l" pos="0"/>
              </a:tabLst>
            </a:pPr>
            <a:endParaRPr b="0" lang="en-IN" sz="1870" spc="-1" strike="noStrike">
              <a:latin typeface="Arial"/>
            </a:endParaRPr>
          </a:p>
          <a:p>
            <a:pPr marL="432000" indent="-323640">
              <a:lnSpc>
                <a:spcPct val="90000"/>
              </a:lnSpc>
              <a:spcBef>
                <a:spcPts val="1066"/>
              </a:spcBef>
              <a:buClr>
                <a:srgbClr val="000000"/>
              </a:buClr>
              <a:buSzPct val="45000"/>
              <a:buFont typeface="Wingdings" charset="2"/>
              <a:buChar char=""/>
              <a:tabLst>
                <a:tab algn="l" pos="0"/>
              </a:tabLst>
            </a:pPr>
            <a:r>
              <a:rPr b="0" lang="en" sz="1870" spc="-1" strike="noStrike">
                <a:solidFill>
                  <a:srgbClr val="262626"/>
                </a:solidFill>
                <a:latin typeface="Arial"/>
                <a:ea typeface="Arial"/>
              </a:rPr>
              <a:t>The metric to be used is the </a:t>
            </a:r>
            <a:r>
              <a:rPr b="1" lang="en" sz="1870" spc="-1" strike="noStrike">
                <a:solidFill>
                  <a:srgbClr val="262626"/>
                </a:solidFill>
                <a:latin typeface="Arial"/>
                <a:ea typeface="Arial"/>
              </a:rPr>
              <a:t>F1 score</a:t>
            </a:r>
            <a:r>
              <a:rPr b="0" lang="en" sz="1870" spc="-1" strike="noStrike">
                <a:solidFill>
                  <a:srgbClr val="262626"/>
                </a:solidFill>
                <a:latin typeface="Arial"/>
                <a:ea typeface="Arial"/>
              </a:rPr>
              <a:t>. The dataset is imbalanced.</a:t>
            </a:r>
            <a:endParaRPr b="0" lang="en-IN" sz="1870" spc="-1" strike="noStrike">
              <a:latin typeface="Arial"/>
            </a:endParaRPr>
          </a:p>
        </p:txBody>
      </p:sp>
      <p:sp>
        <p:nvSpPr>
          <p:cNvPr id="83" name="TextShape 3"/>
          <p:cNvSpPr txBox="1"/>
          <p:nvPr/>
        </p:nvSpPr>
        <p:spPr>
          <a:xfrm>
            <a:off x="936000" y="1418040"/>
            <a:ext cx="180720" cy="770040"/>
          </a:xfrm>
          <a:prstGeom prst="rect">
            <a:avLst/>
          </a:prstGeom>
          <a:noFill/>
          <a:ln>
            <a:noFill/>
          </a:ln>
        </p:spPr>
        <p:txBody>
          <a:bodyPr lIns="90000" rIns="90000" tIns="45000" bIns="45000">
            <a:noAutofit/>
          </a:bodyPr>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09480" y="273600"/>
            <a:ext cx="10972080" cy="1144440"/>
          </a:xfrm>
          <a:prstGeom prst="rect">
            <a:avLst/>
          </a:prstGeom>
          <a:noFill/>
          <a:ln>
            <a:noFill/>
          </a:ln>
        </p:spPr>
        <p:txBody>
          <a:bodyPr lIns="0" rIns="0" tIns="0" bIns="0" anchor="ctr">
            <a:noAutofit/>
          </a:bodyPr>
          <a:p>
            <a:pPr algn="ctr"/>
            <a:r>
              <a:rPr b="1" lang="en-IN" sz="4400" spc="-1" strike="noStrike">
                <a:latin typeface="Arial"/>
              </a:rPr>
              <a:t>References</a:t>
            </a:r>
            <a:endParaRPr b="1" lang="en-IN" sz="4400" spc="-1" strike="noStrike">
              <a:latin typeface="Arial"/>
            </a:endParaRPr>
          </a:p>
        </p:txBody>
      </p:sp>
      <p:sp>
        <p:nvSpPr>
          <p:cNvPr id="133" name="TextShape 2"/>
          <p:cNvSpPr txBox="1"/>
          <p:nvPr/>
        </p:nvSpPr>
        <p:spPr>
          <a:xfrm>
            <a:off x="609480" y="1604520"/>
            <a:ext cx="1097208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hlinkClick r:id="rId1"/>
              </a:rPr>
              <a:t>https://medium.com/codex/do-i-need-to-tune-logistic-regression-hyperparameters-1cb2b81fca69</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hlinkClick r:id="rId2"/>
              </a:rPr>
              <a:t>https://machinelearningmastery.com/hyperparameters-for-classification-machine-learning-algorithms/</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09480" y="273600"/>
            <a:ext cx="10972080" cy="1144440"/>
          </a:xfrm>
          <a:prstGeom prst="rect">
            <a:avLst/>
          </a:prstGeom>
          <a:noFill/>
          <a:ln>
            <a:noFill/>
          </a:ln>
        </p:spPr>
        <p:txBody>
          <a:bodyPr lIns="0" rIns="0" tIns="0" bIns="0" anchor="ctr">
            <a:noAutofit/>
          </a:bodyPr>
          <a:p>
            <a:pPr algn="ctr"/>
            <a:r>
              <a:rPr b="1" lang="en-IN" sz="4400" spc="-1" strike="noStrike">
                <a:latin typeface="Arial"/>
              </a:rPr>
              <a:t>Train-Test Data after preprocessing</a:t>
            </a:r>
            <a:endParaRPr b="1" lang="en-IN" sz="4400" spc="-1" strike="noStrike">
              <a:latin typeface="Arial"/>
            </a:endParaRPr>
          </a:p>
        </p:txBody>
      </p:sp>
      <p:sp>
        <p:nvSpPr>
          <p:cNvPr id="135" name="TextShape 2"/>
          <p:cNvSpPr txBox="1"/>
          <p:nvPr/>
        </p:nvSpPr>
        <p:spPr>
          <a:xfrm>
            <a:off x="609480" y="1604520"/>
            <a:ext cx="1097208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hlinkClick r:id="rId1"/>
              </a:rPr>
              <a:t>https://www.kaggle.com/datasets/kshitijaashah/traintest?select=X_train.csv</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hlinkClick r:id="rId2"/>
              </a:rPr>
              <a:t>https://www.kaggle.com/datasets/kshitijaashah/traintest?select=Y_train.csv</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hlinkClick r:id="rId3"/>
              </a:rPr>
              <a:t>https://www.kaggle.com/datasets/kshitijaashah/traintest?select=X_test.csv</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09480" y="273600"/>
            <a:ext cx="10972080" cy="383004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408240"/>
              </a:tabLst>
            </a:pPr>
            <a:endParaRPr b="0" lang="en-IN" sz="2400" spc="-1" strike="noStrike">
              <a:latin typeface="Arial"/>
            </a:endParaRPr>
          </a:p>
          <a:p>
            <a:pPr algn="ctr">
              <a:lnSpc>
                <a:spcPct val="100000"/>
              </a:lnSpc>
              <a:tabLst>
                <a:tab algn="l" pos="408240"/>
              </a:tabLst>
            </a:pPr>
            <a:endParaRPr b="0" lang="en-IN" sz="2400" spc="-1" strike="noStrike">
              <a:latin typeface="Arial"/>
            </a:endParaRPr>
          </a:p>
          <a:p>
            <a:pPr algn="ctr">
              <a:lnSpc>
                <a:spcPct val="100000"/>
              </a:lnSpc>
              <a:tabLst>
                <a:tab algn="l" pos="408240"/>
              </a:tabLst>
            </a:pPr>
            <a:endParaRPr b="0" lang="en-IN" sz="2400" spc="-1" strike="noStrike">
              <a:latin typeface="Arial"/>
            </a:endParaRPr>
          </a:p>
          <a:p>
            <a:pPr algn="ctr">
              <a:lnSpc>
                <a:spcPct val="100000"/>
              </a:lnSpc>
              <a:tabLst>
                <a:tab algn="l" pos="408240"/>
              </a:tabLst>
            </a:pPr>
            <a:endParaRPr b="0" lang="en-IN" sz="2400" spc="-1" strike="noStrike">
              <a:latin typeface="Arial"/>
            </a:endParaRPr>
          </a:p>
          <a:p>
            <a:pPr algn="ctr">
              <a:lnSpc>
                <a:spcPct val="100000"/>
              </a:lnSpc>
              <a:tabLst>
                <a:tab algn="l" pos="408240"/>
              </a:tabLst>
            </a:pPr>
            <a:endParaRPr b="0" lang="en-IN" sz="2400" spc="-1" strike="noStrike">
              <a:latin typeface="Arial"/>
            </a:endParaRPr>
          </a:p>
          <a:p>
            <a:pPr algn="ctr">
              <a:lnSpc>
                <a:spcPct val="100000"/>
              </a:lnSpc>
              <a:tabLst>
                <a:tab algn="l" pos="408240"/>
              </a:tabLst>
            </a:pPr>
            <a:r>
              <a:rPr b="1" lang="en-IN" sz="3600" spc="-1" strike="noStrike">
                <a:latin typeface="Times New Roman"/>
              </a:rPr>
              <a:t>THANK YOU  </a:t>
            </a:r>
            <a:r>
              <a:rPr b="1" lang="en-IN" sz="3600" spc="-1" strike="noStrike">
                <a:latin typeface="Times New Roman"/>
              </a:rPr>
              <a:t>	</a:t>
            </a:r>
            <a:r>
              <a:rPr b="1" lang="en-IN" sz="3600" spc="-1" strike="noStrike">
                <a:latin typeface="Times New Roman"/>
              </a:rPr>
              <a:t>	</a:t>
            </a:r>
            <a:endParaRPr b="0" lang="en-IN" sz="3600" spc="-1" strike="noStrike">
              <a:latin typeface="Arial"/>
            </a:endParaRPr>
          </a:p>
        </p:txBody>
      </p:sp>
      <p:sp>
        <p:nvSpPr>
          <p:cNvPr id="137"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967"/>
              </a:spcBef>
              <a:buClr>
                <a:srgbClr val="000000"/>
              </a:buClr>
              <a:buSzPct val="45000"/>
              <a:buFont typeface="Wingdings" charset="2"/>
              <a:buChar char=""/>
            </a:pPr>
            <a:endParaRPr b="0" lang="en-IN" sz="2400" spc="-1" strike="noStrike">
              <a:latin typeface="Arial"/>
            </a:endParaRPr>
          </a:p>
          <a:p>
            <a:pPr marL="432000" indent="-323640">
              <a:lnSpc>
                <a:spcPct val="100000"/>
              </a:lnSpc>
              <a:spcBef>
                <a:spcPts val="967"/>
              </a:spcBef>
              <a:buClr>
                <a:srgbClr val="000000"/>
              </a:buClr>
              <a:buSzPct val="45000"/>
              <a:buFont typeface="Wingdings" charset="2"/>
              <a:buChar char=""/>
            </a:pPr>
            <a:r>
              <a:rPr b="0" lang="en-IN" sz="2200" spc="-1" strike="noStrike">
                <a:latin typeface="Times New Roman"/>
              </a:rPr>
              <a:t> </a:t>
            </a:r>
            <a:endParaRPr b="0" lang="en-IN" sz="2200" spc="-1" strike="noStrike">
              <a:latin typeface="Arial"/>
            </a:endParaRPr>
          </a:p>
          <a:p>
            <a:pPr>
              <a:lnSpc>
                <a:spcPct val="100000"/>
              </a:lnSpc>
              <a:spcBef>
                <a:spcPts val="967"/>
              </a:spcBef>
            </a:pPr>
            <a:endParaRPr b="0" lang="en-IN" sz="2200" spc="-1" strike="noStrike">
              <a:latin typeface="Arial"/>
            </a:endParaRPr>
          </a:p>
          <a:p>
            <a:pPr>
              <a:lnSpc>
                <a:spcPct val="100000"/>
              </a:lnSpc>
              <a:spcBef>
                <a:spcPts val="967"/>
              </a:spcBef>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408240"/>
              </a:tabLst>
            </a:pPr>
            <a:r>
              <a:rPr b="1" lang="en-IN" sz="3600" spc="-1" strike="noStrike">
                <a:latin typeface="Times New Roman"/>
              </a:rPr>
              <a:t>Dataset Overview</a:t>
            </a:r>
            <a:endParaRPr b="0" lang="en-IN" sz="3600" spc="-1" strike="noStrike">
              <a:latin typeface="Arial"/>
            </a:endParaRPr>
          </a:p>
        </p:txBody>
      </p:sp>
      <p:sp>
        <p:nvSpPr>
          <p:cNvPr id="85"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90000"/>
              </a:lnSpc>
              <a:spcAft>
                <a:spcPts val="1599"/>
              </a:spcAft>
              <a:buClr>
                <a:srgbClr val="000000"/>
              </a:buClr>
              <a:buSzPct val="45000"/>
              <a:buFont typeface="Wingdings" charset="2"/>
              <a:buChar char=""/>
              <a:tabLst>
                <a:tab algn="l" pos="0"/>
              </a:tabLst>
            </a:pPr>
            <a:r>
              <a:rPr b="0" lang="en" sz="2800" spc="-1" strike="noStrike">
                <a:solidFill>
                  <a:srgbClr val="000000"/>
                </a:solidFill>
                <a:latin typeface="Calibri"/>
              </a:rPr>
              <a:t>Dataframe head overview using dask library.</a:t>
            </a:r>
            <a:endParaRPr b="0" lang="en-IN" sz="2800" spc="-1" strike="noStrike">
              <a:latin typeface="Arial"/>
            </a:endParaRPr>
          </a:p>
          <a:p>
            <a:pPr>
              <a:lnSpc>
                <a:spcPct val="90000"/>
              </a:lnSpc>
              <a:spcAft>
                <a:spcPts val="1599"/>
              </a:spcAft>
              <a:tabLst>
                <a:tab algn="l" pos="0"/>
              </a:tabLst>
            </a:pPr>
            <a:endParaRPr b="0" lang="en-IN" sz="2800" spc="-1" strike="noStrike">
              <a:latin typeface="Arial"/>
            </a:endParaRPr>
          </a:p>
          <a:p>
            <a:pPr>
              <a:lnSpc>
                <a:spcPct val="90000"/>
              </a:lnSpc>
              <a:spcAft>
                <a:spcPts val="1599"/>
              </a:spcAft>
              <a:tabLst>
                <a:tab algn="l" pos="0"/>
              </a:tabLst>
            </a:pPr>
            <a:endParaRPr b="0" lang="en-IN" sz="2800" spc="-1" strike="noStrike">
              <a:latin typeface="Arial"/>
            </a:endParaRPr>
          </a:p>
        </p:txBody>
      </p:sp>
      <p:pic>
        <p:nvPicPr>
          <p:cNvPr id="86" name="Google Shape;100;p15_0" descr=""/>
          <p:cNvPicPr/>
          <p:nvPr/>
        </p:nvPicPr>
        <p:blipFill>
          <a:blip r:embed="rId1"/>
          <a:stretch/>
        </p:blipFill>
        <p:spPr>
          <a:xfrm>
            <a:off x="556200" y="2414880"/>
            <a:ext cx="10250640" cy="32097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nSpc>
                <a:spcPct val="90000"/>
              </a:lnSpc>
              <a:tabLst>
                <a:tab algn="l" pos="408240"/>
              </a:tabLst>
            </a:pPr>
            <a:r>
              <a:rPr b="1" lang="en" sz="3600" spc="-1" strike="noStrike">
                <a:solidFill>
                  <a:srgbClr val="000000"/>
                </a:solidFill>
                <a:latin typeface="Agency FB"/>
              </a:rPr>
              <a:t>1.Preprocessing</a:t>
            </a:r>
            <a:r>
              <a:rPr b="1" lang="en" sz="3470" spc="-1" strike="noStrike">
                <a:solidFill>
                  <a:srgbClr val="000000"/>
                </a:solidFill>
                <a:latin typeface="Agency FB"/>
              </a:rPr>
              <a:t> Overview:</a:t>
            </a:r>
            <a:endParaRPr b="0" lang="en-IN" sz="3470" spc="-1" strike="noStrike">
              <a:latin typeface="Arial"/>
            </a:endParaRPr>
          </a:p>
        </p:txBody>
      </p:sp>
      <p:sp>
        <p:nvSpPr>
          <p:cNvPr id="88"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a:lnSpc>
                <a:spcPct val="100000"/>
              </a:lnSpc>
              <a:spcBef>
                <a:spcPts val="967"/>
              </a:spcBef>
            </a:pPr>
            <a:endParaRPr b="0" lang="en-IN" sz="2400" spc="-1" strike="noStrike">
              <a:latin typeface="Arial"/>
            </a:endParaRPr>
          </a:p>
          <a:p>
            <a:pPr marL="432000" indent="-323640">
              <a:lnSpc>
                <a:spcPct val="90000"/>
              </a:lnSpc>
              <a:buClr>
                <a:srgbClr val="000000"/>
              </a:buClr>
              <a:buSzPct val="45000"/>
              <a:buFont typeface="Wingdings" charset="2"/>
              <a:buChar char=""/>
            </a:pPr>
            <a:r>
              <a:rPr b="0" lang="en" sz="2400" spc="-1" strike="noStrike">
                <a:solidFill>
                  <a:srgbClr val="000000"/>
                </a:solidFill>
                <a:latin typeface="Calibri"/>
              </a:rPr>
              <a:t>Analysing the size of the training data provided.</a:t>
            </a:r>
            <a:endParaRPr b="0" lang="en-IN" sz="2400" spc="-1" strike="noStrike">
              <a:latin typeface="Arial"/>
            </a:endParaRPr>
          </a:p>
          <a:p>
            <a:pPr>
              <a:lnSpc>
                <a:spcPct val="90000"/>
              </a:lnSpc>
            </a:pPr>
            <a:endParaRPr b="0" lang="en-IN" sz="2400" spc="-1" strike="noStrike">
              <a:latin typeface="Arial"/>
            </a:endParaRPr>
          </a:p>
          <a:p>
            <a:pPr marL="432000" indent="-323640">
              <a:lnSpc>
                <a:spcPct val="90000"/>
              </a:lnSpc>
              <a:buClr>
                <a:srgbClr val="000000"/>
              </a:buClr>
              <a:buSzPct val="45000"/>
              <a:buFont typeface="Wingdings" charset="2"/>
              <a:buChar char=""/>
            </a:pPr>
            <a:r>
              <a:rPr b="0" lang="en" sz="2400" spc="-1" strike="noStrike">
                <a:solidFill>
                  <a:srgbClr val="000000"/>
                </a:solidFill>
                <a:latin typeface="Calibri"/>
              </a:rPr>
              <a:t>Analysing columns and data type.(79 columns :float64 ,Label:int64)</a:t>
            </a:r>
            <a:endParaRPr b="0" lang="en-IN" sz="2400" spc="-1" strike="noStrike">
              <a:latin typeface="Arial"/>
            </a:endParaRPr>
          </a:p>
          <a:p>
            <a:pPr>
              <a:lnSpc>
                <a:spcPct val="90000"/>
              </a:lnSpc>
            </a:pPr>
            <a:endParaRPr b="0" lang="en-IN" sz="2400" spc="-1" strike="noStrike">
              <a:latin typeface="Arial"/>
            </a:endParaRPr>
          </a:p>
          <a:p>
            <a:pPr marL="432000" indent="-323640">
              <a:lnSpc>
                <a:spcPct val="90000"/>
              </a:lnSpc>
              <a:buClr>
                <a:srgbClr val="000000"/>
              </a:buClr>
              <a:buSzPct val="45000"/>
              <a:buFont typeface="Wingdings" charset="2"/>
              <a:buChar char=""/>
            </a:pPr>
            <a:r>
              <a:rPr b="0" lang="en" sz="2400" spc="-1" strike="noStrike">
                <a:solidFill>
                  <a:srgbClr val="000000"/>
                </a:solidFill>
                <a:latin typeface="Calibri"/>
              </a:rPr>
              <a:t>Dropping columns with single unique  values.</a:t>
            </a:r>
            <a:endParaRPr b="0" lang="en-IN" sz="2400" spc="-1" strike="noStrike">
              <a:latin typeface="Arial"/>
            </a:endParaRPr>
          </a:p>
          <a:p>
            <a:pPr>
              <a:lnSpc>
                <a:spcPct val="90000"/>
              </a:lnSpc>
            </a:pPr>
            <a:endParaRPr b="0" lang="en-IN" sz="2400" spc="-1" strike="noStrike">
              <a:latin typeface="Arial"/>
            </a:endParaRPr>
          </a:p>
          <a:p>
            <a:pPr marL="432000" indent="-323640">
              <a:lnSpc>
                <a:spcPct val="90000"/>
              </a:lnSpc>
              <a:buClr>
                <a:srgbClr val="000000"/>
              </a:buClr>
              <a:buSzPct val="45000"/>
              <a:buFont typeface="Wingdings" charset="2"/>
              <a:buChar char=""/>
            </a:pPr>
            <a:r>
              <a:rPr b="0" lang="en" sz="2400" spc="-1" strike="noStrike">
                <a:solidFill>
                  <a:srgbClr val="000000"/>
                </a:solidFill>
                <a:latin typeface="Calibri"/>
              </a:rPr>
              <a:t>Handling columns with infinite values.</a:t>
            </a:r>
            <a:endParaRPr b="0" lang="en-IN" sz="2400" spc="-1" strike="noStrike">
              <a:latin typeface="Arial"/>
            </a:endParaRPr>
          </a:p>
          <a:p>
            <a:pPr>
              <a:lnSpc>
                <a:spcPct val="90000"/>
              </a:lnSpc>
            </a:pPr>
            <a:endParaRPr b="0" lang="en-IN" sz="2400" spc="-1" strike="noStrike">
              <a:latin typeface="Arial"/>
            </a:endParaRPr>
          </a:p>
          <a:p>
            <a:pPr marL="432000" indent="-323640">
              <a:lnSpc>
                <a:spcPct val="90000"/>
              </a:lnSpc>
              <a:buClr>
                <a:srgbClr val="000000"/>
              </a:buClr>
              <a:buSzPct val="45000"/>
              <a:buFont typeface="Wingdings" charset="2"/>
              <a:buChar char=""/>
            </a:pPr>
            <a:r>
              <a:rPr b="0" lang="en" sz="2400" spc="-1" strike="noStrike">
                <a:solidFill>
                  <a:srgbClr val="000000"/>
                </a:solidFill>
                <a:latin typeface="Calibri"/>
              </a:rPr>
              <a:t>Understanding data distribution.(Imbalance data)</a:t>
            </a:r>
            <a:endParaRPr b="0" lang="en-IN" sz="2400" spc="-1" strike="noStrike">
              <a:latin typeface="Arial"/>
            </a:endParaRPr>
          </a:p>
          <a:p>
            <a:pPr>
              <a:lnSpc>
                <a:spcPct val="90000"/>
              </a:lnSpc>
            </a:pPr>
            <a:endParaRPr b="0" lang="en-IN" sz="2400" spc="-1" strike="noStrike">
              <a:latin typeface="Arial"/>
            </a:endParaRPr>
          </a:p>
          <a:p>
            <a:pPr marL="432000" indent="-323640">
              <a:lnSpc>
                <a:spcPct val="90000"/>
              </a:lnSpc>
              <a:buClr>
                <a:srgbClr val="000000"/>
              </a:buClr>
              <a:buSzPct val="45000"/>
              <a:buFont typeface="Wingdings" charset="2"/>
              <a:buChar char=""/>
            </a:pPr>
            <a:r>
              <a:rPr b="0" lang="en" sz="2400" spc="-1" strike="noStrike">
                <a:solidFill>
                  <a:srgbClr val="000000"/>
                </a:solidFill>
                <a:latin typeface="Calibri"/>
              </a:rPr>
              <a:t>Finding Correlation and reducing the feature set.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nSpc>
                <a:spcPct val="90000"/>
              </a:lnSpc>
              <a:tabLst>
                <a:tab algn="l" pos="408240"/>
              </a:tabLst>
            </a:pPr>
            <a:r>
              <a:rPr b="1" lang="en" sz="3470" spc="-1" strike="noStrike">
                <a:solidFill>
                  <a:srgbClr val="000000"/>
                </a:solidFill>
                <a:latin typeface="Times New Roman"/>
              </a:rPr>
              <a:t>1.1  Observing and C</a:t>
            </a:r>
            <a:r>
              <a:rPr b="1" lang="en-IN" sz="3470" spc="-1" strike="noStrike">
                <a:solidFill>
                  <a:srgbClr val="000000"/>
                </a:solidFill>
                <a:latin typeface="Times New Roman"/>
              </a:rPr>
              <a:t>l</a:t>
            </a:r>
            <a:r>
              <a:rPr b="1" lang="en" sz="3470" spc="-1" strike="noStrike">
                <a:solidFill>
                  <a:srgbClr val="000000"/>
                </a:solidFill>
                <a:latin typeface="Times New Roman"/>
              </a:rPr>
              <a:t>eaning the DATA</a:t>
            </a:r>
            <a:endParaRPr b="0" lang="en-IN" sz="3470" spc="-1" strike="noStrike">
              <a:latin typeface="Arial"/>
            </a:endParaRPr>
          </a:p>
        </p:txBody>
      </p:sp>
      <p:sp>
        <p:nvSpPr>
          <p:cNvPr id="90" name="CustomShape 2"/>
          <p:cNvSpPr/>
          <p:nvPr/>
        </p:nvSpPr>
        <p:spPr>
          <a:xfrm>
            <a:off x="609480" y="1512000"/>
            <a:ext cx="10972080" cy="4895640"/>
          </a:xfrm>
          <a:prstGeom prst="rect">
            <a:avLst/>
          </a:prstGeom>
          <a:noFill/>
          <a:ln>
            <a:noFill/>
          </a:ln>
        </p:spPr>
        <p:style>
          <a:lnRef idx="0"/>
          <a:fillRef idx="0"/>
          <a:effectRef idx="0"/>
          <a:fontRef idx="minor"/>
        </p:style>
        <p:txBody>
          <a:bodyPr lIns="0" rIns="0" tIns="0" bIns="0">
            <a:normAutofit fontScale="42000"/>
          </a:bodyPr>
          <a:p>
            <a:pPr marL="432000" indent="-323640">
              <a:lnSpc>
                <a:spcPct val="90000"/>
              </a:lnSpc>
              <a:buClr>
                <a:srgbClr val="000000"/>
              </a:buClr>
              <a:buSzPct val="45000"/>
              <a:buFont typeface="Wingdings" charset="2"/>
              <a:buChar char=""/>
            </a:pPr>
            <a:r>
              <a:rPr b="0" lang="en" sz="2800" spc="-1" strike="noStrike">
                <a:solidFill>
                  <a:srgbClr val="000000"/>
                </a:solidFill>
                <a:latin typeface="Calibri"/>
              </a:rPr>
              <a:t>Check For NULL values for the features provided.</a:t>
            </a:r>
            <a:endParaRPr b="0" lang="en-IN" sz="2800" spc="-1" strike="noStrike">
              <a:latin typeface="Arial"/>
            </a:endParaRPr>
          </a:p>
          <a:p>
            <a:pPr marL="432000" indent="-323640">
              <a:lnSpc>
                <a:spcPct val="90000"/>
              </a:lnSpc>
              <a:buClr>
                <a:srgbClr val="000000"/>
              </a:buClr>
              <a:buSzPct val="45000"/>
              <a:buFont typeface="Wingdings" charset="2"/>
              <a:buChar char=""/>
            </a:pPr>
            <a:r>
              <a:rPr b="0" lang="en" sz="2800" spc="-1" strike="noStrike">
                <a:solidFill>
                  <a:srgbClr val="000000"/>
                </a:solidFill>
                <a:latin typeface="Calibri"/>
              </a:rPr>
              <a:t>Check for  special characters (missing values) in the data.</a:t>
            </a:r>
            <a:endParaRPr b="0" lang="en-IN" sz="2800" spc="-1" strike="noStrike">
              <a:latin typeface="Arial"/>
            </a:endParaRPr>
          </a:p>
          <a:p>
            <a:pPr marL="432000" indent="-323640">
              <a:lnSpc>
                <a:spcPct val="90000"/>
              </a:lnSpc>
              <a:buClr>
                <a:srgbClr val="000000"/>
              </a:buClr>
              <a:buSzPct val="45000"/>
              <a:buFont typeface="Wingdings" charset="2"/>
              <a:buChar char=""/>
            </a:pPr>
            <a:r>
              <a:rPr b="0" lang="en" sz="2800" spc="-1" strike="noStrike">
                <a:solidFill>
                  <a:srgbClr val="000000"/>
                </a:solidFill>
                <a:latin typeface="Calibri"/>
              </a:rPr>
              <a:t>Observing the unique value counts for each feature.</a:t>
            </a:r>
            <a:endParaRPr b="0" lang="en-IN" sz="2800" spc="-1" strike="noStrike">
              <a:latin typeface="Arial"/>
            </a:endParaRPr>
          </a:p>
          <a:p>
            <a:pPr marL="432000" indent="-323640">
              <a:lnSpc>
                <a:spcPct val="90000"/>
              </a:lnSpc>
              <a:buClr>
                <a:srgbClr val="000000"/>
              </a:buClr>
              <a:buSzPct val="45000"/>
              <a:buFont typeface="Wingdings" charset="2"/>
              <a:buChar char=""/>
            </a:pPr>
            <a:r>
              <a:rPr b="0" lang="en" sz="2800" spc="-1" strike="noStrike">
                <a:solidFill>
                  <a:srgbClr val="000000"/>
                </a:solidFill>
                <a:latin typeface="Calibri"/>
              </a:rPr>
              <a:t>8 columns with single unique value is dropped.</a:t>
            </a:r>
            <a:endParaRPr b="0" lang="en-IN" sz="2800" spc="-1" strike="noStrike">
              <a:latin typeface="Arial"/>
            </a:endParaRPr>
          </a:p>
          <a:p>
            <a:pPr marL="432000" indent="-323640">
              <a:lnSpc>
                <a:spcPct val="90000"/>
              </a:lnSpc>
              <a:buClr>
                <a:srgbClr val="000000"/>
              </a:buClr>
              <a:buSzPct val="45000"/>
              <a:buFont typeface="Wingdings" charset="2"/>
              <a:buChar char=""/>
            </a:pPr>
            <a:r>
              <a:rPr b="0" lang="en" sz="2800" spc="-1" strike="noStrike">
                <a:solidFill>
                  <a:srgbClr val="000000"/>
                </a:solidFill>
                <a:latin typeface="Calibri"/>
              </a:rPr>
              <a:t>Dropped index.</a:t>
            </a:r>
            <a:endParaRPr b="0" lang="en-IN" sz="2800" spc="-1" strike="noStrike">
              <a:latin typeface="Arial"/>
            </a:endParaRPr>
          </a:p>
          <a:p>
            <a:pPr marL="432000" indent="-323640">
              <a:lnSpc>
                <a:spcPct val="90000"/>
              </a:lnSpc>
              <a:buClr>
                <a:srgbClr val="000000"/>
              </a:buClr>
              <a:buSzPct val="45000"/>
              <a:buFont typeface="Wingdings" charset="2"/>
              <a:buChar char=""/>
            </a:pPr>
            <a:r>
              <a:rPr b="0" lang="en" sz="2800" spc="-1" strike="noStrike">
                <a:solidFill>
                  <a:srgbClr val="000000"/>
                </a:solidFill>
                <a:latin typeface="Calibri"/>
              </a:rPr>
              <a:t>Dropped the columns with single unique value.</a:t>
            </a:r>
            <a:endParaRPr b="0" lang="en-IN" sz="2800" spc="-1" strike="noStrike">
              <a:latin typeface="Arial"/>
            </a:endParaRPr>
          </a:p>
          <a:p>
            <a:pPr marL="194760" indent="-323640">
              <a:lnSpc>
                <a:spcPct val="90000"/>
              </a:lnSpc>
              <a:buClr>
                <a:srgbClr val="000000"/>
              </a:buClr>
              <a:buSzPct val="45000"/>
              <a:buFont typeface="Wingdings" charset="2"/>
              <a:buChar char=""/>
              <a:tabLst>
                <a:tab algn="l" pos="0"/>
              </a:tabLst>
            </a:pPr>
            <a:r>
              <a:rPr b="0" lang="en-IN" sz="2800" spc="-1" strike="noStrike">
                <a:solidFill>
                  <a:srgbClr val="000000"/>
                </a:solidFill>
                <a:latin typeface="Calibri"/>
              </a:rPr>
              <a:t>['index','Bwd URG Flags' , 'Fwd Byts/b Avg' , 'Fwd Pkts/b Avg','Fwd Blk Rate Avg','Bwd Byts/b Avg',’ Bwd Pkts/b Avg','Bwd Blk Rate Avg','Bwd PSH Flags’] using nunique().compute().</a:t>
            </a:r>
            <a:endParaRPr b="0" lang="en-IN" sz="2800" spc="-1" strike="noStrike">
              <a:latin typeface="Arial"/>
            </a:endParaRPr>
          </a:p>
          <a:p>
            <a:pPr>
              <a:lnSpc>
                <a:spcPct val="90000"/>
              </a:lnSpc>
              <a:tabLst>
                <a:tab algn="l" pos="0"/>
              </a:tabLst>
            </a:pPr>
            <a:endParaRPr b="0" lang="en-IN" sz="2800" spc="-1" strike="noStrike">
              <a:latin typeface="Arial"/>
            </a:endParaRPr>
          </a:p>
          <a:p>
            <a:pPr marL="432000" indent="-323640">
              <a:lnSpc>
                <a:spcPct val="90000"/>
              </a:lnSpc>
              <a:buClr>
                <a:srgbClr val="000000"/>
              </a:buClr>
              <a:buSzPct val="45000"/>
              <a:buFont typeface="Wingdings" charset="2"/>
              <a:buChar char=""/>
              <a:tabLst>
                <a:tab algn="l" pos="0"/>
              </a:tabLst>
            </a:pPr>
            <a:r>
              <a:rPr b="0" lang="en" sz="2800" spc="-1" strike="noStrike">
                <a:solidFill>
                  <a:srgbClr val="000000"/>
                </a:solidFill>
                <a:latin typeface="Calibri"/>
              </a:rPr>
              <a:t>Checking the distribution of data using describe().</a:t>
            </a:r>
            <a:endParaRPr b="0" lang="en-IN" sz="2800" spc="-1" strike="noStrike">
              <a:latin typeface="Arial"/>
            </a:endParaRPr>
          </a:p>
          <a:p>
            <a:pPr>
              <a:lnSpc>
                <a:spcPct val="90000"/>
              </a:lnSpc>
              <a:tabLst>
                <a:tab algn="l" pos="0"/>
              </a:tabLst>
            </a:pPr>
            <a:endParaRPr b="0" lang="en-IN" sz="2800" spc="-1" strike="noStrike">
              <a:latin typeface="Arial"/>
            </a:endParaRPr>
          </a:p>
          <a:p>
            <a:pPr marL="432000" indent="-323640">
              <a:lnSpc>
                <a:spcPct val="90000"/>
              </a:lnSpc>
              <a:buClr>
                <a:srgbClr val="000000"/>
              </a:buClr>
              <a:buSzPct val="45000"/>
              <a:buFont typeface="Wingdings" charset="2"/>
              <a:buChar char=""/>
              <a:tabLst>
                <a:tab algn="l" pos="0"/>
              </a:tabLst>
            </a:pPr>
            <a:r>
              <a:rPr b="0" lang="en" sz="2800" spc="-1" strike="noStrike">
                <a:solidFill>
                  <a:srgbClr val="000000"/>
                </a:solidFill>
                <a:latin typeface="Calibri"/>
              </a:rPr>
              <a:t>Replacing ‘inf’ with ‘nan’(2 columns-flowbytes/s,flowpack/s)  discarding those rows,as the distribution of those rows are similar to the label distribution considering the fact that the  data is imbalanced. </a:t>
            </a:r>
            <a:endParaRPr b="0" lang="en-IN" sz="2800" spc="-1" strike="noStrike">
              <a:latin typeface="Arial"/>
            </a:endParaRPr>
          </a:p>
          <a:p>
            <a:pPr marL="194760" indent="-323640">
              <a:lnSpc>
                <a:spcPct val="90000"/>
              </a:lnSpc>
              <a:buClr>
                <a:srgbClr val="000000"/>
              </a:buClr>
              <a:buSzPct val="45000"/>
              <a:buFont typeface="Wingdings" charset="2"/>
              <a:buChar char=""/>
              <a:tabLst>
                <a:tab algn="l" pos="0"/>
              </a:tabLst>
            </a:pPr>
            <a:r>
              <a:rPr b="0" lang="en-IN" sz="2800" spc="-1" strike="noStrike">
                <a:solidFill>
                  <a:srgbClr val="000000"/>
                </a:solidFill>
                <a:latin typeface="Calibri"/>
              </a:rPr>
              <a:t>                </a:t>
            </a:r>
            <a:endParaRPr b="0" lang="en-IN" sz="2800" spc="-1" strike="noStrike">
              <a:latin typeface="Arial"/>
            </a:endParaRPr>
          </a:p>
          <a:p>
            <a:pPr marL="194760" indent="-323640">
              <a:lnSpc>
                <a:spcPct val="90000"/>
              </a:lnSpc>
              <a:buClr>
                <a:srgbClr val="000000"/>
              </a:buClr>
              <a:buSzPct val="45000"/>
              <a:buFont typeface="Wingdings" charset="2"/>
              <a:buChar char=""/>
              <a:tabLst>
                <a:tab algn="l" pos="0"/>
              </a:tabLst>
            </a:pPr>
            <a:r>
              <a:rPr b="0" lang="en-IN" sz="2800" spc="-1" strike="noStrike">
                <a:solidFill>
                  <a:srgbClr val="000000"/>
                </a:solidFill>
                <a:latin typeface="Calibri"/>
              </a:rPr>
              <a:t>Raw data: Features 80                                       </a:t>
            </a:r>
            <a:r>
              <a:rPr b="0" lang="en-IN" sz="2800" spc="-1" strike="noStrike">
                <a:solidFill>
                  <a:srgbClr val="000000"/>
                </a:solidFill>
                <a:latin typeface="Calibri"/>
              </a:rPr>
              <a:t>	</a:t>
            </a:r>
            <a:r>
              <a:rPr b="0" lang="en-IN" sz="2800" spc="-1" strike="noStrike">
                <a:solidFill>
                  <a:srgbClr val="000000"/>
                </a:solidFill>
                <a:latin typeface="Calibri"/>
              </a:rPr>
              <a:t> features after processing-71 </a:t>
            </a:r>
            <a:endParaRPr b="0" lang="en-IN" sz="2800" spc="-1" strike="noStrike">
              <a:latin typeface="Arial"/>
            </a:endParaRPr>
          </a:p>
          <a:p>
            <a:pPr marL="194760" indent="-323640">
              <a:lnSpc>
                <a:spcPct val="90000"/>
              </a:lnSpc>
              <a:buClr>
                <a:srgbClr val="000000"/>
              </a:buClr>
              <a:buSzPct val="45000"/>
              <a:buFont typeface="Wingdings" charset="2"/>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rows:15173222                                                           rows: 15139506</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nSpc>
                <a:spcPct val="115000"/>
              </a:lnSpc>
              <a:spcAft>
                <a:spcPts val="1599"/>
              </a:spcAft>
              <a:tabLst>
                <a:tab algn="l" pos="408240"/>
              </a:tabLst>
            </a:pPr>
            <a:r>
              <a:rPr b="1" lang="en-IN" sz="3470" spc="-1" strike="noStrike">
                <a:solidFill>
                  <a:srgbClr val="000000"/>
                </a:solidFill>
                <a:latin typeface="Agency FB"/>
              </a:rPr>
              <a:t>1.2  SIZE Optimization</a:t>
            </a:r>
            <a:r>
              <a:rPr b="0" lang="en-IN" sz="3470" spc="-1" strike="noStrike">
                <a:solidFill>
                  <a:srgbClr val="000000"/>
                </a:solidFill>
                <a:latin typeface="Calibri Light"/>
              </a:rPr>
              <a:t>:</a:t>
            </a:r>
            <a:endParaRPr b="0" lang="en-IN" sz="3470" spc="-1" strike="noStrike">
              <a:latin typeface="Arial"/>
            </a:endParaRPr>
          </a:p>
        </p:txBody>
      </p:sp>
      <p:sp>
        <p:nvSpPr>
          <p:cNvPr id="92" name="CustomShape 2"/>
          <p:cNvSpPr/>
          <p:nvPr/>
        </p:nvSpPr>
        <p:spPr>
          <a:xfrm>
            <a:off x="648000" y="1368000"/>
            <a:ext cx="10972080" cy="5253120"/>
          </a:xfrm>
          <a:prstGeom prst="rect">
            <a:avLst/>
          </a:prstGeom>
          <a:noFill/>
          <a:ln>
            <a:noFill/>
          </a:ln>
        </p:spPr>
        <p:style>
          <a:lnRef idx="0"/>
          <a:fillRef idx="0"/>
          <a:effectRef idx="0"/>
          <a:fontRef idx="minor"/>
        </p:style>
        <p:txBody>
          <a:bodyPr lIns="0" rIns="0" tIns="0" bIns="0">
            <a:normAutofit/>
          </a:bodyPr>
          <a:p>
            <a:pPr marL="194760" indent="-216000">
              <a:lnSpc>
                <a:spcPct val="90000"/>
              </a:lnSpc>
              <a:buClr>
                <a:srgbClr val="000000"/>
              </a:buClr>
              <a:buSzPct val="45000"/>
              <a:buFont typeface="Wingdings" charset="2"/>
              <a:buChar char=""/>
              <a:tabLst>
                <a:tab algn="l" pos="0"/>
              </a:tabLst>
            </a:pPr>
            <a:r>
              <a:rPr b="0" lang="en-IN" sz="2400" spc="-1" strike="noStrike">
                <a:solidFill>
                  <a:srgbClr val="000000"/>
                </a:solidFill>
                <a:latin typeface="Calibri"/>
              </a:rPr>
              <a:t>Observed the data type for each feature and compared with the min and max range of type the column falls in. Reduced the data type of each column accordingly.</a:t>
            </a:r>
            <a:endParaRPr b="0" lang="en-IN" sz="2400" spc="-1" strike="noStrike">
              <a:latin typeface="Arial"/>
            </a:endParaRPr>
          </a:p>
          <a:p>
            <a:pPr>
              <a:lnSpc>
                <a:spcPct val="90000"/>
              </a:lnSpc>
              <a:tabLst>
                <a:tab algn="l" pos="0"/>
              </a:tabLst>
            </a:pPr>
            <a:endParaRPr b="0" lang="en-IN" sz="2400" spc="-1" strike="noStrike">
              <a:latin typeface="Arial"/>
            </a:endParaRPr>
          </a:p>
          <a:p>
            <a:pPr marL="432000" indent="-323640">
              <a:lnSpc>
                <a:spcPct val="90000"/>
              </a:lnSpc>
              <a:buClr>
                <a:srgbClr val="000000"/>
              </a:buClr>
              <a:buSzPct val="45000"/>
              <a:buFont typeface="Wingdings" charset="2"/>
              <a:buChar char=""/>
              <a:tabLst>
                <a:tab algn="l" pos="0"/>
              </a:tabLst>
            </a:pPr>
            <a:r>
              <a:rPr b="0" lang="en-IN" sz="2400" spc="-1" strike="noStrike">
                <a:solidFill>
                  <a:srgbClr val="000000"/>
                </a:solidFill>
                <a:latin typeface="Calibri"/>
              </a:rPr>
              <a:t>Initial data size: 7.45GB</a:t>
            </a:r>
            <a:endParaRPr b="0" lang="en-IN" sz="2400" spc="-1" strike="noStrike">
              <a:latin typeface="Arial"/>
            </a:endParaRPr>
          </a:p>
          <a:p>
            <a:pPr marL="432000" indent="-323640">
              <a:lnSpc>
                <a:spcPct val="90000"/>
              </a:lnSpc>
              <a:buClr>
                <a:srgbClr val="000000"/>
              </a:buClr>
              <a:buSzPct val="45000"/>
              <a:buFont typeface="Wingdings" charset="2"/>
              <a:buChar char=""/>
              <a:tabLst>
                <a:tab algn="l" pos="0"/>
              </a:tabLst>
            </a:pPr>
            <a:r>
              <a:rPr b="0" lang="en-IN" sz="2400" spc="-1" strike="noStrike">
                <a:solidFill>
                  <a:srgbClr val="000000"/>
                </a:solidFill>
                <a:latin typeface="Calibri"/>
              </a:rPr>
              <a:t>Reduced data size: 5.77GB</a:t>
            </a:r>
            <a:endParaRPr b="0" lang="en-IN" sz="2400" spc="-1" strike="noStrike">
              <a:latin typeface="Arial"/>
            </a:endParaRPr>
          </a:p>
        </p:txBody>
      </p:sp>
      <p:pic>
        <p:nvPicPr>
          <p:cNvPr id="93" name="Picture 2_0" descr=""/>
          <p:cNvPicPr/>
          <p:nvPr/>
        </p:nvPicPr>
        <p:blipFill>
          <a:blip r:embed="rId1"/>
          <a:stretch/>
        </p:blipFill>
        <p:spPr>
          <a:xfrm>
            <a:off x="5606280" y="2292840"/>
            <a:ext cx="5744160" cy="4258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nSpc>
                <a:spcPct val="90000"/>
              </a:lnSpc>
              <a:tabLst>
                <a:tab algn="l" pos="408240"/>
              </a:tabLst>
            </a:pPr>
            <a:r>
              <a:rPr b="1" lang="en" sz="3470" spc="-1" strike="noStrike">
                <a:solidFill>
                  <a:srgbClr val="000000"/>
                </a:solidFill>
                <a:latin typeface="Agency FB"/>
              </a:rPr>
              <a:t>1.3  Correlation and data type Conversion:</a:t>
            </a:r>
            <a:endParaRPr b="0" lang="en-IN" sz="3470" spc="-1" strike="noStrike">
              <a:latin typeface="Arial"/>
            </a:endParaRPr>
          </a:p>
        </p:txBody>
      </p:sp>
      <p:sp>
        <p:nvSpPr>
          <p:cNvPr id="95" name="CustomShape 2"/>
          <p:cNvSpPr/>
          <p:nvPr/>
        </p:nvSpPr>
        <p:spPr>
          <a:xfrm>
            <a:off x="609480" y="1604520"/>
            <a:ext cx="10972080" cy="5163120"/>
          </a:xfrm>
          <a:prstGeom prst="rect">
            <a:avLst/>
          </a:prstGeom>
          <a:noFill/>
          <a:ln>
            <a:noFill/>
          </a:ln>
        </p:spPr>
        <p:style>
          <a:lnRef idx="0"/>
          <a:fillRef idx="0"/>
          <a:effectRef idx="0"/>
          <a:fontRef idx="minor"/>
        </p:style>
        <p:txBody>
          <a:bodyPr lIns="0" rIns="0" tIns="0" bIns="0">
            <a:normAutofit fontScale="97000"/>
          </a:bodyPr>
          <a:p>
            <a:pPr marL="432000" indent="-323640">
              <a:lnSpc>
                <a:spcPct val="90000"/>
              </a:lnSpc>
              <a:buClr>
                <a:srgbClr val="000000"/>
              </a:buClr>
              <a:buSzPct val="45000"/>
              <a:buFont typeface="Wingdings" charset="2"/>
              <a:buChar char=""/>
            </a:pPr>
            <a:r>
              <a:rPr b="0" lang="en" sz="2400" spc="-1" strike="noStrike">
                <a:solidFill>
                  <a:srgbClr val="000000"/>
                </a:solidFill>
                <a:latin typeface="Calibri"/>
              </a:rPr>
              <a:t>Removed those column which are highly correlation (corr &gt;  0.9).</a:t>
            </a:r>
            <a:endParaRPr b="0" lang="en-IN" sz="2400" spc="-1" strike="noStrike">
              <a:latin typeface="Arial"/>
            </a:endParaRPr>
          </a:p>
          <a:p>
            <a:pPr marL="432000" indent="-323640">
              <a:lnSpc>
                <a:spcPct val="90000"/>
              </a:lnSpc>
              <a:buClr>
                <a:srgbClr val="000000"/>
              </a:buClr>
              <a:buSzPct val="45000"/>
              <a:buFont typeface="Wingdings" charset="2"/>
              <a:buChar char=""/>
            </a:pPr>
            <a:r>
              <a:rPr b="0" lang="en-IN" sz="2400" spc="-1" strike="noStrike">
                <a:solidFill>
                  <a:srgbClr val="000000"/>
                </a:solidFill>
                <a:latin typeface="Calibri"/>
              </a:rPr>
              <a:t>31 columns filtered out from the upper triangle of correlation matrix.</a:t>
            </a: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marL="432000" indent="-323640">
              <a:lnSpc>
                <a:spcPct val="90000"/>
              </a:lnSpc>
              <a:buClr>
                <a:srgbClr val="000000"/>
              </a:buClr>
              <a:buSzPct val="45000"/>
              <a:buFont typeface="Wingdings" charset="2"/>
              <a:buChar char=""/>
            </a:pPr>
            <a:r>
              <a:rPr b="0" lang="en-IN" sz="2400" spc="-1" strike="noStrike">
                <a:solidFill>
                  <a:srgbClr val="000000"/>
                </a:solidFill>
                <a:latin typeface="Calibri"/>
              </a:rPr>
              <a:t>Further analysed columns with 2 unique values(i.e 0,1 )INT-(9 column)</a:t>
            </a:r>
            <a:endParaRPr b="0" lang="en-IN" sz="2400" spc="-1" strike="noStrike">
              <a:latin typeface="Arial"/>
            </a:endParaRPr>
          </a:p>
          <a:p>
            <a:pPr marL="432000" indent="-323640">
              <a:lnSpc>
                <a:spcPct val="90000"/>
              </a:lnSpc>
              <a:buClr>
                <a:srgbClr val="000000"/>
              </a:buClr>
              <a:buSzPct val="45000"/>
              <a:buFont typeface="Wingdings" charset="2"/>
              <a:buChar char=""/>
            </a:pPr>
            <a:r>
              <a:rPr b="0" lang="en-IN" sz="2400" spc="-1" strike="noStrike">
                <a:solidFill>
                  <a:srgbClr val="000000"/>
                </a:solidFill>
                <a:latin typeface="Calibri"/>
              </a:rPr>
              <a:t>Converted FLOAT to INT8 </a:t>
            </a:r>
            <a:endParaRPr b="0" lang="en-IN" sz="2400" spc="-1" strike="noStrike">
              <a:latin typeface="Arial"/>
            </a:endParaRPr>
          </a:p>
          <a:p>
            <a:pPr>
              <a:lnSpc>
                <a:spcPct val="90000"/>
              </a:lnSpc>
            </a:pPr>
            <a:endParaRPr b="0" lang="en-IN" sz="2400" spc="-1" strike="noStrike">
              <a:latin typeface="Arial"/>
            </a:endParaRPr>
          </a:p>
          <a:p>
            <a:pPr marL="432000" indent="-323640">
              <a:lnSpc>
                <a:spcPct val="90000"/>
              </a:lnSpc>
              <a:buClr>
                <a:srgbClr val="000000"/>
              </a:buClr>
              <a:buSzPct val="45000"/>
              <a:buFont typeface="Wingdings" charset="2"/>
              <a:buChar char=""/>
            </a:pPr>
            <a:r>
              <a:rPr b="0" lang="en-IN" sz="2400" spc="-1" strike="noStrike">
                <a:solidFill>
                  <a:srgbClr val="000000"/>
                </a:solidFill>
                <a:latin typeface="Calibri"/>
              </a:rPr>
              <a:t>SIZE:</a:t>
            </a:r>
            <a:endParaRPr b="0" lang="en-IN" sz="2400" spc="-1" strike="noStrike">
              <a:latin typeface="Arial"/>
            </a:endParaRPr>
          </a:p>
          <a:p>
            <a:pPr marL="432000" indent="-323640">
              <a:lnSpc>
                <a:spcPct val="90000"/>
              </a:lnSpc>
              <a:buClr>
                <a:srgbClr val="000000"/>
              </a:buClr>
              <a:buSzPct val="45000"/>
              <a:buFont typeface="Wingdings" charset="2"/>
              <a:buChar char=""/>
            </a:pPr>
            <a:r>
              <a:rPr b="0" lang="en-IN" sz="2400" spc="-1" strike="noStrike">
                <a:solidFill>
                  <a:srgbClr val="000000"/>
                </a:solidFill>
                <a:latin typeface="Calibri"/>
              </a:rPr>
              <a:t>Before:5.77GB     After:-3.06GB</a:t>
            </a:r>
            <a:endParaRPr b="0" lang="en-IN" sz="2400" spc="-1" strike="noStrike">
              <a:latin typeface="Arial"/>
            </a:endParaRPr>
          </a:p>
        </p:txBody>
      </p:sp>
      <p:pic>
        <p:nvPicPr>
          <p:cNvPr id="96" name="Picture 4_0" descr=""/>
          <p:cNvPicPr/>
          <p:nvPr/>
        </p:nvPicPr>
        <p:blipFill>
          <a:blip r:embed="rId1"/>
          <a:stretch/>
        </p:blipFill>
        <p:spPr>
          <a:xfrm>
            <a:off x="1080000" y="2304000"/>
            <a:ext cx="7127640" cy="2375640"/>
          </a:xfrm>
          <a:prstGeom prst="rect">
            <a:avLst/>
          </a:prstGeom>
          <a:ln>
            <a:noFill/>
          </a:ln>
        </p:spPr>
      </p:pic>
      <p:pic>
        <p:nvPicPr>
          <p:cNvPr id="97" name="Picture 8_0" descr=""/>
          <p:cNvPicPr/>
          <p:nvPr/>
        </p:nvPicPr>
        <p:blipFill>
          <a:blip r:embed="rId2"/>
          <a:stretch/>
        </p:blipFill>
        <p:spPr>
          <a:xfrm>
            <a:off x="7272000" y="5256000"/>
            <a:ext cx="3815640" cy="1421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nSpc>
                <a:spcPct val="90000"/>
              </a:lnSpc>
              <a:tabLst>
                <a:tab algn="l" pos="408240"/>
              </a:tabLst>
            </a:pPr>
            <a:r>
              <a:rPr b="1" lang="en" sz="3470" spc="-1" strike="noStrike">
                <a:solidFill>
                  <a:srgbClr val="000000"/>
                </a:solidFill>
                <a:latin typeface="Agency FB"/>
              </a:rPr>
              <a:t>1.4  IMBALANCE DATA CHECK</a:t>
            </a:r>
            <a:endParaRPr b="0" lang="en-IN" sz="3470" spc="-1" strike="noStrike">
              <a:latin typeface="Arial"/>
            </a:endParaRPr>
          </a:p>
        </p:txBody>
      </p:sp>
      <p:sp>
        <p:nvSpPr>
          <p:cNvPr id="99" name="CustomShape 2"/>
          <p:cNvSpPr/>
          <p:nvPr/>
        </p:nvSpPr>
        <p:spPr>
          <a:xfrm>
            <a:off x="609480" y="1604520"/>
            <a:ext cx="10972080" cy="4443120"/>
          </a:xfrm>
          <a:prstGeom prst="rect">
            <a:avLst/>
          </a:prstGeom>
          <a:noFill/>
          <a:ln>
            <a:noFill/>
          </a:ln>
        </p:spPr>
        <p:style>
          <a:lnRef idx="0"/>
          <a:fillRef idx="0"/>
          <a:effectRef idx="0"/>
          <a:fontRef idx="minor"/>
        </p:style>
        <p:txBody>
          <a:bodyPr lIns="0" rIns="0" tIns="0" bIns="0">
            <a:normAutofit/>
          </a:bodyPr>
          <a:p>
            <a:pPr>
              <a:lnSpc>
                <a:spcPct val="100000"/>
              </a:lnSpc>
              <a:spcBef>
                <a:spcPts val="967"/>
              </a:spcBef>
            </a:pPr>
            <a:endParaRPr b="0" lang="en-IN" sz="2400" spc="-1" strike="noStrike">
              <a:latin typeface="Arial"/>
            </a:endParaRPr>
          </a:p>
          <a:p>
            <a:pPr marL="609480" indent="-323640">
              <a:lnSpc>
                <a:spcPct val="90000"/>
              </a:lnSpc>
              <a:spcBef>
                <a:spcPts val="1599"/>
              </a:spcBef>
              <a:spcAft>
                <a:spcPts val="1599"/>
              </a:spcAft>
              <a:buClr>
                <a:srgbClr val="000000"/>
              </a:buClr>
              <a:buSzPct val="45000"/>
              <a:buFont typeface="Wingdings" charset="2"/>
              <a:buChar char=""/>
              <a:tabLst>
                <a:tab algn="l" pos="0"/>
              </a:tabLst>
            </a:pPr>
            <a:r>
              <a:rPr b="0" lang="en-IN" sz="2800" spc="-1" strike="noStrike">
                <a:solidFill>
                  <a:srgbClr val="000000"/>
                </a:solidFill>
                <a:latin typeface="Calibri"/>
              </a:rPr>
              <a:t>HIST PLOT FOR  LABEL</a:t>
            </a:r>
            <a:endParaRPr b="0" lang="en-IN" sz="2800" spc="-1" strike="noStrike">
              <a:latin typeface="Arial"/>
            </a:endParaRPr>
          </a:p>
          <a:p>
            <a:pPr marL="609480" indent="-323640">
              <a:lnSpc>
                <a:spcPct val="90000"/>
              </a:lnSpc>
              <a:spcBef>
                <a:spcPts val="1599"/>
              </a:spcBef>
              <a:spcAft>
                <a:spcPts val="1599"/>
              </a:spcAft>
              <a:buClr>
                <a:srgbClr val="000000"/>
              </a:buClr>
              <a:buSzPct val="45000"/>
              <a:buFont typeface="Wingdings" charset="2"/>
              <a:buChar char=""/>
              <a:tabLst>
                <a:tab algn="l" pos="0"/>
              </a:tabLst>
            </a:pPr>
            <a:r>
              <a:rPr b="0" lang="en-IN" sz="2800" spc="-1" strike="noStrike">
                <a:solidFill>
                  <a:srgbClr val="000000"/>
                </a:solidFill>
                <a:latin typeface="Calibri"/>
              </a:rPr>
              <a:t> </a:t>
            </a:r>
            <a:endParaRPr b="0" lang="en-IN" sz="2800" spc="-1" strike="noStrike">
              <a:latin typeface="Arial"/>
            </a:endParaRPr>
          </a:p>
        </p:txBody>
      </p:sp>
      <p:pic>
        <p:nvPicPr>
          <p:cNvPr id="100" name="Picture 2_1" descr=""/>
          <p:cNvPicPr/>
          <p:nvPr/>
        </p:nvPicPr>
        <p:blipFill>
          <a:blip r:embed="rId1"/>
          <a:stretch/>
        </p:blipFill>
        <p:spPr>
          <a:xfrm>
            <a:off x="3816000" y="2712240"/>
            <a:ext cx="4968000" cy="32634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720000" y="714600"/>
            <a:ext cx="10250640" cy="712440"/>
          </a:xfrm>
          <a:prstGeom prst="rect">
            <a:avLst/>
          </a:prstGeom>
          <a:noFill/>
          <a:ln>
            <a:noFill/>
          </a:ln>
        </p:spPr>
        <p:style>
          <a:lnRef idx="0"/>
          <a:fillRef idx="0"/>
          <a:effectRef idx="0"/>
          <a:fontRef idx="minor"/>
        </p:style>
        <p:txBody>
          <a:bodyPr lIns="90000" rIns="90000" tIns="91440" bIns="91440">
            <a:noAutofit/>
          </a:bodyPr>
          <a:p>
            <a:pPr>
              <a:lnSpc>
                <a:spcPct val="90000"/>
              </a:lnSpc>
            </a:pPr>
            <a:r>
              <a:rPr b="1" lang="en-IN" sz="3470" spc="-1" strike="noStrike">
                <a:solidFill>
                  <a:srgbClr val="000000"/>
                </a:solidFill>
                <a:latin typeface="Agency FB"/>
                <a:ea typeface="DejaVu Sans"/>
              </a:rPr>
              <a:t>1.5  Dimentionality Reduction</a:t>
            </a:r>
            <a:endParaRPr b="0" lang="en-IN" sz="3470" spc="-1" strike="noStrike">
              <a:latin typeface="Arial"/>
            </a:endParaRPr>
          </a:p>
        </p:txBody>
      </p:sp>
      <p:sp>
        <p:nvSpPr>
          <p:cNvPr id="102" name="CustomShape 2"/>
          <p:cNvSpPr/>
          <p:nvPr/>
        </p:nvSpPr>
        <p:spPr>
          <a:xfrm>
            <a:off x="467280" y="1676880"/>
            <a:ext cx="10250640" cy="4794840"/>
          </a:xfrm>
          <a:prstGeom prst="rect">
            <a:avLst/>
          </a:prstGeom>
          <a:noFill/>
          <a:ln>
            <a:noFill/>
          </a:ln>
        </p:spPr>
        <p:style>
          <a:lnRef idx="0"/>
          <a:fillRef idx="0"/>
          <a:effectRef idx="0"/>
          <a:fontRef idx="minor"/>
        </p:style>
        <p:txBody>
          <a:bodyPr lIns="90000" rIns="90000" tIns="91440" bIns="91440">
            <a:normAutofit fontScale="45000"/>
          </a:bodyPr>
          <a:p>
            <a:pPr marL="194760" algn="just">
              <a:lnSpc>
                <a:spcPct val="115000"/>
              </a:lnSpc>
              <a:tabLst>
                <a:tab algn="l" pos="0"/>
              </a:tabLst>
            </a:pPr>
            <a:r>
              <a:rPr b="0" lang="en-IN" sz="2400" spc="-1" strike="noStrike">
                <a:solidFill>
                  <a:srgbClr val="222222"/>
                </a:solidFill>
                <a:latin typeface="Arial"/>
                <a:ea typeface="Arial"/>
              </a:rPr>
              <a:t>To determine the importance of features over the predicted outcome we have removed the irrelevant variables and current dataset contains 40 features. Here, in our case we need to identify the impact of a variable over the Label column. Ideally, the variables with less importance can be ignored in model building. After splitting the training data to Xtrain and Ytrain(Label) we tried to optimize the data further :-</a:t>
            </a:r>
            <a:endParaRPr b="0" lang="en-IN" sz="2400" spc="-1" strike="noStrike">
              <a:latin typeface="Arial"/>
            </a:endParaRPr>
          </a:p>
          <a:p>
            <a:pPr marL="194760" algn="just">
              <a:lnSpc>
                <a:spcPct val="115000"/>
              </a:lnSpc>
              <a:spcBef>
                <a:spcPts val="1800"/>
              </a:spcBef>
              <a:spcAft>
                <a:spcPts val="601"/>
              </a:spcAft>
              <a:tabLst>
                <a:tab algn="l" pos="0"/>
              </a:tabLst>
            </a:pPr>
            <a:r>
              <a:rPr b="1" lang="en-IN" sz="2200" spc="-1" strike="noStrike">
                <a:solidFill>
                  <a:srgbClr val="000000"/>
                </a:solidFill>
                <a:latin typeface="Arial"/>
                <a:ea typeface="Arial"/>
              </a:rPr>
              <a:t>Experiments Conducted And Challenges Faced</a:t>
            </a:r>
            <a:endParaRPr b="0" lang="en-IN" sz="2200" spc="-1" strike="noStrike">
              <a:latin typeface="Arial"/>
            </a:endParaRPr>
          </a:p>
          <a:p>
            <a:pPr marL="609480" indent="-413640" algn="just">
              <a:lnSpc>
                <a:spcPct val="115000"/>
              </a:lnSpc>
              <a:buClr>
                <a:srgbClr val="222222"/>
              </a:buClr>
              <a:buFont typeface="Arial"/>
              <a:buChar char="●"/>
              <a:tabLst>
                <a:tab algn="l" pos="0"/>
              </a:tabLst>
            </a:pPr>
            <a:r>
              <a:rPr b="0" lang="en-IN" sz="2400" spc="-1" strike="noStrike">
                <a:solidFill>
                  <a:srgbClr val="222222"/>
                </a:solidFill>
                <a:latin typeface="Arial"/>
                <a:ea typeface="Arial"/>
              </a:rPr>
              <a:t>We applied PCA to the training and testing dataset in order to reduce the dimension of features to 25 .</a:t>
            </a:r>
            <a:endParaRPr b="0" lang="en-IN" sz="2400" spc="-1" strike="noStrike">
              <a:latin typeface="Arial"/>
            </a:endParaRPr>
          </a:p>
          <a:p>
            <a:pPr marL="609480" indent="-413640" algn="just">
              <a:lnSpc>
                <a:spcPct val="115000"/>
              </a:lnSpc>
              <a:buClr>
                <a:srgbClr val="222222"/>
              </a:buClr>
              <a:buFont typeface="Arial"/>
              <a:buChar char="●"/>
              <a:tabLst>
                <a:tab algn="l" pos="0"/>
              </a:tabLst>
            </a:pPr>
            <a:r>
              <a:rPr b="0" lang="en-IN" sz="2400" spc="-1" strike="noStrike">
                <a:solidFill>
                  <a:srgbClr val="222222"/>
                </a:solidFill>
                <a:latin typeface="Arial"/>
                <a:ea typeface="Arial"/>
              </a:rPr>
              <a:t>But due to fit_transform ,although the size of features reduce ,we did not see any significant reduction in file size.</a:t>
            </a:r>
            <a:endParaRPr b="0" lang="en-IN" sz="2400" spc="-1" strike="noStrike">
              <a:latin typeface="Arial"/>
            </a:endParaRPr>
          </a:p>
          <a:p>
            <a:pPr marL="609480" indent="-413640" algn="just">
              <a:lnSpc>
                <a:spcPct val="115000"/>
              </a:lnSpc>
              <a:buClr>
                <a:srgbClr val="222222"/>
              </a:buClr>
              <a:buFont typeface="Arial"/>
              <a:buChar char="●"/>
              <a:tabLst>
                <a:tab algn="l" pos="0"/>
              </a:tabLst>
            </a:pPr>
            <a:r>
              <a:rPr b="0" lang="en-IN" sz="2400" spc="-1" strike="noStrike">
                <a:solidFill>
                  <a:srgbClr val="222222"/>
                </a:solidFill>
                <a:latin typeface="Arial"/>
                <a:ea typeface="Arial"/>
              </a:rPr>
              <a:t>Pandas still could’nt read the entire Xtrain due to increase in size of large dataset after standardization.</a:t>
            </a:r>
            <a:endParaRPr b="0" lang="en-IN" sz="2400" spc="-1" strike="noStrike">
              <a:latin typeface="Arial"/>
            </a:endParaRPr>
          </a:p>
          <a:p>
            <a:pPr algn="just">
              <a:lnSpc>
                <a:spcPct val="115000"/>
              </a:lnSpc>
              <a:tabLst>
                <a:tab algn="l" pos="0"/>
              </a:tabLst>
            </a:pPr>
            <a:endParaRPr b="0" lang="en-IN" sz="2400" spc="-1" strike="noStrike">
              <a:latin typeface="Arial"/>
            </a:endParaRPr>
          </a:p>
          <a:p>
            <a:pPr algn="just">
              <a:lnSpc>
                <a:spcPct val="115000"/>
              </a:lnSpc>
              <a:tabLst>
                <a:tab algn="l" pos="0"/>
              </a:tabLst>
            </a:pPr>
            <a:endParaRPr b="0" lang="en-IN" sz="2400" spc="-1" strike="noStrike">
              <a:latin typeface="Arial"/>
            </a:endParaRPr>
          </a:p>
          <a:p>
            <a:pPr marL="194760" algn="just">
              <a:lnSpc>
                <a:spcPct val="115000"/>
              </a:lnSpc>
              <a:tabLst>
                <a:tab algn="l" pos="0"/>
              </a:tabLst>
            </a:pPr>
            <a:r>
              <a:rPr b="0" lang="en-IN" sz="2400" spc="-1" strike="noStrike">
                <a:solidFill>
                  <a:srgbClr val="1a1a1a"/>
                </a:solidFill>
                <a:latin typeface="Arial"/>
                <a:ea typeface="Arial"/>
              </a:rPr>
              <a:t>Apart from some hardware constraints due to ram overflow(as the dataset was large), the project itself was fun and we learned a lot from it.</a:t>
            </a:r>
            <a:endParaRPr b="0" lang="en-IN" sz="2400" spc="-1" strike="noStrike">
              <a:latin typeface="Arial"/>
            </a:endParaRPr>
          </a:p>
          <a:p>
            <a:pPr marL="194760" algn="just">
              <a:lnSpc>
                <a:spcPct val="115000"/>
              </a:lnSpc>
              <a:tabLst>
                <a:tab algn="l" pos="0"/>
              </a:tabLst>
            </a:pPr>
            <a:r>
              <a:rPr b="0" lang="en-IN" sz="2400" spc="-1" strike="noStrike">
                <a:solidFill>
                  <a:srgbClr val="1a1a1a"/>
                </a:solidFill>
                <a:latin typeface="Arial"/>
                <a:ea typeface="Arial"/>
              </a:rPr>
              <a:t>Further we applied different models and observed the F1 scores along with hyperparameter tuning.</a:t>
            </a:r>
            <a:endParaRPr b="0" lang="en-IN" sz="2400" spc="-1" strike="noStrike">
              <a:latin typeface="Arial"/>
            </a:endParaRPr>
          </a:p>
          <a:p>
            <a:pPr marL="194760" algn="just">
              <a:lnSpc>
                <a:spcPct val="115000"/>
              </a:lnSpc>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3108</TotalTime>
  <Application>LibreOffice/6.4.7.2$Linux_X86_64 LibreOffice_project/40$Build-2</Application>
  <Words>953</Words>
  <Paragraphs>111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2022-12-12T11:36:44Z</dcterms:created>
  <dc:creator>ANISHA RANI</dc:creator>
  <dc:description/>
  <dc:language>en-IN</dc:language>
  <cp:lastModifiedBy/>
  <dcterms:modified xsi:type="dcterms:W3CDTF">2022-12-17T18:01:46Z</dcterms:modified>
  <cp:revision>50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