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p:cViewPr varScale="1">
        <p:scale>
          <a:sx n="91" d="100"/>
          <a:sy n="91" d="100"/>
        </p:scale>
        <p:origin x="-528"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7/13/2020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7/13/2020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pPr/>
              <a:t>7/13/2020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pPr/>
              <a:t>7/13/2020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pPr/>
              <a:t>7/13/2020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pPr/>
              <a:t>7/13/2020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7/13/2020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F33987-6305-4E2A-BF18-EF013ECE927B}" type="datetimeFigureOut">
              <a:rPr lang="en-US" smtClean="0"/>
              <a:pPr/>
              <a:t>7/13/2020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33987-6305-4E2A-BF18-EF013ECE927B}" type="datetimeFigureOut">
              <a:rPr lang="en-US" smtClean="0"/>
              <a:pPr/>
              <a:t>7/13/2020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33987-6305-4E2A-BF18-EF013ECE927B}" type="datetimeFigureOut">
              <a:rPr lang="en-US" smtClean="0"/>
              <a:pPr/>
              <a:t>7/13/2020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pPr/>
              <a:t>7/13/2020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7/13/2020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7/13/2020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7/13/2020</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
        <p:nvSpPr>
          <p:cNvPr id="7" name="Rectangle 6"/>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latin typeface="Algerian" pitchFamily="82" charset="0"/>
              </a:rPr>
              <a:t>The </a:t>
            </a:r>
            <a:r>
              <a:rPr lang="en-IN" b="1" dirty="0">
                <a:latin typeface="Algerian" pitchFamily="82" charset="0"/>
              </a:rPr>
              <a:t>Battle of Neighbourhoods</a:t>
            </a:r>
            <a:endParaRPr lang="en-US" dirty="0">
              <a:latin typeface="Algerian" pitchFamily="82" charset="0"/>
            </a:endParaRP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62500" lnSpcReduction="20000"/>
          </a:bodyPr>
          <a:lstStyle/>
          <a:p>
            <a:pPr algn="just">
              <a:lnSpc>
                <a:spcPct val="120000"/>
              </a:lnSpc>
            </a:pPr>
            <a:r>
              <a:rPr lang="en-IN" dirty="0">
                <a:latin typeface="Calibri" pitchFamily="34" charset="0"/>
                <a:cs typeface="Calibri" pitchFamily="34"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latin typeface="Calibri" pitchFamily="34" charset="0"/>
                <a:cs typeface="Calibri" pitchFamily="34"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latin typeface="Calibri" pitchFamily="34" charset="0"/>
                <a:cs typeface="Calibri" pitchFamily="34" charset="0"/>
              </a:rPr>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latin typeface="Calibri" pitchFamily="34" charset="0"/>
                <a:cs typeface="Calibri" pitchFamily="34" charset="0"/>
              </a:rPr>
              <a:t>To find the answers to the following questions: </a:t>
            </a:r>
          </a:p>
          <a:p>
            <a:pPr algn="just"/>
            <a:r>
              <a:rPr lang="en-IN" dirty="0">
                <a:latin typeface="Calibri" pitchFamily="34" charset="0"/>
                <a:cs typeface="Calibri" pitchFamily="34" charset="0"/>
              </a:rPr>
              <a:t>Q1) List and visualize all major parts of New York City that has great Indian restaurants.</a:t>
            </a:r>
          </a:p>
          <a:p>
            <a:pPr algn="just"/>
            <a:r>
              <a:rPr lang="en-IN" dirty="0">
                <a:latin typeface="Calibri" pitchFamily="34" charset="0"/>
                <a:cs typeface="Calibri" pitchFamily="34" charset="0"/>
              </a:rPr>
              <a:t>Q2) </a:t>
            </a:r>
            <a:r>
              <a:rPr lang="en-IN" dirty="0" smtClean="0">
                <a:latin typeface="Calibri" pitchFamily="34" charset="0"/>
                <a:cs typeface="Calibri" pitchFamily="34" charset="0"/>
              </a:rPr>
              <a:t>What </a:t>
            </a:r>
            <a:r>
              <a:rPr lang="en-IN" dirty="0">
                <a:latin typeface="Calibri" pitchFamily="34" charset="0"/>
                <a:cs typeface="Calibri" pitchFamily="34" charset="0"/>
              </a:rPr>
              <a:t>is best location in New York City for Indian Cuisine?</a:t>
            </a:r>
          </a:p>
          <a:p>
            <a:pPr algn="just"/>
            <a:r>
              <a:rPr lang="en-IN" dirty="0">
                <a:latin typeface="Calibri" pitchFamily="34" charset="0"/>
                <a:cs typeface="Calibri" pitchFamily="34" charset="0"/>
              </a:rPr>
              <a:t>Q3) </a:t>
            </a:r>
            <a:r>
              <a:rPr lang="en-IN" dirty="0" smtClean="0">
                <a:latin typeface="Calibri" pitchFamily="34" charset="0"/>
                <a:cs typeface="Calibri" pitchFamily="34" charset="0"/>
              </a:rPr>
              <a:t>Which </a:t>
            </a:r>
            <a:r>
              <a:rPr lang="en-IN" dirty="0">
                <a:latin typeface="Calibri" pitchFamily="34" charset="0"/>
                <a:cs typeface="Calibri" pitchFamily="34" charset="0"/>
              </a:rPr>
              <a:t>areas have potential Indian Restaurant Market?</a:t>
            </a:r>
          </a:p>
          <a:p>
            <a:pPr algn="just"/>
            <a:r>
              <a:rPr lang="en-IN" dirty="0">
                <a:latin typeface="Calibri" pitchFamily="34" charset="0"/>
                <a:cs typeface="Calibri" pitchFamily="34" charset="0"/>
              </a:rPr>
              <a:t>Q4) </a:t>
            </a:r>
            <a:r>
              <a:rPr lang="en-IN" dirty="0" smtClean="0">
                <a:latin typeface="Calibri" pitchFamily="34" charset="0"/>
                <a:cs typeface="Calibri" pitchFamily="34" charset="0"/>
              </a:rPr>
              <a:t>Which </a:t>
            </a:r>
            <a:r>
              <a:rPr lang="en-IN" dirty="0">
                <a:latin typeface="Calibri" pitchFamily="34" charset="0"/>
                <a:cs typeface="Calibri" pitchFamily="34" charset="0"/>
              </a:rPr>
              <a:t>all areas lack Indian Restaurants?</a:t>
            </a:r>
          </a:p>
          <a:p>
            <a:pPr algn="just"/>
            <a:r>
              <a:rPr lang="en-IN" dirty="0">
                <a:latin typeface="Calibri" pitchFamily="34" charset="0"/>
                <a:cs typeface="Calibri" pitchFamily="34" charset="0"/>
              </a:rPr>
              <a:t>Q5) W</a:t>
            </a:r>
            <a:r>
              <a:rPr lang="en-IN" dirty="0" smtClean="0">
                <a:latin typeface="Calibri" pitchFamily="34" charset="0"/>
                <a:cs typeface="Calibri" pitchFamily="34" charset="0"/>
              </a:rPr>
              <a:t>hich </a:t>
            </a:r>
            <a:r>
              <a:rPr lang="en-IN" dirty="0">
                <a:latin typeface="Calibri" pitchFamily="34" charset="0"/>
                <a:cs typeface="Calibri" pitchFamily="34" charset="0"/>
              </a:rPr>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latin typeface="Calibri" pitchFamily="34" charset="0"/>
                <a:cs typeface="Calibri" pitchFamily="34" charset="0"/>
              </a:rPr>
              <a:t>For this project we need the following data</a:t>
            </a:r>
            <a:r>
              <a:rPr lang="en-IN" dirty="0" smtClean="0">
                <a:latin typeface="Calibri" pitchFamily="34" charset="0"/>
                <a:cs typeface="Calibri" pitchFamily="34" charset="0"/>
              </a:rPr>
              <a:t>:</a:t>
            </a:r>
          </a:p>
          <a:p>
            <a:pPr marL="502920" indent="-457200" algn="just">
              <a:buFont typeface="+mj-lt"/>
              <a:buAutoNum type="arabicPeriod"/>
            </a:pPr>
            <a:r>
              <a:rPr lang="en-IN" sz="2000" dirty="0">
                <a:latin typeface="Calibri" pitchFamily="34" charset="0"/>
                <a:cs typeface="Calibri" pitchFamily="34" charset="0"/>
              </a:rPr>
              <a:t>New York City data that contains list Boroughs, Neighbourhoods along with their latitude and longitude.</a:t>
            </a:r>
          </a:p>
          <a:p>
            <a:pPr lvl="1" algn="just"/>
            <a:r>
              <a:rPr lang="en-IN" sz="1800" dirty="0">
                <a:latin typeface="Calibri" pitchFamily="34" charset="0"/>
                <a:cs typeface="Calibri" pitchFamily="34" charset="0"/>
              </a:rPr>
              <a:t>Data source : </a:t>
            </a:r>
            <a:r>
              <a:rPr lang="en-IN" sz="1800" dirty="0">
                <a:latin typeface="Calibri" pitchFamily="34" charset="0"/>
                <a:cs typeface="Calibri" pitchFamily="34" charset="0"/>
                <a:hlinkClick r:id="rId3"/>
              </a:rPr>
              <a:t>https://cocl.us/new_york_dataset</a:t>
            </a:r>
            <a:endParaRPr lang="en-IN" sz="1800" dirty="0">
              <a:latin typeface="Calibri" pitchFamily="34" charset="0"/>
              <a:cs typeface="Calibri" pitchFamily="34" charset="0"/>
            </a:endParaRPr>
          </a:p>
          <a:p>
            <a:pPr lvl="1" algn="just"/>
            <a:r>
              <a:rPr lang="en-IN" sz="1800" dirty="0">
                <a:latin typeface="Calibri" pitchFamily="34" charset="0"/>
                <a:cs typeface="Calibri" pitchFamily="34" charset="0"/>
              </a:rPr>
              <a:t>Description: This data set contains the required information. And we will use this data set to explore various neighbourhoods of New York </a:t>
            </a:r>
            <a:r>
              <a:rPr lang="en-IN" sz="1800" dirty="0" smtClean="0">
                <a:latin typeface="Calibri" pitchFamily="34" charset="0"/>
                <a:cs typeface="Calibri" pitchFamily="34" charset="0"/>
              </a:rPr>
              <a:t>City</a:t>
            </a:r>
            <a:r>
              <a:rPr lang="en-IN" dirty="0" smtClean="0">
                <a:latin typeface="Calibri" pitchFamily="34" charset="0"/>
                <a:cs typeface="Calibri" pitchFamily="34" charset="0"/>
              </a:rPr>
              <a:t>.</a:t>
            </a:r>
          </a:p>
          <a:p>
            <a:pPr marL="502920" indent="-457200" algn="just">
              <a:buFont typeface="+mj-lt"/>
              <a:buAutoNum type="arabicPeriod"/>
            </a:pPr>
            <a:r>
              <a:rPr lang="en-IN" sz="2000" dirty="0">
                <a:latin typeface="Calibri" pitchFamily="34" charset="0"/>
                <a:cs typeface="Calibri" pitchFamily="34" charset="0"/>
              </a:rPr>
              <a:t>Indian restaurants in each neighbourhood of New York City.</a:t>
            </a:r>
          </a:p>
          <a:p>
            <a:pPr lvl="1" algn="just"/>
            <a:r>
              <a:rPr lang="en-IN" sz="1800" dirty="0">
                <a:latin typeface="Calibri" pitchFamily="34" charset="0"/>
                <a:cs typeface="Calibri" pitchFamily="34" charset="0"/>
              </a:rPr>
              <a:t>Data source : Foursquare API</a:t>
            </a:r>
          </a:p>
          <a:p>
            <a:pPr lvl="1" algn="just"/>
            <a:r>
              <a:rPr lang="en-IN" sz="1800" dirty="0">
                <a:latin typeface="Calibri" pitchFamily="34" charset="0"/>
                <a:cs typeface="Calibri" pitchFamily="34" charset="0"/>
              </a:rPr>
              <a:t>Description: By using this API we will get all the venues in each neighbourhood. We can filter these venues to get only Indian restaurants</a:t>
            </a:r>
            <a:r>
              <a:rPr lang="en-IN" sz="1800" dirty="0" smtClean="0">
                <a:latin typeface="Calibri" pitchFamily="34" charset="0"/>
                <a:cs typeface="Calibri" pitchFamily="34" charset="0"/>
              </a:rPr>
              <a:t>.</a:t>
            </a:r>
          </a:p>
          <a:p>
            <a:pPr marL="502920" indent="-457200" algn="just">
              <a:buFont typeface="+mj-lt"/>
              <a:buAutoNum type="arabicPeriod"/>
            </a:pPr>
            <a:r>
              <a:rPr lang="en-IN" sz="2000" dirty="0">
                <a:latin typeface="Calibri" pitchFamily="34" charset="0"/>
                <a:cs typeface="Calibri" pitchFamily="34" charset="0"/>
              </a:rPr>
              <a:t>GeoSpace data</a:t>
            </a:r>
          </a:p>
          <a:p>
            <a:pPr lvl="1" algn="just"/>
            <a:r>
              <a:rPr lang="en-IN" sz="1800" dirty="0">
                <a:latin typeface="Calibri" pitchFamily="34" charset="0"/>
                <a:cs typeface="Calibri" pitchFamily="34" charset="0"/>
              </a:rPr>
              <a:t>Data source : </a:t>
            </a:r>
            <a:r>
              <a:rPr lang="en-IN" sz="1800" u="sng" dirty="0">
                <a:latin typeface="Calibri" pitchFamily="34" charset="0"/>
                <a:cs typeface="Calibri" pitchFamily="34" charset="0"/>
                <a:hlinkClick r:id="rId4"/>
              </a:rPr>
              <a:t>https://data.cityofnewyork.us/City-Government/Borough-Boundaries/tqmj-j8zm</a:t>
            </a:r>
            <a:endParaRPr lang="en-IN" sz="1800" dirty="0">
              <a:latin typeface="Calibri" pitchFamily="34" charset="0"/>
              <a:cs typeface="Calibri" pitchFamily="34" charset="0"/>
            </a:endParaRPr>
          </a:p>
          <a:p>
            <a:pPr lvl="1" algn="just"/>
            <a:r>
              <a:rPr lang="en-IN" sz="1800" dirty="0">
                <a:latin typeface="Calibri" pitchFamily="34" charset="0"/>
                <a:cs typeface="Calibri" pitchFamily="34" charset="0"/>
              </a:rPr>
              <a:t>Description: By using this geo space data we will get the New York Borough boundaries that will help us visualize choropleth map</a:t>
            </a:r>
            <a:r>
              <a:rPr lang="en-IN" sz="1800" dirty="0" smtClean="0">
                <a:latin typeface="Calibri" pitchFamily="34" charset="0"/>
                <a:cs typeface="Calibri" pitchFamily="34" charset="0"/>
              </a:rPr>
              <a:t>.</a:t>
            </a:r>
            <a:endParaRPr lang="en-IN" sz="1800" dirty="0">
              <a:latin typeface="Calibri" pitchFamily="34" charset="0"/>
              <a:cs typeface="Calibri" pitchFamily="34" charset="0"/>
            </a:endParaRPr>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latin typeface="Calibri" pitchFamily="34" charset="0"/>
                <a:cs typeface="Calibri" pitchFamily="34" charset="0"/>
              </a:rPr>
              <a:t>We begin by collecting the New York city data from the following link "</a:t>
            </a:r>
            <a:r>
              <a:rPr lang="en-IN" dirty="0">
                <a:latin typeface="Calibri" pitchFamily="34" charset="0"/>
                <a:cs typeface="Calibri" pitchFamily="34" charset="0"/>
                <a:hlinkClick r:id="rId3"/>
              </a:rPr>
              <a:t>https://</a:t>
            </a:r>
            <a:r>
              <a:rPr lang="en-IN" dirty="0" smtClean="0">
                <a:latin typeface="Calibri" pitchFamily="34" charset="0"/>
                <a:cs typeface="Calibri" pitchFamily="34" charset="0"/>
                <a:hlinkClick r:id="rId3"/>
              </a:rPr>
              <a:t>cocl.us/</a:t>
            </a:r>
            <a:r>
              <a:rPr lang="en-IN" dirty="0" err="1" smtClean="0">
                <a:latin typeface="Calibri" pitchFamily="34" charset="0"/>
                <a:cs typeface="Calibri" pitchFamily="34" charset="0"/>
                <a:hlinkClick r:id="rId3"/>
              </a:rPr>
              <a:t>new_york_dataset</a:t>
            </a:r>
            <a:r>
              <a:rPr lang="en-IN" dirty="0" smtClean="0">
                <a:latin typeface="Calibri" pitchFamily="34" charset="0"/>
                <a:cs typeface="Calibri" pitchFamily="34" charset="0"/>
                <a:hlinkClick r:id="rId3"/>
              </a:rPr>
              <a:t>“</a:t>
            </a:r>
            <a:endParaRPr lang="en-IN" dirty="0" smtClean="0">
              <a:latin typeface="Calibri" pitchFamily="34" charset="0"/>
              <a:cs typeface="Calibri" pitchFamily="34" charset="0"/>
            </a:endParaRPr>
          </a:p>
          <a:p>
            <a:pPr marL="502920" lvl="0" indent="-457200" algn="just">
              <a:buFont typeface="+mj-lt"/>
              <a:buAutoNum type="arabicPeriod"/>
            </a:pPr>
            <a:r>
              <a:rPr lang="en-IN" dirty="0">
                <a:latin typeface="Calibri" pitchFamily="34" charset="0"/>
                <a:cs typeface="Calibri" pitchFamily="34" charset="0"/>
              </a:rPr>
              <a:t>We will find all venues for each neighbourhood using Foursquare </a:t>
            </a:r>
            <a:r>
              <a:rPr lang="en-IN" dirty="0" smtClean="0">
                <a:latin typeface="Calibri" pitchFamily="34" charset="0"/>
                <a:cs typeface="Calibri" pitchFamily="34" charset="0"/>
              </a:rPr>
              <a:t>API.</a:t>
            </a:r>
          </a:p>
          <a:p>
            <a:pPr marL="502920" lvl="0" indent="-457200" algn="just">
              <a:buFont typeface="+mj-lt"/>
              <a:buAutoNum type="arabicPeriod"/>
            </a:pPr>
            <a:r>
              <a:rPr lang="en-IN" dirty="0">
                <a:latin typeface="Calibri" pitchFamily="34" charset="0"/>
                <a:cs typeface="Calibri" pitchFamily="34" charset="0"/>
              </a:rPr>
              <a:t>We will then filter out all venues with Indian restaurant for further analysis</a:t>
            </a:r>
            <a:r>
              <a:rPr lang="en-IN" dirty="0" smtClean="0">
                <a:latin typeface="Calibri" pitchFamily="34" charset="0"/>
                <a:cs typeface="Calibri" pitchFamily="34" charset="0"/>
              </a:rPr>
              <a:t>.</a:t>
            </a:r>
          </a:p>
          <a:p>
            <a:pPr marL="502920" indent="-457200" algn="just">
              <a:buFont typeface="+mj-lt"/>
              <a:buAutoNum type="arabicPeriod"/>
            </a:pPr>
            <a:r>
              <a:rPr lang="en-IN" dirty="0">
                <a:latin typeface="Calibri" pitchFamily="34" charset="0"/>
                <a:cs typeface="Calibri" pitchFamily="34" charset="0"/>
              </a:rPr>
              <a:t>Next using Foursquare API, we will find the Ratings, Tips, and Number of Likes for all the Indian Restaurants.</a:t>
            </a:r>
          </a:p>
          <a:p>
            <a:pPr marL="502920" indent="-457200" algn="just">
              <a:buFont typeface="+mj-lt"/>
              <a:buAutoNum type="arabicPeriod"/>
            </a:pPr>
            <a:r>
              <a:rPr lang="en-IN" dirty="0">
                <a:latin typeface="Calibri" pitchFamily="34" charset="0"/>
                <a:cs typeface="Calibri" pitchFamily="34" charset="0"/>
              </a:rPr>
              <a:t>We will then sort Neighbourhoods and Borough the data keeping Ratings as the constraint.</a:t>
            </a:r>
          </a:p>
          <a:p>
            <a:pPr marL="502920" indent="-457200" algn="just">
              <a:buFont typeface="+mj-lt"/>
              <a:buAutoNum type="arabicPeriod"/>
            </a:pPr>
            <a:r>
              <a:rPr lang="en-IN" dirty="0">
                <a:latin typeface="Calibri" pitchFamily="34" charset="0"/>
                <a:cs typeface="Calibri" pitchFamily="34" charset="0"/>
              </a:rPr>
              <a:t>Next we will consider all the neighbourhoods with average rating greater or equal 9.0 to visualize on map.</a:t>
            </a:r>
          </a:p>
          <a:p>
            <a:pPr marL="502920" indent="-457200" algn="just">
              <a:buFont typeface="+mj-lt"/>
              <a:buAutoNum type="arabicPeriod"/>
            </a:pPr>
            <a:r>
              <a:rPr lang="en-IN" dirty="0">
                <a:latin typeface="Calibri" pitchFamily="34" charset="0"/>
                <a:cs typeface="Calibri" pitchFamily="34" charset="0"/>
              </a:rPr>
              <a:t>We will join this dataset to original New York data to get longitude and latitude.</a:t>
            </a:r>
          </a:p>
          <a:p>
            <a:pPr marL="502920" indent="-457200" algn="just">
              <a:buFont typeface="+mj-lt"/>
              <a:buAutoNum type="arabicPeriod"/>
            </a:pPr>
            <a:r>
              <a:rPr lang="en-IN" dirty="0">
                <a:latin typeface="Calibri" pitchFamily="34" charset="0"/>
                <a:cs typeface="Calibri" pitchFamily="34" charset="0"/>
              </a:rPr>
              <a:t>Finally, we will visualize the Neighbourhoods and Borough based on average            Rating using python’s Folium library</a:t>
            </a:r>
            <a:r>
              <a:rPr lang="en-IN" dirty="0" smtClean="0">
                <a:latin typeface="Calibri" pitchFamily="34" charset="0"/>
                <a:cs typeface="Calibri" pitchFamily="34" charset="0"/>
              </a:rPr>
              <a:t>.</a:t>
            </a:r>
            <a:endParaRPr lang="en-IN" dirty="0">
              <a:latin typeface="Calibri" pitchFamily="34" charset="0"/>
              <a:cs typeface="Calibri" pitchFamily="34" charset="0"/>
            </a:endParaRPr>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20000"/>
          </a:bodyPr>
          <a:lstStyle/>
          <a:p>
            <a:pPr marL="45720" indent="0">
              <a:buNone/>
            </a:pPr>
            <a:r>
              <a:rPr lang="en-IN" dirty="0">
                <a:latin typeface="Calibri" pitchFamily="34" charset="0"/>
                <a:cs typeface="Calibri" pitchFamily="34" charset="0"/>
              </a:rPr>
              <a:t>So now we can answer the questions asked above in the Questions section</a:t>
            </a:r>
            <a:r>
              <a:rPr lang="en-IN" dirty="0" smtClean="0">
                <a:latin typeface="Calibri" pitchFamily="34" charset="0"/>
                <a:cs typeface="Calibri" pitchFamily="34" charset="0"/>
              </a:rPr>
              <a:t>:</a:t>
            </a:r>
            <a:endParaRPr lang="en-US" dirty="0">
              <a:latin typeface="Calibri" pitchFamily="34" charset="0"/>
              <a:cs typeface="Calibri" pitchFamily="34" charset="0"/>
            </a:endParaRPr>
          </a:p>
          <a:p>
            <a:pPr marL="45720" indent="0">
              <a:buNone/>
            </a:pPr>
            <a:r>
              <a:rPr lang="en-IN" dirty="0">
                <a:latin typeface="Calibri" pitchFamily="34" charset="0"/>
                <a:cs typeface="Calibri" pitchFamily="34" charset="0"/>
              </a:rPr>
              <a:t>Answers:</a:t>
            </a:r>
          </a:p>
          <a:p>
            <a:pPr marL="502920" indent="-457200">
              <a:buFont typeface="+mj-lt"/>
              <a:buAutoNum type="arabicPeriod"/>
            </a:pPr>
            <a:r>
              <a:rPr lang="en-IN" dirty="0">
                <a:latin typeface="Calibri" pitchFamily="34" charset="0"/>
                <a:cs typeface="Calibri" pitchFamily="34" charset="0"/>
              </a:rPr>
              <a:t>The following location in New York City has great Indian restaurants</a:t>
            </a:r>
            <a:r>
              <a:rPr lang="en-IN" dirty="0" smtClean="0">
                <a:latin typeface="Calibri" pitchFamily="34" charset="0"/>
                <a:cs typeface="Calibri" pitchFamily="34" charset="0"/>
              </a:rPr>
              <a:t>.</a:t>
            </a:r>
          </a:p>
          <a:p>
            <a:pPr marL="502920" indent="-457200">
              <a:buFont typeface="+mj-lt"/>
              <a:buAutoNum type="arabicPeriod"/>
            </a:pPr>
            <a:endParaRPr lang="en-IN" dirty="0">
              <a:latin typeface="Calibri" pitchFamily="34" charset="0"/>
              <a:cs typeface="Calibri" pitchFamily="34" charset="0"/>
            </a:endParaRPr>
          </a:p>
          <a:p>
            <a:pPr marL="502920" indent="-457200">
              <a:buFont typeface="+mj-lt"/>
              <a:buAutoNum type="arabicPeriod"/>
            </a:pPr>
            <a:endParaRPr lang="en-IN" dirty="0" smtClean="0">
              <a:latin typeface="Calibri" pitchFamily="34" charset="0"/>
              <a:cs typeface="Calibri" pitchFamily="34" charset="0"/>
            </a:endParaRPr>
          </a:p>
          <a:p>
            <a:pPr marL="502920" indent="-457200">
              <a:buFont typeface="+mj-lt"/>
              <a:buAutoNum type="arabicPeriod"/>
            </a:pPr>
            <a:endParaRPr lang="en-IN" dirty="0">
              <a:latin typeface="Calibri" pitchFamily="34" charset="0"/>
              <a:cs typeface="Calibri" pitchFamily="34" charset="0"/>
            </a:endParaRPr>
          </a:p>
          <a:p>
            <a:pPr marL="502920" indent="-457200">
              <a:buFont typeface="+mj-lt"/>
              <a:buAutoNum type="arabicPeriod"/>
            </a:pPr>
            <a:r>
              <a:rPr lang="en-IN" dirty="0">
                <a:latin typeface="Calibri" pitchFamily="34" charset="0"/>
                <a:cs typeface="Calibri" pitchFamily="34" charset="0"/>
              </a:rPr>
              <a:t>Astoria (Queens), Blissville (Queens), Civic Center (Manhattan) are some of the best neighbourhoods for Indian cuisine</a:t>
            </a:r>
            <a:r>
              <a:rPr lang="en-IN" dirty="0" smtClean="0">
                <a:latin typeface="Calibri" pitchFamily="34" charset="0"/>
                <a:cs typeface="Calibri" pitchFamily="34" charset="0"/>
              </a:rPr>
              <a:t>.</a:t>
            </a:r>
          </a:p>
          <a:p>
            <a:pPr marL="502920" indent="-457200">
              <a:buFont typeface="+mj-lt"/>
              <a:buAutoNum type="arabicPeriod"/>
            </a:pPr>
            <a:r>
              <a:rPr lang="en-IN" dirty="0">
                <a:latin typeface="Calibri" pitchFamily="34" charset="0"/>
                <a:cs typeface="Calibri" pitchFamily="34" charset="0"/>
              </a:rPr>
              <a:t>Manhattan have potential Indian Restaurant Market.</a:t>
            </a:r>
          </a:p>
          <a:p>
            <a:pPr marL="502920" indent="-457200">
              <a:buFont typeface="+mj-lt"/>
              <a:buAutoNum type="arabicPeriod"/>
            </a:pPr>
            <a:r>
              <a:rPr lang="en-IN" dirty="0">
                <a:latin typeface="Calibri" pitchFamily="34" charset="0"/>
                <a:cs typeface="Calibri" pitchFamily="34" charset="0"/>
              </a:rPr>
              <a:t>Staten Island ranks last in average rating of Indian Restaurants.</a:t>
            </a:r>
          </a:p>
          <a:p>
            <a:pPr marL="502920" indent="-457200">
              <a:buFont typeface="+mj-lt"/>
              <a:buAutoNum type="arabicPeriod"/>
            </a:pPr>
            <a:r>
              <a:rPr lang="en-IN" dirty="0">
                <a:latin typeface="Calibri" pitchFamily="34" charset="0"/>
                <a:cs typeface="Calibri" pitchFamily="34" charset="0"/>
              </a:rPr>
              <a:t>Manhattan is the best place to stay if you prefer Indian Cuisine</a:t>
            </a:r>
            <a:r>
              <a:rPr lang="en-IN" dirty="0" smtClean="0">
                <a:latin typeface="Calibri" pitchFamily="34" charset="0"/>
                <a:cs typeface="Calibri" pitchFamily="34" charset="0"/>
              </a:rPr>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9012" y="2819400"/>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757</Words>
  <Application>Microsoft Office PowerPoint</Application>
  <PresentationFormat>Custom</PresentationFormat>
  <Paragraphs>53</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admin</cp:lastModifiedBy>
  <cp:revision>5</cp:revision>
  <dcterms:created xsi:type="dcterms:W3CDTF">2020-01-05T08:05:09Z</dcterms:created>
  <dcterms:modified xsi:type="dcterms:W3CDTF">2020-07-13T14:59:00Z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