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5"/>
  </p:notesMasterIdLst>
  <p:sldIdLst>
    <p:sldId id="286" r:id="rId2"/>
    <p:sldId id="294" r:id="rId3"/>
    <p:sldId id="258" r:id="rId4"/>
    <p:sldId id="313" r:id="rId5"/>
    <p:sldId id="314" r:id="rId6"/>
    <p:sldId id="324" r:id="rId7"/>
    <p:sldId id="291" r:id="rId8"/>
    <p:sldId id="292" r:id="rId9"/>
    <p:sldId id="293" r:id="rId10"/>
    <p:sldId id="307" r:id="rId11"/>
    <p:sldId id="308" r:id="rId12"/>
    <p:sldId id="309" r:id="rId13"/>
    <p:sldId id="315" r:id="rId14"/>
    <p:sldId id="316" r:id="rId15"/>
    <p:sldId id="317" r:id="rId16"/>
    <p:sldId id="318" r:id="rId17"/>
    <p:sldId id="319" r:id="rId18"/>
    <p:sldId id="320" r:id="rId19"/>
    <p:sldId id="321" r:id="rId20"/>
    <p:sldId id="264" r:id="rId21"/>
    <p:sldId id="265" r:id="rId22"/>
    <p:sldId id="268" r:id="rId23"/>
    <p:sldId id="270" r:id="rId24"/>
    <p:sldId id="271" r:id="rId25"/>
    <p:sldId id="310" r:id="rId26"/>
    <p:sldId id="325" r:id="rId27"/>
    <p:sldId id="311" r:id="rId28"/>
    <p:sldId id="326" r:id="rId29"/>
    <p:sldId id="283" r:id="rId30"/>
    <p:sldId id="285" r:id="rId31"/>
    <p:sldId id="312" r:id="rId32"/>
    <p:sldId id="322" r:id="rId33"/>
    <p:sldId id="282"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92734" autoAdjust="0"/>
  </p:normalViewPr>
  <p:slideViewPr>
    <p:cSldViewPr snapToGrid="0">
      <p:cViewPr varScale="1">
        <p:scale>
          <a:sx n="65" d="100"/>
          <a:sy n="65" d="100"/>
        </p:scale>
        <p:origin x="954" y="72"/>
      </p:cViewPr>
      <p:guideLst>
        <p:guide orient="horz" pos="2160"/>
        <p:guide pos="3840"/>
      </p:guideLst>
    </p:cSldViewPr>
  </p:slideViewPr>
  <p:outlineViewPr>
    <p:cViewPr>
      <p:scale>
        <a:sx n="33" d="100"/>
        <a:sy n="33" d="100"/>
      </p:scale>
      <p:origin x="0" y="2703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B0F803C-ACD9-4E4D-88A4-7D32B20905B3}" type="datetimeFigureOut">
              <a:rPr lang="en-US" smtClean="0"/>
              <a:t>5/14/2025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EC3F3E-85DB-4E0E-9BDE-4702A045EEC4}" type="slidenum">
              <a:rPr lang="en-US" smtClean="0"/>
              <a:t>‹#›</a:t>
            </a:fld>
            <a:endParaRPr lang="en-US"/>
          </a:p>
        </p:txBody>
      </p:sp>
    </p:spTree>
    <p:extLst>
      <p:ext uri="{BB962C8B-B14F-4D97-AF65-F5344CB8AC3E}">
        <p14:creationId xmlns:p14="http://schemas.microsoft.com/office/powerpoint/2010/main" val="2923410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0D44FFC-E408-4E7A-A5E2-4E7E6411B5E2}" type="datetimeFigureOut">
              <a:rPr lang="en-US" smtClean="0"/>
              <a:t>5/14/2025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203958C-9C42-43FE-995C-EDA97CA802BD}"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6151733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44FFC-E408-4E7A-A5E2-4E7E6411B5E2}"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3958C-9C42-43FE-995C-EDA97CA802BD}" type="slidenum">
              <a:rPr lang="en-US" smtClean="0"/>
              <a:t>‹#›</a:t>
            </a:fld>
            <a:endParaRPr lang="en-US"/>
          </a:p>
        </p:txBody>
      </p:sp>
    </p:spTree>
    <p:extLst>
      <p:ext uri="{BB962C8B-B14F-4D97-AF65-F5344CB8AC3E}">
        <p14:creationId xmlns:p14="http://schemas.microsoft.com/office/powerpoint/2010/main" val="4021712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44FFC-E408-4E7A-A5E2-4E7E6411B5E2}"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3958C-9C42-43FE-995C-EDA97CA802BD}" type="slidenum">
              <a:rPr lang="en-US" smtClean="0"/>
              <a:t>‹#›</a:t>
            </a:fld>
            <a:endParaRPr lang="en-US"/>
          </a:p>
        </p:txBody>
      </p:sp>
    </p:spTree>
    <p:extLst>
      <p:ext uri="{BB962C8B-B14F-4D97-AF65-F5344CB8AC3E}">
        <p14:creationId xmlns:p14="http://schemas.microsoft.com/office/powerpoint/2010/main" val="996058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D44FFC-E408-4E7A-A5E2-4E7E6411B5E2}"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3958C-9C42-43FE-995C-EDA97CA802BD}" type="slidenum">
              <a:rPr lang="en-US" smtClean="0"/>
              <a:t>‹#›</a:t>
            </a:fld>
            <a:endParaRPr lang="en-US"/>
          </a:p>
        </p:txBody>
      </p:sp>
    </p:spTree>
    <p:extLst>
      <p:ext uri="{BB962C8B-B14F-4D97-AF65-F5344CB8AC3E}">
        <p14:creationId xmlns:p14="http://schemas.microsoft.com/office/powerpoint/2010/main" val="2888699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D44FFC-E408-4E7A-A5E2-4E7E6411B5E2}"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03958C-9C42-43FE-995C-EDA97CA802BD}"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6717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D44FFC-E408-4E7A-A5E2-4E7E6411B5E2}" type="datetimeFigureOut">
              <a:rPr lang="en-US" smtClean="0"/>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03958C-9C42-43FE-995C-EDA97CA802BD}" type="slidenum">
              <a:rPr lang="en-US" smtClean="0"/>
              <a:t>‹#›</a:t>
            </a:fld>
            <a:endParaRPr lang="en-US"/>
          </a:p>
        </p:txBody>
      </p:sp>
    </p:spTree>
    <p:extLst>
      <p:ext uri="{BB962C8B-B14F-4D97-AF65-F5344CB8AC3E}">
        <p14:creationId xmlns:p14="http://schemas.microsoft.com/office/powerpoint/2010/main" val="2046776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D44FFC-E408-4E7A-A5E2-4E7E6411B5E2}" type="datetimeFigureOut">
              <a:rPr lang="en-US" smtClean="0"/>
              <a:t>5/14/2025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03958C-9C42-43FE-995C-EDA97CA802BD}" type="slidenum">
              <a:rPr lang="en-US" smtClean="0"/>
              <a:t>‹#›</a:t>
            </a:fld>
            <a:endParaRPr lang="en-US"/>
          </a:p>
        </p:txBody>
      </p:sp>
    </p:spTree>
    <p:extLst>
      <p:ext uri="{BB962C8B-B14F-4D97-AF65-F5344CB8AC3E}">
        <p14:creationId xmlns:p14="http://schemas.microsoft.com/office/powerpoint/2010/main" val="3835641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D44FFC-E408-4E7A-A5E2-4E7E6411B5E2}" type="datetimeFigureOut">
              <a:rPr lang="en-US" smtClean="0"/>
              <a:t>5/14/2025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03958C-9C42-43FE-995C-EDA97CA802BD}" type="slidenum">
              <a:rPr lang="en-US" smtClean="0"/>
              <a:t>‹#›</a:t>
            </a:fld>
            <a:endParaRPr lang="en-US"/>
          </a:p>
        </p:txBody>
      </p:sp>
    </p:spTree>
    <p:extLst>
      <p:ext uri="{BB962C8B-B14F-4D97-AF65-F5344CB8AC3E}">
        <p14:creationId xmlns:p14="http://schemas.microsoft.com/office/powerpoint/2010/main" val="3927180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44FFC-E408-4E7A-A5E2-4E7E6411B5E2}" type="datetimeFigureOut">
              <a:rPr lang="en-US" smtClean="0"/>
              <a:t>5/14/2025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03958C-9C42-43FE-995C-EDA97CA802BD}" type="slidenum">
              <a:rPr lang="en-US" smtClean="0"/>
              <a:t>‹#›</a:t>
            </a:fld>
            <a:endParaRPr lang="en-US"/>
          </a:p>
        </p:txBody>
      </p:sp>
    </p:spTree>
    <p:extLst>
      <p:ext uri="{BB962C8B-B14F-4D97-AF65-F5344CB8AC3E}">
        <p14:creationId xmlns:p14="http://schemas.microsoft.com/office/powerpoint/2010/main" val="1492105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44FFC-E408-4E7A-A5E2-4E7E6411B5E2}" type="datetimeFigureOut">
              <a:rPr lang="en-US" smtClean="0"/>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03958C-9C42-43FE-995C-EDA97CA802BD}" type="slidenum">
              <a:rPr lang="en-US" smtClean="0"/>
              <a:t>‹#›</a:t>
            </a:fld>
            <a:endParaRPr lang="en-US"/>
          </a:p>
        </p:txBody>
      </p:sp>
    </p:spTree>
    <p:extLst>
      <p:ext uri="{BB962C8B-B14F-4D97-AF65-F5344CB8AC3E}">
        <p14:creationId xmlns:p14="http://schemas.microsoft.com/office/powerpoint/2010/main" val="589934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D44FFC-E408-4E7A-A5E2-4E7E6411B5E2}" type="datetimeFigureOut">
              <a:rPr lang="en-US" smtClean="0"/>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03958C-9C42-43FE-995C-EDA97CA802BD}" type="slidenum">
              <a:rPr lang="en-US" smtClean="0"/>
              <a:t>‹#›</a:t>
            </a:fld>
            <a:endParaRPr lang="en-US"/>
          </a:p>
        </p:txBody>
      </p:sp>
    </p:spTree>
    <p:extLst>
      <p:ext uri="{BB962C8B-B14F-4D97-AF65-F5344CB8AC3E}">
        <p14:creationId xmlns:p14="http://schemas.microsoft.com/office/powerpoint/2010/main" val="1121690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0D44FFC-E408-4E7A-A5E2-4E7E6411B5E2}" type="datetimeFigureOut">
              <a:rPr lang="en-US" smtClean="0"/>
              <a:t>5/14/2025</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203958C-9C42-43FE-995C-EDA97CA802BD}" type="slidenum">
              <a:rPr lang="en-US" smtClean="0"/>
              <a:t>‹#›</a:t>
            </a:fld>
            <a:endParaRPr lang="en-US"/>
          </a:p>
        </p:txBody>
      </p:sp>
    </p:spTree>
    <p:extLst>
      <p:ext uri="{BB962C8B-B14F-4D97-AF65-F5344CB8AC3E}">
        <p14:creationId xmlns:p14="http://schemas.microsoft.com/office/powerpoint/2010/main" val="8733080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jp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8" Type="http://schemas.openxmlformats.org/officeDocument/2006/relationships/image" Target="../media/image6.jpeg"/><Relationship Id="rId3" Type="http://schemas.microsoft.com/office/2007/relationships/hdphoto" Target="../media/hdphoto2.wdp"/><Relationship Id="rId7" Type="http://schemas.microsoft.com/office/2007/relationships/hdphoto" Target="../media/hdphoto1.wdp"/><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image" Target="../media/image1.png"/><Relationship Id="rId5" Type="http://schemas.microsoft.com/office/2007/relationships/hdphoto" Target="../media/hdphoto3.wdp"/><Relationship Id="rId4" Type="http://schemas.openxmlformats.org/officeDocument/2006/relationships/image" Target="../media/image5.png"/><Relationship Id="rId9" Type="http://schemas.microsoft.com/office/2007/relationships/hdphoto" Target="../media/hdphoto4.wdp"/></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QUEST NAWABSHAH">
            <a:extLst>
              <a:ext uri="{FF2B5EF4-FFF2-40B4-BE49-F238E27FC236}">
                <a16:creationId xmlns:a16="http://schemas.microsoft.com/office/drawing/2014/main" id="{1E187164-D77A-65AB-796C-F5A2F16BC12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4346325" y="240206"/>
            <a:ext cx="2686929" cy="2698928"/>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6"/>
          <p:cNvSpPr txBox="1">
            <a:spLocks/>
          </p:cNvSpPr>
          <p:nvPr/>
        </p:nvSpPr>
        <p:spPr>
          <a:xfrm>
            <a:off x="4044460" y="2948208"/>
            <a:ext cx="3798199" cy="514141"/>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buNone/>
            </a:pPr>
            <a:r>
              <a:rPr lang="en-US" b="1" dirty="0">
                <a:effectLst>
                  <a:outerShdw blurRad="38100" dist="38100" dir="2700000" algn="tl">
                    <a:srgbClr val="000000">
                      <a:alpha val="43137"/>
                    </a:srgbClr>
                  </a:outerShdw>
                </a:effectLst>
                <a:latin typeface="Times New Roman" pitchFamily="18" charset="0"/>
                <a:cs typeface="Times New Roman" pitchFamily="18" charset="0"/>
              </a:rPr>
              <a:t> </a:t>
            </a:r>
          </a:p>
        </p:txBody>
      </p:sp>
      <p:sp>
        <p:nvSpPr>
          <p:cNvPr id="4" name="Rectangle 3"/>
          <p:cNvSpPr/>
          <p:nvPr/>
        </p:nvSpPr>
        <p:spPr>
          <a:xfrm>
            <a:off x="729256" y="2762892"/>
            <a:ext cx="10216013" cy="1138773"/>
          </a:xfrm>
          <a:prstGeom prst="rect">
            <a:avLst/>
          </a:prstGeom>
        </p:spPr>
        <p:txBody>
          <a:bodyPr wrap="square">
            <a:spAutoFit/>
          </a:bodyPr>
          <a:lstStyle/>
          <a:p>
            <a:pPr algn="ctr"/>
            <a:r>
              <a:rPr lang="en-US" sz="2400" b="1" u="sng" dirty="0">
                <a:solidFill>
                  <a:schemeClr val="tx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Ontology-Augmented Transformer Architecture For Advanced Sentiment Analysis in Sindhi</a:t>
            </a:r>
            <a:endParaRPr lang="x-none" sz="2400" b="1" u="sng" dirty="0">
              <a:solidFill>
                <a:schemeClr val="tx2">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endParaRPr lang="x-none" sz="2000" b="1" dirty="0">
              <a:latin typeface="Times New Roman" panose="02020603050405020304" pitchFamily="18" charset="0"/>
              <a:cs typeface="Times New Roman" panose="02020603050405020304" pitchFamily="18" charset="0"/>
            </a:endParaRPr>
          </a:p>
        </p:txBody>
      </p:sp>
      <p:sp>
        <p:nvSpPr>
          <p:cNvPr id="6" name="TextBox 5"/>
          <p:cNvSpPr txBox="1"/>
          <p:nvPr/>
        </p:nvSpPr>
        <p:spPr>
          <a:xfrm>
            <a:off x="7033254" y="6293020"/>
            <a:ext cx="4956377" cy="400110"/>
          </a:xfrm>
          <a:prstGeom prst="rect">
            <a:avLst/>
          </a:prstGeom>
          <a:noFill/>
        </p:spPr>
        <p:txBody>
          <a:bodyPr wrap="square" rtlCol="0">
            <a:spAutoFit/>
          </a:bodyPr>
          <a:lstStyle/>
          <a:p>
            <a:r>
              <a:rPr lang="en-US" sz="2000" b="1" dirty="0">
                <a:solidFill>
                  <a:srgbClr val="0070C0"/>
                </a:solidFill>
                <a:effectLst>
                  <a:outerShdw blurRad="38100" dist="38100" dir="2700000" algn="tl">
                    <a:srgbClr val="000000">
                      <a:alpha val="43137"/>
                    </a:srgbClr>
                  </a:outerShdw>
                </a:effectLst>
                <a:latin typeface="Times New Roman" pitchFamily="18" charset="0"/>
                <a:cs typeface="Times New Roman" pitchFamily="18" charset="0"/>
              </a:rPr>
              <a:t>Presentation For the Initial Seminar  </a:t>
            </a:r>
          </a:p>
        </p:txBody>
      </p:sp>
      <p:sp>
        <p:nvSpPr>
          <p:cNvPr id="9" name="Oval 8"/>
          <p:cNvSpPr/>
          <p:nvPr/>
        </p:nvSpPr>
        <p:spPr>
          <a:xfrm>
            <a:off x="11771290" y="6408664"/>
            <a:ext cx="420710" cy="407963"/>
          </a:xfrm>
          <a:prstGeom prst="ellipse">
            <a:avLst/>
          </a:prstGeom>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2000" dirty="0">
                <a:solidFill>
                  <a:schemeClr val="tx1"/>
                </a:solidFill>
                <a:latin typeface="Times New Roman" pitchFamily="18" charset="0"/>
                <a:cs typeface="Times New Roman" pitchFamily="18" charset="0"/>
              </a:rPr>
              <a:t>1</a:t>
            </a:r>
          </a:p>
        </p:txBody>
      </p:sp>
      <p:sp>
        <p:nvSpPr>
          <p:cNvPr id="10" name="Title 1">
            <a:extLst>
              <a:ext uri="{FF2B5EF4-FFF2-40B4-BE49-F238E27FC236}">
                <a16:creationId xmlns:a16="http://schemas.microsoft.com/office/drawing/2014/main" id="{4B9A8348-F6F6-4472-FAF6-B4819AD77C50}"/>
              </a:ext>
            </a:extLst>
          </p:cNvPr>
          <p:cNvSpPr txBox="1">
            <a:spLocks/>
          </p:cNvSpPr>
          <p:nvPr/>
        </p:nvSpPr>
        <p:spPr>
          <a:xfrm>
            <a:off x="912159" y="34325"/>
            <a:ext cx="10607040" cy="479816"/>
          </a:xfrm>
          <a:prstGeom prst="rect">
            <a:avLst/>
          </a:prstGeom>
        </p:spPr>
        <p:txBody>
          <a:bodyPr vert="horz" lIns="91440" tIns="45720" rIns="91440" bIns="45720" rtlCol="0" anchor="b">
            <a:normAutofit fontScale="9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sz="2000" b="1" dirty="0">
                <a:latin typeface="Times New Roman" panose="02020603050405020304" pitchFamily="18" charset="0"/>
                <a:cs typeface="Times New Roman" panose="02020603050405020304" pitchFamily="18" charset="0"/>
              </a:rPr>
              <a:t>QUAID.E.AWAM UNIVERSITY OF ENGINEERING SCIENCE AND TECHNOLOGY ,NAWABSHAH</a:t>
            </a:r>
            <a:endParaRPr lang="x-none" sz="2000" b="1" dirty="0">
              <a:latin typeface="Times New Roman" panose="02020603050405020304" pitchFamily="18" charset="0"/>
              <a:cs typeface="Times New Roman" panose="02020603050405020304" pitchFamily="18" charset="0"/>
            </a:endParaRPr>
          </a:p>
        </p:txBody>
      </p:sp>
      <p:sp>
        <p:nvSpPr>
          <p:cNvPr id="11" name="Title 1">
            <a:extLst>
              <a:ext uri="{FF2B5EF4-FFF2-40B4-BE49-F238E27FC236}">
                <a16:creationId xmlns:a16="http://schemas.microsoft.com/office/drawing/2014/main" id="{4B9A8348-F6F6-4472-FAF6-B4819AD77C50}"/>
              </a:ext>
            </a:extLst>
          </p:cNvPr>
          <p:cNvSpPr txBox="1">
            <a:spLocks/>
          </p:cNvSpPr>
          <p:nvPr/>
        </p:nvSpPr>
        <p:spPr>
          <a:xfrm>
            <a:off x="386271" y="6336811"/>
            <a:ext cx="10607040" cy="479816"/>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sz="2000" b="1" dirty="0">
                <a:solidFill>
                  <a:schemeClr val="bg1"/>
                </a:solidFill>
                <a:latin typeface="Times New Roman" panose="02020603050405020304" pitchFamily="18" charset="0"/>
                <a:cs typeface="Times New Roman" panose="02020603050405020304" pitchFamily="18" charset="0"/>
              </a:rPr>
              <a:t>Department : Information Technology</a:t>
            </a:r>
            <a:endParaRPr lang="x-none" sz="2000" b="1" dirty="0">
              <a:solidFill>
                <a:schemeClr val="bg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97FD596-FD62-2D89-2C1F-40C296047252}"/>
              </a:ext>
            </a:extLst>
          </p:cNvPr>
          <p:cNvSpPr txBox="1"/>
          <p:nvPr/>
        </p:nvSpPr>
        <p:spPr>
          <a:xfrm>
            <a:off x="386271" y="5321148"/>
            <a:ext cx="5342473" cy="1015663"/>
          </a:xfrm>
          <a:prstGeom prst="rect">
            <a:avLst/>
          </a:prstGeom>
          <a:noFill/>
        </p:spPr>
        <p:txBody>
          <a:bodyPr wrap="square" rtlCol="0">
            <a:spAutoFit/>
          </a:bodyPr>
          <a:lstStyle/>
          <a:p>
            <a:r>
              <a:rPr lang="en-US" dirty="0"/>
              <a:t>                      </a:t>
            </a:r>
            <a:r>
              <a:rPr lang="en-US" sz="2000" b="1" dirty="0">
                <a:effectLst>
                  <a:innerShdw blurRad="63500" dist="50800">
                    <a:prstClr val="black">
                      <a:alpha val="50000"/>
                    </a:prstClr>
                  </a:innerShdw>
                </a:effectLst>
                <a:latin typeface="Times New Roman" panose="02020603050405020304" pitchFamily="18" charset="0"/>
                <a:cs typeface="Times New Roman" panose="02020603050405020304" pitchFamily="18" charset="0"/>
              </a:rPr>
              <a:t>Anisha Azam Ali</a:t>
            </a:r>
          </a:p>
          <a:p>
            <a:r>
              <a:rPr lang="en-US" sz="2000" b="1" dirty="0">
                <a:effectLst>
                  <a:innerShdw blurRad="63500" dist="50800">
                    <a:prstClr val="black">
                      <a:alpha val="50000"/>
                    </a:prstClr>
                  </a:innerShdw>
                </a:effectLst>
                <a:latin typeface="Times New Roman" panose="02020603050405020304" pitchFamily="18" charset="0"/>
                <a:cs typeface="Times New Roman" panose="02020603050405020304" pitchFamily="18" charset="0"/>
              </a:rPr>
              <a:t>                        24-MS(I.T)-04</a:t>
            </a:r>
          </a:p>
          <a:p>
            <a:r>
              <a:rPr lang="en-US" sz="2000" b="1" dirty="0">
                <a:effectLst>
                  <a:innerShdw blurRad="63500" dist="50800">
                    <a:prstClr val="black">
                      <a:alpha val="50000"/>
                    </a:prstClr>
                  </a:innerShdw>
                </a:effectLst>
                <a:latin typeface="Times New Roman" panose="02020603050405020304" pitchFamily="18" charset="0"/>
                <a:cs typeface="Times New Roman" panose="02020603050405020304" pitchFamily="18" charset="0"/>
              </a:rPr>
              <a:t>Supervisor: Prof Dr. Akhter Hussain Jalbani</a:t>
            </a:r>
            <a:endParaRPr lang="en-PK" sz="2000" b="1" dirty="0">
              <a:effectLst>
                <a:innerShdw blurRad="63500" dist="50800">
                  <a:prstClr val="black">
                    <a:alpha val="50000"/>
                  </a:prstClr>
                </a:inn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4090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AF3577D-3E7A-D213-BEEC-124286547297}"/>
              </a:ext>
            </a:extLst>
          </p:cNvPr>
          <p:cNvGraphicFramePr>
            <a:graphicFrameLocks noGrp="1"/>
          </p:cNvGraphicFramePr>
          <p:nvPr>
            <p:extLst>
              <p:ext uri="{D42A27DB-BD31-4B8C-83A1-F6EECF244321}">
                <p14:modId xmlns:p14="http://schemas.microsoft.com/office/powerpoint/2010/main" val="3302844337"/>
              </p:ext>
            </p:extLst>
          </p:nvPr>
        </p:nvGraphicFramePr>
        <p:xfrm>
          <a:off x="561514" y="1022310"/>
          <a:ext cx="10324007" cy="4234275"/>
        </p:xfrm>
        <a:graphic>
          <a:graphicData uri="http://schemas.openxmlformats.org/drawingml/2006/table">
            <a:tbl>
              <a:tblPr firstRow="1" bandRow="1">
                <a:tableStyleId>{B301B821-A1FF-4177-AEE7-76D212191A09}</a:tableStyleId>
              </a:tblPr>
              <a:tblGrid>
                <a:gridCol w="655411">
                  <a:extLst>
                    <a:ext uri="{9D8B030D-6E8A-4147-A177-3AD203B41FA5}">
                      <a16:colId xmlns:a16="http://schemas.microsoft.com/office/drawing/2014/main" val="20000"/>
                    </a:ext>
                  </a:extLst>
                </a:gridCol>
                <a:gridCol w="2125940">
                  <a:extLst>
                    <a:ext uri="{9D8B030D-6E8A-4147-A177-3AD203B41FA5}">
                      <a16:colId xmlns:a16="http://schemas.microsoft.com/office/drawing/2014/main" val="20001"/>
                    </a:ext>
                  </a:extLst>
                </a:gridCol>
                <a:gridCol w="1798908">
                  <a:extLst>
                    <a:ext uri="{9D8B030D-6E8A-4147-A177-3AD203B41FA5}">
                      <a16:colId xmlns:a16="http://schemas.microsoft.com/office/drawing/2014/main" val="20002"/>
                    </a:ext>
                  </a:extLst>
                </a:gridCol>
                <a:gridCol w="1354923">
                  <a:extLst>
                    <a:ext uri="{9D8B030D-6E8A-4147-A177-3AD203B41FA5}">
                      <a16:colId xmlns:a16="http://schemas.microsoft.com/office/drawing/2014/main" val="20003"/>
                    </a:ext>
                  </a:extLst>
                </a:gridCol>
                <a:gridCol w="1796356">
                  <a:extLst>
                    <a:ext uri="{9D8B030D-6E8A-4147-A177-3AD203B41FA5}">
                      <a16:colId xmlns:a16="http://schemas.microsoft.com/office/drawing/2014/main" val="20004"/>
                    </a:ext>
                  </a:extLst>
                </a:gridCol>
                <a:gridCol w="2592469">
                  <a:extLst>
                    <a:ext uri="{9D8B030D-6E8A-4147-A177-3AD203B41FA5}">
                      <a16:colId xmlns:a16="http://schemas.microsoft.com/office/drawing/2014/main" val="20005"/>
                    </a:ext>
                  </a:extLst>
                </a:gridCol>
              </a:tblGrid>
              <a:tr h="1017091">
                <a:tc>
                  <a:txBody>
                    <a:bodyPr/>
                    <a:lstStyle/>
                    <a:p>
                      <a:pPr algn="just"/>
                      <a:r>
                        <a:rPr lang="en-US" sz="2000" dirty="0"/>
                        <a:t>Ref:</a:t>
                      </a:r>
                    </a:p>
                    <a:p>
                      <a:pPr algn="just"/>
                      <a:r>
                        <a:rPr lang="en-US" sz="2000" dirty="0"/>
                        <a:t>No</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Paper Name</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Author name</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Dataset</a:t>
                      </a:r>
                      <a:r>
                        <a:rPr lang="en-US" sz="2000" baseline="0" dirty="0"/>
                        <a:t> </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Model</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Accuracy</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736372">
                <a:tc>
                  <a:txBody>
                    <a:bodyPr/>
                    <a:lstStyle/>
                    <a:p>
                      <a:pPr algn="just"/>
                      <a:r>
                        <a:rPr lang="en-US" sz="2000" b="1" dirty="0"/>
                        <a:t>[7]</a:t>
                      </a:r>
                      <a:endParaRPr lang="en-US" sz="2000" b="1"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Urdu Sentiment Analysis with </a:t>
                      </a:r>
                      <a:r>
                        <a:rPr lang="en-US" sz="2000" dirty="0" err="1"/>
                        <a:t>mBERT</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Khan et al. (2022)</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Not specified</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Multilingual BERT</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81.49% F1 score</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480812">
                <a:tc>
                  <a:txBody>
                    <a:bodyPr/>
                    <a:lstStyle/>
                    <a:p>
                      <a:pPr algn="just"/>
                      <a:r>
                        <a:rPr lang="en-US" sz="2000" b="1" dirty="0"/>
                        <a:t>[8]</a:t>
                      </a:r>
                      <a:endParaRPr lang="en-US" sz="2000" b="1" dirty="0">
                        <a:latin typeface="Times New Roman" panose="02020603050405020304" pitchFamily="18" charset="0"/>
                        <a:cs typeface="Times New Roman" panose="02020603050405020304" pitchFamily="18" charset="0"/>
                      </a:endParaRPr>
                    </a:p>
                  </a:txBody>
                  <a:tcPr/>
                </a:tc>
                <a:tc>
                  <a:txBody>
                    <a:bodyPr/>
                    <a:lstStyle/>
                    <a:p>
                      <a:pPr algn="just"/>
                      <a:r>
                        <a:rPr lang="en-US" sz="2000" dirty="0" err="1"/>
                        <a:t>DEMLOnto</a:t>
                      </a:r>
                      <a:r>
                        <a:rPr lang="en-US" sz="2000" dirty="0"/>
                        <a:t> – Multilingual Emotion Ontology</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Tao &amp; Liu (2017)</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Multilingual texts</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OWL2 Ontology-based</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Focus on semantic context (no exact metric)</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74694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10CAC120-5088-516C-AF46-B4A56328F1D9}"/>
              </a:ext>
            </a:extLst>
          </p:cNvPr>
          <p:cNvGraphicFramePr>
            <a:graphicFrameLocks noGrp="1"/>
          </p:cNvGraphicFramePr>
          <p:nvPr>
            <p:extLst>
              <p:ext uri="{D42A27DB-BD31-4B8C-83A1-F6EECF244321}">
                <p14:modId xmlns:p14="http://schemas.microsoft.com/office/powerpoint/2010/main" val="1911811159"/>
              </p:ext>
            </p:extLst>
          </p:nvPr>
        </p:nvGraphicFramePr>
        <p:xfrm>
          <a:off x="422083" y="1878199"/>
          <a:ext cx="10508045" cy="3992915"/>
        </p:xfrm>
        <a:graphic>
          <a:graphicData uri="http://schemas.openxmlformats.org/drawingml/2006/table">
            <a:tbl>
              <a:tblPr firstRow="1" bandRow="1">
                <a:tableStyleId>{6E25E649-3F16-4E02-A733-19D2CDBF48F0}</a:tableStyleId>
              </a:tblPr>
              <a:tblGrid>
                <a:gridCol w="667095">
                  <a:extLst>
                    <a:ext uri="{9D8B030D-6E8A-4147-A177-3AD203B41FA5}">
                      <a16:colId xmlns:a16="http://schemas.microsoft.com/office/drawing/2014/main" val="20000"/>
                    </a:ext>
                  </a:extLst>
                </a:gridCol>
                <a:gridCol w="2163838">
                  <a:extLst>
                    <a:ext uri="{9D8B030D-6E8A-4147-A177-3AD203B41FA5}">
                      <a16:colId xmlns:a16="http://schemas.microsoft.com/office/drawing/2014/main" val="20001"/>
                    </a:ext>
                  </a:extLst>
                </a:gridCol>
                <a:gridCol w="1830977">
                  <a:extLst>
                    <a:ext uri="{9D8B030D-6E8A-4147-A177-3AD203B41FA5}">
                      <a16:colId xmlns:a16="http://schemas.microsoft.com/office/drawing/2014/main" val="20002"/>
                    </a:ext>
                  </a:extLst>
                </a:gridCol>
                <a:gridCol w="1379076">
                  <a:extLst>
                    <a:ext uri="{9D8B030D-6E8A-4147-A177-3AD203B41FA5}">
                      <a16:colId xmlns:a16="http://schemas.microsoft.com/office/drawing/2014/main" val="20003"/>
                    </a:ext>
                  </a:extLst>
                </a:gridCol>
                <a:gridCol w="1828377">
                  <a:extLst>
                    <a:ext uri="{9D8B030D-6E8A-4147-A177-3AD203B41FA5}">
                      <a16:colId xmlns:a16="http://schemas.microsoft.com/office/drawing/2014/main" val="20004"/>
                    </a:ext>
                  </a:extLst>
                </a:gridCol>
                <a:gridCol w="2638682">
                  <a:extLst>
                    <a:ext uri="{9D8B030D-6E8A-4147-A177-3AD203B41FA5}">
                      <a16:colId xmlns:a16="http://schemas.microsoft.com/office/drawing/2014/main" val="20005"/>
                    </a:ext>
                  </a:extLst>
                </a:gridCol>
              </a:tblGrid>
              <a:tr h="944344">
                <a:tc>
                  <a:txBody>
                    <a:bodyPr/>
                    <a:lstStyle/>
                    <a:p>
                      <a:pPr algn="just"/>
                      <a:r>
                        <a:rPr lang="en-US" sz="2000" dirty="0"/>
                        <a:t>Ref:</a:t>
                      </a:r>
                    </a:p>
                    <a:p>
                      <a:pPr algn="just"/>
                      <a:r>
                        <a:rPr lang="en-US" sz="2000" dirty="0"/>
                        <a:t>No</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Paper Name</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Author name</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Dataset</a:t>
                      </a:r>
                      <a:r>
                        <a:rPr lang="en-US" sz="2000" baseline="0" dirty="0"/>
                        <a:t> </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Model</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Accuracy</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612178">
                <a:tc>
                  <a:txBody>
                    <a:bodyPr/>
                    <a:lstStyle/>
                    <a:p>
                      <a:pPr algn="just"/>
                      <a:r>
                        <a:rPr lang="en-US" sz="2000" b="1" dirty="0"/>
                        <a:t>[9]</a:t>
                      </a:r>
                      <a:endParaRPr lang="en-US" sz="2000" b="1"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DL + Ontology Features for Reviews</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Zhao &amp; Lee (2024)</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Restaurant Reviews</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Deep Learning + Ontology</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Enhanced fine-grained accuracy (no exact value)</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374897">
                <a:tc>
                  <a:txBody>
                    <a:bodyPr/>
                    <a:lstStyle/>
                    <a:p>
                      <a:pPr algn="just"/>
                      <a:r>
                        <a:rPr lang="en-US" sz="2000" b="1" dirty="0"/>
                        <a:t>[10]</a:t>
                      </a:r>
                      <a:endParaRPr lang="en-US" sz="2000" b="1"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OMASA – Multi-Aspect Sentiment Analysis</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Sharma et al. (2024)</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Hotel Reviews</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Ontology-Driven Aspect Analysis</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Notable improvement (no exact value)</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53097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D2FFA78-F505-04DE-B4CB-885E73C31C08}"/>
              </a:ext>
            </a:extLst>
          </p:cNvPr>
          <p:cNvGraphicFramePr>
            <a:graphicFrameLocks noGrp="1"/>
          </p:cNvGraphicFramePr>
          <p:nvPr>
            <p:extLst>
              <p:ext uri="{D42A27DB-BD31-4B8C-83A1-F6EECF244321}">
                <p14:modId xmlns:p14="http://schemas.microsoft.com/office/powerpoint/2010/main" val="2344486806"/>
              </p:ext>
            </p:extLst>
          </p:nvPr>
        </p:nvGraphicFramePr>
        <p:xfrm>
          <a:off x="579300" y="804328"/>
          <a:ext cx="10350828" cy="2624672"/>
        </p:xfrm>
        <a:graphic>
          <a:graphicData uri="http://schemas.openxmlformats.org/drawingml/2006/table">
            <a:tbl>
              <a:tblPr firstRow="1" bandRow="1">
                <a:tableStyleId>{B301B821-A1FF-4177-AEE7-76D212191A09}</a:tableStyleId>
              </a:tblPr>
              <a:tblGrid>
                <a:gridCol w="724844">
                  <a:extLst>
                    <a:ext uri="{9D8B030D-6E8A-4147-A177-3AD203B41FA5}">
                      <a16:colId xmlns:a16="http://schemas.microsoft.com/office/drawing/2014/main" val="20000"/>
                    </a:ext>
                  </a:extLst>
                </a:gridCol>
                <a:gridCol w="2063734">
                  <a:extLst>
                    <a:ext uri="{9D8B030D-6E8A-4147-A177-3AD203B41FA5}">
                      <a16:colId xmlns:a16="http://schemas.microsoft.com/office/drawing/2014/main" val="20001"/>
                    </a:ext>
                  </a:extLst>
                </a:gridCol>
                <a:gridCol w="1499090">
                  <a:extLst>
                    <a:ext uri="{9D8B030D-6E8A-4147-A177-3AD203B41FA5}">
                      <a16:colId xmlns:a16="http://schemas.microsoft.com/office/drawing/2014/main" val="20002"/>
                    </a:ext>
                  </a:extLst>
                </a:gridCol>
                <a:gridCol w="1843548">
                  <a:extLst>
                    <a:ext uri="{9D8B030D-6E8A-4147-A177-3AD203B41FA5}">
                      <a16:colId xmlns:a16="http://schemas.microsoft.com/office/drawing/2014/main" val="20003"/>
                    </a:ext>
                  </a:extLst>
                </a:gridCol>
                <a:gridCol w="1620409">
                  <a:extLst>
                    <a:ext uri="{9D8B030D-6E8A-4147-A177-3AD203B41FA5}">
                      <a16:colId xmlns:a16="http://schemas.microsoft.com/office/drawing/2014/main" val="20004"/>
                    </a:ext>
                  </a:extLst>
                </a:gridCol>
                <a:gridCol w="2599203">
                  <a:extLst>
                    <a:ext uri="{9D8B030D-6E8A-4147-A177-3AD203B41FA5}">
                      <a16:colId xmlns:a16="http://schemas.microsoft.com/office/drawing/2014/main" val="20005"/>
                    </a:ext>
                  </a:extLst>
                </a:gridCol>
              </a:tblGrid>
              <a:tr h="1009232">
                <a:tc>
                  <a:txBody>
                    <a:bodyPr/>
                    <a:lstStyle/>
                    <a:p>
                      <a:pPr algn="just"/>
                      <a:r>
                        <a:rPr lang="en-US" sz="2000" dirty="0"/>
                        <a:t>Ref:</a:t>
                      </a:r>
                    </a:p>
                    <a:p>
                      <a:pPr algn="just"/>
                      <a:r>
                        <a:rPr lang="en-US" sz="2000" dirty="0"/>
                        <a:t>No</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Paper Name</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Author name</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Dataset</a:t>
                      </a:r>
                      <a:r>
                        <a:rPr lang="en-US" sz="2000" baseline="0" dirty="0"/>
                        <a:t> </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Model</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Accuracy</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591027">
                <a:tc>
                  <a:txBody>
                    <a:bodyPr/>
                    <a:lstStyle/>
                    <a:p>
                      <a:pPr algn="just"/>
                      <a:r>
                        <a:rPr lang="en-US" sz="2000" b="1" dirty="0"/>
                        <a:t>[11]</a:t>
                      </a:r>
                      <a:endParaRPr lang="en-US" sz="2000" b="1"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Automotive Feature-based Sentiment</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Chowdary et al. (2016)</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Automotive domain</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WSD + Domain Ontology + Polarity Rules</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Performance improved (no exact metric</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graphicFrame>
        <p:nvGraphicFramePr>
          <p:cNvPr id="6" name="Table 5">
            <a:extLst>
              <a:ext uri="{FF2B5EF4-FFF2-40B4-BE49-F238E27FC236}">
                <a16:creationId xmlns:a16="http://schemas.microsoft.com/office/drawing/2014/main" id="{4ACE1F13-223B-940B-6595-A8A7926EB3B9}"/>
              </a:ext>
            </a:extLst>
          </p:cNvPr>
          <p:cNvGraphicFramePr>
            <a:graphicFrameLocks noGrp="1"/>
          </p:cNvGraphicFramePr>
          <p:nvPr>
            <p:extLst>
              <p:ext uri="{D42A27DB-BD31-4B8C-83A1-F6EECF244321}">
                <p14:modId xmlns:p14="http://schemas.microsoft.com/office/powerpoint/2010/main" val="3741795999"/>
              </p:ext>
            </p:extLst>
          </p:nvPr>
        </p:nvGraphicFramePr>
        <p:xfrm>
          <a:off x="579300" y="3429000"/>
          <a:ext cx="10350828" cy="2529840"/>
        </p:xfrm>
        <a:graphic>
          <a:graphicData uri="http://schemas.openxmlformats.org/drawingml/2006/table">
            <a:tbl>
              <a:tblPr firstRow="1" bandRow="1">
                <a:tableStyleId>{B301B821-A1FF-4177-AEE7-76D212191A09}</a:tableStyleId>
              </a:tblPr>
              <a:tblGrid>
                <a:gridCol w="657114">
                  <a:extLst>
                    <a:ext uri="{9D8B030D-6E8A-4147-A177-3AD203B41FA5}">
                      <a16:colId xmlns:a16="http://schemas.microsoft.com/office/drawing/2014/main" val="20000"/>
                    </a:ext>
                  </a:extLst>
                </a:gridCol>
                <a:gridCol w="2131464">
                  <a:extLst>
                    <a:ext uri="{9D8B030D-6E8A-4147-A177-3AD203B41FA5}">
                      <a16:colId xmlns:a16="http://schemas.microsoft.com/office/drawing/2014/main" val="20001"/>
                    </a:ext>
                  </a:extLst>
                </a:gridCol>
                <a:gridCol w="1513838">
                  <a:extLst>
                    <a:ext uri="{9D8B030D-6E8A-4147-A177-3AD203B41FA5}">
                      <a16:colId xmlns:a16="http://schemas.microsoft.com/office/drawing/2014/main" val="20002"/>
                    </a:ext>
                  </a:extLst>
                </a:gridCol>
                <a:gridCol w="1814052">
                  <a:extLst>
                    <a:ext uri="{9D8B030D-6E8A-4147-A177-3AD203B41FA5}">
                      <a16:colId xmlns:a16="http://schemas.microsoft.com/office/drawing/2014/main" val="20003"/>
                    </a:ext>
                  </a:extLst>
                </a:gridCol>
                <a:gridCol w="1635157">
                  <a:extLst>
                    <a:ext uri="{9D8B030D-6E8A-4147-A177-3AD203B41FA5}">
                      <a16:colId xmlns:a16="http://schemas.microsoft.com/office/drawing/2014/main" val="20004"/>
                    </a:ext>
                  </a:extLst>
                </a:gridCol>
                <a:gridCol w="2599203">
                  <a:extLst>
                    <a:ext uri="{9D8B030D-6E8A-4147-A177-3AD203B41FA5}">
                      <a16:colId xmlns:a16="http://schemas.microsoft.com/office/drawing/2014/main" val="20005"/>
                    </a:ext>
                  </a:extLst>
                </a:gridCol>
              </a:tblGrid>
              <a:tr h="1902942">
                <a:tc>
                  <a:txBody>
                    <a:bodyPr/>
                    <a:lstStyle/>
                    <a:p>
                      <a:pPr algn="just"/>
                      <a:r>
                        <a:rPr lang="en-US" sz="2000" b="0" dirty="0">
                          <a:solidFill>
                            <a:schemeClr val="tx1"/>
                          </a:solidFill>
                        </a:rPr>
                        <a:t>[12]</a:t>
                      </a:r>
                      <a:endParaRPr lang="en-US" sz="2000"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just"/>
                      <a:r>
                        <a:rPr lang="en-US" sz="2000" b="0" dirty="0">
                          <a:solidFill>
                            <a:schemeClr val="tx1"/>
                          </a:solidFill>
                        </a:rPr>
                        <a:t>Creating and Evaluating Resources for Sentiment Analysis in the Low-resources </a:t>
                      </a:r>
                      <a:r>
                        <a:rPr lang="en-US" sz="2000" b="0" dirty="0" err="1">
                          <a:solidFill>
                            <a:schemeClr val="tx1"/>
                          </a:solidFill>
                        </a:rPr>
                        <a:t>Language:Sindhi</a:t>
                      </a:r>
                      <a:endParaRPr lang="en-US" sz="2000"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just"/>
                      <a:r>
                        <a:rPr lang="en-US" sz="2000" b="0" dirty="0">
                          <a:solidFill>
                            <a:schemeClr val="tx1"/>
                          </a:solidFill>
                        </a:rPr>
                        <a:t>Ali et al.             (2021)</a:t>
                      </a:r>
                      <a:endParaRPr lang="en-US" sz="2000"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just"/>
                      <a:r>
                        <a:rPr lang="en-US" sz="2000" b="0" dirty="0">
                          <a:solidFill>
                            <a:schemeClr val="tx1"/>
                          </a:solidFill>
                        </a:rPr>
                        <a:t>Sindhi Tweets(</a:t>
                      </a:r>
                      <a:r>
                        <a:rPr lang="en-US" sz="2000" b="0" dirty="0" err="1">
                          <a:solidFill>
                            <a:schemeClr val="tx1"/>
                          </a:solidFill>
                        </a:rPr>
                        <a:t>News,sports,Finance</a:t>
                      </a:r>
                      <a:r>
                        <a:rPr lang="en-US" sz="2000" b="0" dirty="0">
                          <a:solidFill>
                            <a:schemeClr val="tx1"/>
                          </a:solidFill>
                        </a:rPr>
                        <a:t>)</a:t>
                      </a:r>
                      <a:endParaRPr lang="en-US" sz="2000"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just"/>
                      <a:r>
                        <a:rPr lang="en-US" sz="2000" b="0" dirty="0">
                          <a:solidFill>
                            <a:schemeClr val="tx1"/>
                          </a:solidFill>
                        </a:rPr>
                        <a:t>SVM,RNN,CNN with Sindhi Subjective Lexicon</a:t>
                      </a:r>
                      <a:endParaRPr lang="en-US" sz="2000"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just"/>
                      <a:r>
                        <a:rPr lang="en-US" sz="2000" b="0" dirty="0">
                          <a:solidFill>
                            <a:schemeClr val="tx1"/>
                          </a:solidFill>
                        </a:rPr>
                        <a:t>Not </a:t>
                      </a:r>
                      <a:r>
                        <a:rPr lang="en-US" sz="2000" b="0" dirty="0" err="1">
                          <a:solidFill>
                            <a:schemeClr val="tx1"/>
                          </a:solidFill>
                        </a:rPr>
                        <a:t>Specified:Lexicon-based</a:t>
                      </a:r>
                      <a:r>
                        <a:rPr lang="en-US" sz="2000" b="0" dirty="0">
                          <a:solidFill>
                            <a:schemeClr val="tx1"/>
                          </a:solidFill>
                        </a:rPr>
                        <a:t> approach evaluated</a:t>
                      </a:r>
                      <a:endParaRPr lang="en-US" sz="2000"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526662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36393B1-6A3C-DFE4-25FF-4A6F62F93BB0}"/>
              </a:ext>
            </a:extLst>
          </p:cNvPr>
          <p:cNvGraphicFramePr>
            <a:graphicFrameLocks noGrp="1"/>
          </p:cNvGraphicFramePr>
          <p:nvPr>
            <p:extLst>
              <p:ext uri="{D42A27DB-BD31-4B8C-83A1-F6EECF244321}">
                <p14:modId xmlns:p14="http://schemas.microsoft.com/office/powerpoint/2010/main" val="1276093428"/>
              </p:ext>
            </p:extLst>
          </p:nvPr>
        </p:nvGraphicFramePr>
        <p:xfrm>
          <a:off x="509895" y="700295"/>
          <a:ext cx="10508045" cy="4846320"/>
        </p:xfrm>
        <a:graphic>
          <a:graphicData uri="http://schemas.openxmlformats.org/drawingml/2006/table">
            <a:tbl>
              <a:tblPr firstRow="1" bandRow="1">
                <a:tableStyleId>{B301B821-A1FF-4177-AEE7-76D212191A09}</a:tableStyleId>
              </a:tblPr>
              <a:tblGrid>
                <a:gridCol w="749279">
                  <a:extLst>
                    <a:ext uri="{9D8B030D-6E8A-4147-A177-3AD203B41FA5}">
                      <a16:colId xmlns:a16="http://schemas.microsoft.com/office/drawing/2014/main" val="3934331953"/>
                    </a:ext>
                  </a:extLst>
                </a:gridCol>
                <a:gridCol w="2081654">
                  <a:extLst>
                    <a:ext uri="{9D8B030D-6E8A-4147-A177-3AD203B41FA5}">
                      <a16:colId xmlns:a16="http://schemas.microsoft.com/office/drawing/2014/main" val="939184043"/>
                    </a:ext>
                  </a:extLst>
                </a:gridCol>
                <a:gridCol w="1830977">
                  <a:extLst>
                    <a:ext uri="{9D8B030D-6E8A-4147-A177-3AD203B41FA5}">
                      <a16:colId xmlns:a16="http://schemas.microsoft.com/office/drawing/2014/main" val="670030168"/>
                    </a:ext>
                  </a:extLst>
                </a:gridCol>
                <a:gridCol w="1379076">
                  <a:extLst>
                    <a:ext uri="{9D8B030D-6E8A-4147-A177-3AD203B41FA5}">
                      <a16:colId xmlns:a16="http://schemas.microsoft.com/office/drawing/2014/main" val="1535420644"/>
                    </a:ext>
                  </a:extLst>
                </a:gridCol>
                <a:gridCol w="1828377">
                  <a:extLst>
                    <a:ext uri="{9D8B030D-6E8A-4147-A177-3AD203B41FA5}">
                      <a16:colId xmlns:a16="http://schemas.microsoft.com/office/drawing/2014/main" val="541686541"/>
                    </a:ext>
                  </a:extLst>
                </a:gridCol>
                <a:gridCol w="2638682">
                  <a:extLst>
                    <a:ext uri="{9D8B030D-6E8A-4147-A177-3AD203B41FA5}">
                      <a16:colId xmlns:a16="http://schemas.microsoft.com/office/drawing/2014/main" val="3749084937"/>
                    </a:ext>
                  </a:extLst>
                </a:gridCol>
              </a:tblGrid>
              <a:tr h="596715">
                <a:tc>
                  <a:txBody>
                    <a:bodyPr/>
                    <a:lstStyle/>
                    <a:p>
                      <a:pPr algn="just"/>
                      <a:r>
                        <a:rPr lang="en-US" sz="2000" dirty="0"/>
                        <a:t>Ref:</a:t>
                      </a:r>
                    </a:p>
                    <a:p>
                      <a:pPr algn="just"/>
                      <a:r>
                        <a:rPr lang="en-US" sz="2000" dirty="0"/>
                        <a:t>No</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Paper Name</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Author name</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Dataset</a:t>
                      </a:r>
                      <a:r>
                        <a:rPr lang="en-US" sz="2000" baseline="0" dirty="0"/>
                        <a:t> </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Model</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Accuracy</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3479863"/>
                  </a:ext>
                </a:extLst>
              </a:tr>
              <a:tr h="1634480">
                <a:tc>
                  <a:txBody>
                    <a:bodyPr/>
                    <a:lstStyle/>
                    <a:p>
                      <a:pPr algn="just"/>
                      <a:r>
                        <a:rPr lang="en-US" sz="2000" b="1" dirty="0"/>
                        <a:t>[13]</a:t>
                      </a:r>
                      <a:endParaRPr lang="en-US" sz="2000" b="1"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A systematic Review on Sentiment Analysis for Sindhi Text</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Soomro et al. (2024)</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Various Sindhi Text</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Review of </a:t>
                      </a:r>
                      <a:r>
                        <a:rPr lang="en-US" sz="2000" dirty="0" err="1"/>
                        <a:t>Preprocessing,Feature</a:t>
                      </a:r>
                      <a:r>
                        <a:rPr lang="en-US" sz="2000" dirty="0"/>
                        <a:t> </a:t>
                      </a:r>
                      <a:r>
                        <a:rPr lang="en-US" sz="2000" dirty="0" err="1"/>
                        <a:t>Extraction,Classification</a:t>
                      </a:r>
                      <a:r>
                        <a:rPr lang="en-US" sz="2000" dirty="0"/>
                        <a:t> Methods</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Comprehensive Analysis, no specific accuracy reported</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27911454"/>
                  </a:ext>
                </a:extLst>
              </a:tr>
              <a:tr h="1375039">
                <a:tc>
                  <a:txBody>
                    <a:bodyPr/>
                    <a:lstStyle/>
                    <a:p>
                      <a:pPr algn="just"/>
                      <a:r>
                        <a:rPr lang="en-US" sz="2000" b="1" dirty="0"/>
                        <a:t>[14]</a:t>
                      </a:r>
                    </a:p>
                    <a:p>
                      <a:pPr algn="just"/>
                      <a:endParaRPr lang="en-US" sz="2000" b="1" dirty="0"/>
                    </a:p>
                    <a:p>
                      <a:pPr algn="just"/>
                      <a:endParaRPr lang="en-US" sz="2000" b="1"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Sentiment Analysis Based on Urdu Reviews Using Hybrid Deep Learning Methods</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Singh et al.     (2023)</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Urdu Reviews</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Hybrid Deep Learning Methods</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Not </a:t>
                      </a:r>
                      <a:r>
                        <a:rPr lang="en-US" sz="2000" dirty="0" err="1"/>
                        <a:t>Specified,Focus</a:t>
                      </a:r>
                      <a:r>
                        <a:rPr lang="en-US" sz="2000" dirty="0"/>
                        <a:t> on Model development</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78669077"/>
                  </a:ext>
                </a:extLst>
              </a:tr>
            </a:tbl>
          </a:graphicData>
        </a:graphic>
      </p:graphicFrame>
      <p:graphicFrame>
        <p:nvGraphicFramePr>
          <p:cNvPr id="5" name="Table 4">
            <a:extLst>
              <a:ext uri="{FF2B5EF4-FFF2-40B4-BE49-F238E27FC236}">
                <a16:creationId xmlns:a16="http://schemas.microsoft.com/office/drawing/2014/main" id="{66EF86A2-D6CB-51A7-5CE3-EE0766511545}"/>
              </a:ext>
            </a:extLst>
          </p:cNvPr>
          <p:cNvGraphicFramePr>
            <a:graphicFrameLocks noGrp="1"/>
          </p:cNvGraphicFramePr>
          <p:nvPr>
            <p:extLst>
              <p:ext uri="{D42A27DB-BD31-4B8C-83A1-F6EECF244321}">
                <p14:modId xmlns:p14="http://schemas.microsoft.com/office/powerpoint/2010/main" val="2642509372"/>
              </p:ext>
            </p:extLst>
          </p:nvPr>
        </p:nvGraphicFramePr>
        <p:xfrm>
          <a:off x="509895" y="4937015"/>
          <a:ext cx="10508045" cy="1615440"/>
        </p:xfrm>
        <a:graphic>
          <a:graphicData uri="http://schemas.openxmlformats.org/drawingml/2006/table">
            <a:tbl>
              <a:tblPr firstRow="1" bandRow="1">
                <a:tableStyleId>{7DF18680-E054-41AD-8BC1-D1AEF772440D}</a:tableStyleId>
              </a:tblPr>
              <a:tblGrid>
                <a:gridCol w="667095">
                  <a:extLst>
                    <a:ext uri="{9D8B030D-6E8A-4147-A177-3AD203B41FA5}">
                      <a16:colId xmlns:a16="http://schemas.microsoft.com/office/drawing/2014/main" val="3934331953"/>
                    </a:ext>
                  </a:extLst>
                </a:gridCol>
                <a:gridCol w="2163838">
                  <a:extLst>
                    <a:ext uri="{9D8B030D-6E8A-4147-A177-3AD203B41FA5}">
                      <a16:colId xmlns:a16="http://schemas.microsoft.com/office/drawing/2014/main" val="939184043"/>
                    </a:ext>
                  </a:extLst>
                </a:gridCol>
                <a:gridCol w="1830977">
                  <a:extLst>
                    <a:ext uri="{9D8B030D-6E8A-4147-A177-3AD203B41FA5}">
                      <a16:colId xmlns:a16="http://schemas.microsoft.com/office/drawing/2014/main" val="670030168"/>
                    </a:ext>
                  </a:extLst>
                </a:gridCol>
                <a:gridCol w="1379076">
                  <a:extLst>
                    <a:ext uri="{9D8B030D-6E8A-4147-A177-3AD203B41FA5}">
                      <a16:colId xmlns:a16="http://schemas.microsoft.com/office/drawing/2014/main" val="1535420644"/>
                    </a:ext>
                  </a:extLst>
                </a:gridCol>
                <a:gridCol w="1828377">
                  <a:extLst>
                    <a:ext uri="{9D8B030D-6E8A-4147-A177-3AD203B41FA5}">
                      <a16:colId xmlns:a16="http://schemas.microsoft.com/office/drawing/2014/main" val="541686541"/>
                    </a:ext>
                  </a:extLst>
                </a:gridCol>
                <a:gridCol w="2638682">
                  <a:extLst>
                    <a:ext uri="{9D8B030D-6E8A-4147-A177-3AD203B41FA5}">
                      <a16:colId xmlns:a16="http://schemas.microsoft.com/office/drawing/2014/main" val="3749084937"/>
                    </a:ext>
                  </a:extLst>
                </a:gridCol>
              </a:tblGrid>
              <a:tr h="1612178">
                <a:tc>
                  <a:txBody>
                    <a:bodyPr/>
                    <a:lstStyle/>
                    <a:p>
                      <a:pPr algn="just"/>
                      <a:r>
                        <a:rPr lang="en-US" sz="2000" b="0" dirty="0">
                          <a:solidFill>
                            <a:schemeClr val="tx1"/>
                          </a:solidFill>
                          <a:latin typeface="Times New Roman" panose="02020603050405020304" pitchFamily="18" charset="0"/>
                          <a:cs typeface="Times New Roman" panose="02020603050405020304" pitchFamily="18" charset="0"/>
                        </a:rPr>
                        <a:t>[15]</a:t>
                      </a:r>
                    </a:p>
                  </a:txBody>
                  <a:tcPr>
                    <a:solidFill>
                      <a:schemeClr val="tx2">
                        <a:lumMod val="20000"/>
                        <a:lumOff val="80000"/>
                      </a:schemeClr>
                    </a:solidFill>
                  </a:tcPr>
                </a:tc>
                <a:tc>
                  <a:txBody>
                    <a:bodyPr/>
                    <a:lstStyle/>
                    <a:p>
                      <a:pPr algn="just"/>
                      <a:r>
                        <a:rPr lang="en-US" sz="2000" b="0" dirty="0">
                          <a:solidFill>
                            <a:schemeClr val="tx1"/>
                          </a:solidFill>
                          <a:latin typeface="Times New Roman" panose="02020603050405020304" pitchFamily="18" charset="0"/>
                          <a:cs typeface="Times New Roman" panose="02020603050405020304" pitchFamily="18" charset="0"/>
                        </a:rPr>
                        <a:t>Attention Based RU-</a:t>
                      </a:r>
                      <a:r>
                        <a:rPr lang="en-US" sz="2000" b="0" dirty="0" err="1">
                          <a:solidFill>
                            <a:schemeClr val="tx1"/>
                          </a:solidFill>
                          <a:latin typeface="Times New Roman" panose="02020603050405020304" pitchFamily="18" charset="0"/>
                          <a:cs typeface="Times New Roman" panose="02020603050405020304" pitchFamily="18" charset="0"/>
                        </a:rPr>
                        <a:t>BiLSTM</a:t>
                      </a:r>
                      <a:r>
                        <a:rPr lang="en-US" sz="2000" b="0" dirty="0">
                          <a:solidFill>
                            <a:schemeClr val="tx1"/>
                          </a:solidFill>
                          <a:latin typeface="Times New Roman" panose="02020603050405020304" pitchFamily="18" charset="0"/>
                          <a:cs typeface="Times New Roman" panose="02020603050405020304" pitchFamily="18" charset="0"/>
                        </a:rPr>
                        <a:t> Sentiment Analysis model for Roman Urdu</a:t>
                      </a:r>
                    </a:p>
                  </a:txBody>
                  <a:tcPr>
                    <a:solidFill>
                      <a:schemeClr val="tx2">
                        <a:lumMod val="20000"/>
                        <a:lumOff val="80000"/>
                      </a:schemeClr>
                    </a:solidFill>
                  </a:tcPr>
                </a:tc>
                <a:tc>
                  <a:txBody>
                    <a:bodyPr/>
                    <a:lstStyle/>
                    <a:p>
                      <a:pPr algn="just"/>
                      <a:r>
                        <a:rPr lang="en-US" sz="2000" b="0" dirty="0">
                          <a:solidFill>
                            <a:schemeClr val="tx1"/>
                          </a:solidFill>
                          <a:latin typeface="Times New Roman" panose="02020603050405020304" pitchFamily="18" charset="0"/>
                          <a:cs typeface="Times New Roman" panose="02020603050405020304" pitchFamily="18" charset="0"/>
                        </a:rPr>
                        <a:t>Chandio et al. (2022)</a:t>
                      </a:r>
                    </a:p>
                  </a:txBody>
                  <a:tcPr>
                    <a:solidFill>
                      <a:schemeClr val="tx2">
                        <a:lumMod val="20000"/>
                        <a:lumOff val="80000"/>
                      </a:schemeClr>
                    </a:solidFill>
                  </a:tcPr>
                </a:tc>
                <a:tc>
                  <a:txBody>
                    <a:bodyPr/>
                    <a:lstStyle/>
                    <a:p>
                      <a:pPr algn="just"/>
                      <a:r>
                        <a:rPr lang="en-US" sz="2000" b="0" dirty="0">
                          <a:solidFill>
                            <a:schemeClr val="tx1"/>
                          </a:solidFill>
                          <a:latin typeface="Times New Roman" panose="02020603050405020304" pitchFamily="18" charset="0"/>
                          <a:cs typeface="Times New Roman" panose="02020603050405020304" pitchFamily="18" charset="0"/>
                        </a:rPr>
                        <a:t>Roman Urdu Text</a:t>
                      </a:r>
                    </a:p>
                  </a:txBody>
                  <a:tcPr>
                    <a:solidFill>
                      <a:schemeClr val="tx2">
                        <a:lumMod val="20000"/>
                        <a:lumOff val="80000"/>
                      </a:schemeClr>
                    </a:solidFill>
                  </a:tcPr>
                </a:tc>
                <a:tc>
                  <a:txBody>
                    <a:bodyPr/>
                    <a:lstStyle/>
                    <a:p>
                      <a:pPr algn="just"/>
                      <a:r>
                        <a:rPr lang="en-US" sz="2000" b="0" dirty="0">
                          <a:solidFill>
                            <a:schemeClr val="tx1"/>
                          </a:solidFill>
                          <a:latin typeface="Times New Roman" panose="02020603050405020304" pitchFamily="18" charset="0"/>
                          <a:cs typeface="Times New Roman" panose="02020603050405020304" pitchFamily="18" charset="0"/>
                        </a:rPr>
                        <a:t>Attention Based RU-</a:t>
                      </a:r>
                      <a:r>
                        <a:rPr lang="en-US" sz="2000" b="0" dirty="0" err="1">
                          <a:solidFill>
                            <a:schemeClr val="tx1"/>
                          </a:solidFill>
                          <a:latin typeface="Times New Roman" panose="02020603050405020304" pitchFamily="18" charset="0"/>
                          <a:cs typeface="Times New Roman" panose="02020603050405020304" pitchFamily="18" charset="0"/>
                        </a:rPr>
                        <a:t>BiLSTM</a:t>
                      </a:r>
                      <a:endParaRPr lang="en-US" sz="2000" b="0" dirty="0">
                        <a:solidFill>
                          <a:schemeClr val="tx1"/>
                        </a:solidFill>
                        <a:latin typeface="Times New Roman" panose="02020603050405020304" pitchFamily="18" charset="0"/>
                        <a:cs typeface="Times New Roman" panose="02020603050405020304" pitchFamily="18" charset="0"/>
                      </a:endParaRPr>
                    </a:p>
                  </a:txBody>
                  <a:tcPr>
                    <a:solidFill>
                      <a:schemeClr val="tx2">
                        <a:lumMod val="20000"/>
                        <a:lumOff val="80000"/>
                      </a:schemeClr>
                    </a:solidFill>
                  </a:tcPr>
                </a:tc>
                <a:tc>
                  <a:txBody>
                    <a:bodyPr/>
                    <a:lstStyle/>
                    <a:p>
                      <a:pPr algn="just"/>
                      <a:r>
                        <a:rPr lang="en-US" sz="2000" b="0" dirty="0">
                          <a:solidFill>
                            <a:schemeClr val="tx1"/>
                          </a:solidFill>
                          <a:latin typeface="Times New Roman" panose="02020603050405020304" pitchFamily="18" charset="0"/>
                          <a:cs typeface="Times New Roman" panose="02020603050405020304" pitchFamily="18" charset="0"/>
                        </a:rPr>
                        <a:t>Not </a:t>
                      </a:r>
                      <a:r>
                        <a:rPr lang="en-US" sz="2000" b="0" dirty="0" err="1">
                          <a:solidFill>
                            <a:schemeClr val="tx1"/>
                          </a:solidFill>
                          <a:latin typeface="Times New Roman" panose="02020603050405020304" pitchFamily="18" charset="0"/>
                          <a:cs typeface="Times New Roman" panose="02020603050405020304" pitchFamily="18" charset="0"/>
                        </a:rPr>
                        <a:t>specified,Model</a:t>
                      </a:r>
                      <a:r>
                        <a:rPr lang="en-US" sz="2000" b="0" dirty="0">
                          <a:solidFill>
                            <a:schemeClr val="tx1"/>
                          </a:solidFill>
                          <a:latin typeface="Times New Roman" panose="02020603050405020304" pitchFamily="18" charset="0"/>
                          <a:cs typeface="Times New Roman" panose="02020603050405020304" pitchFamily="18" charset="0"/>
                        </a:rPr>
                        <a:t> Architecture proposed</a:t>
                      </a:r>
                    </a:p>
                  </a:txBody>
                  <a:tcPr>
                    <a:solidFill>
                      <a:schemeClr val="tx2">
                        <a:lumMod val="20000"/>
                        <a:lumOff val="80000"/>
                      </a:schemeClr>
                    </a:solidFill>
                  </a:tcPr>
                </a:tc>
                <a:extLst>
                  <a:ext uri="{0D108BD9-81ED-4DB2-BD59-A6C34878D82A}">
                    <a16:rowId xmlns:a16="http://schemas.microsoft.com/office/drawing/2014/main" val="927911454"/>
                  </a:ext>
                </a:extLst>
              </a:tr>
            </a:tbl>
          </a:graphicData>
        </a:graphic>
      </p:graphicFrame>
    </p:spTree>
    <p:extLst>
      <p:ext uri="{BB962C8B-B14F-4D97-AF65-F5344CB8AC3E}">
        <p14:creationId xmlns:p14="http://schemas.microsoft.com/office/powerpoint/2010/main" val="2791264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03DA8C8-F63C-4727-49EE-1DBAE4F58833}"/>
              </a:ext>
            </a:extLst>
          </p:cNvPr>
          <p:cNvGraphicFramePr>
            <a:graphicFrameLocks noGrp="1"/>
          </p:cNvGraphicFramePr>
          <p:nvPr>
            <p:extLst>
              <p:ext uri="{D42A27DB-BD31-4B8C-83A1-F6EECF244321}">
                <p14:modId xmlns:p14="http://schemas.microsoft.com/office/powerpoint/2010/main" val="3497949410"/>
              </p:ext>
            </p:extLst>
          </p:nvPr>
        </p:nvGraphicFramePr>
        <p:xfrm>
          <a:off x="651450" y="455321"/>
          <a:ext cx="10138853" cy="4411308"/>
        </p:xfrm>
        <a:graphic>
          <a:graphicData uri="http://schemas.openxmlformats.org/drawingml/2006/table">
            <a:tbl>
              <a:tblPr firstRow="1" bandRow="1">
                <a:tableStyleId>{B301B821-A1FF-4177-AEE7-76D212191A09}</a:tableStyleId>
              </a:tblPr>
              <a:tblGrid>
                <a:gridCol w="711518">
                  <a:extLst>
                    <a:ext uri="{9D8B030D-6E8A-4147-A177-3AD203B41FA5}">
                      <a16:colId xmlns:a16="http://schemas.microsoft.com/office/drawing/2014/main" val="20000"/>
                    </a:ext>
                  </a:extLst>
                </a:gridCol>
                <a:gridCol w="2485623">
                  <a:extLst>
                    <a:ext uri="{9D8B030D-6E8A-4147-A177-3AD203B41FA5}">
                      <a16:colId xmlns:a16="http://schemas.microsoft.com/office/drawing/2014/main" val="20001"/>
                    </a:ext>
                  </a:extLst>
                </a:gridCol>
                <a:gridCol w="2524259">
                  <a:extLst>
                    <a:ext uri="{9D8B030D-6E8A-4147-A177-3AD203B41FA5}">
                      <a16:colId xmlns:a16="http://schemas.microsoft.com/office/drawing/2014/main" val="20002"/>
                    </a:ext>
                  </a:extLst>
                </a:gridCol>
                <a:gridCol w="1092128">
                  <a:extLst>
                    <a:ext uri="{9D8B030D-6E8A-4147-A177-3AD203B41FA5}">
                      <a16:colId xmlns:a16="http://schemas.microsoft.com/office/drawing/2014/main" val="20003"/>
                    </a:ext>
                  </a:extLst>
                </a:gridCol>
                <a:gridCol w="1442434">
                  <a:extLst>
                    <a:ext uri="{9D8B030D-6E8A-4147-A177-3AD203B41FA5}">
                      <a16:colId xmlns:a16="http://schemas.microsoft.com/office/drawing/2014/main" val="20004"/>
                    </a:ext>
                  </a:extLst>
                </a:gridCol>
                <a:gridCol w="1882891">
                  <a:extLst>
                    <a:ext uri="{9D8B030D-6E8A-4147-A177-3AD203B41FA5}">
                      <a16:colId xmlns:a16="http://schemas.microsoft.com/office/drawing/2014/main" val="20005"/>
                    </a:ext>
                  </a:extLst>
                </a:gridCol>
              </a:tblGrid>
              <a:tr h="1049795">
                <a:tc>
                  <a:txBody>
                    <a:bodyPr/>
                    <a:lstStyle/>
                    <a:p>
                      <a:pPr algn="just"/>
                      <a:r>
                        <a:rPr lang="en-US" sz="2000" dirty="0"/>
                        <a:t>Ref:</a:t>
                      </a:r>
                    </a:p>
                    <a:p>
                      <a:pPr algn="just"/>
                      <a:r>
                        <a:rPr lang="en-US" sz="2000" dirty="0"/>
                        <a:t>No</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Paper Name</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Author name</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Dataset</a:t>
                      </a:r>
                      <a:r>
                        <a:rPr lang="en-US" sz="2000" baseline="0" dirty="0"/>
                        <a:t> </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Model</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Accuracy</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746073">
                <a:tc>
                  <a:txBody>
                    <a:bodyPr/>
                    <a:lstStyle/>
                    <a:p>
                      <a:pPr algn="just"/>
                      <a:r>
                        <a:rPr lang="en-US" sz="2000" b="1" dirty="0"/>
                        <a:t>[16]</a:t>
                      </a:r>
                      <a:endParaRPr lang="en-US" sz="2000" b="1"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Roman Urdu Sentiment Analysis Using Transfer Learning</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Li et al.  (2022)</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Roman Urdu Text</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b="0" dirty="0"/>
                        <a:t>Transfer Learning Approach</a:t>
                      </a:r>
                      <a:endParaRPr lang="en-US" sz="2000" b="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Not specified, application of transfer learning.</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566539">
                <a:tc>
                  <a:txBody>
                    <a:bodyPr/>
                    <a:lstStyle/>
                    <a:p>
                      <a:pPr algn="just"/>
                      <a:r>
                        <a:rPr lang="en-US" sz="2000" b="1" dirty="0"/>
                        <a:t>[17]</a:t>
                      </a:r>
                      <a:endParaRPr lang="en-US" sz="2000" b="1"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Effective Lexicon-Based Approach for Urdu Sentiment Analysis</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Rehman &amp; Bajwa (2016)</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Urdu Text</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Lexicon-Based approach</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Not specified, Lexicon development discussed.</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CBC508CB-D68F-AC69-9414-FAF0E273461D}"/>
              </a:ext>
            </a:extLst>
          </p:cNvPr>
          <p:cNvGraphicFramePr>
            <a:graphicFrameLocks noGrp="1"/>
          </p:cNvGraphicFramePr>
          <p:nvPr>
            <p:extLst>
              <p:ext uri="{D42A27DB-BD31-4B8C-83A1-F6EECF244321}">
                <p14:modId xmlns:p14="http://schemas.microsoft.com/office/powerpoint/2010/main" val="221135462"/>
              </p:ext>
            </p:extLst>
          </p:nvPr>
        </p:nvGraphicFramePr>
        <p:xfrm>
          <a:off x="651449" y="4817728"/>
          <a:ext cx="10135673" cy="1920240"/>
        </p:xfrm>
        <a:graphic>
          <a:graphicData uri="http://schemas.openxmlformats.org/drawingml/2006/table">
            <a:tbl>
              <a:tblPr firstRow="1" bandRow="1">
                <a:tableStyleId>{7DF18680-E054-41AD-8BC1-D1AEF772440D}</a:tableStyleId>
              </a:tblPr>
              <a:tblGrid>
                <a:gridCol w="708338">
                  <a:extLst>
                    <a:ext uri="{9D8B030D-6E8A-4147-A177-3AD203B41FA5}">
                      <a16:colId xmlns:a16="http://schemas.microsoft.com/office/drawing/2014/main" val="20000"/>
                    </a:ext>
                  </a:extLst>
                </a:gridCol>
                <a:gridCol w="2485623">
                  <a:extLst>
                    <a:ext uri="{9D8B030D-6E8A-4147-A177-3AD203B41FA5}">
                      <a16:colId xmlns:a16="http://schemas.microsoft.com/office/drawing/2014/main" val="20001"/>
                    </a:ext>
                  </a:extLst>
                </a:gridCol>
                <a:gridCol w="2524259">
                  <a:extLst>
                    <a:ext uri="{9D8B030D-6E8A-4147-A177-3AD203B41FA5}">
                      <a16:colId xmlns:a16="http://schemas.microsoft.com/office/drawing/2014/main" val="20002"/>
                    </a:ext>
                  </a:extLst>
                </a:gridCol>
                <a:gridCol w="1092128">
                  <a:extLst>
                    <a:ext uri="{9D8B030D-6E8A-4147-A177-3AD203B41FA5}">
                      <a16:colId xmlns:a16="http://schemas.microsoft.com/office/drawing/2014/main" val="20003"/>
                    </a:ext>
                  </a:extLst>
                </a:gridCol>
                <a:gridCol w="1442434">
                  <a:extLst>
                    <a:ext uri="{9D8B030D-6E8A-4147-A177-3AD203B41FA5}">
                      <a16:colId xmlns:a16="http://schemas.microsoft.com/office/drawing/2014/main" val="20004"/>
                    </a:ext>
                  </a:extLst>
                </a:gridCol>
                <a:gridCol w="1882891">
                  <a:extLst>
                    <a:ext uri="{9D8B030D-6E8A-4147-A177-3AD203B41FA5}">
                      <a16:colId xmlns:a16="http://schemas.microsoft.com/office/drawing/2014/main" val="20005"/>
                    </a:ext>
                  </a:extLst>
                </a:gridCol>
              </a:tblGrid>
              <a:tr h="1746073">
                <a:tc>
                  <a:txBody>
                    <a:bodyPr/>
                    <a:lstStyle/>
                    <a:p>
                      <a:pPr algn="just"/>
                      <a:r>
                        <a:rPr lang="en-US" sz="2000" b="0" dirty="0">
                          <a:solidFill>
                            <a:schemeClr val="tx1"/>
                          </a:solidFill>
                          <a:latin typeface="Times New Roman" panose="02020603050405020304" pitchFamily="18" charset="0"/>
                          <a:cs typeface="Times New Roman" panose="02020603050405020304" pitchFamily="18" charset="0"/>
                        </a:rPr>
                        <a:t>[18]</a:t>
                      </a:r>
                    </a:p>
                  </a:txBody>
                  <a:tcPr>
                    <a:solidFill>
                      <a:schemeClr val="bg1">
                        <a:lumMod val="85000"/>
                      </a:schemeClr>
                    </a:solidFill>
                  </a:tcPr>
                </a:tc>
                <a:tc>
                  <a:txBody>
                    <a:bodyPr/>
                    <a:lstStyle/>
                    <a:p>
                      <a:pPr algn="just"/>
                      <a:r>
                        <a:rPr lang="en-US" sz="2000" b="0" dirty="0">
                          <a:solidFill>
                            <a:schemeClr val="tx1"/>
                          </a:solidFill>
                          <a:latin typeface="Times New Roman" panose="02020603050405020304" pitchFamily="18" charset="0"/>
                          <a:cs typeface="Times New Roman" panose="02020603050405020304" pitchFamily="18" charset="0"/>
                        </a:rPr>
                        <a:t>A Review of Urdu Sentiment Analysis with Multilingual </a:t>
                      </a:r>
                      <a:r>
                        <a:rPr lang="en-US" sz="2000" b="0" dirty="0" err="1">
                          <a:solidFill>
                            <a:schemeClr val="tx1"/>
                          </a:solidFill>
                          <a:latin typeface="Times New Roman" panose="02020603050405020304" pitchFamily="18" charset="0"/>
                          <a:cs typeface="Times New Roman" panose="02020603050405020304" pitchFamily="18" charset="0"/>
                        </a:rPr>
                        <a:t>Perspective:A</a:t>
                      </a:r>
                      <a:r>
                        <a:rPr lang="en-US" sz="2000" b="0" dirty="0">
                          <a:solidFill>
                            <a:schemeClr val="tx1"/>
                          </a:solidFill>
                          <a:latin typeface="Times New Roman" panose="02020603050405020304" pitchFamily="18" charset="0"/>
                          <a:cs typeface="Times New Roman" panose="02020603050405020304" pitchFamily="18" charset="0"/>
                        </a:rPr>
                        <a:t> case of Urdu and Roman Urdu</a:t>
                      </a:r>
                    </a:p>
                  </a:txBody>
                  <a:tcPr>
                    <a:solidFill>
                      <a:schemeClr val="bg1">
                        <a:lumMod val="85000"/>
                      </a:schemeClr>
                    </a:solidFill>
                  </a:tcPr>
                </a:tc>
                <a:tc>
                  <a:txBody>
                    <a:bodyPr/>
                    <a:lstStyle/>
                    <a:p>
                      <a:pPr algn="just"/>
                      <a:r>
                        <a:rPr lang="en-US" sz="2000" b="0" dirty="0">
                          <a:solidFill>
                            <a:schemeClr val="tx1"/>
                          </a:solidFill>
                          <a:latin typeface="Times New Roman" panose="02020603050405020304" pitchFamily="18" charset="0"/>
                          <a:cs typeface="Times New Roman" panose="02020603050405020304" pitchFamily="18" charset="0"/>
                        </a:rPr>
                        <a:t>Khan et al. (2022)</a:t>
                      </a:r>
                    </a:p>
                  </a:txBody>
                  <a:tcPr>
                    <a:solidFill>
                      <a:schemeClr val="bg1">
                        <a:lumMod val="85000"/>
                      </a:schemeClr>
                    </a:solidFill>
                  </a:tcPr>
                </a:tc>
                <a:tc>
                  <a:txBody>
                    <a:bodyPr/>
                    <a:lstStyle/>
                    <a:p>
                      <a:pPr algn="just"/>
                      <a:r>
                        <a:rPr lang="en-US" sz="2000" b="0" dirty="0">
                          <a:solidFill>
                            <a:schemeClr val="tx1"/>
                          </a:solidFill>
                          <a:latin typeface="Times New Roman" panose="02020603050405020304" pitchFamily="18" charset="0"/>
                          <a:cs typeface="Times New Roman" panose="02020603050405020304" pitchFamily="18" charset="0"/>
                        </a:rPr>
                        <a:t>Urdu and Roman Urdu Text</a:t>
                      </a:r>
                    </a:p>
                  </a:txBody>
                  <a:tcPr>
                    <a:solidFill>
                      <a:schemeClr val="bg1">
                        <a:lumMod val="85000"/>
                      </a:schemeClr>
                    </a:solidFill>
                  </a:tcPr>
                </a:tc>
                <a:tc>
                  <a:txBody>
                    <a:bodyPr/>
                    <a:lstStyle/>
                    <a:p>
                      <a:pPr algn="just"/>
                      <a:r>
                        <a:rPr lang="en-US" sz="2000" b="0" dirty="0">
                          <a:solidFill>
                            <a:schemeClr val="tx1"/>
                          </a:solidFill>
                          <a:latin typeface="Times New Roman" panose="02020603050405020304" pitchFamily="18" charset="0"/>
                          <a:cs typeface="Times New Roman" panose="02020603050405020304" pitchFamily="18" charset="0"/>
                        </a:rPr>
                        <a:t>Reviews of various approaches</a:t>
                      </a:r>
                    </a:p>
                  </a:txBody>
                  <a:tcPr>
                    <a:solidFill>
                      <a:schemeClr val="bg1">
                        <a:lumMod val="85000"/>
                      </a:schemeClr>
                    </a:solidFill>
                  </a:tcPr>
                </a:tc>
                <a:tc>
                  <a:txBody>
                    <a:bodyPr/>
                    <a:lstStyle/>
                    <a:p>
                      <a:pPr algn="just"/>
                      <a:r>
                        <a:rPr lang="en-US" sz="2000" b="0" dirty="0">
                          <a:solidFill>
                            <a:schemeClr val="tx1"/>
                          </a:solidFill>
                          <a:latin typeface="Times New Roman" panose="02020603050405020304" pitchFamily="18" charset="0"/>
                          <a:cs typeface="Times New Roman" panose="02020603050405020304" pitchFamily="18" charset="0"/>
                        </a:rPr>
                        <a:t>Comprehensive review, no specific accuracy reported</a:t>
                      </a:r>
                    </a:p>
                  </a:txBody>
                  <a:tcPr>
                    <a:solidFill>
                      <a:schemeClr val="bg1">
                        <a:lumMod val="8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70433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E2D9BEFB-746B-927F-B770-831FDE39108B}"/>
              </a:ext>
            </a:extLst>
          </p:cNvPr>
          <p:cNvGraphicFramePr>
            <a:graphicFrameLocks noGrp="1"/>
          </p:cNvGraphicFramePr>
          <p:nvPr>
            <p:extLst>
              <p:ext uri="{D42A27DB-BD31-4B8C-83A1-F6EECF244321}">
                <p14:modId xmlns:p14="http://schemas.microsoft.com/office/powerpoint/2010/main" val="2048632040"/>
              </p:ext>
            </p:extLst>
          </p:nvPr>
        </p:nvGraphicFramePr>
        <p:xfrm>
          <a:off x="712419" y="0"/>
          <a:ext cx="10138853" cy="5272132"/>
        </p:xfrm>
        <a:graphic>
          <a:graphicData uri="http://schemas.openxmlformats.org/drawingml/2006/table">
            <a:tbl>
              <a:tblPr firstRow="1" bandRow="1">
                <a:tableStyleId>{B301B821-A1FF-4177-AEE7-76D212191A09}</a:tableStyleId>
              </a:tblPr>
              <a:tblGrid>
                <a:gridCol w="711518">
                  <a:extLst>
                    <a:ext uri="{9D8B030D-6E8A-4147-A177-3AD203B41FA5}">
                      <a16:colId xmlns:a16="http://schemas.microsoft.com/office/drawing/2014/main" val="20000"/>
                    </a:ext>
                  </a:extLst>
                </a:gridCol>
                <a:gridCol w="2485623">
                  <a:extLst>
                    <a:ext uri="{9D8B030D-6E8A-4147-A177-3AD203B41FA5}">
                      <a16:colId xmlns:a16="http://schemas.microsoft.com/office/drawing/2014/main" val="20001"/>
                    </a:ext>
                  </a:extLst>
                </a:gridCol>
                <a:gridCol w="2524259">
                  <a:extLst>
                    <a:ext uri="{9D8B030D-6E8A-4147-A177-3AD203B41FA5}">
                      <a16:colId xmlns:a16="http://schemas.microsoft.com/office/drawing/2014/main" val="20002"/>
                    </a:ext>
                  </a:extLst>
                </a:gridCol>
                <a:gridCol w="1092128">
                  <a:extLst>
                    <a:ext uri="{9D8B030D-6E8A-4147-A177-3AD203B41FA5}">
                      <a16:colId xmlns:a16="http://schemas.microsoft.com/office/drawing/2014/main" val="20003"/>
                    </a:ext>
                  </a:extLst>
                </a:gridCol>
                <a:gridCol w="1442434">
                  <a:extLst>
                    <a:ext uri="{9D8B030D-6E8A-4147-A177-3AD203B41FA5}">
                      <a16:colId xmlns:a16="http://schemas.microsoft.com/office/drawing/2014/main" val="20004"/>
                    </a:ext>
                  </a:extLst>
                </a:gridCol>
                <a:gridCol w="1882891">
                  <a:extLst>
                    <a:ext uri="{9D8B030D-6E8A-4147-A177-3AD203B41FA5}">
                      <a16:colId xmlns:a16="http://schemas.microsoft.com/office/drawing/2014/main" val="20005"/>
                    </a:ext>
                  </a:extLst>
                </a:gridCol>
              </a:tblGrid>
              <a:tr h="822052">
                <a:tc>
                  <a:txBody>
                    <a:bodyPr/>
                    <a:lstStyle/>
                    <a:p>
                      <a:pPr algn="just"/>
                      <a:r>
                        <a:rPr lang="en-US" sz="2000" dirty="0"/>
                        <a:t>Ref:</a:t>
                      </a:r>
                    </a:p>
                    <a:p>
                      <a:pPr algn="just"/>
                      <a:r>
                        <a:rPr lang="en-US" sz="2000" dirty="0"/>
                        <a:t>No</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Paper Name</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Author name</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Dataset</a:t>
                      </a:r>
                      <a:r>
                        <a:rPr lang="en-US" sz="2000" baseline="0" dirty="0"/>
                        <a:t> </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Model</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Accuracy</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994890">
                <a:tc>
                  <a:txBody>
                    <a:bodyPr/>
                    <a:lstStyle/>
                    <a:p>
                      <a:pPr algn="just"/>
                      <a:r>
                        <a:rPr lang="en-US" sz="2000" b="1" dirty="0"/>
                        <a:t>[19]</a:t>
                      </a:r>
                      <a:endParaRPr lang="en-US" sz="2000" b="1"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Zero-shot Sentiment Analysis in Low-Resources Languages Using a Multilingual Sentiment Lexicon</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Koto et al. (2024)</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34 Languages Including Low-Resources Ones</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b="0" dirty="0"/>
                        <a:t>Multilingual Sentiment Lexicon with Pretraining</a:t>
                      </a:r>
                      <a:endParaRPr lang="en-US" sz="2000" b="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Demonstrated superior zero-shot performance</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226693">
                <a:tc>
                  <a:txBody>
                    <a:bodyPr/>
                    <a:lstStyle/>
                    <a:p>
                      <a:pPr algn="just"/>
                      <a:r>
                        <a:rPr lang="en-US" sz="2000" b="1" dirty="0"/>
                        <a:t>[20]</a:t>
                      </a:r>
                      <a:endParaRPr lang="en-US" sz="2000" b="1" dirty="0">
                        <a:latin typeface="Times New Roman" panose="02020603050405020304" pitchFamily="18" charset="0"/>
                        <a:cs typeface="Times New Roman" panose="02020603050405020304" pitchFamily="18" charset="0"/>
                      </a:endParaRPr>
                    </a:p>
                  </a:txBody>
                  <a:tcPr/>
                </a:tc>
                <a:tc>
                  <a:txBody>
                    <a:bodyPr/>
                    <a:lstStyle/>
                    <a:p>
                      <a:pPr algn="just"/>
                      <a:r>
                        <a:rPr lang="en-US" sz="2000" dirty="0" err="1"/>
                        <a:t>UniSent:Universal</a:t>
                      </a:r>
                      <a:r>
                        <a:rPr lang="en-US" sz="2000" dirty="0"/>
                        <a:t> Adaptable Sentiment Lexica for 1000+Languages</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Asgari et al.(2019)</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1000+languages</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Sentiment Lexica via Parallel Bible Corpus</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Comparable to manually created resources</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graphicFrame>
        <p:nvGraphicFramePr>
          <p:cNvPr id="6" name="Table 5">
            <a:extLst>
              <a:ext uri="{FF2B5EF4-FFF2-40B4-BE49-F238E27FC236}">
                <a16:creationId xmlns:a16="http://schemas.microsoft.com/office/drawing/2014/main" id="{F0683EB0-4098-2048-99F9-C63F839D0E78}"/>
              </a:ext>
            </a:extLst>
          </p:cNvPr>
          <p:cNvGraphicFramePr>
            <a:graphicFrameLocks noGrp="1"/>
          </p:cNvGraphicFramePr>
          <p:nvPr>
            <p:extLst>
              <p:ext uri="{D42A27DB-BD31-4B8C-83A1-F6EECF244321}">
                <p14:modId xmlns:p14="http://schemas.microsoft.com/office/powerpoint/2010/main" val="3243774073"/>
              </p:ext>
            </p:extLst>
          </p:nvPr>
        </p:nvGraphicFramePr>
        <p:xfrm>
          <a:off x="712419" y="4632960"/>
          <a:ext cx="10138853" cy="2225040"/>
        </p:xfrm>
        <a:graphic>
          <a:graphicData uri="http://schemas.openxmlformats.org/drawingml/2006/table">
            <a:tbl>
              <a:tblPr firstRow="1" bandRow="1">
                <a:tableStyleId>{7DF18680-E054-41AD-8BC1-D1AEF772440D}</a:tableStyleId>
              </a:tblPr>
              <a:tblGrid>
                <a:gridCol w="711518">
                  <a:extLst>
                    <a:ext uri="{9D8B030D-6E8A-4147-A177-3AD203B41FA5}">
                      <a16:colId xmlns:a16="http://schemas.microsoft.com/office/drawing/2014/main" val="20000"/>
                    </a:ext>
                  </a:extLst>
                </a:gridCol>
                <a:gridCol w="2485623">
                  <a:extLst>
                    <a:ext uri="{9D8B030D-6E8A-4147-A177-3AD203B41FA5}">
                      <a16:colId xmlns:a16="http://schemas.microsoft.com/office/drawing/2014/main" val="20001"/>
                    </a:ext>
                  </a:extLst>
                </a:gridCol>
                <a:gridCol w="2524259">
                  <a:extLst>
                    <a:ext uri="{9D8B030D-6E8A-4147-A177-3AD203B41FA5}">
                      <a16:colId xmlns:a16="http://schemas.microsoft.com/office/drawing/2014/main" val="20002"/>
                    </a:ext>
                  </a:extLst>
                </a:gridCol>
                <a:gridCol w="1092128">
                  <a:extLst>
                    <a:ext uri="{9D8B030D-6E8A-4147-A177-3AD203B41FA5}">
                      <a16:colId xmlns:a16="http://schemas.microsoft.com/office/drawing/2014/main" val="20003"/>
                    </a:ext>
                  </a:extLst>
                </a:gridCol>
                <a:gridCol w="1442434">
                  <a:extLst>
                    <a:ext uri="{9D8B030D-6E8A-4147-A177-3AD203B41FA5}">
                      <a16:colId xmlns:a16="http://schemas.microsoft.com/office/drawing/2014/main" val="20004"/>
                    </a:ext>
                  </a:extLst>
                </a:gridCol>
                <a:gridCol w="1882891">
                  <a:extLst>
                    <a:ext uri="{9D8B030D-6E8A-4147-A177-3AD203B41FA5}">
                      <a16:colId xmlns:a16="http://schemas.microsoft.com/office/drawing/2014/main" val="20005"/>
                    </a:ext>
                  </a:extLst>
                </a:gridCol>
              </a:tblGrid>
              <a:tr h="2022408">
                <a:tc>
                  <a:txBody>
                    <a:bodyPr/>
                    <a:lstStyle/>
                    <a:p>
                      <a:pPr algn="just"/>
                      <a:r>
                        <a:rPr lang="en-US" sz="2000" b="0" dirty="0">
                          <a:solidFill>
                            <a:schemeClr val="tx1"/>
                          </a:solidFill>
                          <a:latin typeface="Times New Roman" panose="02020603050405020304" pitchFamily="18" charset="0"/>
                          <a:cs typeface="Times New Roman" panose="02020603050405020304" pitchFamily="18" charset="0"/>
                        </a:rPr>
                        <a:t>[21]</a:t>
                      </a:r>
                    </a:p>
                  </a:txBody>
                  <a:tcPr>
                    <a:solidFill>
                      <a:schemeClr val="bg1">
                        <a:lumMod val="85000"/>
                      </a:schemeClr>
                    </a:solidFill>
                  </a:tcPr>
                </a:tc>
                <a:tc>
                  <a:txBody>
                    <a:bodyPr/>
                    <a:lstStyle/>
                    <a:p>
                      <a:pPr algn="just"/>
                      <a:r>
                        <a:rPr lang="en-US" sz="2000" b="0" dirty="0">
                          <a:solidFill>
                            <a:schemeClr val="tx1"/>
                          </a:solidFill>
                          <a:latin typeface="Times New Roman" panose="02020603050405020304" pitchFamily="18" charset="0"/>
                          <a:cs typeface="Times New Roman" panose="02020603050405020304" pitchFamily="18" charset="0"/>
                        </a:rPr>
                        <a:t>A Multilingual Sentiment Lexicon for Low-resources languages Translation using LLMs and AI</a:t>
                      </a:r>
                    </a:p>
                  </a:txBody>
                  <a:tcPr>
                    <a:solidFill>
                      <a:schemeClr val="bg1">
                        <a:lumMod val="85000"/>
                      </a:schemeClr>
                    </a:solidFill>
                  </a:tcPr>
                </a:tc>
                <a:tc>
                  <a:txBody>
                    <a:bodyPr/>
                    <a:lstStyle/>
                    <a:p>
                      <a:pPr algn="just"/>
                      <a:r>
                        <a:rPr lang="en-US" sz="2000" b="0" dirty="0">
                          <a:solidFill>
                            <a:schemeClr val="tx1"/>
                          </a:solidFill>
                          <a:latin typeface="Times New Roman" panose="02020603050405020304" pitchFamily="18" charset="0"/>
                          <a:cs typeface="Times New Roman" panose="02020603050405020304" pitchFamily="18" charset="0"/>
                        </a:rPr>
                        <a:t>Malinga et al.(2024)</a:t>
                      </a:r>
                    </a:p>
                  </a:txBody>
                  <a:tcPr>
                    <a:solidFill>
                      <a:schemeClr val="bg1">
                        <a:lumMod val="85000"/>
                      </a:schemeClr>
                    </a:solidFill>
                  </a:tcPr>
                </a:tc>
                <a:tc>
                  <a:txBody>
                    <a:bodyPr/>
                    <a:lstStyle/>
                    <a:p>
                      <a:pPr algn="just"/>
                      <a:r>
                        <a:rPr lang="en-US" sz="2000" b="0" dirty="0">
                          <a:solidFill>
                            <a:schemeClr val="tx1"/>
                          </a:solidFill>
                          <a:latin typeface="Times New Roman" panose="02020603050405020304" pitchFamily="18" charset="0"/>
                          <a:cs typeface="Times New Roman" panose="02020603050405020304" pitchFamily="18" charset="0"/>
                        </a:rPr>
                        <a:t>Languages including </a:t>
                      </a:r>
                      <a:r>
                        <a:rPr lang="en-US" sz="2000" b="0" dirty="0" err="1">
                          <a:solidFill>
                            <a:schemeClr val="tx1"/>
                          </a:solidFill>
                          <a:latin typeface="Times New Roman" panose="02020603050405020304" pitchFamily="18" charset="0"/>
                          <a:cs typeface="Times New Roman" panose="02020603050405020304" pitchFamily="18" charset="0"/>
                        </a:rPr>
                        <a:t>ulu,Sepedi,Tshiluba</a:t>
                      </a:r>
                      <a:endParaRPr lang="en-US" sz="2000" b="0" dirty="0">
                        <a:solidFill>
                          <a:schemeClr val="tx1"/>
                        </a:solidFill>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algn="just"/>
                      <a:r>
                        <a:rPr lang="en-US" sz="2000" b="0" dirty="0">
                          <a:solidFill>
                            <a:schemeClr val="tx1"/>
                          </a:solidFill>
                          <a:latin typeface="Times New Roman" panose="02020603050405020304" pitchFamily="18" charset="0"/>
                          <a:cs typeface="Times New Roman" panose="02020603050405020304" pitchFamily="18" charset="0"/>
                        </a:rPr>
                        <a:t>RF,SVM,BERT with Explainable AI</a:t>
                      </a:r>
                    </a:p>
                  </a:txBody>
                  <a:tcPr>
                    <a:solidFill>
                      <a:schemeClr val="bg1">
                        <a:lumMod val="85000"/>
                      </a:schemeClr>
                    </a:solidFill>
                  </a:tcPr>
                </a:tc>
                <a:tc>
                  <a:txBody>
                    <a:bodyPr/>
                    <a:lstStyle/>
                    <a:p>
                      <a:pPr algn="just"/>
                      <a:r>
                        <a:rPr lang="en-US" sz="2000" b="0" dirty="0">
                          <a:solidFill>
                            <a:schemeClr val="tx1"/>
                          </a:solidFill>
                          <a:latin typeface="Times New Roman" panose="02020603050405020304" pitchFamily="18" charset="0"/>
                          <a:cs typeface="Times New Roman" panose="02020603050405020304" pitchFamily="18" charset="0"/>
                        </a:rPr>
                        <a:t>BERT achieved 99% accuracy and 98% precision</a:t>
                      </a:r>
                    </a:p>
                  </a:txBody>
                  <a:tcPr>
                    <a:solidFill>
                      <a:schemeClr val="bg1">
                        <a:lumMod val="8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04583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4A4E1C1A-934E-5C20-8302-2003947D7992}"/>
              </a:ext>
            </a:extLst>
          </p:cNvPr>
          <p:cNvGraphicFramePr>
            <a:graphicFrameLocks noGrp="1"/>
          </p:cNvGraphicFramePr>
          <p:nvPr>
            <p:extLst>
              <p:ext uri="{D42A27DB-BD31-4B8C-83A1-F6EECF244321}">
                <p14:modId xmlns:p14="http://schemas.microsoft.com/office/powerpoint/2010/main" val="998781882"/>
              </p:ext>
            </p:extLst>
          </p:nvPr>
        </p:nvGraphicFramePr>
        <p:xfrm>
          <a:off x="813683" y="0"/>
          <a:ext cx="10138853" cy="5020908"/>
        </p:xfrm>
        <a:graphic>
          <a:graphicData uri="http://schemas.openxmlformats.org/drawingml/2006/table">
            <a:tbl>
              <a:tblPr firstRow="1" bandRow="1">
                <a:tableStyleId>{B301B821-A1FF-4177-AEE7-76D212191A09}</a:tableStyleId>
              </a:tblPr>
              <a:tblGrid>
                <a:gridCol w="711518">
                  <a:extLst>
                    <a:ext uri="{9D8B030D-6E8A-4147-A177-3AD203B41FA5}">
                      <a16:colId xmlns:a16="http://schemas.microsoft.com/office/drawing/2014/main" val="20000"/>
                    </a:ext>
                  </a:extLst>
                </a:gridCol>
                <a:gridCol w="2485623">
                  <a:extLst>
                    <a:ext uri="{9D8B030D-6E8A-4147-A177-3AD203B41FA5}">
                      <a16:colId xmlns:a16="http://schemas.microsoft.com/office/drawing/2014/main" val="20001"/>
                    </a:ext>
                  </a:extLst>
                </a:gridCol>
                <a:gridCol w="2524259">
                  <a:extLst>
                    <a:ext uri="{9D8B030D-6E8A-4147-A177-3AD203B41FA5}">
                      <a16:colId xmlns:a16="http://schemas.microsoft.com/office/drawing/2014/main" val="20002"/>
                    </a:ext>
                  </a:extLst>
                </a:gridCol>
                <a:gridCol w="1092128">
                  <a:extLst>
                    <a:ext uri="{9D8B030D-6E8A-4147-A177-3AD203B41FA5}">
                      <a16:colId xmlns:a16="http://schemas.microsoft.com/office/drawing/2014/main" val="20003"/>
                    </a:ext>
                  </a:extLst>
                </a:gridCol>
                <a:gridCol w="1442434">
                  <a:extLst>
                    <a:ext uri="{9D8B030D-6E8A-4147-A177-3AD203B41FA5}">
                      <a16:colId xmlns:a16="http://schemas.microsoft.com/office/drawing/2014/main" val="20004"/>
                    </a:ext>
                  </a:extLst>
                </a:gridCol>
                <a:gridCol w="1882891">
                  <a:extLst>
                    <a:ext uri="{9D8B030D-6E8A-4147-A177-3AD203B41FA5}">
                      <a16:colId xmlns:a16="http://schemas.microsoft.com/office/drawing/2014/main" val="20005"/>
                    </a:ext>
                  </a:extLst>
                </a:gridCol>
              </a:tblGrid>
              <a:tr h="1049795">
                <a:tc>
                  <a:txBody>
                    <a:bodyPr/>
                    <a:lstStyle/>
                    <a:p>
                      <a:pPr algn="just"/>
                      <a:r>
                        <a:rPr lang="en-US" sz="2000" dirty="0"/>
                        <a:t>Ref:</a:t>
                      </a:r>
                    </a:p>
                    <a:p>
                      <a:pPr algn="just"/>
                      <a:r>
                        <a:rPr lang="en-US" sz="2000" dirty="0"/>
                        <a:t>No</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Paper Name</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Author name</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Dataset</a:t>
                      </a:r>
                      <a:r>
                        <a:rPr lang="en-US" sz="2000" baseline="0" dirty="0"/>
                        <a:t> </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Model</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Accuracy</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746073">
                <a:tc>
                  <a:txBody>
                    <a:bodyPr/>
                    <a:lstStyle/>
                    <a:p>
                      <a:pPr algn="just"/>
                      <a:r>
                        <a:rPr lang="en-US" sz="2000" b="1" dirty="0"/>
                        <a:t>[22]</a:t>
                      </a:r>
                      <a:endParaRPr lang="en-US" sz="2000" b="1"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Building Lexicon-Based Sentiment Analysis Model for Low-Resources Language</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Authors Not specified (2023)</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Hausa Tweets</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b="0" dirty="0"/>
                        <a:t>Lexicon Creation and Fine-Tunning</a:t>
                      </a:r>
                      <a:endParaRPr lang="en-US" sz="2000" b="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Achieved 98% accuracy</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566539">
                <a:tc>
                  <a:txBody>
                    <a:bodyPr/>
                    <a:lstStyle/>
                    <a:p>
                      <a:pPr algn="just"/>
                      <a:r>
                        <a:rPr lang="en-US" sz="2000" b="1" dirty="0"/>
                        <a:t>[23]</a:t>
                      </a:r>
                      <a:endParaRPr lang="en-US" sz="2000" b="1" dirty="0">
                        <a:latin typeface="Times New Roman" panose="02020603050405020304" pitchFamily="18" charset="0"/>
                        <a:cs typeface="Times New Roman" panose="02020603050405020304" pitchFamily="18" charset="0"/>
                      </a:endParaRPr>
                    </a:p>
                  </a:txBody>
                  <a:tcPr/>
                </a:tc>
                <a:tc>
                  <a:txBody>
                    <a:bodyPr/>
                    <a:lstStyle/>
                    <a:p>
                      <a:pPr algn="just"/>
                      <a:r>
                        <a:rPr lang="en-US" sz="2000" dirty="0" err="1"/>
                        <a:t>NaijaSenti:A</a:t>
                      </a:r>
                      <a:r>
                        <a:rPr lang="en-US" sz="2000" dirty="0"/>
                        <a:t> Nigerian Twitter Sentiment Corpus for </a:t>
                      </a:r>
                      <a:r>
                        <a:rPr lang="en-US" sz="2000" dirty="0" err="1"/>
                        <a:t>Mulitlingua</a:t>
                      </a:r>
                      <a:r>
                        <a:rPr lang="en-US" sz="2000" dirty="0"/>
                        <a:t> Sentiment Analysis</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Muhammad et al.(2022)</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err="1"/>
                        <a:t>Nigerain</a:t>
                      </a:r>
                      <a:r>
                        <a:rPr lang="en-US" sz="2000" dirty="0"/>
                        <a:t> Languages(</a:t>
                      </a:r>
                      <a:r>
                        <a:rPr lang="en-US" sz="2000" dirty="0" err="1"/>
                        <a:t>Housa,Igbo,Yoruba</a:t>
                      </a:r>
                      <a:r>
                        <a:rPr lang="en-US" sz="2000" dirty="0"/>
                        <a:t>)</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Language-specific Models and Transfer Strategies</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Not </a:t>
                      </a:r>
                      <a:r>
                        <a:rPr lang="en-US" sz="2000" dirty="0" err="1"/>
                        <a:t>specified,dataset</a:t>
                      </a:r>
                      <a:r>
                        <a:rPr lang="en-US" sz="2000" dirty="0"/>
                        <a:t> and models released</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graphicFrame>
        <p:nvGraphicFramePr>
          <p:cNvPr id="4" name="Table 3">
            <a:extLst>
              <a:ext uri="{FF2B5EF4-FFF2-40B4-BE49-F238E27FC236}">
                <a16:creationId xmlns:a16="http://schemas.microsoft.com/office/drawing/2014/main" id="{361FB56B-F2C8-44C5-1C8B-E8A3F03B4DB8}"/>
              </a:ext>
            </a:extLst>
          </p:cNvPr>
          <p:cNvGraphicFramePr>
            <a:graphicFrameLocks noGrp="1"/>
          </p:cNvGraphicFramePr>
          <p:nvPr>
            <p:extLst>
              <p:ext uri="{D42A27DB-BD31-4B8C-83A1-F6EECF244321}">
                <p14:modId xmlns:p14="http://schemas.microsoft.com/office/powerpoint/2010/main" val="1240571674"/>
              </p:ext>
            </p:extLst>
          </p:nvPr>
        </p:nvGraphicFramePr>
        <p:xfrm>
          <a:off x="813683" y="4362407"/>
          <a:ext cx="10138853" cy="2225040"/>
        </p:xfrm>
        <a:graphic>
          <a:graphicData uri="http://schemas.openxmlformats.org/drawingml/2006/table">
            <a:tbl>
              <a:tblPr firstRow="1" bandRow="1">
                <a:tableStyleId>{7DF18680-E054-41AD-8BC1-D1AEF772440D}</a:tableStyleId>
              </a:tblPr>
              <a:tblGrid>
                <a:gridCol w="711518">
                  <a:extLst>
                    <a:ext uri="{9D8B030D-6E8A-4147-A177-3AD203B41FA5}">
                      <a16:colId xmlns:a16="http://schemas.microsoft.com/office/drawing/2014/main" val="20000"/>
                    </a:ext>
                  </a:extLst>
                </a:gridCol>
                <a:gridCol w="2485623">
                  <a:extLst>
                    <a:ext uri="{9D8B030D-6E8A-4147-A177-3AD203B41FA5}">
                      <a16:colId xmlns:a16="http://schemas.microsoft.com/office/drawing/2014/main" val="20001"/>
                    </a:ext>
                  </a:extLst>
                </a:gridCol>
                <a:gridCol w="2524259">
                  <a:extLst>
                    <a:ext uri="{9D8B030D-6E8A-4147-A177-3AD203B41FA5}">
                      <a16:colId xmlns:a16="http://schemas.microsoft.com/office/drawing/2014/main" val="20002"/>
                    </a:ext>
                  </a:extLst>
                </a:gridCol>
                <a:gridCol w="1092128">
                  <a:extLst>
                    <a:ext uri="{9D8B030D-6E8A-4147-A177-3AD203B41FA5}">
                      <a16:colId xmlns:a16="http://schemas.microsoft.com/office/drawing/2014/main" val="20003"/>
                    </a:ext>
                  </a:extLst>
                </a:gridCol>
                <a:gridCol w="1442434">
                  <a:extLst>
                    <a:ext uri="{9D8B030D-6E8A-4147-A177-3AD203B41FA5}">
                      <a16:colId xmlns:a16="http://schemas.microsoft.com/office/drawing/2014/main" val="20004"/>
                    </a:ext>
                  </a:extLst>
                </a:gridCol>
                <a:gridCol w="1882891">
                  <a:extLst>
                    <a:ext uri="{9D8B030D-6E8A-4147-A177-3AD203B41FA5}">
                      <a16:colId xmlns:a16="http://schemas.microsoft.com/office/drawing/2014/main" val="20005"/>
                    </a:ext>
                  </a:extLst>
                </a:gridCol>
              </a:tblGrid>
              <a:tr h="2082638">
                <a:tc>
                  <a:txBody>
                    <a:bodyPr/>
                    <a:lstStyle/>
                    <a:p>
                      <a:pPr algn="just"/>
                      <a:r>
                        <a:rPr lang="en-US" sz="2000" b="0" dirty="0">
                          <a:solidFill>
                            <a:schemeClr val="tx1"/>
                          </a:solidFill>
                          <a:latin typeface="Times New Roman" panose="02020603050405020304" pitchFamily="18" charset="0"/>
                          <a:cs typeface="Times New Roman" panose="02020603050405020304" pitchFamily="18" charset="0"/>
                        </a:rPr>
                        <a:t>[24]</a:t>
                      </a:r>
                    </a:p>
                  </a:txBody>
                  <a:tcPr>
                    <a:solidFill>
                      <a:schemeClr val="bg1">
                        <a:lumMod val="85000"/>
                      </a:schemeClr>
                    </a:solidFill>
                  </a:tcPr>
                </a:tc>
                <a:tc>
                  <a:txBody>
                    <a:bodyPr/>
                    <a:lstStyle/>
                    <a:p>
                      <a:pPr algn="just"/>
                      <a:r>
                        <a:rPr lang="en-US" sz="2000" b="0" dirty="0" err="1">
                          <a:solidFill>
                            <a:schemeClr val="tx1"/>
                          </a:solidFill>
                          <a:latin typeface="Times New Roman" panose="02020603050405020304" pitchFamily="18" charset="0"/>
                          <a:cs typeface="Times New Roman" panose="02020603050405020304" pitchFamily="18" charset="0"/>
                        </a:rPr>
                        <a:t>HausaNlP</a:t>
                      </a:r>
                      <a:r>
                        <a:rPr lang="en-US" sz="2000" b="0" dirty="0">
                          <a:solidFill>
                            <a:schemeClr val="tx1"/>
                          </a:solidFill>
                          <a:latin typeface="Times New Roman" panose="02020603050405020304" pitchFamily="18" charset="0"/>
                          <a:cs typeface="Times New Roman" panose="02020603050405020304" pitchFamily="18" charset="0"/>
                        </a:rPr>
                        <a:t> at SemEval-2023 Task 12:Laveraging African Low Resource </a:t>
                      </a:r>
                      <a:r>
                        <a:rPr lang="en-US" sz="2000" b="0" dirty="0" err="1">
                          <a:solidFill>
                            <a:schemeClr val="tx1"/>
                          </a:solidFill>
                          <a:latin typeface="Times New Roman" panose="02020603050405020304" pitchFamily="18" charset="0"/>
                          <a:cs typeface="Times New Roman" panose="02020603050405020304" pitchFamily="18" charset="0"/>
                        </a:rPr>
                        <a:t>TweetData</a:t>
                      </a:r>
                      <a:r>
                        <a:rPr lang="en-US" sz="2000" b="0" dirty="0">
                          <a:solidFill>
                            <a:schemeClr val="tx1"/>
                          </a:solidFill>
                          <a:latin typeface="Times New Roman" panose="02020603050405020304" pitchFamily="18" charset="0"/>
                          <a:cs typeface="Times New Roman" panose="02020603050405020304" pitchFamily="18" charset="0"/>
                        </a:rPr>
                        <a:t> for Sentiment Analysis</a:t>
                      </a:r>
                    </a:p>
                  </a:txBody>
                  <a:tcPr>
                    <a:solidFill>
                      <a:schemeClr val="bg1">
                        <a:lumMod val="85000"/>
                      </a:schemeClr>
                    </a:solidFill>
                  </a:tcPr>
                </a:tc>
                <a:tc>
                  <a:txBody>
                    <a:bodyPr/>
                    <a:lstStyle/>
                    <a:p>
                      <a:pPr algn="just"/>
                      <a:r>
                        <a:rPr lang="en-US" sz="2000" b="0" dirty="0" err="1">
                          <a:solidFill>
                            <a:schemeClr val="tx1"/>
                          </a:solidFill>
                          <a:latin typeface="Times New Roman" panose="02020603050405020304" pitchFamily="18" charset="0"/>
                          <a:cs typeface="Times New Roman" panose="02020603050405020304" pitchFamily="18" charset="0"/>
                        </a:rPr>
                        <a:t>Salahudeen</a:t>
                      </a:r>
                      <a:r>
                        <a:rPr lang="en-US" sz="2000" b="0" dirty="0">
                          <a:solidFill>
                            <a:schemeClr val="tx1"/>
                          </a:solidFill>
                          <a:latin typeface="Times New Roman" panose="02020603050405020304" pitchFamily="18" charset="0"/>
                          <a:cs typeface="Times New Roman" panose="02020603050405020304" pitchFamily="18" charset="0"/>
                        </a:rPr>
                        <a:t> et al.(2023)</a:t>
                      </a:r>
                    </a:p>
                  </a:txBody>
                  <a:tcPr>
                    <a:solidFill>
                      <a:schemeClr val="bg1">
                        <a:lumMod val="85000"/>
                      </a:schemeClr>
                    </a:solidFill>
                  </a:tcPr>
                </a:tc>
                <a:tc>
                  <a:txBody>
                    <a:bodyPr/>
                    <a:lstStyle/>
                    <a:p>
                      <a:pPr algn="just"/>
                      <a:r>
                        <a:rPr lang="en-US" sz="2000" b="0" dirty="0">
                          <a:solidFill>
                            <a:schemeClr val="tx1"/>
                          </a:solidFill>
                          <a:latin typeface="Times New Roman" panose="02020603050405020304" pitchFamily="18" charset="0"/>
                          <a:cs typeface="Times New Roman" panose="02020603050405020304" pitchFamily="18" charset="0"/>
                        </a:rPr>
                        <a:t>14 African </a:t>
                      </a:r>
                      <a:r>
                        <a:rPr lang="en-US" sz="2000" b="0" dirty="0" err="1">
                          <a:solidFill>
                            <a:schemeClr val="tx1"/>
                          </a:solidFill>
                          <a:latin typeface="Times New Roman" panose="02020603050405020304" pitchFamily="18" charset="0"/>
                          <a:cs typeface="Times New Roman" panose="02020603050405020304" pitchFamily="18" charset="0"/>
                        </a:rPr>
                        <a:t>Languagues</a:t>
                      </a:r>
                      <a:endParaRPr lang="en-US" sz="2000" b="0" dirty="0">
                        <a:solidFill>
                          <a:schemeClr val="tx1"/>
                        </a:solidFill>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algn="just"/>
                      <a:r>
                        <a:rPr lang="en-US" sz="2000" b="0" dirty="0">
                          <a:solidFill>
                            <a:schemeClr val="tx1"/>
                          </a:solidFill>
                          <a:latin typeface="Times New Roman" panose="02020603050405020304" pitchFamily="18" charset="0"/>
                          <a:cs typeface="Times New Roman" panose="02020603050405020304" pitchFamily="18" charset="0"/>
                        </a:rPr>
                        <a:t>Afro-</a:t>
                      </a:r>
                      <a:r>
                        <a:rPr lang="en-US" sz="2000" b="0" dirty="0" err="1">
                          <a:solidFill>
                            <a:schemeClr val="tx1"/>
                          </a:solidFill>
                          <a:latin typeface="Times New Roman" panose="02020603050405020304" pitchFamily="18" charset="0"/>
                          <a:cs typeface="Times New Roman" panose="02020603050405020304" pitchFamily="18" charset="0"/>
                        </a:rPr>
                        <a:t>xlmr</a:t>
                      </a:r>
                      <a:r>
                        <a:rPr lang="en-US" sz="2000" b="0" dirty="0">
                          <a:solidFill>
                            <a:schemeClr val="tx1"/>
                          </a:solidFill>
                          <a:latin typeface="Times New Roman" panose="02020603050405020304" pitchFamily="18" charset="0"/>
                          <a:cs typeface="Times New Roman" panose="02020603050405020304" pitchFamily="18" charset="0"/>
                        </a:rPr>
                        <a:t>-</a:t>
                      </a:r>
                      <a:r>
                        <a:rPr lang="en-US" sz="2000" b="0" dirty="0" err="1">
                          <a:solidFill>
                            <a:schemeClr val="tx1"/>
                          </a:solidFill>
                          <a:latin typeface="Times New Roman" panose="02020603050405020304" pitchFamily="18" charset="0"/>
                          <a:cs typeface="Times New Roman" panose="02020603050405020304" pitchFamily="18" charset="0"/>
                        </a:rPr>
                        <a:t>large,AfriBERTa-lArge,mBERT</a:t>
                      </a:r>
                      <a:endParaRPr lang="en-US" sz="2000" b="0" dirty="0">
                        <a:solidFill>
                          <a:schemeClr val="tx1"/>
                        </a:solidFill>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algn="just"/>
                      <a:r>
                        <a:rPr lang="en-US" sz="2000" b="0" dirty="0" err="1">
                          <a:solidFill>
                            <a:schemeClr val="tx1"/>
                          </a:solidFill>
                          <a:latin typeface="Times New Roman" panose="02020603050405020304" pitchFamily="18" charset="0"/>
                          <a:cs typeface="Times New Roman" panose="02020603050405020304" pitchFamily="18" charset="0"/>
                        </a:rPr>
                        <a:t>Afr</a:t>
                      </a:r>
                      <a:r>
                        <a:rPr lang="en-US" sz="2000" b="0" dirty="0">
                          <a:solidFill>
                            <a:schemeClr val="tx1"/>
                          </a:solidFill>
                          <a:latin typeface="Times New Roman" panose="02020603050405020304" pitchFamily="18" charset="0"/>
                          <a:cs typeface="Times New Roman" panose="02020603050405020304" pitchFamily="18" charset="0"/>
                        </a:rPr>
                        <a:t>-</a:t>
                      </a:r>
                      <a:r>
                        <a:rPr lang="en-US" sz="2000" b="0" dirty="0" err="1">
                          <a:solidFill>
                            <a:schemeClr val="tx1"/>
                          </a:solidFill>
                          <a:latin typeface="Times New Roman" panose="02020603050405020304" pitchFamily="18" charset="0"/>
                          <a:cs typeface="Times New Roman" panose="02020603050405020304" pitchFamily="18" charset="0"/>
                        </a:rPr>
                        <a:t>xlmr</a:t>
                      </a:r>
                      <a:r>
                        <a:rPr lang="en-US" sz="2000" b="0" dirty="0">
                          <a:solidFill>
                            <a:schemeClr val="tx1"/>
                          </a:solidFill>
                          <a:latin typeface="Times New Roman" panose="02020603050405020304" pitchFamily="18" charset="0"/>
                          <a:cs typeface="Times New Roman" panose="02020603050405020304" pitchFamily="18" charset="0"/>
                        </a:rPr>
                        <a:t>-Large performed better in most languages</a:t>
                      </a:r>
                    </a:p>
                  </a:txBody>
                  <a:tcPr>
                    <a:solidFill>
                      <a:schemeClr val="bg1">
                        <a:lumMod val="85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44570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D6269128-B186-6A3D-807C-23D8CDCC669A}"/>
              </a:ext>
            </a:extLst>
          </p:cNvPr>
          <p:cNvGraphicFramePr>
            <a:graphicFrameLocks noGrp="1"/>
          </p:cNvGraphicFramePr>
          <p:nvPr>
            <p:extLst>
              <p:ext uri="{D42A27DB-BD31-4B8C-83A1-F6EECF244321}">
                <p14:modId xmlns:p14="http://schemas.microsoft.com/office/powerpoint/2010/main" val="71153721"/>
              </p:ext>
            </p:extLst>
          </p:nvPr>
        </p:nvGraphicFramePr>
        <p:xfrm>
          <a:off x="623931" y="1533832"/>
          <a:ext cx="10138853" cy="2970035"/>
        </p:xfrm>
        <a:graphic>
          <a:graphicData uri="http://schemas.openxmlformats.org/drawingml/2006/table">
            <a:tbl>
              <a:tblPr firstRow="1" bandRow="1">
                <a:tableStyleId>{B301B821-A1FF-4177-AEE7-76D212191A09}</a:tableStyleId>
              </a:tblPr>
              <a:tblGrid>
                <a:gridCol w="711518">
                  <a:extLst>
                    <a:ext uri="{9D8B030D-6E8A-4147-A177-3AD203B41FA5}">
                      <a16:colId xmlns:a16="http://schemas.microsoft.com/office/drawing/2014/main" val="20000"/>
                    </a:ext>
                  </a:extLst>
                </a:gridCol>
                <a:gridCol w="2485623">
                  <a:extLst>
                    <a:ext uri="{9D8B030D-6E8A-4147-A177-3AD203B41FA5}">
                      <a16:colId xmlns:a16="http://schemas.microsoft.com/office/drawing/2014/main" val="20001"/>
                    </a:ext>
                  </a:extLst>
                </a:gridCol>
                <a:gridCol w="2524259">
                  <a:extLst>
                    <a:ext uri="{9D8B030D-6E8A-4147-A177-3AD203B41FA5}">
                      <a16:colId xmlns:a16="http://schemas.microsoft.com/office/drawing/2014/main" val="20002"/>
                    </a:ext>
                  </a:extLst>
                </a:gridCol>
                <a:gridCol w="1092128">
                  <a:extLst>
                    <a:ext uri="{9D8B030D-6E8A-4147-A177-3AD203B41FA5}">
                      <a16:colId xmlns:a16="http://schemas.microsoft.com/office/drawing/2014/main" val="20003"/>
                    </a:ext>
                  </a:extLst>
                </a:gridCol>
                <a:gridCol w="1442434">
                  <a:extLst>
                    <a:ext uri="{9D8B030D-6E8A-4147-A177-3AD203B41FA5}">
                      <a16:colId xmlns:a16="http://schemas.microsoft.com/office/drawing/2014/main" val="20004"/>
                    </a:ext>
                  </a:extLst>
                </a:gridCol>
                <a:gridCol w="1882891">
                  <a:extLst>
                    <a:ext uri="{9D8B030D-6E8A-4147-A177-3AD203B41FA5}">
                      <a16:colId xmlns:a16="http://schemas.microsoft.com/office/drawing/2014/main" val="20005"/>
                    </a:ext>
                  </a:extLst>
                </a:gridCol>
              </a:tblGrid>
              <a:tr h="1049795">
                <a:tc>
                  <a:txBody>
                    <a:bodyPr/>
                    <a:lstStyle/>
                    <a:p>
                      <a:pPr algn="just"/>
                      <a:r>
                        <a:rPr lang="en-US" sz="2000" dirty="0"/>
                        <a:t>Ref:</a:t>
                      </a:r>
                    </a:p>
                    <a:p>
                      <a:pPr algn="just"/>
                      <a:r>
                        <a:rPr lang="en-US" sz="2000" dirty="0"/>
                        <a:t>No</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Paper Name</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Author name</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Dataset</a:t>
                      </a:r>
                      <a:r>
                        <a:rPr lang="en-US" sz="2000" baseline="0" dirty="0"/>
                        <a:t> </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Model</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Accuracy</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746073">
                <a:tc>
                  <a:txBody>
                    <a:bodyPr/>
                    <a:lstStyle/>
                    <a:p>
                      <a:pPr algn="just"/>
                      <a:r>
                        <a:rPr lang="en-US" sz="2000" b="1" dirty="0"/>
                        <a:t>[25]</a:t>
                      </a:r>
                      <a:endParaRPr lang="en-US" sz="2000" b="1"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Sentiment Analysis for Low Resources </a:t>
                      </a:r>
                      <a:r>
                        <a:rPr lang="en-US" sz="2000" dirty="0" err="1"/>
                        <a:t>Languages:A</a:t>
                      </a:r>
                      <a:r>
                        <a:rPr lang="en-US" sz="2000" dirty="0"/>
                        <a:t> study on Informal Indonesian Tweets</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Le et al.(2016)</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Indonesian Tweets</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b="0" dirty="0"/>
                        <a:t>LSTM without Normalizer</a:t>
                      </a:r>
                      <a:endParaRPr lang="en-US" sz="2000" b="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Achieved 73.2% accuracy</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59068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A87E-9E7E-C561-55AE-059F3C7895D9}"/>
              </a:ext>
            </a:extLst>
          </p:cNvPr>
          <p:cNvSpPr>
            <a:spLocks noGrp="1"/>
          </p:cNvSpPr>
          <p:nvPr>
            <p:ph type="title"/>
          </p:nvPr>
        </p:nvSpPr>
        <p:spPr>
          <a:xfrm>
            <a:off x="502455" y="-161183"/>
            <a:ext cx="9692640" cy="1325562"/>
          </a:xfrm>
        </p:spPr>
        <p:txBody>
          <a:bodyPr/>
          <a:lstStyle/>
          <a:p>
            <a:r>
              <a:rPr lang="en-US" b="1" dirty="0">
                <a:latin typeface="Times New Roman" panose="02020603050405020304" pitchFamily="18" charset="0"/>
                <a:cs typeface="Times New Roman" panose="02020603050405020304" pitchFamily="18" charset="0"/>
              </a:rPr>
              <a:t>Literature Review(Summary</a:t>
            </a:r>
            <a:r>
              <a:rPr lang="en-US" dirty="0"/>
              <a:t>)</a:t>
            </a:r>
            <a:endParaRPr lang="en-PK" dirty="0"/>
          </a:p>
        </p:txBody>
      </p:sp>
      <p:sp>
        <p:nvSpPr>
          <p:cNvPr id="4" name="TextBox 3">
            <a:extLst>
              <a:ext uri="{FF2B5EF4-FFF2-40B4-BE49-F238E27FC236}">
                <a16:creationId xmlns:a16="http://schemas.microsoft.com/office/drawing/2014/main" id="{1220BCC6-74A7-8344-A711-26310C9EA579}"/>
              </a:ext>
            </a:extLst>
          </p:cNvPr>
          <p:cNvSpPr txBox="1"/>
          <p:nvPr/>
        </p:nvSpPr>
        <p:spPr>
          <a:xfrm>
            <a:off x="270510" y="1283741"/>
            <a:ext cx="10903768" cy="5324535"/>
          </a:xfrm>
          <a:prstGeom prst="rect">
            <a:avLst/>
          </a:prstGeom>
          <a:noFill/>
        </p:spPr>
        <p:txBody>
          <a:bodyPr wrap="square">
            <a:spAutoFit/>
          </a:bodyPr>
          <a:lstStyle/>
          <a:p>
            <a:r>
              <a:rPr lang="en-US" dirty="0"/>
              <a:t>O</a:t>
            </a:r>
            <a:r>
              <a:rPr lang="en-US" sz="2000" dirty="0">
                <a:latin typeface="Times New Roman" panose="02020603050405020304" pitchFamily="18" charset="0"/>
                <a:cs typeface="Times New Roman" panose="02020603050405020304" pitchFamily="18" charset="0"/>
              </a:rPr>
              <a:t>ver the years, integrating ontologies and machine learning models has significantly enhanced sentiment analysis across multiple languages, including low-resource ones like Sindhi and Urdu. </a:t>
            </a:r>
            <a:r>
              <a:rPr lang="en-US" sz="2000" dirty="0" err="1">
                <a:latin typeface="Times New Roman" panose="02020603050405020304" pitchFamily="18" charset="0"/>
                <a:cs typeface="Times New Roman" panose="02020603050405020304" pitchFamily="18" charset="0"/>
              </a:rPr>
              <a:t>Rattar</a:t>
            </a:r>
            <a:r>
              <a:rPr lang="en-US" sz="2000" dirty="0">
                <a:latin typeface="Times New Roman" panose="02020603050405020304" pitchFamily="18" charset="0"/>
                <a:cs typeface="Times New Roman" panose="02020603050405020304" pitchFamily="18" charset="0"/>
              </a:rPr>
              <a:t> et al.[1] Created a bilingual Sindhi-English ontology that classified verbs and adjectives to represent semantic relationships, achieving up to 100% accuracy through manual translation. Similarly, </a:t>
            </a:r>
            <a:r>
              <a:rPr lang="en-US" sz="2000" dirty="0" err="1">
                <a:latin typeface="Times New Roman" panose="02020603050405020304" pitchFamily="18" charset="0"/>
                <a:cs typeface="Times New Roman" panose="02020603050405020304" pitchFamily="18" charset="0"/>
              </a:rPr>
              <a:t>Khabour</a:t>
            </a:r>
            <a:r>
              <a:rPr lang="en-US" sz="2000" dirty="0">
                <a:latin typeface="Times New Roman" panose="02020603050405020304" pitchFamily="18" charset="0"/>
                <a:cs typeface="Times New Roman" panose="02020603050405020304" pitchFamily="18" charset="0"/>
              </a:rPr>
              <a:t> et al.[2] proposed an Arabic ontology-based sentiment analysis method that achieved 79.20% accuracy, while </a:t>
            </a:r>
            <a:r>
              <a:rPr lang="en-US" sz="2000" dirty="0" err="1">
                <a:latin typeface="Times New Roman" panose="02020603050405020304" pitchFamily="18" charset="0"/>
                <a:cs typeface="Times New Roman" panose="02020603050405020304" pitchFamily="18" charset="0"/>
              </a:rPr>
              <a:t>Zulf</a:t>
            </a:r>
            <a:r>
              <a:rPr lang="en-US" sz="2000" dirty="0">
                <a:latin typeface="Times New Roman" panose="02020603050405020304" pitchFamily="18" charset="0"/>
                <a:cs typeface="Times New Roman" panose="02020603050405020304" pitchFamily="18" charset="0"/>
              </a:rPr>
              <a:t> and Jamil [3] built an emotion ontology for Roman Urdu using WordNet-Affect, reporting 92.87% precision. In the domain of religious texts, Muhammad et al.[4] emphasized semantic enrichment in Hadith classification using ontologies, attaining a 94.5% F1 score. Rajput [5] developed an ontology-based framework for Urdu web content annotation, achieving perfect accuracy on attributes like make and model in ads. Barakzai et al.[6] utilized BERT for Sindhi sentiment analysis, obtaining 67.2% accuracy, indicating a need to embed Sindhi vocabulary into models. Khan et al. [7] employed multilingual BERT (</a:t>
            </a:r>
            <a:r>
              <a:rPr lang="en-US" sz="2000" dirty="0" err="1">
                <a:latin typeface="Times New Roman" panose="02020603050405020304" pitchFamily="18" charset="0"/>
                <a:cs typeface="Times New Roman" panose="02020603050405020304" pitchFamily="18" charset="0"/>
              </a:rPr>
              <a:t>mBERT</a:t>
            </a:r>
            <a:r>
              <a:rPr lang="en-US" sz="2000" dirty="0">
                <a:latin typeface="Times New Roman" panose="02020603050405020304" pitchFamily="18" charset="0"/>
                <a:cs typeface="Times New Roman" panose="02020603050405020304" pitchFamily="18" charset="0"/>
              </a:rPr>
              <a:t>) for Urdu sentiment analysis and surpassed conventional models with an F1 score of 81.49%. Tao and Liu [8] introduced </a:t>
            </a:r>
            <a:r>
              <a:rPr lang="en-US" sz="2000" dirty="0" err="1">
                <a:latin typeface="Times New Roman" panose="02020603050405020304" pitchFamily="18" charset="0"/>
                <a:cs typeface="Times New Roman" panose="02020603050405020304" pitchFamily="18" charset="0"/>
              </a:rPr>
              <a:t>DEMLOnto</a:t>
            </a:r>
            <a:r>
              <a:rPr lang="en-US" sz="2000" dirty="0">
                <a:latin typeface="Times New Roman" panose="02020603050405020304" pitchFamily="18" charset="0"/>
                <a:cs typeface="Times New Roman" panose="02020603050405020304" pitchFamily="18" charset="0"/>
              </a:rPr>
              <a:t>, an ontology-based model handling multilingual emotional semantics. Zhao and Lee [9] combined ontology-derived features with deep learning for fine-grained sentiment analysis, while Sharma et al.[10] used domain ontologies in OMASA for multi-aspect sentiment classification. Chowdary and Yadav [11] improved polarity detection using word sense disambiguation in an ontology-driven sentiment framework. Furthering this, Ali et al. [12]</a:t>
            </a:r>
            <a:endParaRPr lang="en-PK"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730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DFAC6-F8E5-E0C3-9FE4-AFE089256789}"/>
              </a:ext>
            </a:extLst>
          </p:cNvPr>
          <p:cNvSpPr>
            <a:spLocks noGrp="1"/>
          </p:cNvSpPr>
          <p:nvPr>
            <p:ph type="title"/>
          </p:nvPr>
        </p:nvSpPr>
        <p:spPr>
          <a:xfrm>
            <a:off x="254482" y="-300667"/>
            <a:ext cx="9692640" cy="1325562"/>
          </a:xfrm>
        </p:spPr>
        <p:txBody>
          <a:bodyPr/>
          <a:lstStyle/>
          <a:p>
            <a:r>
              <a:rPr lang="en-US" b="1" dirty="0">
                <a:latin typeface="Times New Roman" panose="02020603050405020304" pitchFamily="18" charset="0"/>
                <a:cs typeface="Times New Roman" panose="02020603050405020304" pitchFamily="18" charset="0"/>
              </a:rPr>
              <a:t>Literature Review(Summary</a:t>
            </a:r>
            <a:r>
              <a:rPr lang="en-US" dirty="0"/>
              <a:t>)</a:t>
            </a:r>
            <a:endParaRPr lang="en-PK" dirty="0"/>
          </a:p>
        </p:txBody>
      </p:sp>
      <p:sp>
        <p:nvSpPr>
          <p:cNvPr id="6" name="TextBox 5">
            <a:extLst>
              <a:ext uri="{FF2B5EF4-FFF2-40B4-BE49-F238E27FC236}">
                <a16:creationId xmlns:a16="http://schemas.microsoft.com/office/drawing/2014/main" id="{008F96F6-6367-B20E-437B-A66460F59C21}"/>
              </a:ext>
            </a:extLst>
          </p:cNvPr>
          <p:cNvSpPr txBox="1"/>
          <p:nvPr/>
        </p:nvSpPr>
        <p:spPr>
          <a:xfrm>
            <a:off x="477656" y="1495263"/>
            <a:ext cx="10417651" cy="5016758"/>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Developed sentiment resources for Sindhi, while Soomro et al.[13] conducted a systematic review highlighting limitations in Sindhi NLP tools. Singh et al. [14] tested hybrid deep learning on Urdu reviews, and Chandio et al. \[15] proposed an attention-based RU-</a:t>
            </a:r>
            <a:r>
              <a:rPr lang="en-US" sz="2000" dirty="0" err="1">
                <a:latin typeface="Times New Roman" panose="02020603050405020304" pitchFamily="18" charset="0"/>
                <a:cs typeface="Times New Roman" panose="02020603050405020304" pitchFamily="18" charset="0"/>
              </a:rPr>
              <a:t>BiLSTM</a:t>
            </a:r>
            <a:r>
              <a:rPr lang="en-US" sz="2000" dirty="0">
                <a:latin typeface="Times New Roman" panose="02020603050405020304" pitchFamily="18" charset="0"/>
                <a:cs typeface="Times New Roman" panose="02020603050405020304" pitchFamily="18" charset="0"/>
              </a:rPr>
              <a:t> model for Roman Urdu. Li et al. [16] implemented transfer learning for Roman Urdu sentiment tasks. Rehman and Bajwa [17] used a lexicon-based model for Urdu with promising results. Khan et al. [18] reviewed Urdu and Roman Urdu sentiment research in a multilingual context. Koto et al. [19] proposed zero-shot sentiment models using multilingual sentiment lexicons, and Asgari et al. [20] built </a:t>
            </a:r>
            <a:r>
              <a:rPr lang="en-US" sz="2000" dirty="0" err="1">
                <a:latin typeface="Times New Roman" panose="02020603050405020304" pitchFamily="18" charset="0"/>
                <a:cs typeface="Times New Roman" panose="02020603050405020304" pitchFamily="18" charset="0"/>
              </a:rPr>
              <a:t>UniSent</a:t>
            </a:r>
            <a:r>
              <a:rPr lang="en-US" sz="2000" dirty="0">
                <a:latin typeface="Times New Roman" panose="02020603050405020304" pitchFamily="18" charset="0"/>
                <a:cs typeface="Times New Roman" panose="02020603050405020304" pitchFamily="18" charset="0"/>
              </a:rPr>
              <a:t>—sentiment lexica for 1,000+ languages. Malinga et al. [21] explored large language models for multilingual lexicon building in low-resource settings. Bello et al. [22] focused on lexicon-based sentiment analysis in underrepresented languages. Muhammad et al. [23] developed </a:t>
            </a:r>
            <a:r>
              <a:rPr lang="en-US" sz="2000" dirty="0" err="1">
                <a:latin typeface="Times New Roman" panose="02020603050405020304" pitchFamily="18" charset="0"/>
                <a:cs typeface="Times New Roman" panose="02020603050405020304" pitchFamily="18" charset="0"/>
              </a:rPr>
              <a:t>NaijaSenti</a:t>
            </a:r>
            <a:r>
              <a:rPr lang="en-US" sz="2000" dirty="0">
                <a:latin typeface="Times New Roman" panose="02020603050405020304" pitchFamily="18" charset="0"/>
                <a:cs typeface="Times New Roman" panose="02020603050405020304" pitchFamily="18" charset="0"/>
              </a:rPr>
              <a:t>, a multilingual sentiment dataset for African languages. </a:t>
            </a:r>
            <a:r>
              <a:rPr lang="en-US" sz="2000" dirty="0" err="1">
                <a:latin typeface="Times New Roman" panose="02020603050405020304" pitchFamily="18" charset="0"/>
                <a:cs typeface="Times New Roman" panose="02020603050405020304" pitchFamily="18" charset="0"/>
              </a:rPr>
              <a:t>Salahudeen</a:t>
            </a:r>
            <a:r>
              <a:rPr lang="en-US" sz="2000" dirty="0">
                <a:latin typeface="Times New Roman" panose="02020603050405020304" pitchFamily="18" charset="0"/>
                <a:cs typeface="Times New Roman" panose="02020603050405020304" pitchFamily="18" charset="0"/>
              </a:rPr>
              <a:t> et al. [24] adapted Hausa tweets for sentiment classification using African tweet corpora, and Le et al. [25] tackled sentiment analysis on informal Indonesian tweets to support low-resource languages. Collectively, these studies emphasize the vital role of ontologies, multilingual resources, and deep learning in bridging the gap for under-resourced languages like Sindhi, paving the way for context-aware, semantically enriched sentiment analysis systems.</a:t>
            </a:r>
            <a:endParaRPr lang="en-PK"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6782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44463"/>
            <a:ext cx="10058400" cy="1450757"/>
          </a:xfrm>
        </p:spPr>
        <p:txBody>
          <a:bodyPr>
            <a:normAutofit/>
          </a:bodyPr>
          <a:lstStyle/>
          <a:p>
            <a:r>
              <a:rPr lang="en-US" sz="4400" b="1" dirty="0">
                <a:latin typeface="Times New Roman" pitchFamily="18" charset="0"/>
                <a:cs typeface="Times New Roman" pitchFamily="18" charset="0"/>
              </a:rPr>
              <a:t>Content</a:t>
            </a:r>
          </a:p>
        </p:txBody>
      </p:sp>
      <p:sp>
        <p:nvSpPr>
          <p:cNvPr id="3" name="Content Placeholder 2"/>
          <p:cNvSpPr>
            <a:spLocks noGrp="1"/>
          </p:cNvSpPr>
          <p:nvPr>
            <p:ph idx="1"/>
          </p:nvPr>
        </p:nvSpPr>
        <p:spPr>
          <a:xfrm>
            <a:off x="935966" y="1193141"/>
            <a:ext cx="10580491" cy="5256823"/>
          </a:xfrm>
        </p:spPr>
        <p:txBody>
          <a:bodyPr>
            <a:normAutofit fontScale="25000" lnSpcReduction="20000"/>
          </a:bodyPr>
          <a:lstStyle/>
          <a:p>
            <a:pPr marL="0" indent="0">
              <a:buClrTx/>
              <a:buNone/>
            </a:pPr>
            <a:r>
              <a:rPr lang="en-US" sz="4200" b="1" dirty="0">
                <a:latin typeface="Times New Roman" panose="02020603050405020304" pitchFamily="18" charset="0"/>
                <a:cs typeface="Times New Roman" pitchFamily="18" charset="0"/>
              </a:rPr>
              <a:t>               </a:t>
            </a:r>
          </a:p>
          <a:p>
            <a:pPr>
              <a:buClrTx/>
              <a:buFont typeface="Wingdings" panose="05000000000000000000" pitchFamily="2" charset="2"/>
              <a:buChar char="Ø"/>
            </a:pPr>
            <a:r>
              <a:rPr lang="en-US" sz="8000" b="1" dirty="0">
                <a:latin typeface="Times New Roman" panose="02020603050405020304" pitchFamily="18" charset="0"/>
                <a:cs typeface="Times New Roman" pitchFamily="18" charset="0"/>
              </a:rPr>
              <a:t>Introduction </a:t>
            </a:r>
          </a:p>
          <a:p>
            <a:pPr>
              <a:buClrTx/>
              <a:buFont typeface="Wingdings" panose="05000000000000000000" pitchFamily="2" charset="2"/>
              <a:buChar char="Ø"/>
            </a:pPr>
            <a:r>
              <a:rPr lang="en-US" sz="8000" b="1" dirty="0">
                <a:latin typeface="Times New Roman" panose="02020603050405020304" pitchFamily="18" charset="0"/>
                <a:cs typeface="Times New Roman" pitchFamily="18" charset="0"/>
              </a:rPr>
              <a:t>Applications </a:t>
            </a:r>
          </a:p>
          <a:p>
            <a:pPr>
              <a:buClrTx/>
              <a:buFont typeface="Wingdings" panose="05000000000000000000" pitchFamily="2" charset="2"/>
              <a:buChar char="Ø"/>
            </a:pPr>
            <a:r>
              <a:rPr lang="en-US" sz="8000" b="1" dirty="0">
                <a:latin typeface="Times New Roman" panose="02020603050405020304" pitchFamily="18" charset="0"/>
                <a:cs typeface="Times New Roman" pitchFamily="18" charset="0"/>
              </a:rPr>
              <a:t>Literature Review</a:t>
            </a:r>
          </a:p>
          <a:p>
            <a:pPr>
              <a:buClrTx/>
              <a:buFont typeface="Wingdings" panose="05000000000000000000" pitchFamily="2" charset="2"/>
              <a:buChar char="Ø"/>
            </a:pPr>
            <a:r>
              <a:rPr lang="en-US" sz="8000" b="1" dirty="0">
                <a:latin typeface="Times New Roman" panose="02020603050405020304" pitchFamily="18" charset="0"/>
                <a:cs typeface="Times New Roman" pitchFamily="18" charset="0"/>
              </a:rPr>
              <a:t>Problem  Statement</a:t>
            </a:r>
          </a:p>
          <a:p>
            <a:pPr>
              <a:buClrTx/>
              <a:buFont typeface="Wingdings" panose="05000000000000000000" pitchFamily="2" charset="2"/>
              <a:buChar char="Ø"/>
            </a:pPr>
            <a:r>
              <a:rPr lang="en-US" sz="8000" b="1" dirty="0">
                <a:latin typeface="Times New Roman" panose="02020603050405020304" pitchFamily="18" charset="0"/>
                <a:cs typeface="Times New Roman" pitchFamily="18" charset="0"/>
              </a:rPr>
              <a:t> Aims and Objectives                                                  </a:t>
            </a:r>
          </a:p>
          <a:p>
            <a:pPr>
              <a:buClrTx/>
              <a:buFont typeface="Wingdings" panose="05000000000000000000" pitchFamily="2" charset="2"/>
              <a:buChar char="Ø"/>
            </a:pPr>
            <a:r>
              <a:rPr lang="en-US" sz="8000" b="1" dirty="0">
                <a:latin typeface="Times New Roman" panose="02020603050405020304" pitchFamily="18" charset="0"/>
                <a:cs typeface="Times New Roman" pitchFamily="18" charset="0"/>
              </a:rPr>
              <a:t>Proposed Framework</a:t>
            </a:r>
          </a:p>
          <a:p>
            <a:pPr>
              <a:buClrTx/>
              <a:buFont typeface="Wingdings" panose="05000000000000000000" pitchFamily="2" charset="2"/>
              <a:buChar char="Ø"/>
            </a:pPr>
            <a:r>
              <a:rPr lang="en-US" sz="8000" b="1" dirty="0">
                <a:latin typeface="Times New Roman" panose="02020603050405020304" pitchFamily="18" charset="0"/>
                <a:cs typeface="Times New Roman" pitchFamily="18" charset="0"/>
              </a:rPr>
              <a:t>Tools and Techniques</a:t>
            </a:r>
          </a:p>
          <a:p>
            <a:pPr>
              <a:buClrTx/>
              <a:buFont typeface="Wingdings" panose="05000000000000000000" pitchFamily="2" charset="2"/>
              <a:buChar char="Ø"/>
            </a:pPr>
            <a:r>
              <a:rPr lang="en-US" sz="8000" b="1" dirty="0">
                <a:latin typeface="Times New Roman" panose="02020603050405020304" pitchFamily="18" charset="0"/>
                <a:cs typeface="Times New Roman" pitchFamily="18" charset="0"/>
              </a:rPr>
              <a:t>Expected Outcomes</a:t>
            </a:r>
          </a:p>
          <a:p>
            <a:pPr>
              <a:buClrTx/>
              <a:buFont typeface="Wingdings" panose="05000000000000000000" pitchFamily="2" charset="2"/>
              <a:buChar char="Ø"/>
            </a:pPr>
            <a:r>
              <a:rPr lang="en-US" sz="8000" b="1" cap="small" dirty="0">
                <a:latin typeface="Times New Roman" panose="02020603050405020304" pitchFamily="18" charset="0"/>
                <a:cs typeface="Times New Roman" pitchFamily="18" charset="0"/>
              </a:rPr>
              <a:t>Timeline</a:t>
            </a:r>
          </a:p>
          <a:p>
            <a:pPr>
              <a:buClrTx/>
              <a:buFont typeface="Wingdings" panose="05000000000000000000" pitchFamily="2" charset="2"/>
              <a:buChar char="Ø"/>
            </a:pPr>
            <a:r>
              <a:rPr lang="en-US" sz="8000" b="1" dirty="0">
                <a:latin typeface="Times New Roman" panose="02020603050405020304" pitchFamily="18" charset="0"/>
                <a:cs typeface="Times New Roman" pitchFamily="18" charset="0"/>
              </a:rPr>
              <a:t>References</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5" name="Oval 4"/>
          <p:cNvSpPr/>
          <p:nvPr/>
        </p:nvSpPr>
        <p:spPr>
          <a:xfrm>
            <a:off x="11771290" y="6408664"/>
            <a:ext cx="420710" cy="407963"/>
          </a:xfrm>
          <a:prstGeom prst="ellipse">
            <a:avLst/>
          </a:prstGeom>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2000" dirty="0">
                <a:solidFill>
                  <a:schemeClr val="tx1"/>
                </a:solidFill>
                <a:latin typeface="Times New Roman" pitchFamily="18" charset="0"/>
                <a:cs typeface="Times New Roman" pitchFamily="18" charset="0"/>
              </a:rPr>
              <a:t>2</a:t>
            </a:r>
          </a:p>
        </p:txBody>
      </p:sp>
      <p:pic>
        <p:nvPicPr>
          <p:cNvPr id="9" name="Picture 2" descr="QUEST NAWABSHAH">
            <a:extLst>
              <a:ext uri="{FF2B5EF4-FFF2-40B4-BE49-F238E27FC236}">
                <a16:creationId xmlns:a16="http://schemas.microsoft.com/office/drawing/2014/main" id="{1E187164-D77A-65AB-796C-F5A2F16BC12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343040" y="-144463"/>
            <a:ext cx="1884503" cy="189292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4B9A8348-F6F6-4472-FAF6-B4819AD77C50}"/>
              </a:ext>
            </a:extLst>
          </p:cNvPr>
          <p:cNvSpPr txBox="1">
            <a:spLocks/>
          </p:cNvSpPr>
          <p:nvPr/>
        </p:nvSpPr>
        <p:spPr>
          <a:xfrm>
            <a:off x="386271" y="6336811"/>
            <a:ext cx="10607040" cy="479816"/>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sz="2000" b="1" dirty="0">
                <a:solidFill>
                  <a:schemeClr val="bg1"/>
                </a:solidFill>
                <a:latin typeface="Times New Roman" panose="02020603050405020304" pitchFamily="18" charset="0"/>
                <a:cs typeface="Times New Roman" panose="02020603050405020304" pitchFamily="18" charset="0"/>
              </a:rPr>
              <a:t>Department : Information Technology</a:t>
            </a:r>
            <a:endParaRPr lang="x-none"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9848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latin typeface="Times New Roman" pitchFamily="18" charset="0"/>
                <a:cs typeface="Times New Roman" pitchFamily="18" charset="0"/>
              </a:rPr>
              <a:t>Problem Statement</a:t>
            </a:r>
          </a:p>
        </p:txBody>
      </p:sp>
      <p:sp>
        <p:nvSpPr>
          <p:cNvPr id="3" name="Content Placeholder 2"/>
          <p:cNvSpPr>
            <a:spLocks noGrp="1"/>
          </p:cNvSpPr>
          <p:nvPr>
            <p:ph idx="1"/>
          </p:nvPr>
        </p:nvSpPr>
        <p:spPr>
          <a:xfrm>
            <a:off x="719276" y="1527184"/>
            <a:ext cx="9941029" cy="3803631"/>
          </a:xfrm>
        </p:spPr>
        <p:txBody>
          <a:bodyPr>
            <a:noAutofit/>
          </a:bodyPr>
          <a:lstStyle/>
          <a:p>
            <a:pPr marL="0" lvl="1" indent="0" algn="just">
              <a:spcBef>
                <a:spcPts val="1200"/>
              </a:spcBef>
              <a:spcAft>
                <a:spcPts val="200"/>
              </a:spcAft>
              <a:buClrTx/>
              <a:buSzPct val="100000"/>
              <a:buNone/>
            </a:pPr>
            <a:endParaRPr lang="en-US" dirty="0">
              <a:solidFill>
                <a:srgbClr val="2E2E2E"/>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Languages like Sindhi pose unique challenges for sentiment analysis due to their complex semantic structures and limited annotated resources. Traditional transformer-based models such as BERT struggle to capture context-specific sentiment and deep semantic relationships in such low-resource languages. The lack of comprehensive ontologies and domain-specific features further hinders performance. Previous studies (Sharma et al., 2024; Zhao &amp; Lee, 2024) show that combining syntactic and semantic knowledge with machine learning can improve accuracy. Therefore, this study proposes an ontology-enhanced sentiment analysis framework that integrates semantic features with BERT to enhance performance for Sindhi text.</a:t>
            </a:r>
          </a:p>
          <a:p>
            <a:pPr algn="just">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p:txBody>
      </p:sp>
      <p:pic>
        <p:nvPicPr>
          <p:cNvPr id="7" name="Picture 2" descr="QUEST NAWABSHAH">
            <a:extLst>
              <a:ext uri="{FF2B5EF4-FFF2-40B4-BE49-F238E27FC236}">
                <a16:creationId xmlns:a16="http://schemas.microsoft.com/office/drawing/2014/main" id="{1E187164-D77A-65AB-796C-F5A2F16BC12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343040" y="-144463"/>
            <a:ext cx="1884503" cy="1892920"/>
          </a:xfrm>
          <a:prstGeom prst="rect">
            <a:avLst/>
          </a:prstGeom>
          <a:noFill/>
          <a:extLst>
            <a:ext uri="{909E8E84-426E-40DD-AFC4-6F175D3DCCD1}">
              <a14:hiddenFill xmlns:a14="http://schemas.microsoft.com/office/drawing/2010/main">
                <a:solidFill>
                  <a:srgbClr val="FFFFFF"/>
                </a:solidFill>
              </a14:hiddenFill>
            </a:ext>
          </a:extLst>
        </p:spPr>
      </p:pic>
      <p:sp>
        <p:nvSpPr>
          <p:cNvPr id="9" name="Oval 8"/>
          <p:cNvSpPr/>
          <p:nvPr/>
        </p:nvSpPr>
        <p:spPr>
          <a:xfrm>
            <a:off x="11615324" y="6387921"/>
            <a:ext cx="510861" cy="457200"/>
          </a:xfrm>
          <a:prstGeom prst="ellipse">
            <a:avLst/>
          </a:prstGeom>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1400" b="1" dirty="0">
                <a:solidFill>
                  <a:schemeClr val="tx1"/>
                </a:solidFill>
                <a:latin typeface="Times New Roman" pitchFamily="18" charset="0"/>
                <a:cs typeface="Times New Roman" pitchFamily="18" charset="0"/>
              </a:rPr>
              <a:t>11</a:t>
            </a:r>
          </a:p>
        </p:txBody>
      </p:sp>
      <p:sp>
        <p:nvSpPr>
          <p:cNvPr id="11" name="Title 1">
            <a:extLst>
              <a:ext uri="{FF2B5EF4-FFF2-40B4-BE49-F238E27FC236}">
                <a16:creationId xmlns:a16="http://schemas.microsoft.com/office/drawing/2014/main" id="{4B9A8348-F6F6-4472-FAF6-B4819AD77C50}"/>
              </a:ext>
            </a:extLst>
          </p:cNvPr>
          <p:cNvSpPr txBox="1">
            <a:spLocks/>
          </p:cNvSpPr>
          <p:nvPr/>
        </p:nvSpPr>
        <p:spPr>
          <a:xfrm>
            <a:off x="386271" y="6336811"/>
            <a:ext cx="10607040" cy="479816"/>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sz="2000" b="1" dirty="0">
                <a:solidFill>
                  <a:schemeClr val="bg1"/>
                </a:solidFill>
                <a:latin typeface="Times New Roman" panose="02020603050405020304" pitchFamily="18" charset="0"/>
                <a:cs typeface="Times New Roman" panose="02020603050405020304" pitchFamily="18" charset="0"/>
              </a:rPr>
              <a:t>Department : Information Technology</a:t>
            </a:r>
            <a:endParaRPr lang="x-none"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7421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49680" y="439003"/>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4400" b="1" dirty="0">
                <a:latin typeface="Times New Roman" pitchFamily="18" charset="0"/>
                <a:cs typeface="Times New Roman" pitchFamily="18" charset="0"/>
              </a:rPr>
              <a:t>Aim and Objectives</a:t>
            </a:r>
          </a:p>
        </p:txBody>
      </p:sp>
      <p:sp>
        <p:nvSpPr>
          <p:cNvPr id="5" name="Content Placeholder 2"/>
          <p:cNvSpPr txBox="1">
            <a:spLocks/>
          </p:cNvSpPr>
          <p:nvPr/>
        </p:nvSpPr>
        <p:spPr>
          <a:xfrm>
            <a:off x="1108971" y="1592825"/>
            <a:ext cx="10199109" cy="4632313"/>
          </a:xfrm>
          <a:prstGeom prst="rect">
            <a:avLst/>
          </a:prstGeom>
        </p:spPr>
        <p:txBody>
          <a:bodyPr vert="horz" lIns="0" tIns="45720" rIns="0" bIns="45720" rtlCol="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sz="3600" dirty="0">
                <a:latin typeface="Times New Roman" pitchFamily="18" charset="0"/>
                <a:cs typeface="Times New Roman" panose="02020603050405020304" pitchFamily="18" charset="0"/>
              </a:rPr>
              <a:t>  </a:t>
            </a:r>
          </a:p>
          <a:p>
            <a:pPr marL="292608" lvl="1" indent="0" algn="just">
              <a:buNone/>
            </a:pPr>
            <a:r>
              <a:rPr lang="en-US" sz="3000" b="1" u="sng" dirty="0">
                <a:latin typeface="Times New Roman" panose="02020603050405020304" pitchFamily="18" charset="0"/>
                <a:cs typeface="Times New Roman" panose="02020603050405020304" pitchFamily="18" charset="0"/>
              </a:rPr>
              <a:t>Aim: </a:t>
            </a:r>
          </a:p>
          <a:p>
            <a:pPr marL="292608" lvl="1" indent="0" algn="just">
              <a:buNone/>
            </a:pPr>
            <a:r>
              <a:rPr lang="en-US" sz="2400" dirty="0">
                <a:latin typeface="Times New Roman" panose="02020603050405020304" pitchFamily="18" charset="0"/>
                <a:cs typeface="Times New Roman" panose="02020603050405020304" pitchFamily="18" charset="0"/>
              </a:rPr>
              <a:t>The goal is to create a sentiment analysis framework for Sindhi text by </a:t>
            </a:r>
          </a:p>
          <a:p>
            <a:pPr marL="292608" lvl="1" indent="0" algn="just">
              <a:buNone/>
            </a:pPr>
            <a:r>
              <a:rPr lang="en-US" sz="2400" dirty="0">
                <a:latin typeface="Times New Roman" panose="02020603050405020304" pitchFamily="18" charset="0"/>
                <a:cs typeface="Times New Roman" panose="02020603050405020304" pitchFamily="18" charset="0"/>
              </a:rPr>
              <a:t>combining a BERT-based model with ontology-based semantic enrichment. </a:t>
            </a:r>
          </a:p>
          <a:p>
            <a:pPr marL="292608" lvl="1" indent="0" algn="just">
              <a:buNone/>
            </a:pPr>
            <a:r>
              <a:rPr lang="en-US" sz="2400" dirty="0">
                <a:latin typeface="Times New Roman" panose="02020603050405020304" pitchFamily="18" charset="0"/>
                <a:cs typeface="Times New Roman" panose="02020603050405020304" pitchFamily="18" charset="0"/>
              </a:rPr>
              <a:t> </a:t>
            </a:r>
          </a:p>
          <a:p>
            <a:pPr marL="292608" lvl="1" indent="0" algn="just">
              <a:buNone/>
            </a:pPr>
            <a:r>
              <a:rPr lang="en-US" sz="3000" b="1" u="sng" dirty="0">
                <a:latin typeface="Times New Roman" panose="02020603050405020304" pitchFamily="18" charset="0"/>
                <a:cs typeface="Times New Roman" panose="02020603050405020304" pitchFamily="18" charset="0"/>
              </a:rPr>
              <a:t>Objectives: </a:t>
            </a:r>
          </a:p>
          <a:p>
            <a:pPr marL="292608" lvl="1" indent="0" algn="just">
              <a:buNone/>
            </a:pPr>
            <a:r>
              <a:rPr lang="en-US" sz="2400" dirty="0">
                <a:latin typeface="Times New Roman" panose="02020603050405020304" pitchFamily="18" charset="0"/>
                <a:cs typeface="Times New Roman" panose="02020603050405020304" pitchFamily="18" charset="0"/>
              </a:rPr>
              <a:t>1.To Construct a Labelled dataset of particular Sindhi sentences and associated </a:t>
            </a:r>
          </a:p>
          <a:p>
            <a:pPr marL="292608" lvl="1" indent="0" algn="just">
              <a:buNone/>
            </a:pPr>
            <a:r>
              <a:rPr lang="en-US" sz="2400" dirty="0">
                <a:latin typeface="Times New Roman" panose="02020603050405020304" pitchFamily="18" charset="0"/>
                <a:cs typeface="Times New Roman" panose="02020603050405020304" pitchFamily="18" charset="0"/>
              </a:rPr>
              <a:t>word-level sentiments. </a:t>
            </a:r>
          </a:p>
          <a:p>
            <a:pPr marL="292608" lvl="1" indent="0" algn="just">
              <a:buNone/>
            </a:pPr>
            <a:r>
              <a:rPr lang="en-US" sz="2400" dirty="0">
                <a:latin typeface="Times New Roman" panose="02020603050405020304" pitchFamily="18" charset="0"/>
                <a:cs typeface="Times New Roman" panose="02020603050405020304" pitchFamily="18" charset="0"/>
              </a:rPr>
              <a:t>2. To build a sentiment Ontology that captures domain-specific semantics of </a:t>
            </a:r>
          </a:p>
          <a:p>
            <a:pPr marL="292608" lvl="1" indent="0" algn="just">
              <a:buNone/>
            </a:pPr>
            <a:r>
              <a:rPr lang="en-US" sz="2400" dirty="0">
                <a:latin typeface="Times New Roman" panose="02020603050405020304" pitchFamily="18" charset="0"/>
                <a:cs typeface="Times New Roman" panose="02020603050405020304" pitchFamily="18" charset="0"/>
              </a:rPr>
              <a:t>Sindhi text. </a:t>
            </a:r>
          </a:p>
          <a:p>
            <a:pPr marL="292608" lvl="1" indent="0" algn="just">
              <a:buNone/>
            </a:pPr>
            <a:r>
              <a:rPr lang="en-US" sz="2400" dirty="0">
                <a:latin typeface="Times New Roman" panose="02020603050405020304" pitchFamily="18" charset="0"/>
                <a:cs typeface="Times New Roman" panose="02020603050405020304" pitchFamily="18" charset="0"/>
              </a:rPr>
              <a:t>3. To train and compare two Bert-based sentiment classifiers: one on traditional </a:t>
            </a:r>
          </a:p>
          <a:p>
            <a:pPr marL="292608" lvl="1" indent="0" algn="just">
              <a:buNone/>
            </a:pPr>
            <a:r>
              <a:rPr lang="en-US" sz="2400" dirty="0">
                <a:latin typeface="Times New Roman" panose="02020603050405020304" pitchFamily="18" charset="0"/>
                <a:cs typeface="Times New Roman" panose="02020603050405020304" pitchFamily="18" charset="0"/>
              </a:rPr>
              <a:t>dataset, and another using the ontology-enhanced datasets. </a:t>
            </a:r>
          </a:p>
          <a:p>
            <a:pPr marL="292608" lvl="1" indent="0" algn="just">
              <a:buNone/>
            </a:pPr>
            <a:r>
              <a:rPr lang="en-US" sz="2400" dirty="0">
                <a:latin typeface="Times New Roman" panose="02020603050405020304" pitchFamily="18" charset="0"/>
                <a:cs typeface="Times New Roman" panose="02020603050405020304" pitchFamily="18" charset="0"/>
              </a:rPr>
              <a:t>4. To evaluate and demonstrate improvements in model performance when </a:t>
            </a:r>
          </a:p>
          <a:p>
            <a:pPr marL="292608" lvl="1" indent="0" algn="just">
              <a:buNone/>
            </a:pPr>
            <a:r>
              <a:rPr lang="en-US" sz="2400" dirty="0">
                <a:latin typeface="Times New Roman" panose="02020603050405020304" pitchFamily="18" charset="0"/>
                <a:cs typeface="Times New Roman" panose="02020603050405020304" pitchFamily="18" charset="0"/>
              </a:rPr>
              <a:t>using structured semantic knowledge.</a:t>
            </a:r>
          </a:p>
        </p:txBody>
      </p:sp>
      <p:sp>
        <p:nvSpPr>
          <p:cNvPr id="6" name="Oval 5"/>
          <p:cNvSpPr/>
          <p:nvPr/>
        </p:nvSpPr>
        <p:spPr>
          <a:xfrm>
            <a:off x="11615324" y="6387921"/>
            <a:ext cx="510861" cy="457200"/>
          </a:xfrm>
          <a:prstGeom prst="ellipse">
            <a:avLst/>
          </a:prstGeom>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1400" b="1" dirty="0">
                <a:solidFill>
                  <a:schemeClr val="tx1"/>
                </a:solidFill>
                <a:latin typeface="Times New Roman" pitchFamily="18" charset="0"/>
                <a:cs typeface="Times New Roman" pitchFamily="18" charset="0"/>
              </a:rPr>
              <a:t>15</a:t>
            </a:r>
          </a:p>
        </p:txBody>
      </p:sp>
      <p:pic>
        <p:nvPicPr>
          <p:cNvPr id="9" name="Picture 2" descr="QUEST NAWABSHAH">
            <a:extLst>
              <a:ext uri="{FF2B5EF4-FFF2-40B4-BE49-F238E27FC236}">
                <a16:creationId xmlns:a16="http://schemas.microsoft.com/office/drawing/2014/main" id="{1E187164-D77A-65AB-796C-F5A2F16BC12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343040" y="-144463"/>
            <a:ext cx="1884503" cy="189292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id="{4B9A8348-F6F6-4472-FAF6-B4819AD77C50}"/>
              </a:ext>
            </a:extLst>
          </p:cNvPr>
          <p:cNvSpPr txBox="1">
            <a:spLocks/>
          </p:cNvSpPr>
          <p:nvPr/>
        </p:nvSpPr>
        <p:spPr>
          <a:xfrm>
            <a:off x="386271" y="6336811"/>
            <a:ext cx="10607040" cy="479816"/>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sz="2000" b="1" dirty="0">
                <a:solidFill>
                  <a:schemeClr val="bg1"/>
                </a:solidFill>
                <a:latin typeface="Times New Roman" panose="02020603050405020304" pitchFamily="18" charset="0"/>
                <a:cs typeface="Times New Roman" panose="02020603050405020304" pitchFamily="18" charset="0"/>
              </a:rPr>
              <a:t>Department : Information Technology</a:t>
            </a:r>
            <a:endParaRPr lang="x-none"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9346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data:image/png;base64,iVBORw0KGgoAAAANSUhEUgAAAX8AAAH5CAYAAABprT6iAAAgAElEQVR4nOzdd3hUZfr/8ffMZCa994SQSu9EQJAuIEiTpgiLfKUqCIoCKsoirIKCFAERBFEREJHi0lSa0psECEVIAqElkEKSSe/P7w+W+W0W3aVkMpK5X9eVCzKZ8zz3nDnzOWdOeY5GKaUQQghhVbSWLkAIIUTFk/AXQggrJOEvhBBWSMJfCCGskIS/EEJYIQl/IYSwQhL+QghhhST8hRDCCkn4CyGEFZLwF0IIKyThL4QQVkjCXwghrJCNpQt47bXXLF2CKAe7du3izJkzli6jgngBA4HDwBEL11IxnJyceP7553FwcLB0KVZv3rx55dKORkb1FOVhxIgRLF26FDc3N4YNG2bpcswqIaE9jo4XSU2tTmjoHnS6QkuXZDaHDx9m//79VKlShWPHjuHn52fpkkQ5sfiWv6hcvLy8mDVrlqXLqECdLF2AWU2fPp39+/dbugxhBrLPXwghrJCEvxBCWCEJfyGEsEIS/kIIYYUk/IUQwgrJ2T7iL+Xy5cusWLGizGNNmjShc+fOaDSaP51OKcX169fx8PDA0dHxnvvLy8tj9erVJCQkMGbMGNzd3R+49j8TExPD+vXr6dWrFzVr1vyfz6lRowbJycnY2Njg7OzMunXryM/PZ9CgQej1+nKvT1gn2fIXfylJSUl8/PHH/Pzzz8TExLBjxw6effZZZs6c+V+nO3z4ME888QRGo/G++rt69Sqvv/46U6ZMYc2aNQ9T+p/Kzc3lypUrFBb++fUA//6cjIwMGjZsyLlz54Db8yQlJcUstQnrJVv+4i9Hp9Px4osv8sILL5Cbm8uoUaNYvHgxr7zyCnl5eXz33XecPn0aGxsbBg0aRPXq1dmwYQNJSUksXbqUsWPHcuHCBTZs2EBmZiahoaEMGzYMT0/Pu/pau3Ytjo6O1K9fnx9//JHnn38eNzc3AKKioli7di1Go5FmzZoxcOBA9Ho9e/fuZd26dQQGBlKvXj2MRiO9evViz549ZGVl0b17d3Jzc1m3bh0tWrTA2dmZ2rVr4+TkRH5+PitXruT48ePY2NjQpUsXnn76adNzDAYD69ev5+bNm6xduxYvLy9CQ0MpLi5Go9GQlZXFhg0bOHToEC4uLgwcOJAGDRqQnp7O119/TYsWLfjnP/9JQUEBgwcPpl69ehX99olHhGz5i3KRk+MBQH6+d7m0Z2Njg8FgwM3NjbZt23Lz5k3OnDnDpk2b+PLLL3FzcyMqKopXXnmFq1evEh8fT2lpKSdPnuT69et88MEHxMfH4+7uzrRp0/j666/v6iMpKYlt27bRoUMHBg8ezKFDhzh16hQAcXFxPP/885w/fx6dTsebb77J1q1bOXnyJCNGjOD8+fOkpqYyYcIEZs+ejdFo5Ouvv2bu3Lnk5eWRmprKe++9x5EjR7hw4QL/+Mc/uHjxIps2bWLq1KnUrFkTpRQzZswgMTHR9Jzz58/z+++/A3D+/HmuXr3KF198wWeffUZhYSGzZ89m0qRJ6PV6jh49yqBBgzh9+jTXr19n3LhxzJgxg6KiIjZv3sz48eMf+n24874WFrpRWirbipWJhL8oFxcuNAO+ITGxf7m37e19e4VSWFhIt27dWLBgAa1atSIoKIjExER8fHwYPHgwdnZ2fPrpp9SpU4cZM2Ywbtw4wsLCcHFx4fr163e1e/r0aS5evMhTTz1F8+bNcXZ25vvvv0cpxe7du0lPT+f9999n9uzZrF69mtq1a7N//34KCgr49NNPmTVr1p/uw/8zRqOR3Nxczp49S0REBB9//HGZIRMcHR1N4139/e9/p1WrVqa/3bhxg7Vr1zJw4EAWLFjA119/TW5uLt9//73pOT179mTmzJl06tSJ2NjY+6rtj1y4EAZ8Q2rqyxQWSvhXJvJuinLh45MH/A1X14Xl3vZvv/2GTqfD39+fb7/91hT+BoPhD5+fnJzM+PHjSU1NpUePHmi1f7yNs3z5clJTUxkzZgwAGRkZ7N69m8uXL1NQUIBOp8PW1hZbW1uaNWuGk5MTK1aswMbGBhcXFwACAwO5cuXKXW2XlJRQVFR01+MDBgzAaDSyefNm1q9fj62tLRs3bryn+ZCRkUFGRgZBQUEABAcH4+7uXmbFdudgd3kdGPbxSQX+hqPjOnS6/HJpU/w1yJa/KBdFRTmAEyUl0Q/dVmlpKVFRUWzevJlFixbxzTff0KdPH8LDw1mxYgX169dn+vTpeHh4UFxcTGlpKXA7cE+cOMG+ffs4efIk48ePZ9CgQRQWFt51sDU6Opr9+/czevRoli9fzvLly5k5cybJycls27aNGjVqkJeXx/bt29m9ezetW7fmH//4B82aNSM7O5sNGzYQFRXFjh07ANBqtbi5uZGenk58fDwHDx4kNzf3rte2efNmzp49y/z58/n2228pKiri9OnTfzgfzp49W+ZAb2hoKOHh4axdu5ajR48yf/58Ll26xJNPPvnQ8/zPFBV5Ak6Ulq4CnM3Wj6h4suUvykVo6DEgBx+fXx6qHYPBQFBQEDt37mTPnj0AdOvWjTfffBONRkO/fv346quvGDlyJEFBQfj7+wNQvXp1IiIimDBhAosWLaJBgwbMmDGDxo0b07x5cxwdHVFKmU4XjYmJISAggEGDBtG0aVPg9i6Zffv2cfDgQYYNG8YLL7zAokWLKCoqIjQ0lAEDBuDp6UnPnj2ZPXs2/v7+pm8Ver2evn37snPnToYNG0a9evWoVasWjo6O2NnZERwcjJ2dHbVr12bp0qUMGTIEgCeffJIePXpw5swZ03P8/Pxo1qwZs2fPxs/Pj4CAAHJycnB0dOTjjz/m7bffZvDgwQC8/vrr9O7dm+vXrxMeHm7a8nd3dzd9Q3gYoaHHgRzc3X9Dr88C7v00WvHXJkM6i3JxZ0jniIiIh9rXnJubS2Jioul3g8FAQEAANja3t1MKCgqIjY1Fq9USHh7OtWvXCAoKwsbGhitXrmA0Gqlbty7p6elcvXqVwMBAbG1tyc/Px9/f3xT+qampZGdnExAQUGb3UUJCAgUFBYSFhVFQUMClS5fIysqiZs2apl092dnZXLhwAQ8PDyZNmkRsbCw7d+7Ezc2NmJgYcnJyCA8PJzU1FQ8PD2xsbEhKSsLX1xcnJyfS0tKIj49Hq9VSrVo1nJycyM7OLvOchIQEbt68SfXq1cnJyaG4uJiAgAC0Wi3p6elcvHgRR0dHqlWrho2NDUVFRVy5cgVfX1+cnZ1JSkoiJyeHsLCwB34v4Paonu+8844M6VwJyZa/+EtxcHAgIiLiT/9ua2tL3bp1Tb//+3P/Peh8fHzw8fH503a8vLzw8vK66/HAwMAyfdWqVeuu5zg5OREZGQnc3uLX6XSmv1WvXt30/zsrizvT3OHh4YGHh8ddbf77cwIDA021ODuX3d3i7u7OY489VuYxvV5fZl74+vreVbcQ/07CX4iHsGDBAgoKCkzXBgjxqJDwF+IhuLq6WroEIR6InO0jhBBWSMJfCCGskIS/EEJYIQl/IYSwQnLAV5SrlJQU09g0ldXRo9UxGA5y82YkTz6ZgF5fbOmSzObo0aOWLkGYiYS/KBd3zlE3Go188sknFq6moqziwgVL11AxbG1t/3SMJPFokvAX5eL5558nKiqKW7duWboUs7tyRZGVdRaNxpNatfyxhkwcOnSoXMtQycjwDkLcp4kTJzJr1ixCQkI4ffp0mStzhXhUWME2ixBCiP8k4S+EEFZIwl8IIayQhL8QQlghCX8hhLBCEv5CCGGFJPyFEMIKSfgLIYQVkvAXQggrJOEvhBBWSMJfCCGskIS/EEJYIQl/IYSwQhL+QghhhWQ8fyHuQUlJCenp6QDk5eWZHrt16xb5+fnY2dnJ0M7ikSLj+QtxDwoLC+nevTvJyckkJiaSnJyMwWCgZs2aGAwG3nnnHZ555hlLlynEPZPdPkLcA4PBwOOPP050dDTJycnA7RVCdHQ0ubm5NG7c2MIVCnF/JPyFuEcjRoygSpUqdz0+fPhwqlataoGKhHhwEv5C3KOAgABGjBhR5kbm9erVo1+/fhasSogHI+EvxD3SaDT079+fatWqmR4bPnw4/v7+FqxKiAcj4S/EfQgLC2PgwIFoNBrCw8N5/vnny3wTEOJRIad6inJRXFxMdHQ0SUlJli7F7JKS2qHVzsfe/m8cOBCFwVBi6ZLMSqvV0rJlSxwcHNBoNJYuR5QTOdVTlItFixYxevRoS5dRQeoDbwNHgbkWrqVitGrVis2bN+Pq6mrpUkQ5kS1/US5OnToF3N5K9PDwsHA15mU01sRg8CMnxw9PT180msq75Z+bm0tubi6XL18mLy9Pwr8SkfAX5eLOF8jAwEA2b95s4WrMKzs7AL0+kby8F3B17YJGU2rpksxm2bJlLFy4ENlBUPlI+ItyZWtrS4MGDSxdRgXw/te/fhatwtzkTKbKS05TEEIIKyThL4QQVkjCXwghrJCEvxBCWCE54Cv+8pRSlJSUPZ1So9Gg0+ksVJF5KKUoLb195lBle23ir0e2/MVf3vnz5wkODsbf39/006pVKy5cuGDp0spVdnY2vXr14rnnnrN0KcIKyJa/eCTk5OQwbNgw+vTpw5kzZ5g8eTJz5sxhyZIlGI1G9Ho9iYmJeHl54ebmRlJSEunp6fj5+eHm5gZAVlYWBoOBtLQ0srOzCQ4OxmAwUFJSQmZmJjqdjuTkZKpUqYKdnR0JCQlkZmbi6+tb5sK17OxsEhIS0Ol0hIWFmcb2SUtLIykpCQ8PD3x9fU3Pv9OOo6OjaejnkpISEhISyMnJwc3NDT8/PxwdHXn33XextbUFwGg0YmdnR1ZWFikpKQQHB+Pg4ABAUVER8fHxODs74+npSW5urul1CnEvJPzFI0Gj0RAcHEzz5s0JCgpi0aJF3Lhxg7S0NJ577jnc3NyIiYlh0qRJODk58cEHH1BSUoKjoyMLFy4kKCiIkSNHYmNjw61bt7h69SodO3Zk2rRpnD17ltdeew1/f39u3rzJggULOH78OJ999hk2NjZ4eHgwbtw4OnfuzO+//87UqVO5dOkSBQUF9OvXj9dff52oqCimTJlCbm4uer2eDz74gCeeeIKVK1eyZMkS7O3tSU9P54033mDAgAEsXLiQDRs2YGtrS05ODlOnTqV58+Z8/vnnODg4MH/+fF566SXc3Ny4ceMGsbGxNGjQgAULFqDT6ZgyZQp79uwhICCAsLAwLl++zJYtWyz9NolHiIT/I664uJj333+fixcvmvYXW8LRo0cBuHnTPHe0Ki0tZd26dVy8eJHr169z+fJlhgwZQlFREWfPniUkJISPPvqIunXr0rVrV2rWrMm4ceNYsGAB7733HvPmzSMmJgaj0cjq1as5cuQI06dPp3379tja2nL48GGGDBnCK6+8Ql5eHm+88Qbjxo2jW7duzJw5k7Fjx/L7778za9Yszp07x6JFi4iKimLjxo306NGDmTNnotVqWbBgAYsXL+att95iw4YNzJ49m5o1a/Lmm2+yY8cO9Ho9WVlZLFy4kKeeeopRo0bxz3/+E6UUxcXFxMXF4ejoCEBcXBw6nY65c+eyc+dO5syZQ3JyMrGxsSxZsoQlS5ZQvXp1Jk2axPXr180y3y9ebATArVu3GD16NHZ2dmbp5w6dTsfzzz9Pp06d5LiHmUn4P+J++eUXpk6daukyTIqKtput7bS0NG7evImfnx/z5s3j2WefJTMzE4B27drRuXNnTp8+TWxsLD4+Pnz++edcuXKF+Ph4jEYjAE2bNqVJkyYEBwfzySefcPDgQdq1awfA//3f/9GqVSs+/vhjDAYD48ePx8XFhaFDh/L0009z/PhxTp8+TUREBC1btqRly5amlUJ0dDTBwcGmbyRXr14lISGBXr16MXfuXHbt2kXTpk2pXbs2zs7OtGnThmXLlrFhwwaaNm1Ky5Yt/3Bo6ICAAJo3b05xcTELFy4E4MCBAzg7OzN48GAAQkNDzRb+JSW338+8vDw2bNhglj7+0/Hjx9mzZw9eXl4V0p+1kvB/xKWkpACg1+t5/PHHcXFxsUgde/feIivrCAUFbczSvlarZejQobzyyitoNBq0Wi0ajcYU/mFhYQB4enri6OhI69at6devH1euXEGv1+Pp6QlAeno6ABkZGeTn5+Pj4wOAq6srwcHBALi5uZGfn8+NGzdwcXEhNTUVW1tb/Pz8sLe3Jz8/n+LiYlJSUvjhhx+oX78+Tk5ONG7cmJEjR5KYmEhJSQk1a9ZEo9HQpEkT4uPjWbduHYMGDeLy5cuMGDGC/v37c/bsWTZs2MCrr77KmjVr7mleeHt7m+rz8PAgJyenXOf1vzMaHwdsAX/at6+Dvb3ZuiIuLo4LFy6QmZlJcXGx+ToSgIR/peHi4sJHH31E/fr1LdL/iBFvsnr1YapWTTRbHzqdDhubP15kDQYDAL6+vrRr147vv/8ee3t71q5dS6tWrahduzYAx44d46233uLMmTMYDAZatmxJenq6aYUC0KNHD+bOncsLL7xAkyZN2LFjB3369CEwMJDevXvz0UcfMXLkSG7evMmVK1dYv349Tz31FOvXryc8PJwffviBiIgImjZtyowZM0hMTGTgwIG4ubkRGBhIQUEB48ePx8nJiV69eqHRaPD397/nXSq9e/dm6dKldO/endDQUI4dO4Zery+HOXy3unVT+OGHAnx99Xz++af4+Zlva3zWrFl/qW+xlZ2EfyWh0Wiwt7c37S+uaI6OhQAYDOnl3rabmxvDhw+nTp06d/3NycmJESNGULduXeD2CmLevHksWbKEvXv30rFjxzL7qiMjIwFwdnZm2bJlNGzYkNjYWIYPH246k8bLy4v169fzxRdfEBsby9ChQxkyZAg6nY6hQ4fi6OjIzz//jI+PD//4xz+IiIhgwoQJBAQEsGXLFpo1a8aQIUNwcXFh5syZLF68mK1btxISEsLUqVPx9fVl9uzZrF27lg0bNtCwYUNGjx6Nn58fzz33nGkl1LdvX9zd3YHbA6wNGTIENzc3nJyc+PTTT9m8eTONGjWitLSU2NjYcp/vAPb2t79Z6fV5ODramnX5urMCFxVEiUfaqlWrFKC8vLzUiRMnLFbH8OHDFaAiIiIsVsN/k56eriIjI9WAAQMsXcpD27dvnwoPD1d///vf1Xfffafq16+vnnnmGbP09cEHHyhAValSRd24ccMsfViiL6GUbPkLq2Bra0u3bt0IDAy0dCkPLTIykokTJ7Ju3Tr27NnDE088wcSJEy1dlnjESPgLq2Bvb8+7775bKe5Ba29vz7Bhwxg4cCBKKWxtbc22z19UXhL+wmr82cHiR5FWq7XY8R1ROcjYPkIIYYUk/IUQwgpJ+AshhBWqPDtBxV9CYWGh2c45/6tISPDG0TGF1FQPwsIy0GotN6aSuaWmplq6BGEmEv6iXCUmJtKlSxdLl2FWCQlNcXScxq1bKwkN/bRSh/+d4TBE5SPhL8pFjRo10Ol0lJaWEh8fb+lyzKq01I2CgipABleuXLR0OWan1WqpUqWK6T4DonKQ8BflYsSIEYSEhJCWlmbpUszuxo3HcXT8hlu3uhEcHIJWW2jpksyuQ4cOcrOYSkbCX5QLZ2dn+vTpY+kyKlC9f/0badEqhHhQcraPEEJYIQl/IYSwQhL+QghhhST8hRDCCkn4CyGEFZLwF0IIKyThL4QQVkjCXwghrJCEvxBCWCEJfyGEsEIS/kIIYYUk/IUQwgpJ+AshhBWS8BdCCCskQzo/goqLi9mzZw8ZGRkcPXoUgIKCAnbu3MnFixepUqUKTZo0QauVdbv4ayssLOTnn3+msLCQM2fOAJCbm8uWLVtwd3cnIiKCBg0aWLjKykmjlFKWLkLcn9LSUl555RU+++yzu/6m0+mYO3cuo0ePlvAXf3mlpaV0796dbdu23fU3BwcHvvrqK/r162eByio/SYdHkFar5aWXXsLf3/+uv4WEhPB///d/EvzikaDVahk3bhwuLi53/a1p06Z07drVAlVZB0mIR1SdOnXo379/mcf0ej3jxo3D2dnZQlUJcf/atGlDhw4dyjxmb2/PuHHjcHBwsFBVlZ+E/yNKp9MxfPhwvL29TY/Vrl2bvn37WrAqIe6fXq9n1KhRuLq6mh5r3bo1bdq0sWBVlZ+E/yMsIiKCAQMGALdXBsOGDcPX19fCVQlx/5o3b07Hjh0BsLGxYfTo0WVWBqL8VcoDvpXwJf2pK1euUrNmDWrUqMm2bVsJCAiwdEkVQqPRWLqECmFNy/K+ffvp0OFJWrZsxQ8/bLSa3ZeWWpYrZfgbjUbeeust4uPjK/2H5/z5mly9mgT48NhjKXh4pFm6JLPSarU8+eSTvPzyyzg6Olq6HLO7cuUKU6dOJSEhwdKlmN2JE41JSYkCHqdVq1PY2+dZuiSz0mq19OvXj4EDB2Jra1vxBahKaNWqVQqwop9EBSv/AnVUzI+Pj486duyYpRezCvHBBx9YfH5X3E9VBfEKZv0FaqmYn7CwMBUfH2+RZatSXuSVkZEBgJ2dHe3atcPJycnCFZlPampLYD05OS74+LyGvX3l3UJMSEjg0KFDFBYWkp+fb+lyKsSdZdnBwYGnnnoKG5tK+ZEF4ObNDtjbbyElpQohIUOwscmydElmExcXx4kTJ8jNzaW4uNgiNVTeJQlwc3Nj/vz5REREWLqUCvKCpQswqx9++IHnnnvO0mVYhI+PDytWrKjUGzJl9f/fT3mELVq0iNGjR1u0BjnbRwghrJCEvxBCWCEJfyGEsEIS/kIIYYUq9QHfB6H+7boAa7mQSAhzkM/SX5uE/7+UlJQQFRXFtm3bSE9Pp1q1anTv3p2qVaty9epVdu/eTdu2bQkJCXngPjZs2IBOp6NLly4YDAZu3LjBjh076Nix4x+O0GkORqORzZs3U7t2bYKCgti+fTv169enXr1699VOaWkply9fJiwsrNzmj7C848ePc+LEiTKP+fv73/fomqdOnWLr1q0kJydTtWpVunTpQq1atcqz1DKuX7/Ojh07aNeuHQaDgW3bttGhQwdZHv8L2e3zL6dPn6Z79+4cO3aMvLw8FixYQO/evcnIyODmzZts3bqV1NTUh+pj+vTpvPjii2zZsgWAa9euMXnyZK5evVoeL+GeJCcn89Zbb3HgwAGys7PZunUrly9fvu925s6dy6hRowDKbf4Iy9u2bRtjx45lzZo1rFu3ji+++IKBAwfy7bffUlpaek9tnDt3jj59+rBnzx4KCwtZtmwZAwYMID4+3mx1x8fHM2bMGE6fPk16ejrr1q0jPT3dbP1VBrLl/y9RUVFkZ2czbdo0ateuzfbt21m1ahU3btwgICCAPn364O/vz7lz5zh//rxpOnt7e7p06UJycjJbtmwhOTmZxo0b06lTp7v6KC0tJT09nY8//pi2bduaHrsjJSWFTZs2kZSURP369WnTpg3Ozs7s27ePoqIirly5gru7O7Vq1eLmzZvY2tqye/duGjdujI+PD7/++itubm7069cPZ2dnYmJi2LFjB0ajkeDgYHr06AHc/pYD4OnpSZ8+fahVqxZxcXFER0ebarGxsaFz587k5uby448/Eh8fj729PQMGDEApxY4dO7h06RI//fQTtWrVMs0fgLS0NLZs2cL169epVasW7du3x9XVlcOHD5OXd/uS/UOHDlG/fn2efPJJ7O3ty/ndFA9KKYW9vT0rVqzAxcWFGzdu0KNHD3bs2EGfPn1IT0/np59+IiEhgccee4w2bdrcNTTB5cuXuX79OvPmzaNjx44cOHCAzz//nOTkZEJDQzl+/Dh79uyhoKCAhg0b0qlTJzIyMjh27BgRERFs3LgRf39/WrRowS+//ILRaOTZZ5+lSpUqHDt2jMLCQjIzM4mOjqZNmzZERkYC/3+59vPzY8CAAQQFBZGamsrRo0cJCAjg4MGDFBcX07VrV8LDw8nJyeHHH3/k4sWLtGrVioKCAgIDA6levXqFz3eLsMh1xWY2b94yBShv7yB14cKle5rmxIkTKiAgQFWvXl0NHTpUff755+rGjRtKKaW2bt2qvLy81Pbt29WyZctUs2bNVO3atZXBYFD16tVTxcXFqnfv3qpu3bqqX79+KjAwUG3fvl2VlpaW6aNRo0aqWrVqKiAgQL333nvqyJEjqkqVKurw4cPKaDSqzp07q5CQEPXMM8+o4OBg9eqrryqllGrXrp3y9vZWTZo0UVOnTlVTpkxRPj4+6tlnn1VPPPGEcnd3V82bN1fPPPOMcnV1VV9++aXKyMhQHTt2VC1atFADBgxQdnZ2avHixSomJkb5+fmp+fPnq1OnTpn+v3r1atWsWTPVqFEjZW9vrzw9PVVKSoqaNm2aCgsLUwMGDFDh4eHqb3/7m/rll19UWFiYcnd3V926dVPff/+9af4UFhaqHj16qKCgIPXMM8+o0NBQ9dJLL6mCggLVq1cv5eXlpXr27Kk6dOigvL291d69e+/5fV27dqvS6w3KxcVT7dlz+J6ne5S99tq7ClBBQTVUZma22fubOnWqcnNzU3v27FEHDhxQn3zyifLw8FAffPCBysnJUS+99JKqVauWGjhwoPL19VUrV668q42zZ8+q8PBwFRwcrJ577jm1ePFide3aNaWUUvHx8apu3bqqY8eOqmfPnsrJyUkdPnxYHT58WHl7e6u+ffuqbt26KScnJ9W0aVM1YMAA5efnp1588UWVl5enhg0bpry9vVXv3r1VixYtVGBgoNq1a5fau3evsrOzU5s2bVJ79+5VgNq+fbvau3ev8vDwUE2aNFEDBw5Ufn5+asCAASo3N1d98sknysfHR/Xu3Vt1795dBQQEqPnz55t9Hiv1YBlV3ipl+A8efFjBBwo+VidOpN7TNCUlJero0aNq7NixKiQkRNnY2Kjq1aur+Pj4MuF/x5gxY5Svr6/68ccf1YkTJ5Sbm5v65ptvVHx8vHR21PIAACAASURBVHrhhRdU165dVXZ22Q9ro0aN1AsvvKDeffdd5erqqlatWmUK/zVr1ih7e3t14sQJpZRSc+fOVfb29io1NVW1a9dONWrUSKWlpSmllJo2bZqptu3btytArV27ViUmJqr69eubwjY6OlqdPXtWbd68WQUEBKhx48b9afjfMXPmTOXm5qY+/fRTpZRSly5dUidPnlQHDx5U3bp1Uy1atFDp6enqxRdfVI0aNVJKlV05/vTTT8rOzk79+uuvSimlvvzyS2VnZ6cuXryoevXqpapXr66MRqOKi4tT3t7easWKFff8vk6ZclbBDAUz1caNlhkPpaK1afPzv5bluSo9Pd/s/U2dOlUBys/PT+l0OuXt7a2mTZumjEajOnr0qKpatar6/PPP1fXr19WgQYNU+/btVUpKivriiy/UkiVL1KZNm1RBQYE6ffq0mjBhgoqIiFA6nU5FRESoc+fOqdzcXHXs2DF17tw5tXz5cmVnZ6fWrl2rDh8+rHx8fNS2bdvUzZs3lb+/vxoxYoQqKipSQ4YMUZGRkermzZtq2LBhKiAgQOXl5am0tDTVqlUrNWjQoP8Z/neW5zfeeENFRkaquLg41bBhQzVixAhVUFCgTp06pby8vCos/B8ko8pbpdztU7XqRWASzs4/YTCkA57/c5qDBw9y5coV5syZw0cffcSmTZsYMmQIW7ZsISwsrMxzp0yZwqpVq5gzZw6dOnVi3bp1FBYWsmbNGrZt20ZxcfGf3nRap9MxZswYNm/ezMyZM01j1Fy6dAl7e3tTXw0aNCAvL4+4uDjg9ldZd3d3UztOTk5lxjv38/NDq9Wi0+koLS0lIyOD6dOnExMTQ4sWLe5pdNOFCxcyY8YM3n33XUaOHAncPki9Zs0awsPDyczM/J9tXLp0CTs7O8LDw02vIz8/n9jYWABcXFxwcXEhLy/vvsepCQiIQacbi14fg6PjdaDyH8yrWjUVmIS7+1dotUWA+Ud/dHd359SpU+zYsYMxY8aQnJyMi4sLWVlZZGZm8u233/LLL79QXFxM48aNSUtLY/LkyeTl5dGiRQvs7OxITk7mww8/ZNq0aezevZthw4axceNGBg4cyNtvv01paSk1atQos1zq9Xo8PDxMv3t5eQG3d0H+++5RW1tb7OzssLOzw9fX938eM9PpdPj5+QGYPjNFRUXcunWLqlWrYjAYsLe3r9Bxkx4ko8pbpTzgm5FRDahNQcEKSkq87mmaQ4cOMXToUFavXk18fDy3bt3CxsamzFgqxcXFLF26lJkzZ9K9e3fCw8OJioqiTp062NnZ0bp1a95//30aNGhg+hD8ES8vL9577z0uXLhg2gferFkzcnJyWL16NRcuXGD9+vUEBQVRs2ZNgLva0mg0//X0uePHj/Prr7/y6quvmj5sfzaAlFKKXbt2MWnSJNq0aUOTJk2IiorCaDSybNkymjRpwrx586hXrx5FRUWmD2JhYSGXLl0q88Fs2rQp+fn5rF69mpiYGNauXUtAQAB169a9h3fhv8vKqktpaSuKiydRWBj60O09CjIyHIDa5OUdQylDhfSp0Wiws7Ojb9++jBgxgiVLlrBlyxa8vb3x8PCgXbt2zJo1i5o1a/L4448TGhrKnj17OHr0KIsXL+b69euMHj2axYsXEx8fT1paGiUlJbi5ubF3717i4uKYMmUKL7/8MgaDgcLCQlO/93JKaHp6OtHR0Rw5coQzZ87QpEmT+36NTk5ONGzYkK1bt3LgwAF27txJTk7OfbfzoB4ko8pbpdzyr1nzGPA7Hh7p2NunAm7/c5oBAwYQFRXF+PHjcXd3Jy8vj9atW9OjRw+OHz+Ou7s7RUVFbNq0CScnJ/bv38/BgwdxcHBgx44dDB8+nK+//prNmzdjNBpp1qzZXQuyq6srjo6OaLVaunfvztNPP82xY8fQ6XQ88cQTvPTSS8yaNYtPP/2UoqIi3n//fVxdXXF2di6zEnJwcMDNzQ2NRoNer8fLywu9Xo9GozE9PyQkhMDAQD799FN+/fVXgoODTR8ud3d3bG1t0el0eHh4YDAY2LJlC7a2tpw+fZphw4ZhMBj44osvaNSoEbt37yYhIYHCwkIKCwspKiqiTp06bN26ldGjR/PSSy/h7u6OjY0NkZGRjBkzhiVLlrBy5Ury8vJ477338PPzw8nJyXSjbq1Wi4eHx5+uIP9IePgZ9PozODhcwtU1Hgi852kfVTVrHmTz5t/x88tDp/sIMO8KwM7OzvQN09bWllGjRrFnzx4+++wzli9fTv/+/fnqq6/YtWsXqamp1KtXD71eX2bwxJ49e7Jnzx7ef/995s+fT05ODpGRkfTp04cLFy5gY2PD5MmT8fLyokqVKiQnJ1OjRg3c3NzQ6XSmZePO/XudnZ1xdXUt83l64403uHnzJr6+vgwePJisrCw8PT2xtbUt85mwsbHB3d0dvV4P/P/PjrOzM3//+98ZPHgwI0eOpGrVqtjY2FTY9QgPklHlrVLezOXOiHl+fn7s27fvnkf1LCgo4NChQ6SnpxMYGEjdunVxcHAgPT2d+Ph4qlatSmpqapktBJ1OR7169SgtLSU6OpqEhAQaNGhAcHDwXe2fOXMGe3t70y6RpKQkrl+/TvXq1U13LTpx4gSJiYnUrFnT9Lzff/8dnU5nOgshOTnZdC1CVlYWcXFx1KpVC71eT2xsLC4uLgQGBnL16lXOnTtH9erVsbe3Jycnh8DAQC5cuICvry9ubm7ExcUREBBATk5OmVM1tVot4eHhKKU4duwYzs7OVKtWjfj4eOrWrUtpaSkHDx7E3t6e6tWrc/XqVUJDQ03BcebMGS5fvky1atWoUaMGADExMRQWFlK3bl1KSko4d+4cQUFBuLnd24J/Z1RPBwcHNm/eTMuWLe9pukfZxIkTmTVrFiEhIZw+fdrso3pev36dpKQkGjRoYNoNcu3aNZKTk03L2NmzZ4mPjycyMpKqVav+YTslJSUcOXKE5ORkfH19qVevnqn2M2fOcO3aNRo1aoTRaMTW1hZPT08uXrxIREQE9vb2nDt3Dnd3dwIDA0lISCAzM5Nq1aoxatQodu3axS+//MK5c+do3Lgxvr6+ZGZmmqbX6XT8/vvvREREoNFouHjxIlWrVsXT09P02QkODmbTpk3k5eVRp04dtFotTz31FDNnzuTFF1806zyGB8+ocmWRIw1m9umnn5oOWsXGxlq6HFFONm7cqAwGg3Jzc1P79u2zdDkVYsKECQpQISEhKisry9LlWNywYcNUaGjoQ7dTXFysPvzwQ+Xu7q6eeOIJVatWLVWtWjV19erVcqjyf/srZFSl3O0jhKic3nzzTcaMGfPQ7eh0Ol577TXatWtHTEwMTk5ONGnShMDAyr8r8Q4JfyHEI6M8d4/Y2trStGlTmjZtWm5tPkoq5dk+Qggh/jsJfyGEsEIS/kIIYYUk/IUQwgpV6gO+OTk5LF++3HSZeGV0/nxNsrIOkZVVlYYN9Xh4pFm6JLM5c+aMaeRGa2M0GlmwYMFdI2hWJidO1ECjOUBSUn1at07H3j7P0iWZzYEDByxdQuUM/ztX82VlZTFjxgwLV1Nxtm61dAUVQ6PRoNVax5fWO8tyeno6kyZNsnA1FWf7dktXUDG0Wq3F7nJWKcO/S5cuNG3alJs3b1q6FLNLT7cnK+sCYI+Pjzf3MVrCI6tt27amq4Yru969e/Pjjz9y69YtS5didikpevLyLgLOBAS4U4HjrFlMv3798PX1tUjflXJ4B6UUOTk5FBUVWboUs/v++x8YOXIIHh5ebNy4gXr1Hn4Atb+6OyM6WsN9YUtLS8nJyfnTQfkqk9mz5/PBB+/h71+FX37ZiY+Pj6VLMjsHBwcMBoNFluVKuW7VaDRmHwPlr8LJ6fY+YK0WXFycywz7LB59Wq3WNO5TZefgcHsXl053exBEWZbNyzp2nAohhChDwl8IIayQhL8QQlghCX8hhLBCEv5CCGGFJPyFEMIKSfgLIYQVkvAXQggrJOEvhBBWSMJfCCGskIS/EEJYIQl/IYSwQhL+QghhhST8hRDCCkn4CyGEFZLwF0IIKyThL4QQVkjCXwghrJCEvxBCWCEJfyGEsEKV8gbuouKVlJQQFxdHWlqapUsxu7NnQ/DwuMzly1Vo0uQGNjYlli7JrDQaDQ0aNMDe3t7SpYhyJOEvysV3333H2LFjKSoqsnQpZpeT0xi9/gfy8xfh7PwRGo2ydElmpdFo6NixI19++SVOTk6WLkeUEwl/US727dvHrVu30Gg0ODo6WrocM7NFqSRAUVqq0GhKLV2Q2RQWFlJYWMjRo0fJzs6W8K9EJPxFuSgpub3rw9/fny+//NLC1ZhXenoNbG0vkJX1HD4+j6PRFFu6JLP59ttv+eqrrygtrbwrOGsl4S/KlYODA506dbJ0GRUg+F//hlu0CnP77bffLF2CMBM520cIIayQhL8QQlghCX8hhLBCEv5CCGGFJPyFEMIKSfiLe5aZmVmuV/AajUb69+9Pw4YNTT+RkZHs3bv3gWpbvnw5qamp5VbfHb/99luZGhs2bEijRo1Yvnz5n06Tn5/Pjh072LVrV7nUkJKSwvLly0lMTCQlJYUnn3ySTz75pFzafhgFBQXcuHHD0mWIByCneop7FhMTw6hRo3jppZd4+umn8fPze6j2lFLExcXh6urKqFGjANBqtVSrVg24fYHRrVu30Ov1eHl5mabLycnBaDSi1Wrx8vJCp9Oxb98+JkyYQOvWrfH09CQ/Px8bGxv0ej3FxcUUFhZia2sL3A5mjUZDVlYWHh4eaDQaUlNT0Wq1eHh4YGNT9mORl5fHqVOnGDp0KB07djQ93qBBA4qKiigsLMTOzg6dTkdOTg46nY7Lly8zatQo3njjDVq1akVpaSlKKfLz8wFwc3MjLy+PjIwMNBoNXl5e6PV6AIqKikhJScHGxgYPDw90Oh3btm1j2rRpNGnShJCQEIYPH26aTwBZWVlkZWXh6OiIq6urqZ2ioiJsbGxIT09Hr9fj4eHxUO/Zv8+To0ePsmjRIsLCwpgxY0a5tCsqjoS/uGelpaUcO3aMqKgoIiMjGT58OM8++yzOzs4P1a6fnx/dunUDQKfTYWdnR35+Pq+//jonT57E3t6e0aNH07t3b06fPs3UqVNJTEykuLiYoUOH0rlzZz7//HOMRiOjRo1i3rx5zJkzh8jISF5++WUOHjzIkiVLmDp1KklJScyePRtvb28uX77MjBkz2LlzJz/88AM6nY6+ffsyevTou1YAANWqVStzDYOTkxOnT59mxowZ9O3bl8aNG/Pqq68yaNAgzp49S2JiIkuXLsXV1ZXY2FiuXLlCWloaVapUYdiwYXz44YdcuXKFkpIS+vfvz8svv0xOTg7Tpk3jyJEj2NjY0LNnT0aMGMEXX3xBSkoK77zzDhMmTGDz5s107dqVxo0bc/ToUaZPn05ycjKenp6MGTOGjh07snXrVr777jtCQ0PZv38/NjY2zJgxg6ZNm6LRaB7ovcrPzyc6Opp58+axZcsWsrKyGDly5IO98cKiJPwriZycHBYsWICvr6/Z+khMTARuX8179OhRjh49yvz58xk3bhwxMbe3Qm/devy+2923bx9du3YFoEWLFkyfPp0vvviC9evXs2DBAq5du8Zrr71GkyZNOHv2LK6urowePZpVq1Yxffp02rRpQ8OGDfn555/p2bMnBoOBffv2mbb0b968ya+//kpWVhaJiYls3LiR559/nuHDhxMTE8NHH33EZ599RmpqKh9++CH169enXbt2d9U5Z84cFi5cCICtrS0rVqygcePGODs78+abbxIWFkZaWhpPPvkkOp0OR0dHmjVrRq1atfj+++/ZsWMH77zzDq1ateLq1avodDo++OADNm7cyOzZs+nevTsrVqzgm2++YdWqVZw6dYqVK1fSokULGjVqxPnz5+nQoQNOTk78+uuv1K5dm2vXrvHyyy9TpUoV3nvvPb766itefvlltmzZwtWrV1mzZg2TJ0/m9ddfZ8KECaxbt47IyMg/XLn9kWvXGgBgNNZh795oNmxYzj//+U/TNxiAI0eOMGnSpPt+3//TwYMHH7oNce8k/B9xDg4OwO2v4f9tH7S5nD59mmHDhqFUdeAAJSXH77sNPz8/OnfuDNzeus7JyWH79u14enoSFRVFdnY2WVlZ7Ny5ky5dupCXl8eqVas4efIkxcXFuLq68thjj6HX6+nVqxcGg+F/9jlx4kQaNmzImDFj0Gg0REdHk5+fT2FhIQcOHPjD8H/mmWd4+umngf+/e8rOzo533nmHqKgoDh06xE8//YS3tzeNGjVCr9fz2GOP0bBhQwCqV6/OxIkT0Wq1pKamYjQaWbNmDSdOnKCkpITs7GwOHDhAs2bN6NKlC506deK1115Dr9dz4cIF1q1bR5cuXcqMr3PhwgWuXbvG1KlTeeqpp3B1daV3796cPXsWAFdXV4YNG4anpyc1atQgMzPzvt6b4uIsII2srOEMHNiN4uK7B+47efIkJ0+evK92/xuDwYBWK4cjzU3C/xHXtm1bunTpQmpqKkqZd3TJnJwcfv/99zKPOTo60r59ew4fbkBKSiJ5efdfQ61atXjrrbdMv+fl5eHo6IiTkxPNmzdHo9GYtsbffvttTp06xbvvvkuVKlVYunTpPdV9Z+whuB2IQUFBANjb26PX62nZsiX5+fnUrFmT1q1b/2E7derUoWfPnnc9fvnyZZKTk9FqtRw4cIAWLVr84fROTk6mUHv//ffZsWMHf//73wkPD2fevHnodDrs7e3JysoCbh8Qj4qKol69en/62nQ6HRqNxrQlXlhYiFarNQ2up9Fo0Gq1aDSaB9rVk5XlAhwCGtOvnycHDvzE1atXyzzH29ub4ODgP5z+QfTt29d03EKYj4T/I87NzY0NGzaQm5tr9vCPiooy7fN2cnLi8ccf57XXXqNt27a8+OJMvv++H15e7YGxD9WPra0tnTp1Yvv27SQkJHDjxg127txJp06diI2NxdXVFTc3N86cOUN+fj4lJSWmA7uLFy9m+PDhVKlShWPHjrF+/XrWrFlTJvx1Op3p4Grr1q1ZvHgxZ86cAWDz5s2mLfX/tGnTJi5cuGD6/YknnqB169ZMnjyZ+vXrExkZyaxZs2jevDlVq1ZFq9Xyyy+/EB4ebur3jri4OBwdHfHx8WHTpk3k5+ej1+vp1KkTkydP5h//+Afx8fHs27ePFStWoNfryc/PZ/Xq1Tz11FOmdmrUqEH16tX55JNPSEpKYuvWrVSpUoXatWsTFxf3UO8DQNWqScAQvLwi+fDDHzEaX+Hrr79m1apV3Lx5E4Cnn36a2bNnP3Rfd3h6epZbW+LPSfhXAnZ2dtjZ2Zm9H1dXV2xsbGjbti1jx46lY8eOpn7d3G6f7ufoePW/NVGGra0tTz755F3HKbRaLc8//zwpKSl89dVXuLi4MHbsWEJCQpg8eTKzZs1iwYIF9O7dG71ej42NDY0bN6ZPnz7s3LmTESNGMHHiRGbOnMnixYvp1asXAQEBODs74+/vz1NPPWUK4g4dOjBz5ky++eYbSktLGTlyJHXq1ClTj6+vL7179wYwBR7c/kZx/PhxatSowauvvkpoaChxcXH89ttv1K9fn+HDh7NhwwauXbtGZGQkOTk5pmknTpzI9OnTmTVrFv3790en02EwGBg+fDh5eXmsX78eZ2dnZsyYQfPmzQkJCaFly5bs3buXdu3a0alTJ8LCwggMDGTp0qUsXryYRYsW8cQTTzBnzhxCQkKoWrUqnTt3xtbWFhsbG1q2bGk6u+le3Xlf7eySMBhKqFevHrNmzWLYsGEsWrSIb775Bjs7OwnsR5BGmXtzUVQa165d4+LFi7Rs2fKuA4YjRoxg6dKlREREEBsba6EKRXmbPn0677zzjumb1H+e3nvlyhUuXbr0h8dIxF+bbPmLexYUFGTaVy4EQHBwcLnu7xcVRw6pCyGEFZLwF0IIKyThL4QQVkjCXwghrJCEvxBCWCE520eUq5KSEpKTky1dhlllZDih1aZTUOCKl1c+Gk2ppUsym+zsbEuXIMxEwl+Uq8TERLp06WLpMswqJiYQG5vfyciIoEGDW+h0Jf97okfUv1/UJioXCX9RLqpWrQrcvrlHVFSUhasxtzuvL45TpyxaSIXx9PQ0DYkhKgcJf1EuRowYgYuLC7du3bJ0KWa3ZctpoqI24ugYxJgxgzAYKv/HqEePHri7u1u6DFGOZHgHIe7TxIkTmTVrFiEhIZw+fbrMEMtCPCrkbB8hhLBCEv5CCGGFJPyFEMIKSfgLIYQVkvAXQggrJOEvhBBWSMJfCCGskIS/EEJYIQl/IYSwQhL+QghhhST8hRDCCkn4CyGEFZLwF0IIKyThL4QQVqjyD0QuRDkoLCwkOjoapZTp7lYFBQUcP34cBwcH/Pz8CAoKsnCVQtw7Gc9fiHtQUlJC48aNiY6OvutvDg4OrFy5kl69elmgMiEejOz2EeIe6HQ63nrrLezs7O76W8uWLenYsaMFqhLiwUn4C3GPunfvTsOGDcs8Zmtry+jRo+VuXuKRI+EvxD1ycnJi9OjRZbb+27ZtS+vWrS1YlRAPRsJfiPvQtWtXGjdubPp97NixuLm5WbAiIR6MhL8Q98Hd3Z3XX38dGxsbOnToQPv27S1dkhAPRM72EeXi2rVrLFmyhKSkJEuXYnYHDtTl/PlvcXDoTN++Sej1xZYuyay0Wi3PPvssbdu2RafTWbocUU4k/EW5mDJlCtOmTbN0GRWkPvA1sBaYYeFaKka9evX45Zdf8PT0tHQpopzIRV6iXNy4cQO4ffbLf54RU9kkJHTH0XE/qamhhIW1QqsttHRJZpOQkMD169dJT0+nqKjI0uWIciThL8pVUFAQhw8ftnQZFWi4pQswq+nTp/POO+9YugxhBnLAVwghrJCEvxBCWCEJfyGEsEIS/kIIYYUk/IUQwgrJ2T6iUvrtt99ITk42/X7nFNT/dZ56SUkJ6enpeHl53XNfJ0+e5MiRI2RnZxMREUHLli3/Zz+HDx+muLiY5s2bc+TIEfR6PY0aNUKr1XLr1i28vb3vuX8hHoSEv6iUZs6cyY8//kh4eDg6nY6UlBSaNGnCwoUL8ff3/9PpFi5cSFJSEtOnT7+nfvbu3cvw4cPx8fHBxcWFmTNn0rNnTz7++GNcXFz+dLopU6YAsGnTJlasWIG9vT316tVj1apVREdH88knn9zfCxbiPkn4i0qpuLgYR0dH1qxZg5eXF1u3buWNN95g1apVjB8/nrS0NA4ePEhGRgaBgYG0bNmSzMxMtm7disFg4OLFi1StWpXY2FhOnTpFSUkJbdq0ITAwEK32/+8t3b9/P0VFRXz22WfUrl2b6dOns3//ftO3jri4ONzc3Pjtt9/w8fGhefPm2NraUlRUhE6nQ6/XM2rUKADy8vLYtm0bqampxMbGEhYWJsMpCLOR8BeVllarxd3dHS8vL3r16sWXX37J1q1bGT9+PIMHDyYmJgZ/f3+OHDnCF198QWFhIXv37kWv1zNp0iSGDx/OSy+9hI+PDxkZGcyYMYNff/21zC6Z8PBwUlNTGTJkCJ06daJTp068+eab6PV6vv/+e1544QWqV6+Og4MDv//+O6+++ipTp041TV9YWMi4ceNwcHCgf//+/Pjjj2g0GiZMmMDXX3+Nq6urJWadsAIS/pVcUVERs2fPZvr06Wa9PP9O2xcv1jNbHw/D2dkZLy8vLl26BMD48eNxd3cnMTGR1157jfj4eN566y02bdqEwWBgxYoVpKens3TpUry9vdm0aROzZs2ioKCgTLt9+/ZFp9OxcuVKli1bxkcffUSPHj1YunQpAPn5+UydOpWnn36at99+m88++6xM+P+7Hj16sGvXLm7cuMHatWvR6/XmnSn34NixOgBcv36d0NBQs/en0+l45ZVXeO+99/7wrmmi/Ej4V3KZmZmsWbOGrKysCunPYNhfIf3cr7S0NK5cuYKXlxd5eXls3LiR6OhoAgMDyc7OBm4Hz50fg8HApUuX+Pjjj9FqtRgMhj9s9+TJkwQFBbFy5UpSU1NZvnw5Cxcu5OjRo6bnhIeHYzAYCA8PJysri/T09D9s607f/62/iubmdgDQASXk5+dXSJ/fffcd48aNk/A3Mwn/Sk4pZdoqb9++vdluMj5v3nEuXvyK0tKuZmn/QZSUlJCQkEBubi47d+7k2rVrjBo1ijNnzvD111+zdOlS003ZS0tLuTPAbW5uLhkZGSxbtgyj0cg333zDoUOH2L17NyUlJWX6WLp0KXv27GHp0qVEREQQFBRU5pgAwJEjRwgMDOTkyZN4eXnh7u7+X+vOy8sjPT0dV1fXu9qqaHl57YE52Ng0ZvLkQXh4mC8yfv75Z7Zs2UJxcTEy2LD5SfhbkUaNGvHKK6+Ype3o6BFcvAjBwX+NLX+tVovRaKRnz54UFxdTWlpK165deeaZZ8jIyMDZ2ZnPPvsMLy8vMjMzuXr1KoWFhXh4eLBmzRrefvttgoKC2LJlC9OmTSMhIYHCwkISExMJDg429TN69Gj2799Pnz598PHx4fLly3Ts2JGmTZuya9cuAObMmcM333zDuXPnGDdunKm+O8F+Z4sfwMPDg9WrVzN+/Hjmzp37X88Yqgj160fx3Xcl+PklM2JEf/z8/MzWV2ZmJlu2bDFb+6IsCX9RKb3zzjuMHj3a9Hu1atWoUqUKcPtuXLt37+bQoUPUqVMHZ2dnjEYjWq2WmTNn0qpVK0JDQ4mMjKRFixYYjUbat29PdHQ0QUFBZfqpV68eBw78P/buPC6qsv//+GuGbdhkR1BwxTUUUEFBxDUXzDV3M9NS667MUtustEWzLFtc6lbzvm0x79Rc70ojbzN3TVPESAUFRRSQnYFZz+8Pv84vssxlxlHm83w8fAhnzvI+M8NnrjnndjQCIgAAIABJREFUOtfZRUpKCvn5+bRo0YIOHTrg5uZmmWfx4sVcvHjR0qsI4M03L98HwMXFhblz5+Lm5oZGo2HmzJm0bt2a8PBw3N3dbf00CQcmxV/USDExMdd8PCIigoiIiKum+/j48MADD1h+79mzp+Xnrl27/um6fHx8uP/++/9yWwEBAXTp0qXatNjYWMvPv78nsIeHB6NHj75mdiGsQYZ3EMJGOnXqxOrVq29LLxkhbpS0/IWwkZCQEIYMGWLvGEL8KWn5CyGEA5LiL4QQDkiKvxBCOCAp/kII4YDkhK+wqvLyctasWWPvGDa1f/891K6dRXp6Pbp3P4mzs+3GTLK3Y8eO2TuCsBEp/sIqrlyteuHCBYYOHWrnNLYWBfwCzGLZsj8fpK2mUalU9o4grEyKv7CKfv36kZKSctsGkLOnoqJI3Ny+p7zck6CgOqhURntHsrkBAwbYfagJYV1S/IVV9OzZk5SUlKuGPK6JtNognJ3z0eli8PIaiEpltnckm6tTp44MN1HDSPEXVuHi4kKDBg3sHeM28v+//6//Xr9C3Emkt48QQjggKf5CCOGApPgLIYQDkuIvhBAOSIq/EEI4ICn+QgjhgKT4CyGEA5LiL4QQDkiKvxBCOCAp/kII4YCk+AshhAOS4i+EEA5Iir8QQjggGdWzhjKZTJjNZoxGI4qiAGA2mzEYLt91ysnJyXIDFiHsRVEUjMbL90MwmUzVphkMBtRqNU5OTvaMWGNJ8a+hdu7cyb///W+0Wi3nz58HYMuWLVy6dAk3Nzdmz55NUFCQnVMKR2cwGJg+fTrFxcWkpqYCUFRUxDPPPIO7uzv9+/fn/vvvt3PKmkmKfw3VsGFDdu3axcmTJy3Tjh8/zvHjxxkyZAgBAQF2TCfEZS4uLri5ufHZZ59ZvqFqtVpWr15NcHAwkydPtnPCmku+99dQ4eHhjB079qp7r/r7+/P444/LIR9xR1CpVIwbN47w8PCrHuvfvz9RUVF2SOUYpALUUCqViuHDh9O0adNq07t3705CQoKdUglxtebNmzN06NBq04KDg5kwYQLOznJwwlak+NdgjRs3ZvTo0Zbfa9WqxT/+8Q9cXV3tmEqI6q60/sPCwizT+vXrR3R0tB1T1XxS/GswlUrFww8/TMOGDQG47777iI+Pt3MqIa7WokULxowZA4CPjw9PP/20NFJszGG/U+l0Ok6fPo3ZbLZ3FJuqqnKiRYvRnD79Fq1bjyUjI8PekWzO29ubunXr1ojzGmazmdzcXEpKSuwdxeYaNrwfF5fFNGt2P1rt5Q4KNZlKpaJBgwa4u7vbZ/vKlVPsDqSyspIXX3yRdevW1fjibzI5c/78k0Am7u7HCAys+cXfw8ODN998k0GDBtk7yi3bsWMHjz76KOXl5faOYnMFBc2orIwFnKlT53OcnIz2jmRTKpWKHj16MH/+fHx8fG779h2y5V9QUMC3335LVlZWjb+IRFFUgAq1+kWqqnpw4cIFe0eymd9fMLR169YaUfy3bNnCr7/+CoCzs/NVvbdqEqPRG7X6Sczm/5CXl4NKVXPbpVcuwtyyZQsFBQVS/G8XRVEsVxMOGjSIAQMG2DmR7RiNnuTkhOPvn0JV1RqCgg7aO5LN6PV6XnvtNbKzsy1XMt/truxHYGAgb775Jm5ubnZOZDv5+e3QaFIoLOxI3bpf4uxcYe9INpOSksKnn36KyWTCXgdfHLL4/150dLTlRFPNFvt//7ewawpb0mq1LFy4kOzsbHtHsTovLy9GjBiBl5eXvaPY2JX3Z+w157rblZWV8emnn9o1w91/RkwIIcQNk+IvhBAOSIq/EEI4ICn+QgjhgKT4CyGEA3L43j53oqlTp1YbihnAzc2NZ599ltjY6+sFMXnyZPz8/Hj11Vf/cp4DBw7wzjvvMHXqVOLi4m4ps3BcmzdvZsmSJVdNv/fee3nsscduaHC2qqoqfvjhBxITEzGZTMycOZOmTZve8HrE35OW/x2oXbt2JCYmYjQa+emnn4iOjiYhIQF/f38MBgNGoxGtVmvpA67T6SgvL6eystLSZzgqKorIyEjLhU8mkwmDwUBFRYXlQig/Pz/at29PQEAAiqJgMBgwm81UVlZSWVlZLZPBYKC8vNxyh6WafmW0uH4NGzYkMTGRhg0bkpKSgoeHB4mJibRo0QK1Wo3JZKKiogKtVlttOb1eT3l5OVqtFrPZjKIoHDx4kEmTJlFYWIirqytt27aladOmqNVqjEYjZrMZvV5PRUWF5VoduDwMRkVFBTqdzvJeF9cmH6V3oJEjRwKXC+6RI0d47LHHCA0NpbKykueff56AgAD27NnDgAEDiI2N5Y033iAvLw9fX1+mT59OYmIi2dnZBAYGUllZyQcffICfnx+nTp3i559/pmvXrrzyyitUVFSQmZmJVqvlt99+44MPPqBTp0785z//wWQyMWvWLNq1a8eFCxeYPXs2R48eJTk5maKiIjp06MDAgQPt/EyJO8E999zDPffcw/79+/n000/p27ev5dqZiooK/vWvf7Fu3TqcnZ155ZVX6NixI5mZmcyePZtTp07h4eHBY489RlJSEosXL6agoICXX36ZqVOnWq7Cr6ioYM6cOTRt2pRdu3aRmZnJiBEjeOihh1CpVCxYsIBNmzbRsGFD7rnnHi5cuMC8efPs/Mzc2Ryy5V9V5UVJSW0ASkrusXOa62c0GlmzZg3Lli0jOjqatm3bsn79enx8fJg8eTIXL17k+eefB2DTpk3s2LEDvV7P5s2bef3112nSpAnR0dG89dZb/Pzzz+Tk5PCf//yHCxcucPbsWT7++GPWrl3LkCFDyM7O5rXXXkOn0/Hiiy+yefNmJk2axLlz53jvvfc4cOCAnZ+Nq5lMzhQUNADurtf1WvLyIgAoK2uK2Xz3tdVWr17N22+/Tb9+/ejYsSNDhgwhIyODuXPncuzYMT788EPatWtHSkoKZWVl1K5dG0VRaNSoEYqisGHDBnbt2oVWq+Xrr79m4cKFdOvWjXr16vHGG29w8uRJNm/ezEsvvURycjKxsbG8//77rF271t67fk1XXletNgyDoZZdMjhk8TcYqqioeB74lYqKMnvHuWHJycnMmjWL6OhoHnzwQbp168b+/fuprKy86qv1FQkJCTz44IOMGzcOd3f3v5zvscceY/To0XTt2pWKigpKSkrYv38/3bt3Z9SoUUybNg1fX19b7t5NM5tNlJQM5/Lrap8/KGsrKvIHfkWrHYKimP52/jvN5s2b8fPzw9XVFX9/f8rKyti1axdhYWGcOnWKKVOmUFRUxJAhQwgNDSU5ORkPDw8mTpxI3bp1r1pf27ZtGTVqFL1798ZoNKLX69m3bx8BAQFMmDCBCRMm0KVLFzvs6Y0pKqoEfqWqajpGY+Xfzm8Ld19TwqruzoGj/P39cXJyoqysjOeee46zZ8/y6KOPkp6eztmzZ/90GRcXF9RqNS4uLtccyM7NzQ21Wn3VWOo6nQ7ArmORXL87Pd+NUu6C5/zPXXnfqNVqVCoVr7zyCnFxcSQlJREeHs727dv53//+R0pKCl999dXfrs/FxaXa+n7vynmDu+e5sm9Oh2z5u7ho8PScC7TE09Pb3nFu2JVeD+Xl5ezevZv4+HjatWvHpUuXqKqqsuq2atWqRWJiIikpKbz33nvMnj2b0tJSq27DWtRqJ3x8VnH5db0zM94oP79CLu/PWlSqu2/02d69e1NYWIi/vz8eHh5s27YNjUbD4sWL2bRpE1OnTmXChAmUlZVRWlqKSqVCq9WyYcMG8vLyrmsbiYmJFBYWMnfuXGbNmsWWLVtsvFe3zs/PHWiJRjMPZ2f7jOfvkC1/jaYcH5+L5OeDj08acGcO/RsaGkpsbGy11k67du0sX4cDAgKYPn06ixcvJjs7m169enH06FFMJhNRUVGEhobi5OREVFSU5eYmGo2G2NhYvL29UavVxMXFUatWLVQqFUlJSfj7+wOXbwBvMBhQqVS8/vrraDQaNm/eTHJyMl5eXnYZgvbvODkZCQzM4ty5K6/r3S84+BQA3t4nUKvv7PHtvby8SEhIoE6dOpZpo0ePJj8/n5dffhkXFxeee+45QkNDGTVqFG+//TYDBw7E19eXN954g/bt21NaWkp8fDxLliyhVatWxMTE0Lx5czQaDXFxcTRu3Bi4/O03NjYWDw8PevfuzSeffMLSpUuJjo4mPj7+L78B3ymuvK4eHudwcSkFgm9/CMUBZWVlKREREQqgvP766/aO85eqqqqU8vJyxWQyKYqiKGazWSkvL1eqqqos8xgMBqWoqEgpLy9XDAaDUl5erpjNZqWiokLRarWK2WxWtFqtUlVVpZjNZsVoNCrl5eWK0Wi0zG8wGCw/X9lWVVWVZfmpU6cqo0ePVnbs2KF8+eWXSkBAgPL111/b5Tm5loqKCiU6OloBlIcfftjecaxi+vTpCqA0aNBAKSsrs3eca7ry3jIYDNWmX3mPFhcXV3svV1ZWKoWFhUpJSYlluqIoSnl5uVJUVKQYDAZFq9UqOp3O8p6+8t7X6/WW9/H69euVnj17Kp9++qmya9cupVu3bsrIkSNv347fhEWLFimAEhISopw8edIuGRyy5X+3cHNzqzZ+u0qlwtPTs9o8zs7O1U7AXjkk5OHhYZn2+9vEOTk5VVvH7y+c+f3Pv99uz549ee2115g6dSqKojB8+HCSkpJuZddEDfTH99YVf3yPwuX3skajQaPRXDX/X70/f/+ednFxsXwjjo+P59///jfvvvsuGo2GgIAAnnnmmVven5pOir/4Wz179qR9+/acP38ejUZDvXr1avTdz8TdJTg4mFWrVpGdnY3ZbCYkJOSOPCx5p5HiL66Lj4+P/EGJO5abmxtNmjSxd4y7ikP29hFCCEcnxV8IIRyQFH8hhHBADn/M/8ol4jWVooDBoEatNqIoLri43H1DBFwvvV5fY0cbVRQFvV5fo9+rBoMTKpUBs9kZFxczf7iAt0a5MrKuPTl88f/000/ZsWOHvWPYTFWVhj17/AgKOoaitKdVq1P2jmQzJpOJzMxMe8ewiYsXLzJo0KAa3csqNTUClWo/+fktiY8vRqOx7tXqd5KcnBx7R3DM4u/m5mbpuXL69GlOnz5t50S2l58PcJT//c/eSW6PwMBAe0ewitq1L48+W1VVVaMbKZddeXMeYc8euwa5bby9va8aR+t2ccjiHxgYyGuvvcbatWtr7GGCKyorzWzc+BOVladp2jSBhISm9o5kc/7+/kyYMMHeMaxixIgR5Ofnc/HiRXtHsbn9+y9y/Pi3uLoGM3BgDzw87FMUb6d+/foREhJil22rFOWuGQJP3ISCggI6d+7M8ePHmTp1Ku+88469Iwnxp+bMmcOMGTMICwvjwIEDdiuKjkJ6+wghhAOS4i+EEA5Iir8QQjggKf5CCOGApPgLIYQDkuIvhBAOSIq/EEI4ICn+QgjhgKT4CyGEA5LiL4QQDkiKvxBCOCAp/kII4YCk+AshhAOS4i+EEA5Iir8QQjggKf5CCOGApPgLIYQDkuIvhBAOSIq/EEI4ICn+QgjhgKT4CyGEA3K2dwBRMxQUFPD1119z8eJFe0exuf3721C7thPp6e50774HZ2eDvSPZlJOTE3379qVVq1ao1dJerCmk+AurWLZsGS+88IK9Y9wmUcAvwCx27XrV3mFui3Xr1rF161b8/PzsHUVYiRR/YRWZmZkAODs7Ex4ebuc0tpWb2wUPj2UUFvpSv35T1Oqa2/IvLi6mqKiICxcuoNPp7B1HWJEUf2FV9erV49ixY/aOYVNmswsqlQFFcUatfhRQ7B3JZt5++21mzZpl7xjCBqT4C6tSq9W4u7vbO8ZtcOVPx8WuKWzNxaVm758jk7M3QgjhgKT4CyGEA5LiL4QQDkiKvxBCOCA54SvuOiUlJaSlpXH+/Hl8fHyIjo4mKCgIo9HIsWPHqF27NqGhoVbZVnl5ORkZGdSrVw8/Pz+ysrL45ZdfcHNzo2XLlmi1Who3bnxTJ0ZLSkrw8fGhtLSUM2fOUK9ePXx9fa2SW4i/Iy1/cd3Onj3LgQMHqKqqsmuGyZMnM3z4cF599VWGDh3Kgw8+yJkzZ9BqtfTp04d//etfVtteeno6DzzwADt37gRgypQpPPXUUyxfvpyPPvqIZ555hqKiohte7/fff8/s2bMBOH78OEOHDuXAgQNWy307mEwmsrOz2bNnj72jiJsgLX9x3XJzc+nUqRMDBw5k8uTJdOzY8bZnWLBgAd999x2LFi1iyJAhrFq1iieeeIJ169bx8MMPo9frMRqNAOh0On7++Wd0Oh1NmjQhLCwMgIqKCg4ePIiiKLRq1YqAgADg8gVNR48exWw207p1a/z9/WnWrBkrVqygYcOGFBcXc+bMGe677z7mzJlDeXk5FRUVluULCgpITU3F29ub1q1b4+rqCsDJkyc5d+4cHh4exMTEYDQaWbVqFRkZGZw/f542bdqwatUqmjVrZtnP9PR0cnNzCQ8PJyIiAoDS0lJ0Oh0uLi4cPny42j7dbnl5eSxcuJDly5dz3333ER8fb5cc4uZJ8Rc3RK/X89VXX7Fhwwa6d+/O1KlT6dy5823b/vr16+natSuDBw8GYNiwYfTo0QNfX1+0Wq1lvgsXLjBmzBhycnJwdnamoKCAtWvXUq9ePZKSkqhfvz4Gg4GCggJWrlyJRqNh2LBhhIaGUl5ezsWLF/n+++8pKChgwIABLFiwgA0bNnDs2DHOnDmD0WhErVbz888/s3HjRtLS0hgzZgwhISHk5uaSmJjI8uXLWb58OW+++Sbh4eGcOXOGwYMH07dvXzZu3EhpaSnDhw/nzTffpG/fvqxcuZLu3bvz2muv8dFHH1G/fn1yc3OZNm0a06dP58knn2Tv3r00btyYM2fOkJ+fz9atW4mJibltz39GRgYrVqxg8eLFFBYWoig19wK3mk6KvwNZvnw5mzdvvunlKysrLT/rdDq++eYbdu7cSffu3Tl0KBLoTFZWFysk/WuKouDh4WEZYEytVhMYGHjVfBqNhoceeoiIiAjOnj3LxIkTycjIQKvVcuHCBSZNmkTz5s3R6/WEh4eTkpJCYWEhEydOpFmzZly8eJGgoCDy8/MxGAyYzWbeeecdjhw5QufOnXnxxReZNWsWBoOB0tJS5s6dS5MmTfjqq684ePAg27dvp7i4mLZt27Jo0SLCw8OZO3cu33//Pe+++y7JyclkZGSwatUqMjMz0ev1mM1m0tLS+Oijj3j77bfp378/ixcvZt68eQwYMACj0YjBYGDmzJn4+fkRGRnJoUOHbFr8jx7tCPTmwoXavPTSfLZtW0NWVhZms9kyz6pVq9i+ffstb+vSpUu3vA5x/aT413Curq6EhIRw/PhxioqKbur49LWUlpayadMmzOYTwL/w8dln1fX/kbOzMyUlJZjNZtRqNQaDgZ07d3LPPfeg0Wgs8ymKQkZGBhs2bMBoNFJZWYmiKLRt25b+/fvz4YcfAtCmTRvCwsKIj48nJiaGd999F4CoqCjat29fbdu1a9fGzc2NWrVqERQUZJleXFzM+fPn6dWrF8HBwfTu3ZvevXsDl4/nf/XVV1RUVHDu3DkURcHT0xMvLy/c3d2pW7euZVwkgGPHjlFcXEzPnj2pXbs2Q4YMYeHChfzyyy8AlkNRvr6++Pj4VCvCthAcnAOswWgcxxdfLKKqSnvVPCUlJZSUlFhtm0FBQXJl8W0gxb+G8/b25s033+Trr7/GZDLd0rpyc3P54osvLL+r1WrCw8OZMmUKixb5curUMi5danqrka+pQ4cObNu2jUOHDtGqVSu2bdvGAw88wLRp03j88cct8/30008sWrSIFStWEBERwe7du1EUhaKiIgYMGMCUKVP45ZdfmD17Np988gkvvPACDz/8MAEBAWRmZvLMM8/wxRdfkJyc/LeZvL298fPz48SJE+j1elJTU1m/fj2DBw9m6tSpREdHs2TJEubOncvGjRsty5nNZgyG6oPC1alTB5VKxYkTJwgNDeXo0aOYTCYaNGhgvSfxBpw7Vx94BpWqFe++O5QNG5bxv//9r1ruqKgo7r33Xqtts3///tLr6TaQ4l/DqVQq4uLiiIuLu+V17d+/31L8mzVrxqRJk3jkkUfw9vbm+PGJnDq1lMaNI4Cpt7ytvzJr1ixOnDhBjx49aNCgASdPniQ2NpaxY8dWm8/FxYWqqirWrFlDUVEROp2OjIwMIiMjeeKJJ2jTpg21a9dGp9PRoUMHTp8+zeTJk4mJicHX1xdXV1c6dOhwXZn8/PwYP348kydPplu3buTk5NCgQQMmTZqEt7c3R44cYf78+ezYsYPy8nIAfHx82LdvHyNGjGDKlCmWdcXHxzNs2DAeeOABmjVrxrFjx3jooYes8vrdjHbtfmTduiXUrRvG4MEHmDhxELt27WLevHl8++23mM1mOnTowLx58+yST9w8Kf7ihkRFRTFhwgSGDh1KYGDgbb+5R/369dm4cSMpKSmkpqYSGRlJr1698PPzQ6/Xs3DhQpo1a0arVq1Ys2YN+/btY8KECYwbNw4vLy9iYmLYs2cP3377LaWlpYwbN47ExETUajX//e9/SUlJoaqqiilTphAVFUVBQQELFiygXbt2ALz88suEhYXh5OTExIkT6d+/P7Vq1WLMmDG0bNmSLVu2EB4eTnJyMsHBwXzxxRd8/fXXhIaGMnHiRA4ePIjRaOTJJ58kNDQUDw8PmjRpwvLly4mNjcXLy4vly5ezZcsWUlNTee655+jRowcAjz76KFqtFi8vLwA+/PBD2rZte1uff2dnZ5KSkoiLi2PPnj18+OGHeHh43NYMwjpUipyuF9epvLyc0tJSQkJCrir6EydOZOnSpURERHDy5Ek7JRTWNmfOHGbMmEFYWBgHDhwgJCSk2uNlZWWUlZVRp04dOyUUN0ta/uK6eXl5WVqdQsDl8x3e3t72jiFuglzhK4QQDkiKvxBCOCAp/kII4YCk+AshhAOS4i+EEA5IevsIq6qsrOTHH3+0dwybOnKkEa6uP5OfH0lCwkWcnY32jmQzp0+ftncEYSNS/IVVqFQqAM6fP0+fPn3snMa2dDoXVKoqTCY3NBoTKlXNvVTmyjAOV15fUXNI8RdW0blzZzZs2GDXG73cLnq9CpNJD6hwddVQk+vilXsSJCYm4unpaec0wprkCl9hFVVVVaSlpVFRUWHvKDa3YMHnrFmzlKCgBnz22T9xd9f8/UJ3uZYtWxIQECDfAGoQafkLq9BoNLd9nBl7uXJPBE9P6NgxQa56Fncl6e0jhBAOSIq/EEI4ICn+QgjhgKT4CyGEA5LiL4QQDkiKvxBCOCAp/kII4YCk+AshhAOS4i+EEA5Iir8QQjggKf5CCOGApPgLIYQDkuIvhBAOSIq/EEI4IBnSWYjroNPpmD17NgaDgR07dgBQVFTEzJkzcXV1pXfv3nTu3NnOKYW4fnIzFyGug6IojBgxgq+++uqqx0JCQtiwYQNxcXF2SCbEzZHDPkJcB5VKxZNPPomvr+9Vj/Xr14+YmBg7pBLi5knxF+I6JSQk0KNHj2rT/P39mTRpEi4uLnZKJcTNkeIvxHVSq9U8/fTTBAQEWKYNHz6c1q1b2zGVEDdHir8QN6Bdu3YkJycD4O3tzZNPPimtfnFXkt4+wirMZjNFRUVUVVXZO4rNJSWNZdWqr4mLG4JG40lOTo69I9mUSqUiODgYZ2cpFzWJ9PYRVrF7926effZZSkpK7B3F5jIz26HVAoTQsuW3qNUme0eyKbVazbBhw5g2bRpubm72jiOsRD7KhVWsXLmSXbt22TvGbeIE/AS8y/HjR+wd5rYoLS3lkUceoXbt2vaOIqxEir+wCr1eD0BAQADPPvusndPYVk5OEp6eKygo6EGjRr6o1Xp7R7KZbdu2sWXLFoxGI3KQoGaR4i+sys/Pr8YX/8s6/N//iXZNYWtGo5EtW7bYO4awASn+wib0ej35+fmYTP//eLirqysBAQF3RO+Y8+fP4+bmVq3bprXW82f77unpiZ+fH2r1jXWw0+v1uLq6UllZSUFBAYGBgbi7u99wzvz8fIxGI6GhoTe8rKiZpKunsImsrCwGDRpEfHw8HTt2pGPHjnTt2pWFCxfeEYcPhg4dyhtvvHHL6xk8eDCvvfZatWl/3PeEhAQGDhzInj17bmjde/bsYenSpQAcPnyYLl263PR5leeff54xY8bc1LKiZpLiL2zCbDZTUFBAnz59WLFiBcuXLycqKorZs2eTnp4OXD6kkJ+fT3FxcbVlTSYTeXl5XLp0CbPZXO2xgoICSyv290pKSigoKPjLPPn5+ZSVlVl+f/PNNxk/fvw190Gn03Hx4sWruq8aDAYuXLiATqfj0qVL1db7+32PjIxkxYoVfPDBB1y4cIGXX37ZMk9hYSEXLlxAe7nbULVlL126hE6nY8aMGfzwww8ANG/enE8++YS2bdtWW0deXh4Gg+Ga+wGXT9gWFhZafi8rK+PChQtUVFRUm09RFAoLC6msrPzbdYq7mxR/YVP169enW7duxMfH07RpU+BygcnJyWH48OEkJSXRqVMnFi1ahNFoJDs7m1GjRtGxY0cSExOZPn065eXllJSU8Nhjj9GmTRsSEhIYNmwY2dnZALz//vvExMTQpUsXJk2aRPv27Tlx4gRffvklrVu3Zvr06SQlJZGYmMiGDRsAmDlzJqtWreLnn38mISGBhIQEoqKiiIuL48cff+Tw4cMkJSVZ8m3atAmA1NRUevXqRefOnRkyZAhFRUV/ue+BgYF069aNvn37EhERYfmQmDp1KvHx8SQmJhIbG8vhw4e5dOkS9913H6NHjyYpKYn77ruPvXv3kpKSwpgxYzhx4gTTpk3j8OHDVFZWMmvWLDp27EiHDh1ITk4mMzOTtWvXEhsby4kTJ9DpdEyfPp3p06f+11GSAAAgAElEQVSj0+mq5Vq6dCmdOnWiS5cutGnThs2bN1NcXMywYcMYOXIkSUlJLF682OrvBXFnkeIvbGrNmjUMGjSI5ORkvvzyS4YPH07Tpk356KOPOHXqFIsXL2bKlCnMmTOHrKws3n//ffbu3cvy5ct55ZVXyM7OJisri1WrVrF+/Xref/99Fi5cyK+//soLL7zAb7/9xnvvvcegQYNYuXIlOp2O9PR0TCYT5eXlpKam0rhxY5YuXYqiKJbif+7cOXJzc2natCmLFy/mmWee4dKlS3h7exMeHs5rr72Gn58fK1eupHv37jz77LMYDAbmz59Pbm4uy5cvZ+zYsVcV1t/bs2cPo0aNYuTIkRw8eJD4+HiMRiN6vZ7Zs2czb948tFotu3fvRlEUTp48SWZmJv/617+YP38+LVu2pG3btsyYMQODwUBaWhoVFRVs3bqVefPm8corr7Bs2TLc3d05fPgwJSUlZGRkWM415OTk/OkFaLm5uYwdO5alS5cSEBDA2rVr0el0ZGZmkpqayrJlyxgxYoRt3hDijiEnfIVNtW7dmsjISN544w169uzJq6++irOzMykpKZjNZrZs2UJVVRVVVVUcO3bMUqw7deqEyWTi/vvvR1EUZs+eTUREBH369MHd3Z0ePXqwZs0ahgwZglarZdiwYbRu3ZqkpCQ2btxYLUPfvn0JDw+nWbNmVxVrb29vmjZtynPPPYePjw9z584lMDCQ3bt3ExERwZo1a8jJyeHcuXMUFBRw7NgxWrRoQceOHQF44YUX/nLfKyoqKC4uJiQkhBdeeIGxY8eiVqvp06cPP/zwA5mZmVRVVVU7tNWmTRvL0NC1atXC19eX5s2bk5+fb5ln7969eHh4MHLkSODygHMajYbly5db5lEUBbPZ/KcnmO+77z5Wr17NP//5Ty5cuECDBg2qvV4dOnS4ahlR80jxFzZ1pbCazWbmzJnDZ599xtNPP02tWrVwd3enT58+AHTr1o0OHTqwZMkSyzmAS5cusXbtWpKSktBoNFRVVaEoCkajEZ1Oh7u7O15eXphMJs6ePUtcXBxarfaGTihXVFTwxBNP8Msvv7By5UpiY2MpKyvDzc2NiIgI+vfvT0FBAWPGjCEoKAhXV1fLB0hhYSGlpaV/ue4ePXrwxRdfVJt27NgxHnjgAWbOnMn999/P448/Xu3x+vXr/23mWrVqUVFRQUFBAT4+Pqxbtw4/P79q81w5X/HH3j2lpaUMHDiQ/v3788QTT1x1PuN6ti9qBin+4raYPHkyhw4d4o033qBTp06MGzeOp556ih9//JEzZ87w008/sW3bNoYNG8ZTTz3FQw89ZGlpJyUlMWrUKAYPHszo0aPx9fVl8+bNvPrqq3Tq1IlOnToxbdo01qxZw5EjR646SXwtH330EStWrCAyMpJFixbx8ccf8/jjjzNs2DC+/PJL2rRpw7fffktxcTE9e/ZkxIgRzJo1i+nTp5Obm3vVCdO/U15eTlFREUVFRezatYtz585VO7Ht6elpmdfd3Z2jR4/yzjvv0L59e8v0gQMHMn/+fB544AHq1q3Lpk2beP3114mKiqKyspI5c+YQHh5OWlraVcXfbDZTVVVFXl4eqampHDp0iGbNmllOGv9++6Jmc5o1a9Yse4cQd79NmzZx6NAh/P39mTx5Mnq9Hp1OR/v27WnSpAmurq60aNECk8mEp6cnAwYMoE6dOhw7dgx3d3deeeUVWrZsSYsWLWjcuDFZWVn4+fnx0ksv0aZNGxo1akR8fDxZWVkAPPHEE4waNQpFUahfvz4ajYa6devSrl079u7dy8MPP4ybmxuenp707t0bd3d3iouLadiwIW3btqWgoICYmBiCgoIICgqifv36eHt7U6tWLdq3b8+gQYNwdnYmPT2dxo0bM3PmTIKCgmjVqhWBgYFkZGTQo0cPWrZsSXR0NNHR0Zbn4sq+R0VFVeudAxAcHExAQAAZGRnUrVuXnj174uHhQUxMDBUVFcTFxVkOwzRq1Iji4mLc3d2Ji4tDURS6detG8+bN6dy5MxkZGZjNZiZNmsTIkSMJCwujdu3a5ObmUq9ePXr06EHz5s2Jjo6mtLSUBg0acO+999KoUSPOnj0LwJAhQ9BoNHTo0AGDwUBMTAxNmjSx5L3yoVyrVi0mTpyIl5eXrd9K4jaRgd2EVUycOJGlS5cSERHByZMnb9t28/PzGTlyJCEhIYwYMYJPPvmEc+fOsWHDBurUqXPbctRUc+bMYcaMGYSFhXHgwAFCQkLsHUlYifT2EVZx+nQs4EFeXpfbut2goCAeeeQR8vPzeeGFF9Dr9SxcuFAKv5WcPt0W8KCoqB0Gg7e94wgrkmP+wiqcnT2BCpycFt72bY8YMUK6JtqIs/MloAK1eg1QBsg5gZpCir+wivx8d+ALSkuv/2SruPPl5wcCX1BRUYLJpLF3HGFFcthHWEXTpvuABwgN/Y+9o1hcvHiR7777jlWrVvHTTz9ZupCWlJRw+PDha16dawt/HMbibtC0aSbwAIGBH+Pqavzb+cXdQ4q/sAovr8vjxmg0eXZOcllaWhrDhw/nwQcf5M0332TEiBFMnTqV4uJijh49yr333svu3btvW54ff/yRl1566bZtz1quvK6urkWo1VL8axI57CNqpDfeeIPc3Fy2bNlCZGQkixcv5v3332f37t14e3tTUVGBXq/n559/RqfTkZCQYFn29OnTZGZm4unpSUxMDG5ubpZWe2ZmJs7OzrRu3Zrz58/z66+/otFoiI6OtvSRLy4u5siRIzg7O9O2bVsURWH9+vWWfv1hYWEYDAZSU1MpKSkhKioKf39/9Ho9BQUFuLu7c+jQIdq0aXPVxVtCWI0ihBVMmDBBAZSIiAh7R1F+/fVXJSwsTHnxxRct03Q6nVJZWamYTCZlx44dikajUeLi4pQOHToo3t7eytSpUxWdTqcsX75cCQ4OVhISEpTAwEBlzJgxSllZmTJ69Gilbt26SmhoqDJ27Fjl+++/V4KCgpT27dsrderUUbp06aJUVlYq+/btU+655x4lMjJSadiwodKrVy9l8+bNSkhIiOLk5KRERkYqer1eeeSRR5QGDRoobdq0UerXr6+kpaUphw4dUkJDQ5VWrVopwcHByrZt2+z4LF42e/ZsBVDCwsKU3Nxce8cRViSHfUSNo9frMRqN1fqku7q6otFoqo11k5yczPr16xk3bhx79+5Fq9Vyzz33sGjRIhYtWkSvXr04fvw4FRUVmM1mnJ2d2bx5M/Pnz6du3bq8//77fPzxx4wcOZLffvuNkpIS3nrrLfz8/Fi/fj2fffYZjRo1okWLFgwbNoyWLVuyZcsW9uzZw5YtW3jttdf4/PPPCQ0NZcmSJZhMJvR6PR06dODgwYN06tTJHk+fcBBy2EfUOC4uLqjVanJzcy3T8vPz+fXXX2nVqpVlWps2bahduzbBwcGW8YDKysrYuHEjlZWVnDhxotpdx+rXr0/jxo3x8fEhOzubrVu3sm7dumojZ14ZjqJx48Y0atSIuLg4XFxc8PLyws3NjTp16rBt2zaKi4v58ssv+eabbwDQarXo9XqcnZ3p2LEj4eHhtn6ahIOTlr+ocRo3bkxkZCTr168nIyODyspKVq1axaBBg9i+fftfLqfVann99dcB+OCDD+jbty+Kolg+GEJCQnBzc0On0/HOO+9w4cIF3nrrLR588EHLfA0bNuT06dPk5+eTnp7OY489xuHDh4H/P66Ov78/np6ePProo8ybN4+JEycyefJk3N3dcXJyuqnbNApxo6TlL2ocV1dX5s2bx5gxY2jXrh316tXjxIkTDBo0iK5du5Kamvqny6lUKjw8PNizZw/vvfeeZbjpS5cuAeDk5IRKpbLMd/ToURYvXsyuXbswm83k5OTw+OOP849//IPevXtTWlpKcHAw9evXx9fXl7S0NPr378/q1atp3LgxU6dOJS4uju+++46PPvqo2pg6QtiaFH9RI7Vq1YoffviBTZs2kZWVZblbl5eXF02bNuXTTz+1jJvft29f4uLiCAgIYPny5axevRovLy/GjRtHeno6AQEBTJkyBfj/h5Teeecd2rRpg1qtZvz48aSnpxMYGEh0dDT//e9/+e677/D29mbYsGH4+fkxfvx4fHx8MJvN+Pj4sHbtWrZu3crp06eZPn06kZGRlJSUsGDBAmJiYuz51AkHIQO7Cauw18BuwrZkYLeaS475CyGEA5LiL4QQDkiO+QurKi4u5oMPPrB3DBtLAnYAbYBjgN6+cWzodg6BIW4vKf7CKjSayyM+FhQUWE6O1lz+QCFQi8vDHNf802YuLi6oVCp7xxBWJMVfWEW/fv3Yvn07Wq3W3lFsLieniMv3Pa+kYcOGqNU1vygOHjyYWrVq2TuGsCLp7SOspri4mMrKSnvHsLlp0+aycuWHBAQ0YM+eFLy8POwdyeb+eCN4cfeTlr+wGl9fX3x9fe0dw+bq1nUDwNsbQkNry03NxV1JevsIIYQDkuIvhBAOSIq/EEI4ICn+QgjhgKT4CyGEA5LiL4QQDkiKvxBCOCAp/kII4YCk+AshhAOS4i+EEA5Iir8QQjggKf5CCOGApPgLIYQDkuIvhBAOSMbzF+I6VFVVMWzYMEpKSsjMzOTcuXO4ubnRrl07XFxceOKJJ7j//vvtHVOI6yYtfyGug0ajoXHjxuzcuZNz584BoNPp2LVrF+fOnaNVq1Z2TijEjZHiL8R1evTRRwkODr5q+siRI4mIiLBDIiFunhR/Ia5Ts2bNGDlyZLVpDRo04KGHHkKtlj8lcXeRd6wQN2DChAnUr1/f8vsjjzxCgwYN7JhIiJsjxV+IG9C0aVOGDx8OQJ06dRg3bpy0+sVdSW7gLqxCr9eTk5ODTqezdxSbi48fgJ/fUnr2HElxcSmlpaX2jmRTKpWK2rVr4+Pjg0qlsnccYSXS1VNYxddff83DDz9McXGxvaPcBsMAXyAYeBvQ2zeOjalUKh566CEWLFiAp6enveMIK5Hvq8IqvvvuOwcp/AC/Af8EnKjphR9AURS+//57ysrK7B1FWJEc9hFWVbduXVatWmXvGDa1bl0IjRqd4qefxjNhQk/c3Mz2jmQzn332GUuWLLF3DGEDUvyFVbm7u5OYmGjvGDZ1Zfcefxygnj2j2NyOHTvsHUHYiBz2EUIIByTFXwghHJAUfyGEcEBS/IUQwgHJCV9xxygoKEBRFLy8vHB3dwegsLAQk8lUbdr1KCoqAsDPz+9PH1cUheLiYpydnfH29rZMNxqNFBcX88fLX1xdXfHx8bmh/TGbzVy6dAl3d3e8vLxuaNnf54TLfe0LCgpwdXWlVq1aN7UuIX5PWv7ijjF+/HiSk5P5+OOPASgvL2fMmDEkJyffcPfR559/nueee+4vHy8tLWXChAksWrSo2vScnBxGjBhB37596devn+XfzJkzb3h/tFotQ4cO5fPPP7/hZeHyPQQ2b97M2bNngcvjCM2fP/+m1iXEH0nLX9wxfv31V06dOoWrqytPP/00hw4d4uDBg5SUlFjG0L9emZmZmEymv3zcYDCQmppK7dq1q03X6/WkpqbSsmVLhg8fbhm3p06dOje8P2azmdTUVLp163bDywL89NNPTJkyhXXr1lGvXj2GDx9OSEjITa1LiD+Slr+4o7Ro0YKLFy9y4sQJDh8+THh4eLXCu3XrVrp06UJMTAydOnVi165dmM1mCgoKmDBhAjExMYwaNYqsrCzLMitWrCA2Npb27dszceJEyyGha6lXrx6DBw/m/vvv5/7776d79+6kpKTQq1cvjhw5gqIorFq1in79+pGZmcmCBQto37497du3p2vXrhw+fLja+nJychg6dCgffPABAHv37mXAgAGkp6dz5swZevXqRWxsLDExMbz11lsUFhYyc+ZMzp07x/jx4zlw4ABfffWVpd99eno6nTp1Ii4ujm7duvHVV18B8MMPP9CvXz+mTp1Kp06diI2NZdeuXbf8uoiaR4q/sIq0tK5AR86eHXpL6wkODsbDw4PDhw/z3Xff0axZM3x9fQHIy8vjmWeeITg4mHnz5uHr68v48eM5f/48y5cvZ82aNcyaNYvBgwdbhiK4ePEiL730En379mXu3LkcOHCAFStWYDZf+6rcb775ht69e9OzZ0969+7Nt99+S2RkJBkZGWzcuBGdTsfnn39OnTp1UKvV/PbbbzzyyCO8/fbb5OTksHHjxmrrMxqNpKWlkZ2dDUBZWRnHjh2jqqqKffv20ahRI9577z2SkpL44IMP8Pb2ZuDAgQQEBPDQQw/RpEkTjh07RlZWFoWFhYwfPx53d3fmz59PREQETz31FGlpaZSUlLB9+3YAPvzwQ86fP88XX3xx069HWloC0JGLFweg03n/7fzi7iGHfYRVBAQowE68vRfe0nrCwsKoU6cO27Zt4/Dhw7z00kv89ttvAGzfvp2zZ8+ybNkyOnToQHBwMFFRURw4cIDDhw8TFhbGgAEDMBqNfPTRRyiKwu7du7l48SIXL14kJSUFV1dXUlJSGDr02h9ScXFx/OMf/8DJyQmA5s2bExISQt++fdm4cSPJycls376dlStXEh4ezqRJk9i0aRN79+6lsLAQvf76xvxRq9Xcd999GAwG1q1bx+HDhzEYDLi4uBATE4O7uztJSUmWD0CA06dPc/DgQVavXk1iYiIBAQFs2LCBXbt2ERgYiLu7OwMHDiQmJoZWrVphMBhu8tWAgIDzwE48PNbg5FQGyMBuNYUUf2EV2dm1gGkUFITf0npcXV1p0KAB7777Lmq1mvj4eP79738D4OTkhIuLC25ubgCWoubi4oKTk5PlGL/ZbLb0kjGbzTg5OREREUGdOnWIjIwkMDAQZ+drv/XDwsLo1avXVfMNGzaMDRs2MHXqVMLCwujWrRsnTpxg0KBB9O3blxEjRnDgwIG/3c+8vDz0ej1Go5EZM2bw888/89hjj+Hp6cmvv/56zWU1Gg1OTk7VegL9fp9/78qH183Kzq4PTKOkpDZGY59bWpe4s0jxF1YRG7uJI0eW0LhxE+CpW1pXcnIys2fPJjo6Gn9/f8v0Ll264Ofnx5NPPsmDDz7I559/TqdOnUhISKCwsJD169fz6quvYjAYOHr0KK1bt+bee+/Fx8eH/fv306NHDxYsWMDIkSNp3br1NTPs3buXF154wXLC19/fn+eee462bdvSunVrvvnmG9577z08PDwoLy+npKQEX19fsrOzyc7OprCwsNr6atWqZflGs2rVKv75z39iNBoxGo389ttvuLq6otFoSE9Pp7Ky0nLYqqSkhNWrV1dr+YeFhZGYmMiMGTPIy8tj/fr1+Pj40LdvX/bv339Lz/0fxcbuYMOGd6lbNxw3tzFIy7/mcJo1a9Yse4cQd7/Nmzdx6NAhAgL8mTx58k2t49SpU7Rr146EhASKi4vp27cvbdu2pbCwkKioKNq0aUNCQgJZWVns3buXli1b8vbbbxMaGkpERAQ+Pj5s3bqVhg0b0r59e5o1a0b37t2Ji4sjNTWVQ4cO0bVrV6ZMmYKLiwuXLl0iMjKSmJgYSwaDwUBRURGBgYFUVlai1WrRarUoikLPnj1xdnbG19cXDw8PxowZQ2BgIF5eXqjVanbu3Imfnx/x8fH4+PjQsWNHzpw5Q2JiItHR0YSFhXH8+HGys7Pp378/QUFBdO/encjISMuJ386dO+Pj40NUVBRhYWGUlJSQnZ1NfHw8JSUltGvXjvj4eJKSksjLy2PHjh2EhYUxd+5cmjdvTlFRESaTia5duxIYGEhOTg7169cnNjb2pl6TnTt/Ytu2bfj41GLixIk3fb2CuPPIzVyEVUycOJGlS5cSERHByZMnbbotk8lEZWUl7u7u1Q5rKIpCRUUFHh4eV91a0WAwoNfrbXYzErPZTEVFRbULxv5MVVUVarUaV1fXatP1ej2KolgOaV1hMpnQ6/V/eYFbeXk5Go3mbw9j3aw5c+YwY8YMwsLCOHDggHQ1rUHksI+46zg5Of1pC1SlUv1ly9TFxQUXFxebZVKr1X9b+OHy8fo/88cPgyucnJyueWWztMTFzZKunkII4YCk+AshhAOS4i+EEA5Iir8QQjggKf5CCOGApPgLIYQDkq6ewqrOnDlDw4YN7R3DxgYC64EuwB5AZ984NlRcXGzvCMJGpPgLq6hfvz4qlQqj0ciZM2fsHcfG3v+///9t1xS3U+3atf/yWgRxd5LiL6ziyhDDfxzTpib68stdZGZuR60O5JlnxuPmZruLx+4Uffv2veHbWIo7mwzvIMQNevbZZ5k3bx4NGjQgNTVVrrIVdyU54SuEEA5Iir8QQjggKf5CCOGApPgLIYQDkuIvhBAOSIq/EEI4ICn+QgjhgKT4CyGEA5LiL4QQDkiKvxBCOCAZ20eI66DT6fj0008xGo388ssvAJSWlrJs2TLc3NyIi4ujbdu2dk4pxPWTsX2EuA5ms5k+ffqwdevWqx7z9/dnzZo1dO3a1Q7JhLg5cthHiOugVqt5+umn8fT0vOqx7t27k5CQYIdUQtw8Kf5CXKd7772XLl26VJvm7e3NM888g5ubm51SCXFzpPgLcZ2cnJyYPHlytXHtBw4cSFRUlB1TCXFzpPgLcQMSExMtx/Y1Gg1PPvkk7u7udk4lxI2T3j7CKhRFQafTYTQa7R3F5kaOnMR///stnTvfR+PGEZSXl9s7kk2pVCrc3d1Rq6WtWJNIbx9hFceOHeOll17i0qVL9o5ic0ePxlJaehKIokOHnTg7m+wdyaZUKhVjxozhoYcewsWl5t+y0lFIy19YxbJly9iwYYO9Y9wmpcAPwAL27v3R3mFui/PnzzNgwACCg4PtHUVYiRR/YRVarRYAHx8fHnjgATunsa2cnO54eq6ioCCORo2eRq3W2zuSzRw8eJB9+/ah0+kwm832jiOsSIq/sKqgoCAWLlxo7xi3UV97B7CpOXPmsG/fPnvHEDYgZ3CEEMIBSfEXQggHJMVfCCEckBR/IYRwQHLCVzgss9mMyWRCURRcXV3tHUeI20qKv3BIFy9e5NNPPyUtLQ1FUejUqROjRo3Cw8Pjb5c9d+4cAQEBNz2sg9FoJCMjg2bNmt3U8kJYgxz2EQ6noKCAPn368P777+Pl5YWLiwvTpk1j1KhRf3uF8rp16xg8eDAVFRU3vf2+ffvyySef3PTyQliDtPyFQ1EUhdWrV5Odnc3y5cvp06cPiqLQuXNnHn/8cf773//Sv39//vOf/9C7d2/q16/P7t27OXPmDD179mT9+vVkZWWxcuVKxo4dy9q1a4mIiOCnn36ioqKCCRMm0LBhQ44dO8b+/fsZNWoUGo2GDRs2EBwcjLOzM0eOHEGlUrFlyxZ69epl76dEOChp+Qur0GovD3Os0/nZOcm1GY1G9uzZQ0hICO3atcPFxQVXV1d69+6Nr68v33//PWfPnuXRRx9l//79AKxZs4aXXnqJvLw8Tp06hVarZfv27Zw9e5annnqKyZMnk5ubyzfffMPYsWMpKCjg22+/5amnnqKwsBCAhQsX8vnnn3Pq1Cl0Oh1ZWVmW9d/JrryuBoM3ZrO0FWsSeTWFVRw/3hFoyrlzlfaOck0mk4n8/HxcXFyqjVLp7e1NYGDgNQ/ntGzZkhEjRlBQUMCSJUvQ6y8P65CcnMycOXPYs2cPXbp0IT09/S/XMXLkSGbMmEGfPn14+eWXrbdjNnL8eDNgCXl5OvR6GdStJpGWv7CK0FAtMAE/vzv7LeXi4kLbtm3Jy8ujpKTEMj09PZ0zZ8786UlYnU53zXX6+V3+thMSEoJer+f8+fPVHq+qqqK0tNQK6W+/0NA8YALe3iE4O9/ZH+zixtzZf6nirlFVVQkEoden2TvKNTk5OTFgwACMRiNTpkxh69atfP/990yePBl3d3eGDx+Op6cnrq6unDlzht9++40TJ05UW0dlZSVpaWmWD4Xt27eTnp7OZ599hpeXFy1btqRWrVoYjUZOnDjBzp07ycrKqraOS5cucerUqdu23zerqioICMJo/Aqz2dvecYQVyWEfYRWNG+9j27YCQkJS7B3lb8XGxvLhhx/y7rvvMmnSJOByq33BggXcc889mEwmBgwYwMcff8yOHTtwc3MjNDQUgFatWuHm5sazzz7L0qVLAcjLy+Phhx8mNzeX5557joiICNzc3IiKiuIf//gH0dHRREREWL4hdOnShR9++AF/f3/ee+89+zwJ16lx4wNAAf7+e3B1LQOuvoG9uDtJ8RcOafjw4XTu3JmMjAzUajXNmze3FGcXFxeWLFnC8ePHqVOnDm5ubpSVlQGXb+O4bt069Ho9/v7+wOX7+A4YMACdTkfbtm0BaNKkCevXr+fkyZM0b96c8vJyNBoNAPPnzyctLc3ygSKEPUjxFw4rJCSEkJCQP33M19eXhIQEy+9XCrWzszORkZEAlmP7rq6ulml/tf6goKBq6+7YsaN1dkKImyTFX4ibFBoaSlpaGgEBAfaOIsQNk+IvxE1SqVTUq1fP3jGEuCnS20cIIRyQFH8hhHBActjHTorKr33h0N/Julh+S8s7O6tuafnAWppqvxudPHD3rY2LVwAXirR/u3xJheGWtm80mW5peScnp5teVlGUW9o2t3gfdMMt7rvedP0Bis0+BDeJpVZgIKnZpZwrc8Ld7dbKRv2gW+su6uUuw29bg7T8hRDCAUnL3078vNzsury1OZu0VBZfJPeMjg/eft3ecWxq//52BAd7kp7uTPfuP+LiYrR3JJvZt3s3eScP4FoZRqt6tQgJCfr7hcRdQaXc8nfYW/P91oP23LywksO//ELWmTP2jnGb+ABdgfT/+1fzadzd6dKlMxo3zd/PfA0dE1uiUqnIzf1/7d0hEsMgFEVRmImLQLD/VbComLgqXF2nMtNmgnjnLODjrmE+HGXO6UObH3w/SPiP5fE/z9fK4xRjxokAAABASURBVIEH7ftWaq1ljFF675+NaK5rrd0yZ3n8AXieC1+AQOIPEEj8AQKJP0Ag8QcIJP4AgcQfIJD4AwQSf4BAb5Er8ZxAVEnz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itle 1"/>
          <p:cNvSpPr txBox="1">
            <a:spLocks/>
          </p:cNvSpPr>
          <p:nvPr/>
        </p:nvSpPr>
        <p:spPr>
          <a:xfrm>
            <a:off x="-786417" y="1591759"/>
            <a:ext cx="5475335" cy="1815892"/>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4400" b="1" dirty="0">
              <a:latin typeface="Times New Roman" pitchFamily="18" charset="0"/>
              <a:cs typeface="Times New Roman" pitchFamily="18" charset="0"/>
            </a:endParaRPr>
          </a:p>
          <a:p>
            <a:pPr algn="ctr"/>
            <a:r>
              <a:rPr lang="en-US" sz="4400" b="1" dirty="0">
                <a:latin typeface="Times New Roman" pitchFamily="18" charset="0"/>
                <a:cs typeface="Times New Roman" pitchFamily="18" charset="0"/>
              </a:rPr>
              <a:t>Proposed</a:t>
            </a:r>
          </a:p>
          <a:p>
            <a:pPr algn="ctr"/>
            <a:r>
              <a:rPr lang="en-US" sz="4400" b="1" dirty="0">
                <a:latin typeface="Times New Roman" pitchFamily="18" charset="0"/>
                <a:cs typeface="Times New Roman" pitchFamily="18" charset="0"/>
              </a:rPr>
              <a:t>Frame Work</a:t>
            </a:r>
          </a:p>
        </p:txBody>
      </p:sp>
      <p:sp>
        <p:nvSpPr>
          <p:cNvPr id="7" name="Oval 6"/>
          <p:cNvSpPr/>
          <p:nvPr/>
        </p:nvSpPr>
        <p:spPr>
          <a:xfrm>
            <a:off x="11615324" y="6387921"/>
            <a:ext cx="510861" cy="457200"/>
          </a:xfrm>
          <a:prstGeom prst="ellipse">
            <a:avLst/>
          </a:prstGeom>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1400" b="1" dirty="0">
                <a:solidFill>
                  <a:schemeClr val="tx1"/>
                </a:solidFill>
                <a:latin typeface="Times New Roman" pitchFamily="18" charset="0"/>
                <a:cs typeface="Times New Roman" pitchFamily="18" charset="0"/>
              </a:rPr>
              <a:t>12</a:t>
            </a:r>
          </a:p>
        </p:txBody>
      </p:sp>
      <p:pic>
        <p:nvPicPr>
          <p:cNvPr id="9" name="Picture 2" descr="QUEST NAWABSHAH">
            <a:extLst>
              <a:ext uri="{FF2B5EF4-FFF2-40B4-BE49-F238E27FC236}">
                <a16:creationId xmlns:a16="http://schemas.microsoft.com/office/drawing/2014/main" id="{1E187164-D77A-65AB-796C-F5A2F16BC12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241682" y="-144463"/>
            <a:ext cx="1884503" cy="189292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4B9A8348-F6F6-4472-FAF6-B4819AD77C50}"/>
              </a:ext>
            </a:extLst>
          </p:cNvPr>
          <p:cNvSpPr txBox="1">
            <a:spLocks/>
          </p:cNvSpPr>
          <p:nvPr/>
        </p:nvSpPr>
        <p:spPr>
          <a:xfrm>
            <a:off x="386271" y="6336811"/>
            <a:ext cx="10607040" cy="479816"/>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sz="2000" b="1" dirty="0">
                <a:solidFill>
                  <a:schemeClr val="bg1"/>
                </a:solidFill>
                <a:latin typeface="Times New Roman" panose="02020603050405020304" pitchFamily="18" charset="0"/>
                <a:cs typeface="Times New Roman" panose="02020603050405020304" pitchFamily="18" charset="0"/>
              </a:rPr>
              <a:t>Department : Information Technology</a:t>
            </a:r>
            <a:endParaRPr lang="x-none" sz="2000" b="1"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EBECC74-864B-D2AF-5F8B-35855609D1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9915" y="182314"/>
            <a:ext cx="6420213" cy="6336811"/>
          </a:xfrm>
          <a:prstGeom prst="rect">
            <a:avLst/>
          </a:prstGeom>
        </p:spPr>
      </p:pic>
    </p:spTree>
    <p:extLst>
      <p:ext uri="{BB962C8B-B14F-4D97-AF65-F5344CB8AC3E}">
        <p14:creationId xmlns:p14="http://schemas.microsoft.com/office/powerpoint/2010/main" val="35945143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data:image/png;base64,iVBORw0KGgoAAAANSUhEUgAAAX8AAAH5CAYAAABprT6iAAAgAElEQVR4nOzdd3hUZfr/8ffMZCa994SQSu9EQJAuIEiTpgiLfKUqCIoCKsoirIKCFAERBFEREJHi0lSa0psECEVIAqElkEKSSe/P7w+W+W0W3aVkMpK5X9eVCzKZ8zz3nDnzOWdOeY5GKaUQQghhVbSWLkAIIUTFk/AXQggrJOEvhBBWSMJfCCGskIS/EEJYIQl/IYSwQhL+QghhhST8hRDCCkn4CyGEFZLwF0IIKyThL4QQVkjCXwghrJCNpQt47bXXLF2CKAe7du3izJkzli6jgngBA4HDwBEL11IxnJyceP7553FwcLB0KVZv3rx55dKORkb1FOVhxIgRLF26FDc3N4YNG2bpcswqIaE9jo4XSU2tTmjoHnS6QkuXZDaHDx9m//79VKlShWPHjuHn52fpkkQ5sfiWv6hcvLy8mDVrlqXLqECdLF2AWU2fPp39+/dbugxhBrLPXwghrJCEvxBCWCEJfyGEsEIS/kIIYYUk/IUQwgrJ2T7iL+Xy5cusWLGizGNNmjShc+fOaDSaP51OKcX169fx8PDA0dHxnvvLy8tj9erVJCQkMGbMGNzd3R+49j8TExPD+vXr6dWrFzVr1vyfz6lRowbJycnY2Njg7OzMunXryM/PZ9CgQej1+nKvT1gn2fIXfylJSUl8/PHH/Pzzz8TExLBjxw6effZZZs6c+V+nO3z4ME888QRGo/G++rt69Sqvv/46U6ZMYc2aNQ9T+p/Kzc3lypUrFBb++fUA//6cjIwMGjZsyLlz54Db8yQlJcUstQnrJVv+4i9Hp9Px4osv8sILL5Cbm8uoUaNYvHgxr7zyCnl5eXz33XecPn0aGxsbBg0aRPXq1dmwYQNJSUksXbqUsWPHcuHCBTZs2EBmZiahoaEMGzYMT0/Pu/pau3Ytjo6O1K9fnx9//JHnn38eNzc3AKKioli7di1Go5FmzZoxcOBA9Ho9e/fuZd26dQQGBlKvXj2MRiO9evViz549ZGVl0b17d3Jzc1m3bh0tWrTA2dmZ2rVr4+TkRH5+PitXruT48ePY2NjQpUsXnn76adNzDAYD69ev5+bNm6xduxYvLy9CQ0MpLi5Go9GQlZXFhg0bOHToEC4uLgwcOJAGDRqQnp7O119/TYsWLfjnP/9JQUEBgwcPpl69ehX99olHhGz5i3KRk+MBQH6+d7m0Z2Njg8FgwM3NjbZt23Lz5k3OnDnDpk2b+PLLL3FzcyMqKopXXnmFq1evEh8fT2lpKSdPnuT69et88MEHxMfH4+7uzrRp0/j666/v6iMpKYlt27bRoUMHBg8ezKFDhzh16hQAcXFxPP/885w/fx6dTsebb77J1q1bOXnyJCNGjOD8+fOkpqYyYcIEZs+ejdFo5Ouvv2bu3Lnk5eWRmprKe++9x5EjR7hw4QL/+Mc/uHjxIps2bWLq1KnUrFkTpRQzZswgMTHR9Jzz58/z+++/A3D+/HmuXr3KF198wWeffUZhYSGzZ89m0qRJ6PV6jh49yqBBgzh9+jTXr19n3LhxzJgxg6KiIjZv3sz48eMf+n24874WFrpRWirbipWJhL8oFxcuNAO+ITGxf7m37e19e4VSWFhIt27dWLBgAa1atSIoKIjExER8fHwYPHgwdnZ2fPrpp9SpU4cZM2Ywbtw4wsLCcHFx4fr163e1e/r0aS5evMhTTz1F8+bNcXZ25vvvv0cpxe7du0lPT+f9999n9uzZrF69mtq1a7N//34KCgr49NNPmTVr1p/uw/8zRqOR3Nxczp49S0REBB9//HGZIRMcHR1N4139/e9/p1WrVqa/3bhxg7Vr1zJw4EAWLFjA119/TW5uLt9//73pOT179mTmzJl06tSJ2NjY+6rtj1y4EAZ8Q2rqyxQWSvhXJvJuinLh45MH/A1X14Xl3vZvv/2GTqfD39+fb7/91hT+BoPhD5+fnJzM+PHjSU1NpUePHmi1f7yNs3z5clJTUxkzZgwAGRkZ7N69m8uXL1NQUIBOp8PW1hZbW1uaNWuGk5MTK1aswMbGBhcXFwACAwO5cuXKXW2XlJRQVFR01+MDBgzAaDSyefNm1q9fj62tLRs3bryn+ZCRkUFGRgZBQUEABAcH4+7uXmbFdudgd3kdGPbxSQX+hqPjOnS6/HJpU/w1yJa/KBdFRTmAEyUl0Q/dVmlpKVFRUWzevJlFixbxzTff0KdPH8LDw1mxYgX169dn+vTpeHh4UFxcTGlpKXA7cE+cOMG+ffs4efIk48ePZ9CgQRQWFt51sDU6Opr9+/czevRoli9fzvLly5k5cybJycls27aNGjVqkJeXx/bt29m9ezetW7fmH//4B82aNSM7O5sNGzYQFRXFjh07ANBqtbi5uZGenk58fDwHDx4kNzf3rte2efNmzp49y/z58/n2228pKiri9OnTfzgfzp49W+ZAb2hoKOHh4axdu5ajR48yf/58Ll26xJNPPvnQ8/zPFBV5Ak6Ulq4CnM3Wj6h4suUvykVo6DEgBx+fXx6qHYPBQFBQEDt37mTPnj0AdOvWjTfffBONRkO/fv346quvGDlyJEFBQfj7+wNQvXp1IiIimDBhAosWLaJBgwbMmDGDxo0b07x5cxwdHVFKmU4XjYmJISAggEGDBtG0aVPg9i6Zffv2cfDgQYYNG8YLL7zAokWLKCoqIjQ0lAEDBuDp6UnPnj2ZPXs2/v7+pm8Ver2evn37snPnToYNG0a9evWoVasWjo6O2NnZERwcjJ2dHbVr12bp0qUMGTIEgCeffJIePXpw5swZ03P8/Pxo1qwZs2fPxs/Pj4CAAHJycnB0dOTjjz/m7bffZvDgwQC8/vrr9O7dm+vXrxMeHm7a8nd3dzd9Q3gYoaHHgRzc3X9Dr88C7v00WvHXJkM6i3JxZ0jniIiIh9rXnJubS2Jioul3g8FAQEAANja3t1MKCgqIjY1Fq9USHh7OtWvXCAoKwsbGhitXrmA0Gqlbty7p6elcvXqVwMBAbG1tyc/Px9/f3xT+qampZGdnExAQUGb3UUJCAgUFBYSFhVFQUMClS5fIysqiZs2apl092dnZXLhwAQ8PDyZNmkRsbCw7d+7Ezc2NmJgYcnJyCA8PJzU1FQ8PD2xsbEhKSsLX1xcnJyfS0tKIj49Hq9VSrVo1nJycyM7OLvOchIQEbt68SfXq1cnJyaG4uJiAgAC0Wi3p6elcvHgRR0dHqlWrho2NDUVFRVy5cgVfX1+cnZ1JSkoiJyeHsLCwB34v4Paonu+8844M6VwJyZa/+EtxcHAgIiLiT/9ua2tL3bp1Tb//+3P/Peh8fHzw8fH503a8vLzw8vK66/HAwMAyfdWqVeuu5zg5OREZGQnc3uLX6XSmv1WvXt30/zsrizvT3OHh4YGHh8ddbf77cwIDA021ODuX3d3i7u7OY489VuYxvV5fZl74+vreVbcQ/07CX4iHsGDBAgoKCkzXBgjxqJDwF+IhuLq6WroEIR6InO0jhBBWSMJfCCGskIS/EEJYIQl/IYSwQnLAV5SrlJQU09g0ldXRo9UxGA5y82YkTz6ZgF5fbOmSzObo0aOWLkGYiYS/KBd3zlE3Go188sknFq6moqziwgVL11AxbG1t/3SMJPFokvAX5eL5558nKiqKW7duWboUs7tyRZGVdRaNxpNatfyxhkwcOnSoXMtQycjwDkLcp4kTJzJr1ixCQkI4ffp0mStzhXhUWME2ixBCiP8k4S+EEFZIwl8IIayQhL8QQlghCX8hhLBCEv5CCGGFJPyFEMIKSfgLIYQVkvAXQggrJOEvhBBWSMJfCCGskIS/EEJYIQl/IYSwQhL+QghhhWQ8fyHuQUlJCenp6QDk5eWZHrt16xb5+fnY2dnJ0M7ikSLj+QtxDwoLC+nevTvJyckkJiaSnJyMwWCgZs2aGAwG3nnnHZ555hlLlynEPZPdPkLcA4PBwOOPP050dDTJycnA7RVCdHQ0ubm5NG7c2MIVCnF/JPyFuEcjRoygSpUqdz0+fPhwqlataoGKhHhwEv5C3KOAgABGjBhR5kbm9erVo1+/fhasSogHI+EvxD3SaDT079+fatWqmR4bPnw4/v7+FqxKiAcj4S/EfQgLC2PgwIFoNBrCw8N5/vnny3wTEOJRIad6inJRXFxMdHQ0SUlJli7F7JKS2qHVzsfe/m8cOBCFwVBi6ZLMSqvV0rJlSxwcHNBoNJYuR5QTOdVTlItFixYxevRoS5dRQeoDbwNHgbkWrqVitGrVis2bN+Pq6mrpUkQ5kS1/US5OnToF3N5K9PDwsHA15mU01sRg8CMnxw9PT180msq75Z+bm0tubi6XL18mLy9Pwr8SkfAX5eLOF8jAwEA2b95s4WrMKzs7AL0+kby8F3B17YJGU2rpksxm2bJlLFy4ENlBUPlI+ItyZWtrS4MGDSxdRgXw/te/fhatwtzkTKbKS05TEEIIKyThL4QQVkjCXwghrJCEvxBCWCE54Cv+8pRSlJSUPZ1So9Gg0+ksVJF5KKUoLb195lBle23ir0e2/MVf3vnz5wkODsbf39/006pVKy5cuGDp0spVdnY2vXr14rnnnrN0KcIKyJa/eCTk5OQwbNgw+vTpw5kzZ5g8eTJz5sxhyZIlGI1G9Ho9iYmJeHl54ebmRlJSEunp6fj5+eHm5gZAVlYWBoOBtLQ0srOzCQ4OxmAwUFJSQmZmJjqdjuTkZKpUqYKdnR0JCQlkZmbi6+tb5sK17OxsEhIS0Ol0hIWFmcb2SUtLIykpCQ8PD3x9fU3Pv9OOo6OjaejnkpISEhISyMnJwc3NDT8/PxwdHXn33XextbUFwGg0YmdnR1ZWFikpKQQHB+Pg4ABAUVER8fHxODs74+npSW5urul1CnEvJPzFI0Gj0RAcHEzz5s0JCgpi0aJF3Lhxg7S0NJ577jnc3NyIiYlh0qRJODk58cEHH1BSUoKjoyMLFy4kKCiIkSNHYmNjw61bt7h69SodO3Zk2rRpnD17ltdeew1/f39u3rzJggULOH78OJ999hk2NjZ4eHgwbtw4OnfuzO+//87UqVO5dOkSBQUF9OvXj9dff52oqCimTJlCbm4uer2eDz74gCeeeIKVK1eyZMkS7O3tSU9P54033mDAgAEsXLiQDRs2YGtrS05ODlOnTqV58+Z8/vnnODg4MH/+fF566SXc3Ny4ceMGsbGxNGjQgAULFqDT6ZgyZQp79uwhICCAsLAwLl++zJYtWyz9NolHiIT/I664uJj333+fixcvmvYXW8LRo0cBuHnTPHe0Ki0tZd26dVy8eJHr169z+fJlhgwZQlFREWfPniUkJISPPvqIunXr0rVrV2rWrMm4ceNYsGAB7733HvPmzSMmJgaj0cjq1as5cuQI06dPp3379tja2nL48GGGDBnCK6+8Ql5eHm+88Qbjxo2jW7duzJw5k7Fjx/L7778za9Yszp07x6JFi4iKimLjxo306NGDmTNnotVqWbBgAYsXL+att95iw4YNzJ49m5o1a/Lmm2+yY8cO9Ho9WVlZLFy4kKeeeopRo0bxz3/+E6UUxcXFxMXF4ejoCEBcXBw6nY65c+eyc+dO5syZQ3JyMrGxsSxZsoQlS5ZQvXp1Jk2axPXr180y3y9ebATArVu3GD16NHZ2dmbp5w6dTsfzzz9Pp06d5LiHmUn4P+J++eUXpk6daukyTIqKtput7bS0NG7evImfnx/z5s3j2WefJTMzE4B27drRuXNnTp8+TWxsLD4+Pnz++edcuXKF+Ph4jEYjAE2bNqVJkyYEBwfzySefcPDgQdq1awfA//3f/9GqVSs+/vhjDAYD48ePx8XFhaFDh/L0009z/PhxTp8+TUREBC1btqRly5amlUJ0dDTBwcGmbyRXr14lISGBXr16MXfuXHbt2kXTpk2pXbs2zs7OtGnThmXLlrFhwwaaNm1Ky5Yt/3Bo6ICAAJo3b05xcTELFy4E4MCBAzg7OzN48GAAQkNDzRb+JSW338+8vDw2bNhglj7+0/Hjx9mzZw9eXl4V0p+1kvB/xKWkpACg1+t5/PHHcXFxsUgde/feIivrCAUFbczSvlarZejQobzyyitoNBq0Wi0ajcYU/mFhYQB4enri6OhI69at6devH1euXEGv1+Pp6QlAeno6ABkZGeTn5+Pj4wOAq6srwcHBALi5uZGfn8+NGzdwcXEhNTUVW1tb/Pz8sLe3Jz8/n+LiYlJSUvjhhx+oX78+Tk5ONG7cmJEjR5KYmEhJSQk1a9ZEo9HQpEkT4uPjWbduHYMGDeLy5cuMGDGC/v37c/bsWTZs2MCrr77KmjVr7mleeHt7m+rz8PAgJyenXOf1vzMaHwdsAX/at6+Dvb3ZuiIuLo4LFy6QmZlJcXGx+ToSgIR/peHi4sJHH31E/fr1LdL/iBFvsnr1YapWTTRbHzqdDhubP15kDQYDAL6+vrRr147vv/8ee3t71q5dS6tWrahduzYAx44d46233uLMmTMYDAZatmxJenq6aYUC0KNHD+bOncsLL7xAkyZN2LFjB3369CEwMJDevXvz0UcfMXLkSG7evMmVK1dYv349Tz31FOvXryc8PJwffviBiIgImjZtyowZM0hMTGTgwIG4ubkRGBhIQUEB48ePx8nJiV69eqHRaPD397/nXSq9e/dm6dKldO/endDQUI4dO4Zery+HOXy3unVT+OGHAnx99Xz++af4+Zlva3zWrFl/qW+xlZ2EfyWh0Wiwt7c37S+uaI6OhQAYDOnl3rabmxvDhw+nTp06d/3NycmJESNGULduXeD2CmLevHksWbKEvXv30rFjxzL7qiMjIwFwdnZm2bJlNGzYkNjYWIYPH246k8bLy4v169fzxRdfEBsby9ChQxkyZAg6nY6hQ4fi6OjIzz//jI+PD//4xz+IiIhgwoQJBAQEsGXLFpo1a8aQIUNwcXFh5syZLF68mK1btxISEsLUqVPx9fVl9uzZrF27lg0bNtCwYUNGjx6Nn58fzz33nGkl1LdvX9zd3YHbA6wNGTIENzc3nJyc+PTTT9m8eTONGjWitLSU2NjYcp/vAPb2t79Z6fV5ODramnX5urMCFxVEiUfaqlWrFKC8vLzUiRMnLFbH8OHDFaAiIiIsVsN/k56eriIjI9WAAQMsXcpD27dvnwoPD1d///vf1Xfffafq16+vnnnmGbP09cEHHyhAValSRd24ccMsfViiL6GUbPkLq2Bra0u3bt0IDAy0dCkPLTIykokTJ7Ju3Tr27NnDE088wcSJEy1dlnjESPgLq2Bvb8+7775bKe5Ba29vz7Bhwxg4cCBKKWxtbc22z19UXhL+wmr82cHiR5FWq7XY8R1ROcjYPkIIYYUk/IUQwgpJ+AshhBWqPDtBxV9CYWGh2c45/6tISPDG0TGF1FQPwsIy0GotN6aSuaWmplq6BGEmEv6iXCUmJtKlSxdLl2FWCQlNcXScxq1bKwkN/bRSh/+d4TBE5SPhL8pFjRo10Ol0lJaWEh8fb+lyzKq01I2CgipABleuXLR0OWan1WqpUqWK6T4DonKQ8BflYsSIEYSEhJCWlmbpUszuxo3HcXT8hlu3uhEcHIJWW2jpksyuQ4cOcrOYSkbCX5QLZ2dn+vTpY+kyKlC9f/0badEqhHhQcraPEEJYIQl/IYSwQhL+QghhhST8hRDCCkn4CyGEFZLwF0IIKyThL4QQVkjCXwghrJCEvxBCWCEJfyGEsEIS/kIIYYUk/IUQwgpJ+AshhBWS8BdCCCskQzo/goqLi9mzZw8ZGRkcPXoUgIKCAnbu3MnFixepUqUKTZo0QauVdbv4ayssLOTnn3+msLCQM2fOAJCbm8uWLVtwd3cnIiKCBg0aWLjKykmjlFKWLkLcn9LSUl555RU+++yzu/6m0+mYO3cuo0ePlvAXf3mlpaV0796dbdu23fU3BwcHvvrqK/r162eByio/SYdHkFar5aWXXsLf3/+uv4WEhPB///d/EvzikaDVahk3bhwuLi53/a1p06Z07drVAlVZB0mIR1SdOnXo379/mcf0ej3jxo3D2dnZQlUJcf/atGlDhw4dyjxmb2/PuHHjcHBwsFBVlZ+E/yNKp9MxfPhwvL29TY/Vrl2bvn37WrAqIe6fXq9n1KhRuLq6mh5r3bo1bdq0sWBVlZ+E/yMsIiKCAQMGALdXBsOGDcPX19fCVQlx/5o3b07Hjh0BsLGxYfTo0WVWBqL8VcoDvpXwJf2pK1euUrNmDWrUqMm2bVsJCAiwdEkVQqPRWLqECmFNy/K+ffvp0OFJWrZsxQ8/bLSa3ZeWWpYrZfgbjUbeeust4uPjK/2H5/z5mly9mgT48NhjKXh4pFm6JLPSarU8+eSTvPzyyzg6Olq6HLO7cuUKU6dOJSEhwdKlmN2JE41JSYkCHqdVq1PY2+dZuiSz0mq19OvXj4EDB2Jra1vxBahKaNWqVQqwop9EBSv/AnVUzI+Pj486duyYpRezCvHBBx9YfH5X3E9VBfEKZv0FaqmYn7CwMBUfH2+RZatSXuSVkZEBgJ2dHe3atcPJycnCFZlPampLYD05OS74+LyGvX3l3UJMSEjg0KFDFBYWkp+fb+lyKsSdZdnBwYGnnnoKG5tK+ZEF4ObNDtjbbyElpQohIUOwscmydElmExcXx4kTJ8jNzaW4uNgiNVTeJQlwc3Nj/vz5REREWLqUCvKCpQswqx9++IHnnnvO0mVYhI+PDytWrKjUGzJl9f/fT3mELVq0iNGjR1u0BjnbRwghrJCEvxBCWCEJfyGEsEIS/kIIYYUq9QHfB6H+7boAa7mQSAhzkM/SX5uE/7+UlJQQFRXFtm3bSE9Pp1q1anTv3p2qVaty9epVdu/eTdu2bQkJCXngPjZs2IBOp6NLly4YDAZu3LjBjh076Nix4x+O0GkORqORzZs3U7t2bYKCgti+fTv169enXr1699VOaWkply9fJiwsrNzmj7C848ePc+LEiTKP+fv73/fomqdOnWLr1q0kJydTtWpVunTpQq1atcqz1DKuX7/Ojh07aNeuHQaDgW3bttGhQwdZHv8L2e3zL6dPn6Z79+4cO3aMvLw8FixYQO/evcnIyODmzZts3bqV1NTUh+pj+vTpvPjii2zZsgWAa9euMXnyZK5evVoeL+GeJCcn89Zbb3HgwAGys7PZunUrly9fvu925s6dy6hRowDKbf4Iy9u2bRtjx45lzZo1rFu3ji+++IKBAwfy7bffUlpaek9tnDt3jj59+rBnzx4KCwtZtmwZAwYMID4+3mx1x8fHM2bMGE6fPk16ejrr1q0jPT3dbP1VBrLl/y9RUVFkZ2czbdo0ateuzfbt21m1ahU3btwgICCAPn364O/vz7lz5zh//rxpOnt7e7p06UJycjJbtmwhOTmZxo0b06lTp7v6KC0tJT09nY8//pi2bduaHrsjJSWFTZs2kZSURP369WnTpg3Ozs7s27ePoqIirly5gru7O7Vq1eLmzZvY2tqye/duGjdujI+PD7/++itubm7069cPZ2dnYmJi2LFjB0ajkeDgYHr06AHc/pYD4OnpSZ8+fahVqxZxcXFER0ebarGxsaFz587k5uby448/Eh8fj729PQMGDEApxY4dO7h06RI//fQTtWrVMs0fgLS0NLZs2cL169epVasW7du3x9XVlcOHD5OXd/uS/UOHDlG/fn2efPJJ7O3ty/ndFA9KKYW9vT0rVqzAxcWFGzdu0KNHD3bs2EGfPn1IT0/np59+IiEhgccee4w2bdrcNTTB5cuXuX79OvPmzaNjx44cOHCAzz//nOTkZEJDQzl+/Dh79uyhoKCAhg0b0qlTJzIyMjh27BgRERFs3LgRf39/WrRowS+//ILRaOTZZ5+lSpUqHDt2jMLCQjIzM4mOjqZNmzZERkYC/3+59vPzY8CAAQQFBZGamsrRo0cJCAjg4MGDFBcX07VrV8LDw8nJyeHHH3/k4sWLtGrVioKCAgIDA6levXqFz3eLsMh1xWY2b94yBShv7yB14cKle5rmxIkTKiAgQFWvXl0NHTpUff755+rGjRtKKaW2bt2qvLy81Pbt29WyZctUs2bNVO3atZXBYFD16tVTxcXFqnfv3qpu3bqqX79+KjAwUG3fvl2VlpaW6aNRo0aqWrVqKiAgQL333nvqyJEjqkqVKurw4cPKaDSqzp07q5CQEPXMM8+o4OBg9eqrryqllGrXrp3y9vZWTZo0UVOnTlVTpkxRPj4+6tlnn1VPPPGEcnd3V82bN1fPPPOMcnV1VV9++aXKyMhQHTt2VC1atFADBgxQdnZ2avHixSomJkb5+fmp+fPnq1OnTpn+v3r1atWsWTPVqFEjZW9vrzw9PVVKSoqaNm2aCgsLUwMGDFDh4eHqb3/7m/rll19UWFiYcnd3V926dVPff/+9af4UFhaqHj16qKCgIPXMM8+o0NBQ9dJLL6mCggLVq1cv5eXlpXr27Kk6dOigvL291d69e+/5fV27dqvS6w3KxcVT7dlz+J6ne5S99tq7ClBBQTVUZma22fubOnWqcnNzU3v27FEHDhxQn3zyifLw8FAffPCBysnJUS+99JKqVauWGjhwoPL19VUrV668q42zZ8+q8PBwFRwcrJ577jm1ePFide3aNaWUUvHx8apu3bqqY8eOqmfPnsrJyUkdPnxYHT58WHl7e6u+ffuqbt26KScnJ9W0aVM1YMAA5efnp1588UWVl5enhg0bpry9vVXv3r1VixYtVGBgoNq1a5fau3evsrOzU5s2bVJ79+5VgNq+fbvau3ev8vDwUE2aNFEDBw5Ufn5+asCAASo3N1d98sknysfHR/Xu3Vt1795dBQQEqPnz55t9Hiv1YBlV3ipl+A8efFjBBwo+VidOpN7TNCUlJero0aNq7NixKiQkRNnY2Kjq1aur+Pj4MuF/x5gxY5Svr6/68ccf1YkTJ5Sbm5v65ptvVHx8vHR21PIAACAASURBVHrhhRdU165dVXZ22Q9ro0aN1AsvvKDeffdd5erqqlatWmUK/zVr1ih7e3t14sQJpZRSc+fOVfb29io1NVW1a9dONWrUSKWlpSmllJo2bZqptu3btytArV27ViUmJqr69eubwjY6OlqdPXtWbd68WQUEBKhx48b9afjfMXPmTOXm5qY+/fRTpZRSly5dUidPnlQHDx5U3bp1Uy1atFDp6enqxRdfVI0aNVJKlV05/vTTT8rOzk79+uuvSimlvvzyS2VnZ6cuXryoevXqpapXr66MRqOKi4tT3t7easWKFff8vk6ZclbBDAUz1caNlhkPpaK1afPzv5bluSo9Pd/s/U2dOlUBys/PT+l0OuXt7a2mTZumjEajOnr0qKpatar6/PPP1fXr19WgQYNU+/btVUpKivriiy/UkiVL1KZNm1RBQYE6ffq0mjBhgoqIiFA6nU5FRESoc+fOqdzcXHXs2DF17tw5tXz5cmVnZ6fWrl2rDh8+rHx8fNS2bdvUzZs3lb+/vxoxYoQqKipSQ4YMUZGRkermzZtq2LBhKiAgQOXl5am0tDTVqlUrNWjQoP8Z/neW5zfeeENFRkaquLg41bBhQzVixAhVUFCgTp06pby8vCos/B8ko8pbpdztU7XqRWASzs4/YTCkA57/c5qDBw9y5coV5syZw0cffcSmTZsYMmQIW7ZsISwsrMxzp0yZwqpVq5gzZw6dOnVi3bp1FBYWsmbNGrZt20ZxcfGf3nRap9MxZswYNm/ezMyZM01j1Fy6dAl7e3tTXw0aNCAvL4+4uDjg9ldZd3d3UztOTk5lxjv38/NDq9Wi0+koLS0lIyOD6dOnExMTQ4sWLe5pdNOFCxcyY8YM3n33XUaOHAncPki9Zs0awsPDyczM/J9tXLp0CTs7O8LDw02vIz8/n9jYWABcXFxwcXEhLy/vvsepCQiIQacbi14fg6PjdaDyH8yrWjUVmIS7+1dotUWA+Ud/dHd359SpU+zYsYMxY8aQnJyMi4sLWVlZZGZm8u233/LLL79QXFxM48aNSUtLY/LkyeTl5dGiRQvs7OxITk7mww8/ZNq0aezevZthw4axceNGBg4cyNtvv01paSk1atQos1zq9Xo8PDxMv3t5eQG3d0H+++5RW1tb7OzssLOzw9fX938eM9PpdPj5+QGYPjNFRUXcunWLqlWrYjAYsLe3r9Bxkx4ko8pbpTzgm5FRDahNQcEKSkq87mmaQ4cOMXToUFavXk18fDy3bt3CxsamzFgqxcXFLF26lJkzZ9K9e3fCw8OJioqiTp062NnZ0bp1a95//30aNGhg+hD8ES8vL9577z0uXLhg2gferFkzcnJyWL16NRcuXGD9+vUEBQVRs2ZNgLva0mg0//X0uePHj/Prr7/y6quvmj5sfzaAlFKKXbt2MWnSJNq0aUOTJk2IiorCaDSybNkymjRpwrx586hXrx5FRUWmD2JhYSGXLl0q88Fs2rQp+fn5rF69mpiYGNauXUtAQAB169a9h3fhv8vKqktpaSuKiydRWBj60O09CjIyHIDa5OUdQylDhfSp0Wiws7Ojb9++jBgxgiVLlrBlyxa8vb3x8PCgXbt2zJo1i5o1a/L4448TGhrKnj17OHr0KIsXL+b69euMHj2axYsXEx8fT1paGiUlJbi5ubF3717i4uKYMmUKL7/8MgaDgcLCQlO/93JKaHp6OtHR0Rw5coQzZ87QpEmT+36NTk5ONGzYkK1bt3LgwAF27txJTk7OfbfzoB4ko8pbpdzyr1nzGPA7Hh7p2NunAm7/c5oBAwYQFRXF+PHjcXd3Jy8vj9atW9OjRw+OHz+Ou7s7RUVFbNq0CScnJ/bv38/BgwdxcHBgx44dDB8+nK+//prNmzdjNBpp1qzZXQuyq6srjo6OaLVaunfvztNPP82xY8fQ6XQ88cQTvPTSS8yaNYtPP/2UoqIi3n//fVxdXXF2di6zEnJwcMDNzQ2NRoNer8fLywu9Xo9GozE9PyQkhMDAQD799FN+/fVXgoODTR8ud3d3bG1t0el0eHh4YDAY2LJlC7a2tpw+fZphw4ZhMBj44osvaNSoEbt37yYhIYHCwkIKCwspKiqiTp06bN26ldGjR/PSSy/h7u6OjY0NkZGRjBkzhiVLlrBy5Ury8vJ477338PPzw8nJyXSjbq1Wi4eHx5+uIP9IePgZ9PozODhcwtU1Hgi852kfVTVrHmTz5t/x88tDp/sIMO8KwM7OzvQN09bWllGjRrFnzx4+++wzli9fTv/+/fnqq6/YtWsXqamp1KtXD71eX2bwxJ49e7Jnzx7ef/995s+fT05ODpGRkfTp04cLFy5gY2PD5MmT8fLyokqVKiQnJ1OjRg3c3NzQ6XSmZePO/XudnZ1xdXUt83l64403uHnzJr6+vgwePJisrCw8PT2xtbUt85mwsbHB3d0dvV4P/P/PjrOzM3//+98ZPHgwI0eOpGrVqtjY2FTY9QgPklHlrVLezOXOiHl+fn7s27fvnkf1LCgo4NChQ6SnpxMYGEjdunVxcHAgPT2d+Ph4qlatSmpqapktBJ1OR7169SgtLSU6OpqEhAQaNGhAcHDwXe2fOXMGe3t70y6RpKQkrl+/TvXq1U13LTpx4gSJiYnUrFnT9Lzff/8dnU5nOgshOTnZdC1CVlYWcXFx1KpVC71eT2xsLC4uLgQGBnL16lXOnTtH9erVsbe3Jycnh8DAQC5cuICvry9ubm7ExcUREBBATk5OmVM1tVot4eHhKKU4duwYzs7OVKtWjfj4eOrWrUtpaSkHDx7E3t6e6tWrc/XqVUJDQ03BcebMGS5fvky1atWoUaMGADExMRQWFlK3bl1KSko4d+4cQUFBuLnd24J/Z1RPBwcHNm/eTMuWLe9pukfZxIkTmTVrFiEhIZw+fdrso3pev36dpKQkGjRoYNoNcu3aNZKTk03L2NmzZ4mPjycyMpKqVav+YTslJSUcOXKE5ORkfH19qVevnqn2M2fOcO3aNRo1aoTRaMTW1hZPT08uXrxIREQE9vb2nDt3Dnd3dwIDA0lISCAzM5Nq1aoxatQodu3axS+//MK5c+do3Lgxvr6+ZGZmmqbX6XT8/vvvREREoNFouHjxIlWrVsXT09P02QkODmbTpk3k5eVRp04dtFotTz31FDNnzuTFF1806zyGB8+ocmWRIw1m9umnn5oOWsXGxlq6HFFONm7cqAwGg3Jzc1P79u2zdDkVYsKECQpQISEhKisry9LlWNywYcNUaGjoQ7dTXFysPvzwQ+Xu7q6eeOIJVatWLVWtWjV19erVcqjyf/srZFSl3O0jhKic3nzzTcaMGfPQ7eh0Ol577TXatWtHTEwMTk5ONGnShMDAyr8r8Q4JfyHEI6M8d4/Y2trStGlTmjZtWm5tPkoq5dk+Qggh/jsJfyGEsEIS/kIIYYUk/IUQwgpV6gO+OTk5LF++3HSZeGV0/nxNsrIOkZVVlYYN9Xh4pFm6JLM5c+aMaeRGa2M0GlmwYMFdI2hWJidO1ECjOUBSUn1at07H3j7P0iWZzYEDByxdQuUM/ztX82VlZTFjxgwLV1Nxtm61dAUVQ6PRoNVax5fWO8tyeno6kyZNsnA1FWf7dktXUDG0Wq3F7nJWKcO/S5cuNG3alJs3b1q6FLNLT7cnK+sCYI+Pjzf3MVrCI6tt27amq4Yru969e/Pjjz9y69YtS5didikpevLyLgLOBAS4U4HjrFlMv3798PX1tUjflXJ4B6UUOTk5FBUVWboUs/v++x8YOXIIHh5ebNy4gXr1Hn4Atb+6OyM6WsN9YUtLS8nJyfnTQfkqk9mz5/PBB+/h71+FX37ZiY+Pj6VLMjsHBwcMBoNFluVKuW7VaDRmHwPlr8LJ6fY+YK0WXFycywz7LB59Wq3WNO5TZefgcHsXl053exBEWZbNyzp2nAohhChDwl8IIayQhL8QQlghCX8hhLBCEv5CCGGFJPyFEMIKSfgLIYQVkvAXQggrJOEvhBBWSMJfCCGskIS/EEJYIQl/IYSwQhL+QghhhST8hRDCCkn4CyGEFZLwF0IIKyThL4QQVkjCXwghrJCEvxBCWCEJfyGEsEKV8gbuouKVlJQQFxdHWlqapUsxu7NnQ/DwuMzly1Vo0uQGNjYlli7JrDQaDQ0aNMDe3t7SpYhyJOEvysV3333H2LFjKSoqsnQpZpeT0xi9/gfy8xfh7PwRGo2ydElmpdFo6NixI19++SVOTk6WLkeUEwl/US727dvHrVu30Gg0ODo6WrocM7NFqSRAUVqq0GhKLV2Q2RQWFlJYWMjRo0fJzs6W8K9EJPxFuSgpub3rw9/fny+//NLC1ZhXenoNbG0vkJX1HD4+j6PRFFu6JLP59ttv+eqrrygtrbwrOGsl4S/KlYODA506dbJ0GRUg+F//hlu0CnP77bffLF2CMBM520cIIayQhL8QQlghCX8hhLBCEv5CCGGFJPyFEMIKSfiLe5aZmVmuV/AajUb69+9Pw4YNTT+RkZHs3bv3gWpbvnw5qamp5VbfHb/99luZGhs2bEijRo1Yvnz5n06Tn5/Pjh072LVrV7nUkJKSwvLly0lMTCQlJYUnn3ySTz75pFzafhgFBQXcuHHD0mWIByCneop7FhMTw6hRo3jppZd4+umn8fPze6j2lFLExcXh6urKqFGjANBqtVSrVg24fYHRrVu30Ov1eHl5mabLycnBaDSi1Wrx8vJCp9Oxb98+JkyYQOvWrfH09CQ/Px8bGxv0ej3FxcUUFhZia2sL3A5mjUZDVlYWHh4eaDQaUlNT0Wq1eHh4YGNT9mORl5fHqVOnGDp0KB07djQ93qBBA4qKiigsLMTOzg6dTkdOTg46nY7Lly8zatQo3njjDVq1akVpaSlKKfLz8wFwc3MjLy+PjIwMNBoNXl5e6PV6AIqKikhJScHGxgYPDw90Oh3btm1j2rRpNGnShJCQEIYPH26aTwBZWVlkZWXh6OiIq6urqZ2ioiJsbGxIT09Hr9fj4eHxUO/Zv8+To0ePsmjRIsLCwpgxY0a5tCsqjoS/uGelpaUcO3aMqKgoIiMjGT58OM8++yzOzs4P1a6fnx/dunUDQKfTYWdnR35+Pq+//jonT57E3t6e0aNH07t3b06fPs3UqVNJTEykuLiYoUOH0rlzZz7//HOMRiOjRo1i3rx5zJkzh8jISF5++WUOHjzIkiVLmDp1KklJScyePRtvb28uX77MjBkz2LlzJz/88AM6nY6+ffsyevTou1YAANWqVStzDYOTkxOnT59mxowZ9O3bl8aNG/Pqq68yaNAgzp49S2JiIkuXLsXV1ZXY2FiuXLlCWloaVapUYdiwYXz44YdcuXKFkpIS+vfvz8svv0xOTg7Tpk3jyJEj2NjY0LNnT0aMGMEXX3xBSkoK77zzDhMmTGDz5s107dqVxo0bc/ToUaZPn05ycjKenp6MGTOGjh07snXrVr777jtCQ0PZv38/NjY2zJgxg6ZNm6LRaB7ovcrPzyc6Opp58+axZcsWsrKyGDly5IO98cKiJPwriZycHBYsWICvr6/Z+khMTARuX8179OhRjh49yvz58xk3bhwxMbe3Qm/devy+2923bx9du3YFoEWLFkyfPp0vvviC9evXs2DBAq5du8Zrr71GkyZNOHv2LK6urowePZpVq1Yxffp02rRpQ8OGDfn555/p2bMnBoOBffv2mbb0b968ya+//kpWVhaJiYls3LiR559/nuHDhxMTE8NHH33EZ599RmpqKh9++CH169enXbt2d9U5Z84cFi5cCICtrS0rVqygcePGODs78+abbxIWFkZaWhpPPvkkOp0OR0dHmjVrRq1atfj+++/ZsWMH77zzDq1ateLq1avodDo++OADNm7cyOzZs+nevTsrVqzgm2++YdWqVZw6dYqVK1fSokULGjVqxPnz5+nQoQNOTk78+uuv1K5dm2vXrvHyyy9TpUoV3nvvPb766itefvlltmzZwtWrV1mzZg2TJ0/m9ddfZ8KECaxbt47IyMg/XLn9kWvXGgBgNNZh795oNmxYzj//+U/TNxiAI0eOMGnSpPt+3//TwYMHH7oNce8k/B9xDg4OwO2v4f9tH7S5nD59mmHDhqFUdeAAJSXH77sNPz8/OnfuDNzeus7JyWH79u14enoSFRVFdnY2WVlZ7Ny5ky5dupCXl8eqVas4efIkxcXFuLq68thjj6HX6+nVqxcGg+F/9jlx4kQaNmzImDFj0Gg0REdHk5+fT2FhIQcOHPjD8H/mmWd4+umngf+/e8rOzo533nmHqKgoDh06xE8//YS3tzeNGjVCr9fz2GOP0bBhQwCqV6/OxIkT0Wq1pKamYjQaWbNmDSdOnKCkpITs7GwOHDhAs2bN6NKlC506deK1115Dr9dz4cIF1q1bR5cuXcqMr3PhwgWuXbvG1KlTeeqpp3B1daV3796cPXsWAFdXV4YNG4anpyc1atQgMzPzvt6b4uIsII2srOEMHNiN4uK7B+47efIkJ0+evK92/xuDwYBWK4cjzU3C/xHXtm1bunTpQmpqKkqZd3TJnJwcfv/99zKPOTo60r59ew4fbkBKSiJ5efdfQ61atXjrrbdMv+fl5eHo6IiTkxPNmzdHo9GYtsbffvttTp06xbvvvkuVKlVYunTpPdV9Z+whuB2IQUFBANjb26PX62nZsiX5+fnUrFmT1q1b/2E7derUoWfPnnc9fvnyZZKTk9FqtRw4cIAWLVr84fROTk6mUHv//ffZsWMHf//73wkPD2fevHnodDrs7e3JysoCbh8Qj4qKol69en/62nQ6HRqNxrQlXlhYiFarNQ2up9Fo0Gq1aDSaB9rVk5XlAhwCGtOvnycHDvzE1atXyzzH29ub4ODgP5z+QfTt29d03EKYj4T/I87NzY0NGzaQm5tr9vCPiooy7fN2cnLi8ccf57XXXqNt27a8+OJMvv++H15e7YGxD9WPra0tnTp1Yvv27SQkJHDjxg127txJp06diI2NxdXVFTc3N86cOUN+fj4lJSWmA7uLFy9m+PDhVKlShWPHjrF+/XrWrFlTJvx1Op3p4Grr1q1ZvHgxZ86cAWDz5s2mLfX/tGnTJi5cuGD6/YknnqB169ZMnjyZ+vXrExkZyaxZs2jevDlVq1ZFq9Xyyy+/EB4ebur3jri4OBwdHfHx8WHTpk3k5+ej1+vp1KkTkydP5h//+Afx8fHs27ePFStWoNfryc/PZ/Xq1Tz11FOmdmrUqEH16tX55JNPSEpKYuvWrVSpUoXatWsTFxf3UO8DQNWqScAQvLwi+fDDHzEaX+Hrr79m1apV3Lx5E4Cnn36a2bNnP3Rfd3h6epZbW+LPSfhXAnZ2dtjZ2Zm9H1dXV2xsbGjbti1jx46lY8eOpn7d3G6f7ufoePW/NVGGra0tTz755F3HKbRaLc8//zwpKSl89dVXuLi4MHbsWEJCQpg8eTKzZs1iwYIF9O7dG71ej42NDY0bN6ZPnz7s3LmTESNGMHHiRGbOnMnixYvp1asXAQEBODs74+/vz1NPPWUK4g4dOjBz5ky++eYbSktLGTlyJHXq1ClTj6+vL7179wYwBR7c/kZx/PhxatSowauvvkpoaChxcXH89ttv1K9fn+HDh7NhwwauXbtGZGQkOTk5pmknTpzI9OnTmTVrFv3790en02EwGBg+fDh5eXmsX78eZ2dnZsyYQfPmzQkJCaFly5bs3buXdu3a0alTJ8LCwggMDGTp0qUsXryYRYsW8cQTTzBnzhxCQkKoWrUqnTt3xtbWFhsbG1q2bGk6u+le3Xlf7eySMBhKqFevHrNmzWLYsGEsWrSIb775Bjs7OwnsR5BGmXtzUVQa165d4+LFi7Rs2fKuA4YjRoxg6dKlREREEBsba6EKRXmbPn0677zzjumb1H+e3nvlyhUuXbr0h8dIxF+bbPmLexYUFGTaVy4EQHBwcLnu7xcVRw6pCyGEFZLwF0IIKyThL4QQVkjCXwghrJCEvxBCWCE520eUq5KSEpKTky1dhlllZDih1aZTUOCKl1c+Gk2ppUsym+zsbEuXIMxEwl+Uq8TERLp06WLpMswqJiYQG5vfyciIoEGDW+h0Jf97okfUv1/UJioXCX9RLqpWrQrcvrlHVFSUhasxtzuvL45TpyxaSIXx9PQ0DYkhKgcJf1EuRowYgYuLC7du3bJ0KWa3ZctpoqI24ugYxJgxgzAYKv/HqEePHri7u1u6DFGOZHgHIe7TxIkTmTVrFiEhIZw+fbrMEMtCPCrkbB8hhLBCEv5CCGGFJPyFEMIKSfgLIYQVkvAXQggrJOEvhBBWSMJfCCGskIS/EEJYIQl/IYSwQhL+QghhhST8hRDCCkn4CyGEFZLwF0IIKyThL4QQVqjyD0QuRDkoLCwkOjoapZTp7lYFBQUcP34cBwcH/Pz8CAoKsnCVQtw7Gc9fiHtQUlJC48aNiY6OvutvDg4OrFy5kl69elmgMiEejOz2EeIe6HQ63nrrLezs7O76W8uWLenYsaMFqhLiwUn4C3GPunfvTsOGDcs8Zmtry+jRo+VuXuKRI+EvxD1ycnJi9OjRZbb+27ZtS+vWrS1YlRAPRsJfiPvQtWtXGjdubPp97NixuLm5WbAiIR6MhL8Q98Hd3Z3XX38dGxsbOnToQPv27S1dkhAPRM72EeXi2rVrLFmyhKSkJEuXYnYHDtTl/PlvcXDoTN++Sej1xZYuyay0Wi3PPvssbdu2RafTWbocUU4k/EW5mDJlCtOmTbN0GRWkPvA1sBaYYeFaKka9evX45Zdf8PT0tHQpopzIRV6iXNy4cQO4ffbLf54RU9kkJHTH0XE/qamhhIW1QqsttHRJZpOQkMD169dJT0+nqKjI0uWIciThL8pVUFAQhw8ftnQZFWi4pQswq+nTp/POO+9YugxhBnLAVwghrJCEvxBCWCEJfyGEsEIS/kIIYYUk/IUQwgrJ2T6iUvrtt99ITk42/X7nFNT/dZ56SUkJ6enpeHl53XNfJ0+e5MiRI2RnZxMREUHLli3/Zz+HDx+muLiY5s2bc+TIEfR6PY0aNUKr1XLr1i28vb3vuX8hHoSEv6iUZs6cyY8//kh4eDg6nY6UlBSaNGnCwoUL8ff3/9PpFi5cSFJSEtOnT7+nfvbu3cvw4cPx8fHBxcWFmTNn0rNnTz7++GNcXFz+dLopU6YAsGnTJlasWIG9vT316tVj1apVREdH88knn9zfCxbiPkn4i0qpuLgYR0dH1qxZg5eXF1u3buWNN95g1apVjB8/nrS0NA4ePEhGRgaBgYG0bNmSzMxMtm7disFg4OLFi1StWpXY2FhOnTpFSUkJbdq0ITAwEK32/+8t3b9/P0VFRXz22WfUrl2b6dOns3//ftO3jri4ONzc3Pjtt9/w8fGhefPm2NraUlRUhE6nQ6/XM2rUKADy8vLYtm0bqampxMbGEhYWJsMpCLOR8BeVllarxd3dHS8vL3r16sWXX37J1q1bGT9+PIMHDyYmJgZ/f3+OHDnCF198QWFhIXv37kWv1zNp0iSGDx/OSy+9hI+PDxkZGcyYMYNff/21zC6Z8PBwUlNTGTJkCJ06daJTp068+eab6PV6vv/+e1544QWqV6+Og4MDv//+O6+++ipTp041TV9YWMi4ceNwcHCgf//+/Pjjj2g0GiZMmMDXX3+Nq6urJWadsAIS/pVcUVERs2fPZvr06Wa9PP9O2xcv1jNbHw/D2dkZLy8vLl26BMD48eNxd3cnMTGR1157jfj4eN566y02bdqEwWBgxYoVpKens3TpUry9vdm0aROzZs2ioKCgTLt9+/ZFp9OxcuVKli1bxkcffUSPHj1YunQpAPn5+UydOpWnn36at99+m88++6xM+P+7Hj16sGvXLm7cuMHatWvR6/XmnSn34NixOgBcv36d0NBQs/en0+l45ZVXeO+99/7wrmmi/Ej4V3KZmZmsWbOGrKysCunPYNhfIf3cr7S0NK5cuYKXlxd5eXls3LiR6OhoAgMDyc7OBm4Hz50fg8HApUuX+Pjjj9FqtRgMhj9s9+TJkwQFBbFy5UpSU1NZvnw5Cxcu5OjRo6bnhIeHYzAYCA8PJysri/T09D9s607f/62/iubmdgDQASXk5+dXSJ/fffcd48aNk/A3Mwn/Sk4pZdoqb9++vdluMj5v3nEuXvyK0tKuZmn/QZSUlJCQkEBubi47d+7k2rVrjBo1ijNnzvD111+zdOlS003ZS0tLuTPAbW5uLhkZGSxbtgyj0cg333zDoUOH2L17NyUlJWX6WLp0KXv27GHp0qVEREQQFBRU5pgAwJEjRwgMDOTkyZN4eXnh7u7+X+vOy8sjPT0dV1fXu9qqaHl57YE52Ng0ZvLkQXh4mC8yfv75Z7Zs2UJxcTEy2LD5SfhbkUaNGvHKK6+Ype3o6BFcvAjBwX+NLX+tVovRaKRnz54UFxdTWlpK165deeaZZ8jIyMDZ2ZnPPvsMLy8vMjMzuXr1KoWFhXh4eLBmzRrefvttgoKC2LJlC9OmTSMhIYHCwkISExMJDg429TN69Gj2799Pnz598PHx4fLly3Ts2JGmTZuya9cuAObMmcM333zDuXPnGDdunKm+O8F+Z4sfwMPDg9WrVzN+/Hjmzp37X88Yqgj160fx3Xcl+PklM2JEf/z8/MzWV2ZmJlu2bDFb+6IsCX9RKb3zzjuMHj3a9Hu1atWoUqUKcPtuXLt37+bQoUPUqVMHZ2dnjEYjWq2WmTNn0qpVK0JDQ4mMjKRFixYYjUbat29PdHQ0QUFBZfqpV68eBw78P/buPC6qsv//+GuGbdhkR1BwxTUUUEFBxDUXzDV3M9NS667MUtustEWzLFtc6lbzvm0x79Rc70ojbzN3TVPESAUFRRSQnYFZz+8Pv84vssxlxlHm83w8fAhnzvI+M8NnrjnndjQCIgAAIABJREFUOtfZRUpKCvn5+bRo0YIOHTrg5uZmmWfx4sVcvHjR0qsI4M03L98HwMXFhblz5+Lm5oZGo2HmzJm0bt2a8PBw3N3dbf00CQcmxV/USDExMdd8PCIigoiIiKum+/j48MADD1h+79mzp+Xnrl27/um6fHx8uP/++/9yWwEBAXTp0qXatNjYWMvPv78nsIeHB6NHj75mdiGsQYZ3EMJGOnXqxOrVq29LLxkhbpS0/IWwkZCQEIYMGWLvGEL8KWn5CyGEA5LiL4QQDkiKvxBCOCAp/kII4YDkhK+wqvLyctasWWPvGDa1f/891K6dRXp6Pbp3P4mzs+3GTLK3Y8eO2TuCsBEp/sIqrlyteuHCBYYOHWrnNLYWBfwCzGLZsj8fpK2mUalU9o4grEyKv7CKfv36kZKSctsGkLOnoqJI3Ny+p7zck6CgOqhURntHsrkBAwbYfagJYV1S/IVV9OzZk5SUlKuGPK6JtNognJ3z0eli8PIaiEpltnckm6tTp44MN1HDSPEXVuHi4kKDBg3sHeM28v+//6//Xr9C3Emkt48QQjggKf5CCOGApPgLIYQDkuIvhBAOSIq/EEI4ICn+QgjhgKT4CyGEA5LiL4QQDkiKvxBCOCAp/kII4YCk+AshhAOS4i+EEA5Iir8QQjggGdWzhjKZTJjNZoxGI4qiAGA2mzEYLt91ysnJyXIDFiHsRVEUjMbL90MwmUzVphkMBtRqNU5OTvaMWGNJ8a+hdu7cyb///W+0Wi3nz58HYMuWLVy6dAk3Nzdmz55NUFCQnVMKR2cwGJg+fTrFxcWkpqYCUFRUxDPPPIO7uzv9+/fn/vvvt3PKmkmKfw3VsGFDdu3axcmTJy3Tjh8/zvHjxxkyZAgBAQF2TCfEZS4uLri5ufHZZ59ZvqFqtVpWr15NcHAwkydPtnPCmku+99dQ4eHhjB079qp7r/r7+/P444/LIR9xR1CpVIwbN47w8PCrHuvfvz9RUVF2SOUYpALUUCqViuHDh9O0adNq07t3705CQoKdUglxtebNmzN06NBq04KDg5kwYQLOznJwwlak+NdgjRs3ZvTo0Zbfa9WqxT/+8Q9cXV3tmEqI6q60/sPCwizT+vXrR3R0tB1T1XxS/GswlUrFww8/TMOGDQG47777iI+Pt3MqIa7WokULxowZA4CPjw9PP/20NFJszGG/U+l0Ok6fPo3ZbLZ3FJuqqnKiRYvRnD79Fq1bjyUjI8PekWzO29ubunXr1ojzGmazmdzcXEpKSuwdxeYaNrwfF5fFNGt2P1rt5Q4KNZlKpaJBgwa4u7vbZ/vKlVPsDqSyspIXX3yRdevW1fjibzI5c/78k0Am7u7HCAys+cXfw8ODN998k0GDBtk7yi3bsWMHjz76KOXl5faOYnMFBc2orIwFnKlT53OcnIz2jmRTKpWKHj16MH/+fHx8fG779h2y5V9QUMC3335LVlZWjb+IRFFUgAq1+kWqqnpw4cIFe0eymd9fMLR169YaUfy3bNnCr7/+CoCzs/NVvbdqEqPRG7X6Sczm/5CXl4NKVXPbpVcuwtyyZQsFBQVS/G8XRVEsVxMOGjSIAQMG2DmR7RiNnuTkhOPvn0JV1RqCgg7aO5LN6PV6XnvtNbKzsy1XMt/truxHYGAgb775Jm5ubnZOZDv5+e3QaFIoLOxI3bpf4uxcYe9INpOSksKnn36KyWTCXgdfHLL4/150dLTlRFPNFvt//7ewawpb0mq1LFy4kOzsbHtHsTovLy9GjBiBl5eXvaPY2JX3Z+w157rblZWV8emnn9o1w91/RkwIIcQNk+IvhBAOSIq/EEI4ICn+QgjhgKT4CyGEA3L43j53oqlTp1YbihnAzc2NZ599ltjY6+sFMXnyZPz8/Hj11Vf/cp4DBw7wzjvvMHXqVOLi4m4ps3BcmzdvZsmSJVdNv/fee3nsscduaHC2qqoqfvjhBxITEzGZTMycOZOmTZve8HrE35OW/x2oXbt2JCYmYjQa+emnn4iOjiYhIQF/f38MBgNGoxGtVmvpA67T6SgvL6eystLSZzgqKorIyEjLhU8mkwmDwUBFRYXlQig/Pz/at29PQEAAiqJgMBgwm81UVlZSWVlZLZPBYKC8vNxyh6WafmW0uH4NGzYkMTGRhg0bkpKSgoeHB4mJibRo0QK1Wo3JZKKiogKtVlttOb1eT3l5OVqtFrPZjKIoHDx4kEmTJlFYWIirqytt27aladOmqNVqjEYjZrMZvV5PRUWF5VoduDwMRkVFBTqdzvJeF9cmH6V3oJEjRwKXC+6RI0d47LHHCA0NpbKykueff56AgAD27NnDgAEDiI2N5Y033iAvLw9fX1+mT59OYmIi2dnZBAYGUllZyQcffICfnx+nTp3i559/pmvXrrzyyitUVFSQmZmJVqvlt99+44MPPqBTp0785z//wWQyMWvWLNq1a8eFCxeYPXs2R48eJTk5maKiIjp06MDAgQPt/EyJO8E999zDPffcw/79+/n000/p27ev5dqZiooK/vWvf7Fu3TqcnZ155ZVX6NixI5mZmcyePZtTp07h4eHBY489RlJSEosXL6agoICXX36ZqVOnWq7Cr6ioYM6cOTRt2pRdu3aRmZnJiBEjeOihh1CpVCxYsIBNmzbRsGFD7rnnHi5cuMC8efPs/Mzc2Ryy5V9V5UVJSW0ASkrusXOa62c0GlmzZg3Lli0jOjqatm3bsn79enx8fJg8eTIXL17k+eefB2DTpk3s2LEDvV7P5s2bef3112nSpAnR0dG89dZb/Pzzz+Tk5PCf//yHCxcucPbsWT7++GPWrl3LkCFDyM7O5rXXXkOn0/Hiiy+yefNmJk2axLlz53jvvfc4cOCAnZ+Nq5lMzhQUNADurtf1WvLyIgAoK2uK2Xz3tdVWr17N22+/Tb9+/ejYsSNDhgwhIyODuXPncuzYMT788EPatWtHSkoKZWVl1K5dG0VRaNSoEYqisGHDBnbt2oVWq+Xrr79m4cKFdOvWjXr16vHGG29w8uRJNm/ezEsvvURycjKxsbG8//77rF271t67fk1XXletNgyDoZZdMjhk8TcYqqioeB74lYqKMnvHuWHJycnMmjWL6OhoHnzwQbp168b+/fuprKy86qv1FQkJCTz44IOMGzcOd3f3v5zvscceY/To0XTt2pWKigpKSkrYv38/3bt3Z9SoUUybNg1fX19b7t5NM5tNlJQM5/Lrap8/KGsrKvIHfkWrHYKimP52/jvN5s2b8fPzw9XVFX9/f8rKyti1axdhYWGcOnWKKVOmUFRUxJAhQwgNDSU5ORkPDw8mTpxI3bp1r1pf27ZtGTVqFL1798ZoNKLX69m3bx8BAQFMmDCBCRMm0KVLFzvs6Y0pKqoEfqWqajpGY+Xfzm8Ld19TwqruzoGj/P39cXJyoqysjOeee46zZ8/y6KOPkp6eztmzZ/90GRcXF9RqNS4uLtccyM7NzQ21Wn3VWOo6nQ7ArmORXL87Pd+NUu6C5/zPXXnfqNVqVCoVr7zyCnFxcSQlJREeHs727dv53//+R0pKCl999dXfrs/FxaXa+n7vynmDu+e5sm9Oh2z5u7ho8PScC7TE09Pb3nFu2JVeD+Xl5ezevZv4+HjatWvHpUuXqKqqsuq2atWqRWJiIikpKbz33nvMnj2b0tJSq27DWtRqJ3x8VnH5db0zM94oP79CLu/PWlSqu2/02d69e1NYWIi/vz8eHh5s27YNjUbD4sWL2bRpE1OnTmXChAmUlZVRWlqKSqVCq9WyYcMG8vLyrmsbiYmJFBYWMnfuXGbNmsWWLVtsvFe3zs/PHWiJRjMPZ2f7jOfvkC1/jaYcH5+L5OeDj08acGcO/RsaGkpsbGy11k67du0sX4cDAgKYPn06ixcvJjs7m169enH06FFMJhNRUVGEhobi5OREVFSU5eYmGo2G2NhYvL29UavVxMXFUatWLVQqFUlJSfj7+wOXbwBvMBhQqVS8/vrraDQaNm/eTHJyMl5eXnYZgvbvODkZCQzM4ty5K6/r3S84+BQA3t4nUKvv7PHtvby8SEhIoE6dOpZpo0ePJj8/n5dffhkXFxeee+45QkNDGTVqFG+//TYDBw7E19eXN954g/bt21NaWkp8fDxLliyhVatWxMTE0Lx5czQaDXFxcTRu3Bi4/O03NjYWDw8PevfuzSeffMLSpUuJjo4mPj7+L78B3ymuvK4eHudwcSkFgm9/CMUBZWVlKREREQqgvP766/aO85eqqqqU8vJyxWQyKYqiKGazWSkvL1eqqqos8xgMBqWoqEgpLy9XDAaDUl5erpjNZqWiokLRarWK2WxWtFqtUlVVpZjNZsVoNCrl5eWK0Wi0zG8wGCw/X9lWVVWVZfmpU6cqo0ePVnbs2KF8+eWXSkBAgPL111/b5Tm5loqKCiU6OloBlIcfftjecaxi+vTpCqA0aNBAKSsrs3eca7ry3jIYDNWmX3mPFhcXV3svV1ZWKoWFhUpJSYlluqIoSnl5uVJUVKQYDAZFq9UqOp3O8p6+8t7X6/WW9/H69euVnj17Kp9++qmya9cupVu3bsrIkSNv347fhEWLFimAEhISopw8edIuGRyy5X+3cHNzqzZ+u0qlwtPTs9o8zs7O1U7AXjkk5OHhYZn2+9vEOTk5VVvH7y+c+f3Pv99uz549ee2115g6dSqKojB8+HCSkpJuZddEDfTH99YVf3yPwuX3skajQaPRXDX/X70/f/+ednFxsXwjjo+P59///jfvvvsuGo2GgIAAnnnmmVven5pOir/4Wz179qR9+/acP38ejUZDvXr1avTdz8TdJTg4mFWrVpGdnY3ZbCYkJOSOPCx5p5HiL66Lj4+P/EGJO5abmxtNmjSxd4y7ikP29hFCCEcnxV8IIRyQFH8hhHBADn/M/8ol4jWVooDBoEatNqIoLri43H1DBFwvvV5fY0cbVRQFvV5fo9+rBoMTKpUBs9kZFxczf7iAt0a5MrKuPTl88f/000/ZsWOHvWPYTFWVhj17/AgKOoaitKdVq1P2jmQzJpOJzMxMe8ewiYsXLzJo0KAa3csqNTUClWo/+fktiY8vRqOx7tXqd5KcnBx7R3DM4u/m5mbpuXL69GlOnz5t50S2l58PcJT//c/eSW6PwMBAe0ewitq1L48+W1VVVaMbKZddeXMeYc8euwa5bby9va8aR+t2ccjiHxgYyGuvvcbatWtr7GGCKyorzWzc+BOVladp2jSBhISm9o5kc/7+/kyYMMHeMaxixIgR5Ofnc/HiRXtHsbn9+y9y/Pi3uLoGM3BgDzw87FMUb6d+/foREhJil22rFOWuGQJP3ISCggI6d+7M8ePHmTp1Ku+88469Iwnxp+bMmcOMGTMICwvjwIEDdiuKjkJ6+wghhAOS4i+EEA5Iir8QQjggKf5CCOGApPgLIYQDkuIvhBAOSIq/EEI4ICn+QgjhgKT4CyGEA5LiL4QQDkiKvxBCOCAp/kII4YCk+AshhAOS4i+EEA5Iir8QQjggKf5CCOGApPgLIYQDkuIvhBAOSIq/EEI4ICn+QgjhgKT4CyGEA3K2dwBRMxQUFPD1119z8eJFe0exuf3721C7thPp6e50774HZ2eDvSPZlJOTE3379qVVq1ao1dJerCmk+AurWLZsGS+88IK9Y9wmUcAvwCx27XrV3mFui3Xr1rF161b8/PzsHUVYiRR/YRWZmZkAODs7Ex4ebuc0tpWb2wUPj2UUFvpSv35T1Oqa2/IvLi6mqKiICxcuoNPp7B1HWJEUf2FV9erV49ixY/aOYVNmswsqlQFFcUatfhRQ7B3JZt5++21mzZpl7xjCBqT4C6tSq9W4u7vbO8ZtcOVPx8WuKWzNxaVm758jk7M3QgjhgKT4CyGEA5LiL4QQDkiKvxBCOCA54SvuOiUlJaSlpXH+/Hl8fHyIjo4mKCgIo9HIsWPHqF27NqGhoVbZVnl5ORkZGdSrVw8/Pz+ysrL45ZdfcHNzo2XLlmi1Who3bnxTJ0ZLSkrw8fGhtLSUM2fOUK9ePXx9fa2SW4i/Iy1/cd3Onj3LgQMHqKqqsmuGyZMnM3z4cF599VWGDh3Kgw8+yJkzZ9BqtfTp04d//etfVtteeno6DzzwADt37gRgypQpPPXUUyxfvpyPPvqIZ555hqKiohte7/fff8/s2bMBOH78OEOHDuXAgQNWy307mEwmsrOz2bNnj72jiJsgLX9x3XJzc+nUqRMDBw5k8uTJdOzY8bZnWLBgAd999x2LFi1iyJAhrFq1iieeeIJ169bx8MMPo9frMRqNAOh0On7++Wd0Oh1NmjQhLCwMgIqKCg4ePIiiKLRq1YqAgADg8gVNR48exWw207p1a/z9/WnWrBkrVqygYcOGFBcXc+bMGe677z7mzJlDeXk5FRUVluULCgpITU3F29ub1q1b4+rqCsDJkyc5d+4cHh4exMTEYDQaWbVqFRkZGZw/f542bdqwatUqmjVrZtnP9PR0cnNzCQ8PJyIiAoDS0lJ0Oh0uLi4cPny42j7dbnl5eSxcuJDly5dz3333ER8fb5cc4uZJ8Rc3RK/X89VXX7Fhwwa6d+/O1KlT6dy5823b/vr16+natSuDBw8GYNiwYfTo0QNfX1+0Wq1lvgsXLjBmzBhycnJwdnamoKCAtWvXUq9ePZKSkqhfvz4Gg4GCggJWrlyJRqNh2LBhhIaGUl5ezsWLF/n+++8pKChgwIABLFiwgA0bNnDs2DHOnDmD0WhErVbz888/s3HjRtLS0hgzZgwhISHk5uaSmJjI8uXLWb58OW+++Sbh4eGcOXOGwYMH07dvXzZu3EhpaSnDhw/nzTffpG/fvqxcuZLu3bvz2muv8dFHH1G/fn1yc3OZNm0a06dP58knn2Tv3r00btyYM2fOkJ+fz9atW4mJibltz39GRgYrVqxg8eLFFBYWoig19wK3mk6KvwNZvnw5mzdvvunlKysrLT/rdDq++eYbdu7cSffu3Tl0KBLoTFZWFysk/WuKouDh4WEZYEytVhMYGHjVfBqNhoceeoiIiAjOnj3LxIkTycjIQKvVcuHCBSZNmkTz5s3R6/WEh4eTkpJCYWEhEydOpFmzZly8eJGgoCDy8/MxGAyYzWbeeecdjhw5QufOnXnxxReZNWsWBoOB0tJS5s6dS5MmTfjqq684ePAg27dvp7i4mLZt27Jo0SLCw8OZO3cu33//Pe+++y7JyclkZGSwatUqMjMz0ev1mM1m0tLS+Oijj3j77bfp378/ixcvZt68eQwYMACj0YjBYGDmzJn4+fkRGRnJoUOHbFr8jx7tCPTmwoXavPTSfLZtW0NWVhZms9kyz6pVq9i+ffstb+vSpUu3vA5x/aT413Curq6EhIRw/PhxioqKbur49LWUlpayadMmzOYTwL/w8dln1fX/kbOzMyUlJZjNZtRqNQaDgZ07d3LPPfeg0Wgs8ymKQkZGBhs2bMBoNFJZWYmiKLRt25b+/fvz4YcfAtCmTRvCwsKIj48nJiaGd999F4CoqCjat29fbdu1a9fGzc2NWrVqERQUZJleXFzM+fPn6dWrF8HBwfTu3ZvevXsDl4/nf/XVV1RUVHDu3DkURcHT0xMvLy/c3d2pW7euZVwkgGPHjlFcXEzPnj2pXbs2Q4YMYeHChfzyyy8AlkNRvr6++Pj4VCvCthAcnAOswWgcxxdfLKKqSnvVPCUlJZSUlFhtm0FBQXJl8W0gxb+G8/b25s033+Trr7/GZDLd0rpyc3P54osvLL+r1WrCw8OZMmUKixb5curUMi5danqrka+pQ4cObNu2jUOHDtGqVSu2bdvGAw88wLRp03j88cct8/30008sWrSIFStWEBERwe7du1EUhaKiIgYMGMCUKVP45ZdfmD17Np988gkvvPACDz/8MAEBAWRmZvLMM8/wxRdfkJyc/LeZvL298fPz48SJE+j1elJTU1m/fj2DBw9m6tSpREdHs2TJEubOncvGjRsty5nNZgyG6oPC1alTB5VKxYkTJwgNDeXo0aOYTCYaNGhgvSfxBpw7Vx94BpWqFe++O5QNG5bxv//9r1ruqKgo7r33Xqtts3///tLr6TaQ4l/DqVQq4uLiiIuLu+V17d+/31L8mzVrxqRJk3jkkUfw9vbm+PGJnDq1lMaNI4Cpt7ytvzJr1ixOnDhBjx49aNCgASdPniQ2NpaxY8dWm8/FxYWqqirWrFlDUVEROp2OjIwMIiMjeeKJJ2jTpg21a9dGp9PRoUMHTp8+zeTJk4mJicHX1xdXV1c6dOhwXZn8/PwYP348kydPplu3buTk5NCgQQMmTZqEt7c3R44cYf78+ezYsYPy8nIAfHx82LdvHyNGjGDKlCmWdcXHxzNs2DAeeOABmjVrxrFjx3jooYes8vrdjHbtfmTduiXUrRvG4MEHmDhxELt27WLevHl8++23mM1mOnTowLx58+yST9w8Kf7ihkRFRTFhwgSGDh1KYGDgbb+5R/369dm4cSMpKSmkpqYSGRlJr1698PPzQ6/Xs3DhQpo1a0arVq1Ys2YN+/btY8KECYwbNw4vLy9iYmLYs2cP3377LaWlpYwbN47ExETUajX//e9/SUlJoaqqiilTphAVFUVBQQELFiygXbt2ALz88suEhYXh5OTExIkT6d+/P7Vq1WLMmDG0bNmSLVu2EB4eTnJyMsHBwXzxxRd8/fXXhIaGMnHiRA4ePIjRaOTJJ58kNDQUDw8PmjRpwvLly4mNjcXLy4vly5ezZcsWUlNTee655+jRowcAjz76KFqtFi8vLwA+/PBD2rZte1uff2dnZ5KSkoiLi2PPnj18+OGHeHh43NYMwjpUipyuF9epvLyc0tJSQkJCrir6EydOZOnSpURERHDy5Ek7JRTWNmfOHGbMmEFYWBgHDhwgJCSk2uNlZWWUlZVRp04dOyUUN0ta/uK6eXl5WVqdQsDl8x3e3t72jiFuglzhK4QQDkiKvxBCOCAp/kII4YCk+AshhAOS4i+EEA5IevsIq6qsrOTHH3+0dwybOnKkEa6uP5OfH0lCwkWcnY32jmQzp0+ftncEYSNS/IVVqFQqAM6fP0+fPn3snMa2dDoXVKoqTCY3NBoTKlXNvVTmyjAOV15fUXNI8RdW0blzZzZs2GDXG73cLnq9CpNJD6hwddVQk+vilXsSJCYm4unpaec0wprkCl9hFVVVVaSlpVFRUWHvKDa3YMHnrFmzlKCgBnz22T9xd9f8/UJ3uZYtWxIQECDfAGoQafkLq9BoNLd9nBl7uXJPBE9P6NgxQa56Fncl6e0jhBAOSIq/EEI4ICn+QgjhgKT4CyGEA5LiL4QQDkiKvxBCOCAp/kII4YCk+AshhAOS4i+EEA5Iir8QQjggKf5CCOGApPgLIYQDkuIvhBAOSIq/EEI4IBnSWYjroNPpmD17NgaDgR07dgBQVFTEzJkzcXV1pXfv3nTu3NnOKYW4fnIzFyGug6IojBgxgq+++uqqx0JCQtiwYQNxcXF2SCbEzZHDPkJcB5VKxZNPPomvr+9Vj/Xr14+YmBg7pBLi5knxF+I6JSQk0KNHj2rT/P39mTRpEi4uLnZKJcTNkeIvxHVSq9U8/fTTBAQEWKYNHz6c1q1b2zGVEDdHir8QN6Bdu3YkJycD4O3tzZNPPimtfnFXkt4+wirMZjNFRUVUVVXZO4rNJSWNZdWqr4mLG4JG40lOTo69I9mUSqUiODgYZ2cpFzWJ9PYRVrF7926effZZSkpK7B3F5jIz26HVAoTQsuW3qNUme0eyKbVazbBhw5g2bRpubm72jiOsRD7KhVWsXLmSXbt22TvGbeIE/AS8y/HjR+wd5rYoLS3lkUceoXbt2vaOIqxEir+wCr1eD0BAQADPPvusndPYVk5OEp6eKygo6EGjRr6o1Xp7R7KZbdu2sWXLFoxGI3KQoGaR4i+sys/Pr8YX/8s6/N//iXZNYWtGo5EtW7bYO4awASn+wib0ej35+fmYTP//eLirqysBAQF3RO+Y8+fP4+bmVq3bprXW82f77unpiZ+fH2r1jXWw0+v1uLq6UllZSUFBAYGBgbi7u99wzvz8fIxGI6GhoTe8rKiZpKunsImsrCwGDRpEfHw8HTt2pGPHjnTt2pWFCxfeEYcPhg4dyhtvvHHL6xk8eDCvvfZatWl/3PeEhAQGDhzInj17bmjde/bsYenSpQAcPnyYLl263PR5leeff54xY8bc1LKiZpLiL2zCbDZTUFBAnz59WLFiBcuXLycqKorZs2eTnp4OXD6kkJ+fT3FxcbVlTSYTeXl5XLp0CbPZXO2xgoICSyv290pKSigoKPjLPPn5+ZSVlVl+f/PNNxk/fvw190Gn03Hx4sWruq8aDAYuXLiATqfj0qVL1db7+32PjIxkxYoVfPDBB1y4cIGXX37ZMk9hYSEXLlxAe7nbULVlL126hE6nY8aMGfzwww8ANG/enE8++YS2bdtWW0deXh4Gg+Ga+wGXT9gWFhZafi8rK+PChQtUVFRUm09RFAoLC6msrPzbdYq7mxR/YVP169enW7duxMfH07RpU+BygcnJyWH48OEkJSXRqVMnFi1ahNFoJDs7m1GjRtGxY0cSExOZPn065eXllJSU8Nhjj9GmTRsSEhIYNmwY2dnZALz//vvExMTQpUsXJk2aRPv27Tlx4gRffvklrVu3Zvr06SQlJZGYmMiGDRsAmDlzJqtWreLnn38mISGBhIQEoqKiiIuL48cff+Tw4cMkJSVZ8m3atAmA1NRUevXqRefOnRkyZAhFRUV/ue+BgYF069aNvn37EhERYfmQmDp1KvHx8SQmJhIbG8vhw4e5dOkS9913H6NHjyYpKYn77ruPvXv3kpKSwpgxYzhx4gTTpk3j8OHDVFZWMmvWLDp27EiHDh1ITk4mMzOTtWvXEhsby4kTJ9DpdEyfPp3p06f+11GSAAAgAElEQVSj0+mq5Vq6dCmdOnWiS5cutGnThs2bN1NcXMywYcMYOXIkSUlJLF682OrvBXFnkeIvbGrNmjUMGjSI5ORkvvzyS4YPH07Tpk356KOPOHXqFIsXL2bKlCnMmTOHrKws3n//ffbu3cvy5ct55ZVXyM7OJisri1WrVrF+/Xref/99Fi5cyK+//soLL7zAb7/9xnvvvcegQYNYuXIlOp2O9PR0TCYT5eXlpKam0rhxY5YuXYqiKJbif+7cOXJzc2natCmLFy/mmWee4dKlS3h7exMeHs5rr72Gn58fK1eupHv37jz77LMYDAbmz59Pbm4uy5cvZ+zYsVcV1t/bs2cPo0aNYuTIkRw8eJD4+HiMRiN6vZ7Zs2czb948tFotu3fvRlEUTp48SWZmJv/617+YP38+LVu2pG3btsyYMQODwUBaWhoVFRVs3bqVefPm8corr7Bs2TLc3d05fPgwJSUlZGRkWM415OTk/OkFaLm5uYwdO5alS5cSEBDA2rVr0el0ZGZmkpqayrJlyxgxYoRt3hDijiEnfIVNtW7dmsjISN544w169uzJq6++irOzMykpKZjNZrZs2UJVVRVVVVUcO3bMUqw7deqEyWTi/vvvR1EUZs+eTUREBH369MHd3Z0ePXqwZs0ahgwZglarZdiwYbRu3ZqkpCQ2btxYLUPfvn0JDw+nWbNmVxVrb29vmjZtynPPPYePjw9z584lMDCQ3bt3ExERwZo1a8jJyeHcuXMUFBRw7NgxWrRoQceOHQF44YUX/nLfKyoqKC4uJiQkhBdeeIGxY8eiVqvp06cPP/zwA5mZmVRVVVU7tNWmTRvL0NC1atXC19eX5s2bk5+fb5ln7969eHh4MHLkSODygHMajYbly5db5lEUBbPZ/KcnmO+77z5Wr17NP//5Ty5cuECDBg2qvV4dOnS4ahlR80jxFzZ1pbCazWbmzJnDZ599xtNPP02tWrVwd3enT58+AHTr1o0OHTqwZMkSyzmAS5cusXbtWpKSktBoNFRVVaEoCkajEZ1Oh7u7O15eXphMJs6ePUtcXBxarfaGTihXVFTwxBNP8Msvv7By5UpiY2MpKyvDzc2NiIgI+vfvT0FBAWPGjCEoKAhXV1fLB0hhYSGlpaV/ue4ePXrwxRdfVJt27NgxHnjgAWbOnMn999/P448/Xu3x+vXr/23mWrVqUVFRQUFBAT4+Pqxbtw4/P79q81w5X/HH3j2lpaUMHDiQ/v3788QTT1x1PuN6ti9qBin+4raYPHkyhw4d4o033qBTp06MGzeOp556ih9//JEzZ87w008/sW3bNoYNG8ZTTz3FQw89ZGlpJyUlMWrUKAYPHszo0aPx9fVl8+bNvPrqq3Tq1IlOnToxbdo01qxZw5EjR646SXwtH330EStWrCAyMpJFixbx8ccf8/jjjzNs2DC+/PJL2rRpw7fffktxcTE9e/ZkxIgRzJo1i+nTp5Obm3vVCdO/U15eTlFREUVFRezatYtz585VO7Ht6elpmdfd3Z2jR4/yzjvv0L59e8v0gQMHMn/+fB544AHq1q3Lpk2beP3114mKiqKyspI5c+YQHh5OWlraVcXfbDZTVVVFXl4eqampHDp0iGbNmllOGv9++6Jmc5o1a9Yse4cQd79NmzZx6NAh/P39mTx5Mnq9Hp1OR/v27WnSpAmurq60aNECk8mEp6cnAwYMoE6dOhw7dgx3d3deeeUVWrZsSYsWLWjcuDFZWVn4+fnx0ksv0aZNGxo1akR8fDxZWVkAPPHEE4waNQpFUahfvz4ajYa6devSrl079u7dy8MPP4ybmxuenp707t0bd3d3iouLadiwIW3btqWgoICYmBiCgoIICgqifv36eHt7U6tWLdq3b8+gQYNwdnYmPT2dxo0bM3PmTIKCgmjVqhWBgYFkZGTQo0cPWrZsSXR0NNHR0Zbn4sq+R0VFVeudAxAcHExAQAAZGRnUrVuXnj174uHhQUxMDBUVFcTFxVkOwzRq1Iji4mLc3d2Ji4tDURS6detG8+bN6dy5MxkZGZjNZiZNmsTIkSMJCwujdu3a5ObmUq9ePXr06EHz5s2Jjo6mtLSUBg0acO+999KoUSPOnj0LwJAhQ9BoNHTo0AGDwUBMTAxNmjSx5L3yoVyrVi0mTpyIl5eXrd9K4jaRgd2EVUycOJGlS5cSERHByZMnb9t28/PzGTlyJCEhIYwYMYJPPvmEc+fOsWHDBurUqXPbctRUc+bMYcaMGYSFhXHgwAFCQkLsHUlYifT2EVZx+nQs4EFeXpfbut2goCAeeeQR8vPzeeGFF9Dr9SxcuFAKv5WcPt0W8KCoqB0Gg7e94wgrkmP+wiqcnT2BCpycFt72bY8YMUK6JtqIs/MloAK1eg1QBsg5gZpCir+wivx8d+ALSkuv/2SruPPl5wcCX1BRUYLJpLF3HGFFcthHWEXTpvuABwgN/Y+9o1hcvHiR7777jlWrVvHTTz9ZupCWlJRw+PDha16dawt/HMbibtC0aSbwAIGBH+Pqavzb+cXdQ4q/sAovr8vjxmg0eXZOcllaWhrDhw/nwQcf5M0332TEiBFMnTqV4uJijh49yr333svu3btvW54ff/yRl1566bZtz1quvK6urkWo1VL8axI57CNqpDfeeIPc3Fy2bNlCZGQkixcv5v3332f37t14e3tTUVGBXq/n559/RqfTkZCQYFn29OnTZGZm4unpSUxMDG5ubpZWe2ZmJs7OzrRu3Zrz58/z66+/otFoiI6OtvSRLy4u5siRIzg7O9O2bVsURWH9+vWWfv1hYWEYDAZSU1MpKSkhKioKf39/9Ho9BQUFuLu7c+jQIdq0aXPVxVtCWI0ihBVMmDBBAZSIiAh7R1F+/fVXJSwsTHnxxRct03Q6nVJZWamYTCZlx44dikajUeLi4pQOHToo3t7eytSpUxWdTqcsX75cCQ4OVhISEpTAwEBlzJgxSllZmTJ69Gilbt26SmhoqDJ27Fjl+++/V4KCgpT27dsrderUUbp06aJUVlYq+/btU+655x4lMjJSadiwodKrVy9l8+bNSkhIiOLk5KRERkYqer1eeeSRR5QGDRoobdq0UerXr6+kpaUphw4dUkJDQ5VWrVopwcHByrZt2+z4LF42e/ZsBVDCwsKU3Nxce8cRViSHfUSNo9frMRqN1fqku7q6otFoqo11k5yczPr16xk3bhx79+5Fq9Vyzz33sGjRIhYtWkSvXr04fvw4FRUVmM1mnJ2d2bx5M/Pnz6du3bq8//77fPzxx4wcOZLffvuNkpIS3nrrLfz8/Fi/fj2fffYZjRo1okWLFgwbNoyWLVuyZcsW9uzZw5YtW3jttdf4/PPPCQ0NZcmSJZhMJvR6PR06dODgwYN06tTJHk+fcBBy2EfUOC4uLqjVanJzcy3T8vPz+fXXX2nVqpVlWps2bahduzbBwcGW8YDKysrYuHEjlZWVnDhxotpdx+rXr0/jxo3x8fEhOzubrVu3sm7dumojZ14ZjqJx48Y0atSIuLg4XFxc8PLyws3NjTp16rBt2zaKi4v58ssv+eabbwDQarXo9XqcnZ3p2LEj4eHhtn6ahIOTlr+ocRo3bkxkZCTr168nIyODyspKVq1axaBBg9i+fftfLqfVann99dcB+OCDD+jbty+Kolg+GEJCQnBzc0On0/HOO+9w4cIF3nrrLR588EHLfA0bNuT06dPk5+eTnp7OY489xuHDh4H/P66Ov78/np6ePProo8ybN4+JEycyefJk3N3dcXJyuqnbNApxo6TlL2ocV1dX5s2bx5gxY2jXrh316tXjxIkTDBo0iK5du5Kamvqny6lUKjw8PNizZw/vvfeeZbjpS5cuAeDk5IRKpbLMd/ToURYvXsyuXbswm83k5OTw+OOP849//IPevXtTWlpKcHAw9evXx9fXl7S0NPr378/q1atp3LgxU6dOJS4uju+++46PPvqo2pg6QtiaFH9RI7Vq1YoffviBTZs2kZWVZblbl5eXF02bNuXTTz+1jJvft29f4uLiCAgIYPny5axevRovLy/GjRtHeno6AQEBTJkyBfj/h5Teeecd2rRpg1qtZvz48aSnpxMYGEh0dDT//e9/+e677/D29mbYsGH4+fkxfvx4fHx8MJvN+Pj4sHbtWrZu3crp06eZPn06kZGRlJSUsGDBAmJiYuz51AkHIQO7Cauw18BuwrZkYLeaS475CyGEA5LiL4QQDkiO+QurKi4u5oMPPrB3DBtLAnYAbYBjgN6+cWzodg6BIW4vKf7CKjSayyM+FhQUWE6O1lz+QCFQi8vDHNf802YuLi6oVCp7xxBWJMVfWEW/fv3Yvn07Wq3W3lFsLieniMv3Pa+kYcOGqNU1vygOHjyYWrVq2TuGsCLp7SOspri4mMrKSnvHsLlp0+aycuWHBAQ0YM+eFLy8POwdyeb+eCN4cfeTlr+wGl9fX3x9fe0dw+bq1nUDwNsbQkNry03NxV1JevsIIYQDkuIvhBAOSIq/EEI4ICn+QgjhgKT4CyGEA5LiL4QQDkiKvxBCOCAp/kII4YCk+AshhAOS4i+EEA5Iir8QQjggKf5CCOGApPgLIYQDkuIvhBAOSMbzF+I6VFVVMWzYMEpKSsjMzOTcuXO4ubnRrl07XFxceOKJJ7j//vvtHVOI6yYtfyGug0ajoXHjxuzcuZNz584BoNPp2LVrF+fOnaNVq1Z2TijEjZHiL8R1evTRRwkODr5q+siRI4mIiLBDIiFunhR/Ia5Ts2bNGDlyZLVpDRo04KGHHkKtlj8lcXeRd6wQN2DChAnUr1/f8vsjjzxCgwYN7JhIiJsjxV+IG9C0aVOGDx8OQJ06dRg3bpy0+sVdSW7gLqxCr9eTk5ODTqezdxSbi48fgJ/fUnr2HElxcSmlpaX2jmRTKpWK2rVr4+Pjg0qlsnccYSXS1VNYxddff83DDz9McXGxvaPcBsMAXyAYeBvQ2zeOjalUKh566CEWLFiAp6enveMIK5Hvq8IqvvvuOwcp/AC/Af8EnKjphR9AURS+//57ysrK7B1FWJEc9hFWVbduXVatWmXvGDa1bl0IjRqd4qefxjNhQk/c3Mz2jmQzn332GUuWLLF3DGEDUvyFVbm7u5OYmGjvGDZ1Zfcefxygnj2j2NyOHTvsHUHYiBz2EUIIByTFXwghHJAUfyGEcEBS/IUQwgHJCV9xxygoKEBRFLy8vHB3dwegsLAQk8lUbdr1KCoqAsDPz+9PH1cUheLiYpydnfH29rZMNxqNFBcX88fLX1xdXfHx8bmh/TGbzVy6dAl3d3e8vLxuaNnf54TLfe0LCgpwdXWlVq1aN7UuIX5PWv7ijjF+/HiSk5P5+OOPASgvL2fMmDEkJyffcPfR559/nueee+4vHy8tLWXChAksWrSo2vScnBxGjBhB37596devn+XfzJkzb3h/tFotQ4cO5fPPP7/hZeHyPQQ2b97M2bNngcvjCM2fP/+m1iXEH0nLX9wxfv31V06dOoWrqytPP/00hw4d4uDBg5SUlFjG0L9emZmZmEymv3zcYDCQmppK7dq1q03X6/WkpqbSsmVLhg8fbhm3p06dOje8P2azmdTUVLp163bDywL89NNPTJkyhXXr1lGvXj2GDx9OSEjITa1LiD+Slr+4o7Ro0YKLFy9y4sQJDh8+THh4eLXCu3XrVrp06UJMTAydOnVi165dmM1mCgoKmDBhAjExMYwaNYqsrCzLMitWrCA2Npb27dszceJEyyGha6lXrx6DBw/m/vvv5/7776d79+6kpKTQq1cvjhw5gqIorFq1in79+pGZmcmCBQto37497du3p2vXrhw+fLja+nJychg6dCgffPABAHv37mXAgAGkp6dz5swZevXqRWxsLDExMbz11lsUFhYyc+ZMzp07x/jx4zlw4ABfffWVpd99eno6nTp1Ii4ujm7duvHVV18B8MMPP9CvXz+mTp1Kp06diI2NZdeuXbf8uoiaR4q/sIq0tK5AR86eHXpL6wkODsbDw4PDhw/z3Xff0axZM3x9fQHIy8vjmWeeITg4mHnz5uHr68v48eM5f/48y5cvZ82aNcyaNYvBgwdbhiK4ePEiL730En379mXu3LkcOHCAFStWYDZf+6rcb775ht69e9OzZ0969+7Nt99+S2RkJBkZGWzcuBGdTsfnn39OnTp1UKvV/PbbbzzyyCO8/fbb5OTksHHjxmrrMxqNpKWlkZ2dDUBZWRnHjh2jqqqKffv20ahRI9577z2SkpL44IMP8Pb2ZuDAgQQEBPDQQw/RpEkTjh07RlZWFoWFhYwfPx53d3fmz59PREQETz31FGlpaZSUlLB9+3YAPvzwQ86fP88XX3xx069HWloC0JGLFweg03n/7fzi7iGHfYRVBAQowE68vRfe0nrCwsKoU6cO27Zt4/Dhw7z00kv89ttvAGzfvp2zZ8+ybNkyOnToQHBwMFFRURw4cIDDhw8TFhbGgAEDMBqNfPTRRyiKwu7du7l48SIXL14kJSUFV1dXUlJSGDr02h9ScXFx/OMf/8DJyQmA5s2bExISQt++fdm4cSPJycls376dlStXEh4ezqRJk9i0aRN79+6lsLAQvf76xvxRq9Xcd999GAwG1q1bx+HDhzEYDLi4uBATE4O7uztJSUmWD0CA06dPc/DgQVavXk1iYiIBAQFs2LCBXbt2ERgYiLu7OwMHDiQmJoZWrVphMBhu8tWAgIDzwE48PNbg5FQGyMBuNYUUf2EV2dm1gGkUFITf0npcXV1p0KAB7777Lmq1mvj4eP79738D4OTkhIuLC25ubgCWoubi4oKTk5PlGL/ZbLb0kjGbzTg5OREREUGdOnWIjIwkMDAQZ+drv/XDwsLo1avXVfMNGzaMDRs2MHXqVMLCwujWrRsnTpxg0KBB9O3blxEjRnDgwIG/3c+8vDz0ej1Go5EZM2bw888/89hjj+Hp6cmvv/56zWU1Gg1OTk7VegL9fp9/78qH183Kzq4PTKOkpDZGY59bWpe4s0jxF1YRG7uJI0eW0LhxE+CpW1pXcnIys2fPJjo6Gn9/f8v0Ll264Ofnx5NPPsmDDz7I559/TqdOnUhISKCwsJD169fz6quvYjAYOHr0KK1bt+bee+/Fx8eH/fv306NHDxYsWMDIkSNp3br1NTPs3buXF154wXLC19/fn+eee462bdvSunVrvvnmG9577z08PDwoLy+npKQEX19fsrOzyc7OprCwsNr6atWqZflGs2rVKv75z39iNBoxGo389ttvuLq6otFoSE9Pp7Ky0nLYqqSkhNWrV1dr+YeFhZGYmMiMGTPIy8tj/fr1+Pj40LdvX/bv339Lz/0fxcbuYMOGd6lbNxw3tzFIy7/mcJo1a9Yse4cQd7/Nmzdx6NAhAgL8mTx58k2t49SpU7Rr146EhASKi4vp27cvbdu2pbCwkKioKNq0aUNCQgJZWVns3buXli1b8vbbbxMaGkpERAQ+Pj5s3bqVhg0b0r59e5o1a0b37t2Ji4sjNTWVQ4cO0bVrV6ZMmYKLiwuXLl0iMjKSmJgYSwaDwUBRURGBgYFUVlai1WrRarUoikLPnj1xdnbG19cXDw8PxowZQ2BgIF5eXqjVanbu3Imfnx/x8fH4+PjQsWNHzpw5Q2JiItHR0YSFhXH8+HGys7Pp378/QUFBdO/encjISMuJ386dO+Pj40NUVBRhYWGUlJSQnZ1NfHw8JSUltGvXjvj4eJKSksjLy2PHjh2EhYUxd+5cmjdvTlFRESaTia5duxIYGEhOTg7169cnNjb2pl6TnTt/Ytu2bfj41GLixIk3fb2CuPPIzVyEVUycOJGlS5cSERHByZMnbbotk8lEZWUl7u7u1Q5rKIpCRUUFHh4eV91a0WAwoNfrbXYzErPZTEVFRbULxv5MVVUVarUaV1fXatP1ej2KolgOaV1hMpnQ6/V/eYFbeXk5Go3mbw9j3aw5c+YwY8YMwsLCOHDggHQ1rUHksI+46zg5Of1pC1SlUv1ly9TFxQUXFxebZVKr1X9b+OHy8fo/88cPgyucnJyueWWztMTFzZKunkII4YCk+AshhAOS4i+EEA5Iir8QQjggKf5CCOGApPgLIYQDkq6ewqrOnDlDw4YN7R3DxgYC64EuwB5AZ984NlRcXGzvCMJGpPgLq6hfvz4qlQqj0ciZM2fsHcfG3v+///9t1xS3U+3atf/yWgRxd5LiL6ziyhDDfxzTpib68stdZGZuR60O5JlnxuPmZruLx+4Uffv2veHbWIo7mwzvIMQNevbZZ5k3bx4NGjQgNTVVrrIVdyU54SuEEA5Iir8QQjggKf5CCOGApPgLIYQDkuIvhBAOSIq/EEI4ICn+QgjhgKT4CyGEA5LiL4QQDkiKvxBCOCAZ20eI66DT6fj0008xGo388ssvAJSWlrJs2TLc3NyIi4ujbdu2dk4pxPWTsX2EuA5ms5k+ffqwdevWqx7z9/dnzZo1dO3a1Q7JhLg5cthHiOugVqt5+umn8fT0vOqx7t27k5CQYIdUQtw8Kf5CXKd7772XLl26VJvm7e3NM888g5ubm51SCXFzpPgLcZ2cnJyYPHlytXHtBw4cSFRUlB1TCXFzpPgLcQMSExMtx/Y1Gg1PPvkk7u7udk4lxI2T3j7CKhRFQafTYTQa7R3F5kaOnMR///stnTvfR+PGEZSXl9s7kk2pVCrc3d1Rq6WtWJNIbx9hFceOHeOll17i0qVL9o5ic0ePxlJaehKIokOHnTg7m+wdyaZUKhVjxozhoYcewsWl5t+y0lFIy19YxbJly9iwYYO9Y9wmpcAPwAL27v3R3mFui/PnzzNgwACCg4PtHUVYiRR/YRVarRYAHx8fHnjgATunsa2cnO54eq6ioCCORo2eRq3W2zuSzRw8eJB9+/ah0+kwm832jiOsSIq/sKqgoCAWLlxo7xi3UV97B7CpOXPmsG/fPnvHEDYgZ3CEEMIBSfEXQggHJMVfCCEckBR/IYRwQHLCVzgss9mMyWRCURRcXV3tHUeI20qKv3BIFy9e5NNPPyUtLQ1FUejUqROjRo3Cw8Pjb5c9d+4cAQEBNz2sg9FoJCMjg2bNmt3U8kJYgxz2EQ6noKCAPn368P777+Pl5YWLiwvTpk1j1KhRf3uF8rp16xg8eDAVFRU3vf2+ffvyySef3PTyQliDtPyFQ1EUhdWrV5Odnc3y5cvp06cPiqLQuXNnHn/8cf773//Sv39//vOf/9C7d2/q16/P7t27OXPmDD179mT9+vVkZWWxcuVKxo4dy9q1a4mIiOCnn36ioqKCCRMm0LBhQ44dO8b+/fsZNWoUGo2GDRs2EBwcjLOzM0eOHEGlUrFlyxZ69epl76dEOChp+Qur0GovD3Os0/nZOcm1GY1G9uzZQ0hICO3atcPFxQVXV1d69+6Nr68v33//PWfPnuXRRx9l//79AKxZs4aXXnqJvLw8Tp06hVarZfv27Zw9e5annnqKyZMnk5ubyzfffMPYsWMpKCjg22+/5amnnqKwsBCAhQsX8vnnn3Pq1Cl0Oh1ZWVmW9d/JrryuBoM3ZrO0FWsSeTWFVRw/3hFoyrlzlfaOck0mk4n8/HxcXFyqjVLp7e1NYGDgNQ/ntGzZkhEjRlBQUMCSJUvQ6y8P65CcnMycOXPYs2cPXbp0IT09/S/XMXLkSGbMmEGfPn14+eWXrbdjNnL8eDNgCXl5OvR6GdStJpGWv7CK0FAtMAE/vzv7LeXi4kLbtm3Jy8ujpKTEMj09PZ0zZ8786UlYnU53zXX6+V3+thMSEoJer+f8+fPVHq+qqqK0tNQK6W+/0NA8YALe3iE4O9/ZH+zixtzZf6nirlFVVQkEoden2TvKNTk5OTFgwACMRiNTpkxh69atfP/990yePBl3d3eGDx+Op6cnrq6unDlzht9++40TJ05UW0dlZSVpaWmWD4Xt27eTnp7OZ599hpeXFy1btqRWrVoYjUZOnDjBzp07ycrKqraOS5cucerUqdu23zerqioICMJo/Aqz2dvecYQVyWEfYRWNG+9j27YCQkJS7B3lb8XGxvLhhx/y7rvvMmnSJOByq33BggXcc889mEwmBgwYwMcff8yOHTtwc3MjNDQUgFatWuHm5sazzz7L0qVLAcjLy+Phhx8mNzeX5557joiICNzc3IiKiuIf//gH0dHRREREWL4hdOnShR9++AF/f3/ee+89+zwJ16lx4wNAAf7+e3B1LQOuvoG9uDtJ8RcOafjw4XTu3JmMjAzUajXNmze3FGcXFxeWLFnC8ePHqVOnDm5ubpSVlQGXb+O4bt069Ho9/v7+wOX7+A4YMACdTkfbtm0BaNKkCevXr+fkyZM0b96c8vJyNBoNAPPnzyctLc3ygSKEPUjxFw4rJCSEkJCQP33M19eXhIQEy+9XCrWzszORkZEAlmP7rq6ulml/tf6goKBq6+7YsaN1dkKImyTFX4ibFBoaSlpaGgEBAfaOIsQNk+IvxE1SqVTUq1fP3jGEuCnS20cIIRyQFH8hhHBActjHTorKr33h0N/Julh+S8s7O6tuafnAWppqvxudPHD3rY2LVwAXirR/u3xJheGWtm80mW5peScnp5teVlGUW9o2t3gfdMMt7rvedP0Bis0+BDeJpVZgIKnZpZwrc8Ld7dbKRv2gW+su6uUuw29bg7T8hRDCAUnL3078vNzsury1OZu0VBZfJPeMjg/eft3ecWxq//52BAd7kp7uTPfuP+LiYrR3JJvZt3s3eScP4FoZRqt6tQgJCfr7hcRdQaXc8nfYW/P91oP23LywksO//ELWmTP2jnGb+ABdgfT/+1fzadzd6dKlMxo3zd/PfA0dE1uiUqnIzf1/7d0hEsMgFEVRmImLQLD/VbComLgqXF2nMtNmgnjnLODjrmE+HGXO6UObH3w/SPiP5fE/z9fK4xRjxokAAABASURBVIEH7ftWaq1ljFF675+NaK5rrd0yZ3n8AXieC1+AQOIPEEj8AQKJP0Ag8QcIJP4AgcQfIJD4AwQSf4BAb5Er8ZxAVEnz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itle 1"/>
          <p:cNvSpPr txBox="1">
            <a:spLocks/>
          </p:cNvSpPr>
          <p:nvPr/>
        </p:nvSpPr>
        <p:spPr>
          <a:xfrm>
            <a:off x="307975" y="991061"/>
            <a:ext cx="7432080" cy="975947"/>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4400" b="1" dirty="0">
              <a:latin typeface="Times New Roman" pitchFamily="18" charset="0"/>
              <a:cs typeface="Times New Roman" pitchFamily="18" charset="0"/>
            </a:endParaRPr>
          </a:p>
          <a:p>
            <a:pPr algn="ctr"/>
            <a:r>
              <a:rPr lang="en-US" sz="4400" b="1" dirty="0">
                <a:latin typeface="Times New Roman" pitchFamily="18" charset="0"/>
                <a:cs typeface="Times New Roman" pitchFamily="18" charset="0"/>
              </a:rPr>
              <a:t>Proposed Frame Work</a:t>
            </a:r>
          </a:p>
          <a:p>
            <a:endParaRPr lang="en-US" sz="44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Rectangle 1"/>
          <p:cNvSpPr/>
          <p:nvPr/>
        </p:nvSpPr>
        <p:spPr>
          <a:xfrm>
            <a:off x="986548" y="1828152"/>
            <a:ext cx="9897581" cy="4480073"/>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1600" dirty="0">
                <a:latin typeface="Times New Roman" pitchFamily="18" charset="0"/>
                <a:cs typeface="Times New Roman" pitchFamily="18" charset="0"/>
              </a:rPr>
              <a:t>This research follows a two-phase methodology to evaluate the impact of ontology integration on sentiment analysis using a BERT-based model for the Sindhi language.</a:t>
            </a:r>
          </a:p>
          <a:p>
            <a:pPr marL="342900" indent="-342900" algn="just">
              <a:lnSpc>
                <a:spcPct val="150000"/>
              </a:lnSpc>
              <a:buFont typeface="Wingdings" panose="05000000000000000000" pitchFamily="2" charset="2"/>
              <a:buChar char="Ø"/>
            </a:pPr>
            <a:r>
              <a:rPr lang="en-US" sz="1600" b="1" u="sng" dirty="0">
                <a:latin typeface="Times New Roman" pitchFamily="18" charset="0"/>
                <a:cs typeface="Times New Roman" pitchFamily="18" charset="0"/>
              </a:rPr>
              <a:t>Phase 1: Without Ontology (Baseline Pipeline)Data Collection: </a:t>
            </a:r>
            <a:r>
              <a:rPr lang="en-US" sz="1600" dirty="0">
                <a:latin typeface="Times New Roman" pitchFamily="18" charset="0"/>
                <a:cs typeface="Times New Roman" pitchFamily="18" charset="0"/>
              </a:rPr>
              <a:t>A labeled Sindhi dataset with sentence-level and word-level sentiment annotations is collected.</a:t>
            </a:r>
          </a:p>
          <a:p>
            <a:pPr marL="342900" indent="-342900" algn="just">
              <a:lnSpc>
                <a:spcPct val="150000"/>
              </a:lnSpc>
              <a:buFont typeface="Wingdings" panose="05000000000000000000" pitchFamily="2" charset="2"/>
              <a:buChar char="Ø"/>
            </a:pPr>
            <a:r>
              <a:rPr lang="en-US" sz="1600" b="1" u="sng" dirty="0">
                <a:latin typeface="Times New Roman" pitchFamily="18" charset="0"/>
                <a:cs typeface="Times New Roman" pitchFamily="18" charset="0"/>
              </a:rPr>
              <a:t>Data Preprocessing</a:t>
            </a:r>
            <a:r>
              <a:rPr lang="en-US" sz="1600" dirty="0">
                <a:latin typeface="Times New Roman" pitchFamily="18" charset="0"/>
                <a:cs typeface="Times New Roman" pitchFamily="18" charset="0"/>
              </a:rPr>
              <a:t>: Text cleaning (removal of special characters, normalization) Tokenization, Encoding the data for BERT-compatible input.</a:t>
            </a:r>
          </a:p>
          <a:p>
            <a:pPr marL="342900" indent="-342900" algn="just">
              <a:lnSpc>
                <a:spcPct val="150000"/>
              </a:lnSpc>
              <a:buFont typeface="Wingdings" panose="05000000000000000000" pitchFamily="2" charset="2"/>
              <a:buChar char="Ø"/>
            </a:pPr>
            <a:r>
              <a:rPr lang="en-US" sz="1600" b="1" u="sng" dirty="0">
                <a:latin typeface="Times New Roman" pitchFamily="18" charset="0"/>
                <a:cs typeface="Times New Roman" pitchFamily="18" charset="0"/>
              </a:rPr>
              <a:t>Labeling and Encoding: </a:t>
            </a:r>
            <a:r>
              <a:rPr lang="en-US" sz="1600" dirty="0">
                <a:latin typeface="Times New Roman" pitchFamily="18" charset="0"/>
                <a:cs typeface="Times New Roman" pitchFamily="18" charset="0"/>
              </a:rPr>
              <a:t>Sentences and associated words are labeled with sentiment classes (positive, negative, neutral) and converted into numerical formats.</a:t>
            </a:r>
          </a:p>
          <a:p>
            <a:pPr marL="342900" indent="-342900" algn="just">
              <a:lnSpc>
                <a:spcPct val="150000"/>
              </a:lnSpc>
              <a:buFont typeface="Wingdings" panose="05000000000000000000" pitchFamily="2" charset="2"/>
              <a:buChar char="Ø"/>
            </a:pPr>
            <a:r>
              <a:rPr lang="en-US" sz="1600" b="1" u="sng" dirty="0">
                <a:latin typeface="Times New Roman" pitchFamily="18" charset="0"/>
                <a:cs typeface="Times New Roman" pitchFamily="18" charset="0"/>
              </a:rPr>
              <a:t>Model Training: </a:t>
            </a:r>
            <a:r>
              <a:rPr lang="en-US" sz="1600" dirty="0">
                <a:latin typeface="Times New Roman" pitchFamily="18" charset="0"/>
                <a:cs typeface="Times New Roman" pitchFamily="18" charset="0"/>
              </a:rPr>
              <a:t>A baseline BERT model is trained on the preprocessed Sindhi data without ontology support. The model learns from purely lexical and contextual cues.</a:t>
            </a:r>
          </a:p>
          <a:p>
            <a:pPr marL="342900" indent="-342900" algn="just">
              <a:lnSpc>
                <a:spcPct val="150000"/>
              </a:lnSpc>
              <a:buFont typeface="Wingdings" panose="05000000000000000000" pitchFamily="2" charset="2"/>
              <a:buChar char="Ø"/>
            </a:pPr>
            <a:r>
              <a:rPr lang="en-US" sz="1600" b="1" u="sng" dirty="0">
                <a:latin typeface="Times New Roman" pitchFamily="18" charset="0"/>
                <a:cs typeface="Times New Roman" pitchFamily="18" charset="0"/>
              </a:rPr>
              <a:t>Model Evaluation</a:t>
            </a:r>
            <a:r>
              <a:rPr lang="en-US" sz="1600" dirty="0">
                <a:latin typeface="Times New Roman" pitchFamily="18" charset="0"/>
                <a:cs typeface="Times New Roman" pitchFamily="18" charset="0"/>
              </a:rPr>
              <a:t>: Performance is measured using standard metrics (accuracy, F1-score) and serves as a benchmark for the ontology-enhanced model.</a:t>
            </a:r>
          </a:p>
        </p:txBody>
      </p:sp>
      <p:sp>
        <p:nvSpPr>
          <p:cNvPr id="7" name="Oval 6"/>
          <p:cNvSpPr/>
          <p:nvPr/>
        </p:nvSpPr>
        <p:spPr>
          <a:xfrm>
            <a:off x="11615324" y="6387921"/>
            <a:ext cx="510861" cy="457200"/>
          </a:xfrm>
          <a:prstGeom prst="ellipse">
            <a:avLst/>
          </a:prstGeom>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1400" b="1" dirty="0">
                <a:solidFill>
                  <a:schemeClr val="tx1"/>
                </a:solidFill>
                <a:latin typeface="Times New Roman" pitchFamily="18" charset="0"/>
                <a:cs typeface="Times New Roman" pitchFamily="18" charset="0"/>
              </a:rPr>
              <a:t>13</a:t>
            </a:r>
          </a:p>
        </p:txBody>
      </p:sp>
      <p:pic>
        <p:nvPicPr>
          <p:cNvPr id="9" name="Picture 2" descr="QUEST NAWABSHAH">
            <a:extLst>
              <a:ext uri="{FF2B5EF4-FFF2-40B4-BE49-F238E27FC236}">
                <a16:creationId xmlns:a16="http://schemas.microsoft.com/office/drawing/2014/main" id="{1E187164-D77A-65AB-796C-F5A2F16BC12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343040" y="-144463"/>
            <a:ext cx="1884503" cy="1892920"/>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4B9A8348-F6F6-4472-FAF6-B4819AD77C50}"/>
              </a:ext>
            </a:extLst>
          </p:cNvPr>
          <p:cNvSpPr txBox="1">
            <a:spLocks/>
          </p:cNvSpPr>
          <p:nvPr/>
        </p:nvSpPr>
        <p:spPr>
          <a:xfrm>
            <a:off x="386271" y="6336811"/>
            <a:ext cx="10607040" cy="479816"/>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sz="2000" b="1" dirty="0">
                <a:solidFill>
                  <a:schemeClr val="bg1"/>
                </a:solidFill>
                <a:latin typeface="Times New Roman" panose="02020603050405020304" pitchFamily="18" charset="0"/>
                <a:cs typeface="Times New Roman" panose="02020603050405020304" pitchFamily="18" charset="0"/>
              </a:rPr>
              <a:t>Department : Information Technology</a:t>
            </a:r>
            <a:endParaRPr lang="x-none"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538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data:image/png;base64,iVBORw0KGgoAAAANSUhEUgAAAX8AAAH5CAYAAABprT6iAAAgAElEQVR4nOzdd3hUZfr/8ffMZCa994SQSu9EQJAuIEiTpgiLfKUqCIoCKsoirIKCFAERBFEREJHi0lSa0psECEVIAqElkEKSSe/P7w+W+W0W3aVkMpK5X9eVCzKZ8zz3nDnzOWdOeY5GKaUQQghhVbSWLkAIIUTFk/AXQggrJOEvhBBWSMJfCCGskIS/EEJYIQl/IYSwQhL+QghhhST8hRDCCkn4CyGEFZLwF0IIKyThL4QQVkjCXwghrJCNpQt47bXXLF2CKAe7du3izJkzli6jgngBA4HDwBEL11IxnJyceP7553FwcLB0KVZv3rx55dKORkb1FOVhxIgRLF26FDc3N4YNG2bpcswqIaE9jo4XSU2tTmjoHnS6QkuXZDaHDx9m//79VKlShWPHjuHn52fpkkQ5sfiWv6hcvLy8mDVrlqXLqECdLF2AWU2fPp39+/dbugxhBrLPXwghrJCEvxBCWCEJfyGEsEIS/kIIYYUk/IUQwgrJ2T7iL+Xy5cusWLGizGNNmjShc+fOaDSaP51OKcX169fx8PDA0dHxnvvLy8tj9erVJCQkMGbMGNzd3R+49j8TExPD+vXr6dWrFzVr1vyfz6lRowbJycnY2Njg7OzMunXryM/PZ9CgQej1+nKvT1gn2fIXfylJSUl8/PHH/Pzzz8TExLBjxw6effZZZs6c+V+nO3z4ME888QRGo/G++rt69Sqvv/46U6ZMYc2aNQ9T+p/Kzc3lypUrFBb++fUA//6cjIwMGjZsyLlz54Db8yQlJcUstQnrJVv+4i9Hp9Px4osv8sILL5Cbm8uoUaNYvHgxr7zyCnl5eXz33XecPn0aGxsbBg0aRPXq1dmwYQNJSUksXbqUsWPHcuHCBTZs2EBmZiahoaEMGzYMT0/Pu/pau3Ytjo6O1K9fnx9//JHnn38eNzc3AKKioli7di1Go5FmzZoxcOBA9Ho9e/fuZd26dQQGBlKvXj2MRiO9evViz549ZGVl0b17d3Jzc1m3bh0tWrTA2dmZ2rVr4+TkRH5+PitXruT48ePY2NjQpUsXnn76adNzDAYD69ev5+bNm6xduxYvLy9CQ0MpLi5Go9GQlZXFhg0bOHToEC4uLgwcOJAGDRqQnp7O119/TYsWLfjnP/9JQUEBgwcPpl69ehX99olHhGz5i3KRk+MBQH6+d7m0Z2Njg8FgwM3NjbZt23Lz5k3OnDnDpk2b+PLLL3FzcyMqKopXXnmFq1evEh8fT2lpKSdPnuT69et88MEHxMfH4+7uzrRp0/j666/v6iMpKYlt27bRoUMHBg8ezKFDhzh16hQAcXFxPP/885w/fx6dTsebb77J1q1bOXnyJCNGjOD8+fOkpqYyYcIEZs+ejdFo5Ouvv2bu3Lnk5eWRmprKe++9x5EjR7hw4QL/+Mc/uHjxIps2bWLq1KnUrFkTpRQzZswgMTHR9Jzz58/z+++/A3D+/HmuXr3KF198wWeffUZhYSGzZ89m0qRJ6PV6jh49yqBBgzh9+jTXr19n3LhxzJgxg6KiIjZv3sz48eMf+n24874WFrpRWirbipWJhL8oFxcuNAO+ITGxf7m37e19e4VSWFhIt27dWLBgAa1atSIoKIjExER8fHwYPHgwdnZ2fPrpp9SpU4cZM2Ywbtw4wsLCcHFx4fr163e1e/r0aS5evMhTTz1F8+bNcXZ25vvvv0cpxe7du0lPT+f9999n9uzZrF69mtq1a7N//34KCgr49NNPmTVr1p/uw/8zRqOR3Nxczp49S0REBB9//HGZIRMcHR1N4139/e9/p1WrVqa/3bhxg7Vr1zJw4EAWLFjA119/TW5uLt9//73pOT179mTmzJl06tSJ2NjY+6rtj1y4EAZ8Q2rqyxQWSvhXJvJuinLh45MH/A1X14Xl3vZvv/2GTqfD39+fb7/91hT+BoPhD5+fnJzM+PHjSU1NpUePHmi1f7yNs3z5clJTUxkzZgwAGRkZ7N69m8uXL1NQUIBOp8PW1hZbW1uaNWuGk5MTK1aswMbGBhcXFwACAwO5cuXKXW2XlJRQVFR01+MDBgzAaDSyefNm1q9fj62tLRs3bryn+ZCRkUFGRgZBQUEABAcH4+7uXmbFdudgd3kdGPbxSQX+hqPjOnS6/HJpU/w1yJa/KBdFRTmAEyUl0Q/dVmlpKVFRUWzevJlFixbxzTff0KdPH8LDw1mxYgX169dn+vTpeHh4UFxcTGlpKXA7cE+cOMG+ffs4efIk48ePZ9CgQRQWFt51sDU6Opr9+/czevRoli9fzvLly5k5cybJycls27aNGjVqkJeXx/bt29m9ezetW7fmH//4B82aNSM7O5sNGzYQFRXFjh07ANBqtbi5uZGenk58fDwHDx4kNzf3rte2efNmzp49y/z58/n2228pKiri9OnTfzgfzp49W+ZAb2hoKOHh4axdu5ajR48yf/58Ll26xJNPPvnQ8/zPFBV5Ak6Ulq4CnM3Wj6h4suUvykVo6DEgBx+fXx6qHYPBQFBQEDt37mTPnj0AdOvWjTfffBONRkO/fv346quvGDlyJEFBQfj7+wNQvXp1IiIimDBhAosWLaJBgwbMmDGDxo0b07x5cxwdHVFKmU4XjYmJISAggEGDBtG0aVPg9i6Zffv2cfDgQYYNG8YLL7zAokWLKCoqIjQ0lAEDBuDp6UnPnj2ZPXs2/v7+pm8Ver2evn37snPnToYNG0a9evWoVasWjo6O2NnZERwcjJ2dHbVr12bp0qUMGTIEgCeffJIePXpw5swZ03P8/Pxo1qwZs2fPxs/Pj4CAAHJycnB0dOTjjz/m7bffZvDgwQC8/vrr9O7dm+vXrxMeHm7a8nd3dzd9Q3gYoaHHgRzc3X9Dr88C7v00WvHXJkM6i3JxZ0jniIiIh9rXnJubS2Jioul3g8FAQEAANja3t1MKCgqIjY1Fq9USHh7OtWvXCAoKwsbGhitXrmA0Gqlbty7p6elcvXqVwMBAbG1tyc/Px9/f3xT+qampZGdnExAQUGb3UUJCAgUFBYSFhVFQUMClS5fIysqiZs2apl092dnZXLhwAQ8PDyZNmkRsbCw7d+7Ezc2NmJgYcnJyCA8PJzU1FQ8PD2xsbEhKSsLX1xcnJyfS0tKIj49Hq9VSrVo1nJycyM7OLvOchIQEbt68SfXq1cnJyaG4uJiAgAC0Wi3p6elcvHgRR0dHqlWrho2NDUVFRVy5cgVfX1+cnZ1JSkoiJyeHsLCwB34v4Paonu+8844M6VwJyZa/+EtxcHAgIiLiT/9ua2tL3bp1Tb//+3P/Peh8fHzw8fH503a8vLzw8vK66/HAwMAyfdWqVeuu5zg5OREZGQnc3uLX6XSmv1WvXt30/zsrizvT3OHh4YGHh8ddbf77cwIDA021ODuX3d3i7u7OY489VuYxvV5fZl74+vreVbcQ/07CX4iHsGDBAgoKCkzXBgjxqJDwF+IhuLq6WroEIR6InO0jhBBWSMJfCCGskIS/EEJYIQl/IYSwQnLAV5SrlJQU09g0ldXRo9UxGA5y82YkTz6ZgF5fbOmSzObo0aOWLkGYiYS/KBd3zlE3Go188sknFq6moqziwgVL11AxbG1t/3SMJPFokvAX5eL5558nKiqKW7duWboUs7tyRZGVdRaNxpNatfyxhkwcOnSoXMtQycjwDkLcp4kTJzJr1ixCQkI4ffp0mStzhXhUWME2ixBCiP8k4S+EEFZIwl8IIayQhL8QQlghCX8hhLBCEv5CCGGFJPyFEMIKSfgLIYQVkvAXQggrJOEvhBBWSMJfCCGskIS/EEJYIQl/IYSwQhL+QghhhWQ8fyHuQUlJCenp6QDk5eWZHrt16xb5+fnY2dnJ0M7ikSLj+QtxDwoLC+nevTvJyckkJiaSnJyMwWCgZs2aGAwG3nnnHZ555hlLlynEPZPdPkLcA4PBwOOPP050dDTJycnA7RVCdHQ0ubm5NG7c2MIVCnF/JPyFuEcjRoygSpUqdz0+fPhwqlataoGKhHhwEv5C3KOAgABGjBhR5kbm9erVo1+/fhasSogHI+EvxD3SaDT079+fatWqmR4bPnw4/v7+FqxKiAcj4S/EfQgLC2PgwIFoNBrCw8N5/vnny3wTEOJRIad6inJRXFxMdHQ0SUlJli7F7JKS2qHVzsfe/m8cOBCFwVBi6ZLMSqvV0rJlSxwcHNBoNJYuR5QTOdVTlItFixYxevRoS5dRQeoDbwNHgbkWrqVitGrVis2bN+Pq6mrpUkQ5kS1/US5OnToF3N5K9PDwsHA15mU01sRg8CMnxw9PT180msq75Z+bm0tubi6XL18mLy9Pwr8SkfAX5eLOF8jAwEA2b95s4WrMKzs7AL0+kby8F3B17YJGU2rpksxm2bJlLFy4ENlBUPlI+ItyZWtrS4MGDSxdRgXw/te/fhatwtzkTKbKS05TEEIIKyThL4QQVkjCXwghrJCEvxBCWCE54Cv+8pRSlJSUPZ1So9Gg0+ksVJF5KKUoLb195lBle23ir0e2/MVf3vnz5wkODsbf39/006pVKy5cuGDp0spVdnY2vXr14rnnnrN0KcIKyJa/eCTk5OQwbNgw+vTpw5kzZ5g8eTJz5sxhyZIlGI1G9Ho9iYmJeHl54ebmRlJSEunp6fj5+eHm5gZAVlYWBoOBtLQ0srOzCQ4OxmAwUFJSQmZmJjqdjuTkZKpUqYKdnR0JCQlkZmbi6+tb5sK17OxsEhIS0Ol0hIWFmcb2SUtLIykpCQ8PD3x9fU3Pv9OOo6OjaejnkpISEhISyMnJwc3NDT8/PxwdHXn33XextbUFwGg0YmdnR1ZWFikpKQQHB+Pg4ABAUVER8fHxODs74+npSW5urul1CnEvJPzFI0Gj0RAcHEzz5s0JCgpi0aJF3Lhxg7S0NJ577jnc3NyIiYlh0qRJODk58cEHH1BSUoKjoyMLFy4kKCiIkSNHYmNjw61bt7h69SodO3Zk2rRpnD17ltdeew1/f39u3rzJggULOH78OJ999hk2NjZ4eHgwbtw4OnfuzO+//87UqVO5dOkSBQUF9OvXj9dff52oqCimTJlCbm4uer2eDz74gCeeeIKVK1eyZMkS7O3tSU9P54033mDAgAEsXLiQDRs2YGtrS05ODlOnTqV58+Z8/vnnODg4MH/+fF566SXc3Ny4ceMGsbGxNGjQgAULFqDT6ZgyZQp79uwhICCAsLAwLl++zJYtWyz9NolHiIT/I664uJj333+fixcvmvYXW8LRo0cBuHnTPHe0Ki0tZd26dVy8eJHr169z+fJlhgwZQlFREWfPniUkJISPPvqIunXr0rVrV2rWrMm4ceNYsGAB7733HvPmzSMmJgaj0cjq1as5cuQI06dPp3379tja2nL48GGGDBnCK6+8Ql5eHm+88Qbjxo2jW7duzJw5k7Fjx/L7778za9Yszp07x6JFi4iKimLjxo306NGDmTNnotVqWbBgAYsXL+att95iw4YNzJ49m5o1a/Lmm2+yY8cO9Ho9WVlZLFy4kKeeeopRo0bxz3/+E6UUxcXFxMXF4ejoCEBcXBw6nY65c+eyc+dO5syZQ3JyMrGxsSxZsoQlS5ZQvXp1Jk2axPXr180y3y9ebATArVu3GD16NHZ2dmbp5w6dTsfzzz9Pp06d5LiHmUn4P+J++eUXpk6daukyTIqKtput7bS0NG7evImfnx/z5s3j2WefJTMzE4B27drRuXNnTp8+TWxsLD4+Pnz++edcuXKF+Ph4jEYjAE2bNqVJkyYEBwfzySefcPDgQdq1awfA//3f/9GqVSs+/vhjDAYD48ePx8XFhaFDh/L0009z/PhxTp8+TUREBC1btqRly5amlUJ0dDTBwcGmbyRXr14lISGBXr16MXfuXHbt2kXTpk2pXbs2zs7OtGnThmXLlrFhwwaaNm1Ky5Yt/3Bo6ICAAJo3b05xcTELFy4E4MCBAzg7OzN48GAAQkNDzRb+JSW338+8vDw2bNhglj7+0/Hjx9mzZw9eXl4V0p+1kvB/xKWkpACg1+t5/PHHcXFxsUgde/feIivrCAUFbczSvlarZejQobzyyitoNBq0Wi0ajcYU/mFhYQB4enri6OhI69at6devH1euXEGv1+Pp6QlAeno6ABkZGeTn5+Pj4wOAq6srwcHBALi5uZGfn8+NGzdwcXEhNTUVW1tb/Pz8sLe3Jz8/n+LiYlJSUvjhhx+oX78+Tk5ONG7cmJEjR5KYmEhJSQk1a9ZEo9HQpEkT4uPjWbduHYMGDeLy5cuMGDGC/v37c/bsWTZs2MCrr77KmjVr7mleeHt7m+rz8PAgJyenXOf1vzMaHwdsAX/at6+Dvb3ZuiIuLo4LFy6QmZlJcXGx+ToSgIR/peHi4sJHH31E/fr1LdL/iBFvsnr1YapWTTRbHzqdDhubP15kDQYDAL6+vrRr147vv/8ee3t71q5dS6tWrahduzYAx44d46233uLMmTMYDAZatmxJenq6aYUC0KNHD+bOncsLL7xAkyZN2LFjB3369CEwMJDevXvz0UcfMXLkSG7evMmVK1dYv349Tz31FOvXryc8PJwffviBiIgImjZtyowZM0hMTGTgwIG4ubkRGBhIQUEB48ePx8nJiV69eqHRaPD397/nXSq9e/dm6dKldO/endDQUI4dO4Zery+HOXy3unVT+OGHAnx99Xz++af4+Zlva3zWrFl/qW+xlZ2EfyWh0Wiwt7c37S+uaI6OhQAYDOnl3rabmxvDhw+nTp06d/3NycmJESNGULduXeD2CmLevHksWbKEvXv30rFjxzL7qiMjIwFwdnZm2bJlNGzYkNjYWIYPH246k8bLy4v169fzxRdfEBsby9ChQxkyZAg6nY6hQ4fi6OjIzz//jI+PD//4xz+IiIhgwoQJBAQEsGXLFpo1a8aQIUNwcXFh5syZLF68mK1btxISEsLUqVPx9fVl9uzZrF27lg0bNtCwYUNGjx6Nn58fzz33nGkl1LdvX9zd3YHbA6wNGTIENzc3nJyc+PTTT9m8eTONGjWitLSU2NjYcp/vAPb2t79Z6fV5ODramnX5urMCFxVEiUfaqlWrFKC8vLzUiRMnLFbH8OHDFaAiIiIsVsN/k56eriIjI9WAAQMsXcpD27dvnwoPD1d///vf1Xfffafq16+vnnnmGbP09cEHHyhAValSRd24ccMsfViiL6GUbPkLq2Bra0u3bt0IDAy0dCkPLTIykokTJ7Ju3Tr27NnDE088wcSJEy1dlnjESPgLq2Bvb8+7775bKe5Ba29vz7Bhwxg4cCBKKWxtbc22z19UXhL+wmr82cHiR5FWq7XY8R1ROcjYPkIIYYUk/IUQwgpJ+AshhBWqPDtBxV9CYWGh2c45/6tISPDG0TGF1FQPwsIy0GotN6aSuaWmplq6BGEmEv6iXCUmJtKlSxdLl2FWCQlNcXScxq1bKwkN/bRSh/+d4TBE5SPhL8pFjRo10Ol0lJaWEh8fb+lyzKq01I2CgipABleuXLR0OWan1WqpUqWK6T4DonKQ8BflYsSIEYSEhJCWlmbpUszuxo3HcXT8hlu3uhEcHIJWW2jpksyuQ4cOcrOYSkbCX5QLZ2dn+vTpY+kyKlC9f/0badEqhHhQcraPEEJYIQl/IYSwQhL+QghhhST8hRDCCkn4CyGEFZLwF0IIKyThL4QQVkjCXwghrJCEvxBCWCEJfyGEsEIS/kIIYYUk/IUQwgpJ+AshhBWS8BdCCCskQzo/goqLi9mzZw8ZGRkcPXoUgIKCAnbu3MnFixepUqUKTZo0QauVdbv4ayssLOTnn3+msLCQM2fOAJCbm8uWLVtwd3cnIiKCBg0aWLjKykmjlFKWLkLcn9LSUl555RU+++yzu/6m0+mYO3cuo0ePlvAXf3mlpaV0796dbdu23fU3BwcHvvrqK/r162eByio/SYdHkFar5aWXXsLf3/+uv4WEhPB///d/EvzikaDVahk3bhwuLi53/a1p06Z07drVAlVZB0mIR1SdOnXo379/mcf0ej3jxo3D2dnZQlUJcf/atGlDhw4dyjxmb2/PuHHjcHBwsFBVlZ+E/yNKp9MxfPhwvL29TY/Vrl2bvn37WrAqIe6fXq9n1KhRuLq6mh5r3bo1bdq0sWBVlZ+E/yMsIiKCAQMGALdXBsOGDcPX19fCVQlx/5o3b07Hjh0BsLGxYfTo0WVWBqL8VcoDvpXwJf2pK1euUrNmDWrUqMm2bVsJCAiwdEkVQqPRWLqECmFNy/K+ffvp0OFJWrZsxQ8/bLSa3ZeWWpYrZfgbjUbeeust4uPjK/2H5/z5mly9mgT48NhjKXh4pFm6JLPSarU8+eSTvPzyyzg6Olq6HLO7cuUKU6dOJSEhwdKlmN2JE41JSYkCHqdVq1PY2+dZuiSz0mq19OvXj4EDB2Jra1vxBahKaNWqVQqwop9EBSv/AnVUzI+Pj486duyYpRezCvHBBx9YfH5X3E9VBfEKZv0FaqmYn7CwMBUfH2+RZatSXuSVkZEBgJ2dHe3atcPJycnCFZlPampLYD05OS74+LyGvX3l3UJMSEjg0KFDFBYWkp+fb+lyKsSdZdnBwYGnnnoKG5tK+ZEF4ObNDtjbbyElpQohIUOwscmydElmExcXx4kTJ8jNzaW4uNgiNVTeJQlwc3Nj/vz5REREWLqUCvKCpQswqx9++IHnnnvO0mVYhI+PDytWrKjUGzJl9f/fT3mELVq0iNGjR1u0BjnbRwghrJCEvxBCWCEJfyGEsEIS/kIIYYUq9QHfB6H+7boAa7mQSAhzkM/SX5uE/7+UlJQQFRXFtm3bSE9Pp1q1anTv3p2qVaty9epVdu/eTdu2bQkJCXngPjZs2IBOp6NLly4YDAZu3LjBjh076Nix4x+O0GkORqORzZs3U7t2bYKCgti+fTv169enXr1699VOaWkply9fJiwsrNzmj7C848ePc+LEiTKP+fv73/fomqdOnWLr1q0kJydTtWpVunTpQq1atcqz1DKuX7/Ojh07aNeuHQaDgW3bttGhQwdZHv8L2e3zL6dPn6Z79+4cO3aMvLw8FixYQO/evcnIyODmzZts3bqV1NTUh+pj+vTpvPjii2zZsgWAa9euMXnyZK5evVoeL+GeJCcn89Zbb3HgwAGys7PZunUrly9fvu925s6dy6hRowDKbf4Iy9u2bRtjx45lzZo1rFu3ji+++IKBAwfy7bffUlpaek9tnDt3jj59+rBnzx4KCwtZtmwZAwYMID4+3mx1x8fHM2bMGE6fPk16ejrr1q0jPT3dbP1VBrLl/y9RUVFkZ2czbdo0ateuzfbt21m1ahU3btwgICCAPn364O/vz7lz5zh//rxpOnt7e7p06UJycjJbtmwhOTmZxo0b06lTp7v6KC0tJT09nY8//pi2bduaHrsjJSWFTZs2kZSURP369WnTpg3Ozs7s27ePoqIirly5gru7O7Vq1eLmzZvY2tqye/duGjdujI+PD7/++itubm7069cPZ2dnYmJi2LFjB0ajkeDgYHr06AHc/pYD4OnpSZ8+fahVqxZxcXFER0ebarGxsaFz587k5uby448/Eh8fj729PQMGDEApxY4dO7h06RI//fQTtWrVMs0fgLS0NLZs2cL169epVasW7du3x9XVlcOHD5OXd/uS/UOHDlG/fn2efPJJ7O3ty/ndFA9KKYW9vT0rVqzAxcWFGzdu0KNHD3bs2EGfPn1IT0/np59+IiEhgccee4w2bdrcNTTB5cuXuX79OvPmzaNjx44cOHCAzz//nOTkZEJDQzl+/Dh79uyhoKCAhg0b0qlTJzIyMjh27BgRERFs3LgRf39/WrRowS+//ILRaOTZZ5+lSpUqHDt2jMLCQjIzM4mOjqZNmzZERkYC/3+59vPzY8CAAQQFBZGamsrRo0cJCAjg4MGDFBcX07VrV8LDw8nJyeHHH3/k4sWLtGrVioKCAgIDA6levXqFz3eLsMh1xWY2b94yBShv7yB14cKle5rmxIkTKiAgQFWvXl0NHTpUff755+rGjRtKKaW2bt2qvLy81Pbt29WyZctUs2bNVO3atZXBYFD16tVTxcXFqnfv3qpu3bqqX79+KjAwUG3fvl2VlpaW6aNRo0aqWrVqKiAgQL333nvqyJEjqkqVKurw4cPKaDSqzp07q5CQEPXMM8+o4OBg9eqrryqllGrXrp3y9vZWTZo0UVOnTlVTpkxRPj4+6tlnn1VPPPGEcnd3V82bN1fPPPOMcnV1VV9++aXKyMhQHTt2VC1atFADBgxQdnZ2avHixSomJkb5+fmp+fPnq1OnTpn+v3r1atWsWTPVqFEjZW9vrzw9PVVKSoqaNm2aCgsLUwMGDFDh4eHqb3/7m/rll19UWFiYcnd3V926dVPff/+9af4UFhaqHj16qKCgIPXMM8+o0NBQ9dJLL6mCggLVq1cv5eXlpXr27Kk6dOigvL291d69e+/5fV27dqvS6w3KxcVT7dlz+J6ne5S99tq7ClBBQTVUZma22fubOnWqcnNzU3v27FEHDhxQn3zyifLw8FAffPCBysnJUS+99JKqVauWGjhwoPL19VUrV668q42zZ8+q8PBwFRwcrJ577jm1ePFide3aNaWUUvHx8apu3bqqY8eOqmfPnsrJyUkdPnxYHT58WHl7e6u+ffuqbt26KScnJ9W0aVM1YMAA5efnp1588UWVl5enhg0bpry9vVXv3r1VixYtVGBgoNq1a5fau3evsrOzU5s2bVJ79+5VgNq+fbvau3ev8vDwUE2aNFEDBw5Ufn5+asCAASo3N1d98sknysfHR/Xu3Vt1795dBQQEqPnz55t9Hiv1YBlV3ipl+A8efFjBBwo+VidOpN7TNCUlJero0aNq7NixKiQkRNnY2Kjq1aur+Pj4MuF/x5gxY5Svr6/68ccf1YkTJ5Sbm5v65ptvVHx8vHR21PIAACAASURBVHrhhRdU165dVXZ22Q9ro0aN1AsvvKDeffdd5erqqlatWmUK/zVr1ih7e3t14sQJpZRSc+fOVfb29io1NVW1a9dONWrUSKWlpSmllJo2bZqptu3btytArV27ViUmJqr69eubwjY6OlqdPXtWbd68WQUEBKhx48b9afjfMXPmTOXm5qY+/fRTpZRSly5dUidPnlQHDx5U3bp1Uy1atFDp6enqxRdfVI0aNVJKlV05/vTTT8rOzk79+uuvSimlvvzyS2VnZ6cuXryoevXqpapXr66MRqOKi4tT3t7easWKFff8vk6ZclbBDAUz1caNlhkPpaK1afPzv5bluSo9Pd/s/U2dOlUBys/PT+l0OuXt7a2mTZumjEajOnr0qKpatar6/PPP1fXr19WgQYNU+/btVUpKivriiy/UkiVL1KZNm1RBQYE6ffq0mjBhgoqIiFA6nU5FRESoc+fOqdzcXHXs2DF17tw5tXz5cmVnZ6fWrl2rDh8+rHx8fNS2bdvUzZs3lb+/vxoxYoQqKipSQ4YMUZGRkermzZtq2LBhKiAgQOXl5am0tDTVqlUrNWjQoP8Z/neW5zfeeENFRkaquLg41bBhQzVixAhVUFCgTp06pby8vCos/B8ko8pbpdztU7XqRWASzs4/YTCkA57/c5qDBw9y5coV5syZw0cffcSmTZsYMmQIW7ZsISwsrMxzp0yZwqpVq5gzZw6dOnVi3bp1FBYWsmbNGrZt20ZxcfGf3nRap9MxZswYNm/ezMyZM01j1Fy6dAl7e3tTXw0aNCAvL4+4uDjg9ldZd3d3UztOTk5lxjv38/NDq9Wi0+koLS0lIyOD6dOnExMTQ4sWLe5pdNOFCxcyY8YM3n33XUaOHAncPki9Zs0awsPDyczM/J9tXLp0CTs7O8LDw02vIz8/n9jYWABcXFxwcXEhLy/vvsepCQiIQacbi14fg6PjdaDyH8yrWjUVmIS7+1dotUWA+Ud/dHd359SpU+zYsYMxY8aQnJyMi4sLWVlZZGZm8u233/LLL79QXFxM48aNSUtLY/LkyeTl5dGiRQvs7OxITk7mww8/ZNq0aezevZthw4axceNGBg4cyNtvv01paSk1atQos1zq9Xo8PDxMv3t5eQG3d0H+++5RW1tb7OzssLOzw9fX938eM9PpdPj5+QGYPjNFRUXcunWLqlWrYjAYsLe3r9Bxkx4ko8pbpTzgm5FRDahNQcEKSkq87mmaQ4cOMXToUFavXk18fDy3bt3CxsamzFgqxcXFLF26lJkzZ9K9e3fCw8OJioqiTp062NnZ0bp1a95//30aNGhg+hD8ES8vL9577z0uXLhg2gferFkzcnJyWL16NRcuXGD9+vUEBQVRs2ZNgLva0mg0//X0uePHj/Prr7/y6quvmj5sfzaAlFKKXbt2MWnSJNq0aUOTJk2IiorCaDSybNkymjRpwrx586hXrx5FRUWmD2JhYSGXLl0q88Fs2rQp+fn5rF69mpiYGNauXUtAQAB169a9h3fhv8vKqktpaSuKiydRWBj60O09CjIyHIDa5OUdQylDhfSp0Wiws7Ojb9++jBgxgiVLlrBlyxa8vb3x8PCgXbt2zJo1i5o1a/L4448TGhrKnj17OHr0KIsXL+b69euMHj2axYsXEx8fT1paGiUlJbi5ubF3717i4uKYMmUKL7/8MgaDgcLCQlO/93JKaHp6OtHR0Rw5coQzZ87QpEmT+36NTk5ONGzYkK1bt3LgwAF27txJTk7OfbfzoB4ko8pbpdzyr1nzGPA7Hh7p2NunAm7/c5oBAwYQFRXF+PHjcXd3Jy8vj9atW9OjRw+OHz+Ou7s7RUVFbNq0CScnJ/bv38/BgwdxcHBgx44dDB8+nK+//prNmzdjNBpp1qzZXQuyq6srjo6OaLVaunfvztNPP82xY8fQ6XQ88cQTvPTSS8yaNYtPP/2UoqIi3n//fVxdXXF2di6zEnJwcMDNzQ2NRoNer8fLywu9Xo9GozE9PyQkhMDAQD799FN+/fVXgoODTR8ud3d3bG1t0el0eHh4YDAY2LJlC7a2tpw+fZphw4ZhMBj44osvaNSoEbt37yYhIYHCwkIKCwspKiqiTp06bN26ldGjR/PSSy/h7u6OjY0NkZGRjBkzhiVLlrBy5Ury8vJ477338PPzw8nJyXSjbq1Wi4eHx5+uIP9IePgZ9PozODhcwtU1Hgi852kfVTVrHmTz5t/x88tDp/sIMO8KwM7OzvQN09bWllGjRrFnzx4+++wzli9fTv/+/fnqq6/YtWsXqamp1KtXD71eX2bwxJ49e7Jnzx7ef/995s+fT05ODpGRkfTp04cLFy5gY2PD5MmT8fLyokqVKiQnJ1OjRg3c3NzQ6XSmZePO/XudnZ1xdXUt83l64403uHnzJr6+vgwePJisrCw8PT2xtbUt85mwsbHB3d0dvV4P/P/PjrOzM3//+98ZPHgwI0eOpGrVqtjY2FTY9QgPklHlrVLezOXOiHl+fn7s27fvnkf1LCgo4NChQ6SnpxMYGEjdunVxcHAgPT2d+Ph4qlatSmpqapktBJ1OR7169SgtLSU6OpqEhAQaNGhAcHDwXe2fOXMGe3t70y6RpKQkrl+/TvXq1U13LTpx4gSJiYnUrFnT9Lzff/8dnU5nOgshOTnZdC1CVlYWcXFx1KpVC71eT2xsLC4uLgQGBnL16lXOnTtH9erVsbe3Jycnh8DAQC5cuICvry9ubm7ExcUREBBATk5OmVM1tVot4eHhKKU4duwYzs7OVKtWjfj4eOrWrUtpaSkHDx7E3t6e6tWrc/XqVUJDQ03BcebMGS5fvky1atWoUaMGADExMRQWFlK3bl1KSko4d+4cQUFBuLnd24J/Z1RPBwcHNm/eTMuWLe9pukfZxIkTmTVrFiEhIZw+fdrso3pev36dpKQkGjRoYNoNcu3aNZKTk03L2NmzZ4mPjycyMpKqVav+YTslJSUcOXKE5ORkfH19qVevnqn2M2fOcO3aNRo1aoTRaMTW1hZPT08uXrxIREQE9vb2nDt3Dnd3dwIDA0lISCAzM5Nq1aoxatQodu3axS+//MK5c+do3Lgxvr6+ZGZmmqbX6XT8/vvvREREoNFouHjxIlWrVsXT09P02QkODmbTpk3k5eVRp04dtFotTz31FDNnzuTFF1806zyGB8+ocmWRIw1m9umnn5oOWsXGxlq6HFFONm7cqAwGg3Jzc1P79u2zdDkVYsKECQpQISEhKisry9LlWNywYcNUaGjoQ7dTXFysPvzwQ+Xu7q6eeOIJVatWLVWtWjV19erVcqjyf/srZFSl3O0jhKic3nzzTcaMGfPQ7eh0Ol577TXatWtHTEwMTk5ONGnShMDAyr8r8Q4JfyHEI6M8d4/Y2trStGlTmjZtWm5tPkoq5dk+Qggh/jsJfyGEsEIS/kIIYYUk/IUQwgpV6gO+OTk5LF++3HSZeGV0/nxNsrIOkZVVlYYN9Xh4pFm6JLM5c+aMaeRGa2M0GlmwYMFdI2hWJidO1ECjOUBSUn1at07H3j7P0iWZzYEDByxdQuUM/ztX82VlZTFjxgwLV1Nxtm61dAUVQ6PRoNVax5fWO8tyeno6kyZNsnA1FWf7dktXUDG0Wq3F7nJWKcO/S5cuNG3alJs3b1q6FLNLT7cnK+sCYI+Pjzf3MVrCI6tt27amq4Yru969e/Pjjz9y69YtS5didikpevLyLgLOBAS4U4HjrFlMv3798PX1tUjflXJ4B6UUOTk5FBUVWboUs/v++x8YOXIIHh5ebNy4gXr1Hn4Atb+6OyM6WsN9YUtLS8nJyfnTQfkqk9mz5/PBB+/h71+FX37ZiY+Pj6VLMjsHBwcMBoNFluVKuW7VaDRmHwPlr8LJ6fY+YK0WXFycywz7LB59Wq3WNO5TZefgcHsXl053exBEWZbNyzp2nAohhChDwl8IIayQhL8QQlghCX8hhLBCEv5CCGGFJPyFEMIKSfgLIYQVkvAXQggrJOEvhBBWSMJfCCGskIS/EEJYIQl/IYSwQhL+QghhhST8hRDCCkn4CyGEFZLwF0IIKyThL4QQVkjCXwghrJCEvxBCWCEJfyGEsEKV8gbuouKVlJQQFxdHWlqapUsxu7NnQ/DwuMzly1Vo0uQGNjYlli7JrDQaDQ0aNMDe3t7SpYhyJOEvysV3333H2LFjKSoqsnQpZpeT0xi9/gfy8xfh7PwRGo2ydElmpdFo6NixI19++SVOTk6WLkeUEwl/US727dvHrVu30Gg0ODo6WrocM7NFqSRAUVqq0GhKLV2Q2RQWFlJYWMjRo0fJzs6W8K9EJPxFuSgpub3rw9/fny+//NLC1ZhXenoNbG0vkJX1HD4+j6PRFFu6JLP59ttv+eqrrygtrbwrOGsl4S/KlYODA506dbJ0GRUg+F//hlu0CnP77bffLF2CMBM520cIIayQhL8QQlghCX8hhLBCEv5CCGGFJPyFEMIKSfiLe5aZmVmuV/AajUb69+9Pw4YNTT+RkZHs3bv3gWpbvnw5qamp5VbfHb/99luZGhs2bEijRo1Yvnz5n06Tn5/Pjh072LVrV7nUkJKSwvLly0lMTCQlJYUnn3ySTz75pFzafhgFBQXcuHHD0mWIByCneop7FhMTw6hRo3jppZd4+umn8fPze6j2lFLExcXh6urKqFGjANBqtVSrVg24fYHRrVu30Ov1eHl5mabLycnBaDSi1Wrx8vJCp9Oxb98+JkyYQOvWrfH09CQ/Px8bGxv0ej3FxcUUFhZia2sL3A5mjUZDVlYWHh4eaDQaUlNT0Wq1eHh4YGNT9mORl5fHqVOnGDp0KB07djQ93qBBA4qKiigsLMTOzg6dTkdOTg46nY7Lly8zatQo3njjDVq1akVpaSlKKfLz8wFwc3MjLy+PjIwMNBoNXl5e6PV6AIqKikhJScHGxgYPDw90Oh3btm1j2rRpNGnShJCQEIYPH26aTwBZWVlkZWXh6OiIq6urqZ2ioiJsbGxIT09Hr9fj4eHxUO/Zv8+To0ePsmjRIsLCwpgxY0a5tCsqjoS/uGelpaUcO3aMqKgoIiMjGT58OM8++yzOzs4P1a6fnx/dunUDQKfTYWdnR35+Pq+//jonT57E3t6e0aNH07t3b06fPs3UqVNJTEykuLiYoUOH0rlzZz7//HOMRiOjRo1i3rx5zJkzh8jISF5++WUOHjzIkiVLmDp1KklJScyePRtvb28uX77MjBkz2LlzJz/88AM6nY6+ffsyevTou1YAANWqVStzDYOTkxOnT59mxowZ9O3bl8aNG/Pqq68yaNAgzp49S2JiIkuXLsXV1ZXY2FiuXLlCWloaVapUYdiwYXz44YdcuXKFkpIS+vfvz8svv0xOTg7Tpk3jyJEj2NjY0LNnT0aMGMEXX3xBSkoK77zzDhMmTGDz5s107dqVxo0bc/ToUaZPn05ycjKenp6MGTOGjh07snXrVr777jtCQ0PZv38/NjY2zJgxg6ZNm6LRaB7ovcrPzyc6Opp58+axZcsWsrKyGDly5IO98cKiJPwriZycHBYsWICvr6/Z+khMTARuX8179OhRjh49yvz58xk3bhwxMbe3Qm/devy+2923bx9du3YFoEWLFkyfPp0vvviC9evXs2DBAq5du8Zrr71GkyZNOHv2LK6urowePZpVq1Yxffp02rRpQ8OGDfn555/p2bMnBoOBffv2mbb0b968ya+//kpWVhaJiYls3LiR559/nuHDhxMTE8NHH33EZ599RmpqKh9++CH169enXbt2d9U5Z84cFi5cCICtrS0rVqygcePGODs78+abbxIWFkZaWhpPPvkkOp0OR0dHmjVrRq1atfj+++/ZsWMH77zzDq1ateLq1avodDo++OADNm7cyOzZs+nevTsrVqzgm2++YdWqVZw6dYqVK1fSokULGjVqxPnz5+nQoQNOTk78+uuv1K5dm2vXrvHyyy9TpUoV3nvvPb766itefvlltmzZwtWrV1mzZg2TJ0/m9ddfZ8KECaxbt47IyMg/XLn9kWvXGgBgNNZh795oNmxYzj//+U/TNxiAI0eOMGnSpPt+3//TwYMHH7oNce8k/B9xDg4OwO2v4f9tH7S5nD59mmHDhqFUdeAAJSXH77sNPz8/OnfuDNzeus7JyWH79u14enoSFRVFdnY2WVlZ7Ny5ky5dupCXl8eqVas4efIkxcXFuLq68thjj6HX6+nVqxcGg+F/9jlx4kQaNmzImDFj0Gg0REdHk5+fT2FhIQcOHPjD8H/mmWd4+umngf+/e8rOzo533nmHqKgoDh06xE8//YS3tzeNGjVCr9fz2GOP0bBhQwCqV6/OxIkT0Wq1pKamYjQaWbNmDSdOnKCkpITs7GwOHDhAs2bN6NKlC506deK1115Dr9dz4cIF1q1bR5cuXcqMr3PhwgWuXbvG1KlTeeqpp3B1daV3796cPXsWAFdXV4YNG4anpyc1atQgMzPzvt6b4uIsII2srOEMHNiN4uK7B+47efIkJ0+evK92/xuDwYBWK4cjzU3C/xHXtm1bunTpQmpqKkqZd3TJnJwcfv/99zKPOTo60r59ew4fbkBKSiJ5efdfQ61atXjrrbdMv+fl5eHo6IiTkxPNmzdHo9GYtsbffvttTp06xbvvvkuVKlVYunTpPdV9Z+whuB2IQUFBANjb26PX62nZsiX5+fnUrFmT1q1b/2E7derUoWfPnnc9fvnyZZKTk9FqtRw4cIAWLVr84fROTk6mUHv//ffZsWMHf//73wkPD2fevHnodDrs7e3JysoCbh8Qj4qKol69en/62nQ6HRqNxrQlXlhYiFarNQ2up9Fo0Gq1aDSaB9rVk5XlAhwCGtOvnycHDvzE1atXyzzH29ub4ODgP5z+QfTt29d03EKYj4T/I87NzY0NGzaQm5tr9vCPiooy7fN2cnLi8ccf57XXXqNt27a8+OJMvv++H15e7YGxD9WPra0tnTp1Yvv27SQkJHDjxg127txJp06diI2NxdXVFTc3N86cOUN+fj4lJSWmA7uLFy9m+PDhVKlShWPHjrF+/XrWrFlTJvx1Op3p4Grr1q1ZvHgxZ86cAWDz5s2mLfX/tGnTJi5cuGD6/YknnqB169ZMnjyZ+vXrExkZyaxZs2jevDlVq1ZFq9Xyyy+/EB4ebur3jri4OBwdHfHx8WHTpk3k5+ej1+vp1KkTkydP5h//+Afx8fHs27ePFStWoNfryc/PZ/Xq1Tz11FOmdmrUqEH16tX55JNPSEpKYuvWrVSpUoXatWsTFxf3UO8DQNWqScAQvLwi+fDDHzEaX+Hrr79m1apV3Lx5E4Cnn36a2bNnP3Rfd3h6epZbW+LPSfhXAnZ2dtjZ2Zm9H1dXV2xsbGjbti1jx46lY8eOpn7d3G6f7ufoePW/NVGGra0tTz755F3HKbRaLc8//zwpKSl89dVXuLi4MHbsWEJCQpg8eTKzZs1iwYIF9O7dG71ej42NDY0bN6ZPnz7s3LmTESNGMHHiRGbOnMnixYvp1asXAQEBODs74+/vz1NPPWUK4g4dOjBz5ky++eYbSktLGTlyJHXq1ClTj6+vL7179wYwBR7c/kZx/PhxatSowauvvkpoaChxcXH89ttv1K9fn+HDh7NhwwauXbtGZGQkOTk5pmknTpzI9OnTmTVrFv3790en02EwGBg+fDh5eXmsX78eZ2dnZsyYQfPmzQkJCaFly5bs3buXdu3a0alTJ8LCwggMDGTp0qUsXryYRYsW8cQTTzBnzhxCQkKoWrUqnTt3xtbWFhsbG1q2bGk6u+le3Xlf7eySMBhKqFevHrNmzWLYsGEsWrSIb775Bjs7OwnsR5BGmXtzUVQa165d4+LFi7Rs2fKuA4YjRoxg6dKlREREEBsba6EKRXmbPn0677zzjumb1H+e3nvlyhUuXbr0h8dIxF+bbPmLexYUFGTaVy4EQHBwcLnu7xcVRw6pCyGEFZLwF0IIKyThL4QQVkjCXwghrJCEvxBCWCE520eUq5KSEpKTky1dhlllZDih1aZTUOCKl1c+Gk2ppUsym+zsbEuXIMxEwl+Uq8TERLp06WLpMswqJiYQG5vfyciIoEGDW+h0Jf97okfUv1/UJioXCX9RLqpWrQrcvrlHVFSUhasxtzuvL45TpyxaSIXx9PQ0DYkhKgcJf1EuRowYgYuLC7du3bJ0KWa3ZctpoqI24ugYxJgxgzAYKv/HqEePHri7u1u6DFGOZHgHIe7TxIkTmTVrFiEhIZw+fbrMEMtCPCrkbB8hhLBCEv5CCGGFJPyFEMIKSfgLIYQVkvAXQggrJOEvhBBWSMJfCCGskIS/EEJYIQl/IYSwQhL+QghhhST8hRDCCkn4CyGEFZLwF0IIKyThL4QQVqjyD0QuRDkoLCwkOjoapZTp7lYFBQUcP34cBwcH/Pz8CAoKsnCVQtw7Gc9fiHtQUlJC48aNiY6OvutvDg4OrFy5kl69elmgMiEejOz2EeIe6HQ63nrrLezs7O76W8uWLenYsaMFqhLiwUn4C3GPunfvTsOGDcs8Zmtry+jRo+VuXuKRI+EvxD1ycnJi9OjRZbb+27ZtS+vWrS1YlRAPRsJfiPvQtWtXGjdubPp97NixuLm5WbAiIR6MhL8Q98Hd3Z3XX38dGxsbOnToQPv27S1dkhAPRM72EeXi2rVrLFmyhKSkJEuXYnYHDtTl/PlvcXDoTN++Sej1xZYuyay0Wi3PPvssbdu2RafTWbocUU4k/EW5mDJlCtOmTbN0GRWkPvA1sBaYYeFaKka9evX45Zdf8PT0tHQpopzIRV6iXNy4cQO4ffbLf54RU9kkJHTH0XE/qamhhIW1QqsttHRJZpOQkMD169dJT0+nqKjI0uWIciThL8pVUFAQhw8ftnQZFWi4pQswq+nTp/POO+9YugxhBnLAVwghrJCEvxBCWCEJfyGEsEIS/kIIYYUk/IUQwgrJ2T6iUvrtt99ITk42/X7nFNT/dZ56SUkJ6enpeHl53XNfJ0+e5MiRI2RnZxMREUHLli3/Zz+HDx+muLiY5s2bc+TIEfR6PY0aNUKr1XLr1i28vb3vuX8hHoSEv6iUZs6cyY8//kh4eDg6nY6UlBSaNGnCwoUL8ff3/9PpFi5cSFJSEtOnT7+nfvbu3cvw4cPx8fHBxcWFmTNn0rNnTz7++GNcXFz+dLopU6YAsGnTJlasWIG9vT316tVj1apVREdH88knn9zfCxbiPkn4i0qpuLgYR0dH1qxZg5eXF1u3buWNN95g1apVjB8/nrS0NA4ePEhGRgaBgYG0bNmSzMxMtm7disFg4OLFi1StWpXY2FhOnTpFSUkJbdq0ITAwEK32/+8t3b9/P0VFRXz22WfUrl2b6dOns3//ftO3jri4ONzc3Pjtt9/w8fGhefPm2NraUlRUhE6nQ6/XM2rUKADy8vLYtm0bqampxMbGEhYWJsMpCLOR8BeVllarxd3dHS8vL3r16sWXX37J1q1bGT9+PIMHDyYmJgZ/f3+OHDnCF198QWFhIXv37kWv1zNp0iSGDx/OSy+9hI+PDxkZGcyYMYNff/21zC6Z8PBwUlNTGTJkCJ06daJTp068+eab6PV6vv/+e1544QWqV6+Og4MDv//+O6+++ipTp041TV9YWMi4ceNwcHCgf//+/Pjjj2g0GiZMmMDXX3+Nq6urJWadsAIS/pVcUVERs2fPZvr06Wa9PP9O2xcv1jNbHw/D2dkZLy8vLl26BMD48eNxd3cnMTGR1157jfj4eN566y02bdqEwWBgxYoVpKens3TpUry9vdm0aROzZs2ioKCgTLt9+/ZFp9OxcuVKli1bxkcffUSPHj1YunQpAPn5+UydOpWnn36at99+m88++6xM+P+7Hj16sGvXLm7cuMHatWvR6/XmnSn34NixOgBcv36d0NBQs/en0+l45ZVXeO+99/7wrmmi/Ej4V3KZmZmsWbOGrKysCunPYNhfIf3cr7S0NK5cuYKXlxd5eXls3LiR6OhoAgMDyc7OBm4Hz50fg8HApUuX+Pjjj9FqtRgMhj9s9+TJkwQFBbFy5UpSU1NZvnw5Cxcu5OjRo6bnhIeHYzAYCA8PJysri/T09D9s607f/62/iubmdgDQASXk5+dXSJ/fffcd48aNk/A3Mwn/Sk4pZdoqb9++vdluMj5v3nEuXvyK0tKuZmn/QZSUlJCQkEBubi47d+7k2rVrjBo1ijNnzvD111+zdOlS003ZS0tLuTPAbW5uLhkZGSxbtgyj0cg333zDoUOH2L17NyUlJWX6WLp0KXv27GHp0qVEREQQFBRU5pgAwJEjRwgMDOTkyZN4eXnh7u7+X+vOy8sjPT0dV1fXu9qqaHl57YE52Ng0ZvLkQXh4mC8yfv75Z7Zs2UJxcTEy2LD5SfhbkUaNGvHKK6+Ype3o6BFcvAjBwX+NLX+tVovRaKRnz54UFxdTWlpK165deeaZZ8jIyMDZ2ZnPPvsMLy8vMjMzuXr1KoWFhXh4eLBmzRrefvttgoKC2LJlC9OmTSMhIYHCwkISExMJDg429TN69Gj2799Pnz598PHx4fLly3Ts2JGmTZuya9cuAObMmcM333zDuXPnGDdunKm+O8F+Z4sfwMPDg9WrVzN+/Hjmzp37X88Yqgj160fx3Xcl+PklM2JEf/z8/MzWV2ZmJlu2bDFb+6IsCX9RKb3zzjuMHj3a9Hu1atWoUqUKcPtuXLt37+bQoUPUqVMHZ2dnjEYjWq2WmTNn0qpVK0JDQ4mMjKRFixYYjUbat29PdHQ0QUFBZfqpV68eBw78P/buPC6qsv//+GuGbdhkR1BwxTUUUEFBxDUXzDV3M9NS667MUtustEWzLFtc6lbzvm0x79Rc70ojbzN3TVPESAUFRRSQnYFZz+8Pv84vssxlxlHm83w8fAhnzvI+M8NnrjnndjQCIgAAIABJREFUOtfZRUpKCvn5+bRo0YIOHTrg5uZmmWfx4sVcvHjR0qsI4M03L98HwMXFhblz5+Lm5oZGo2HmzJm0bt2a8PBw3N3dbf00CQcmxV/USDExMdd8PCIigoiIiKum+/j48MADD1h+79mzp+Xnrl27/um6fHx8uP/++/9yWwEBAXTp0qXatNjYWMvPv78nsIeHB6NHj75mdiGsQYZ3EMJGOnXqxOrVq29LLxkhbpS0/IWwkZCQEIYMGWLvGEL8KWn5CyGEA5LiL4QQDkiKvxBCOCAp/kII4YDkhK+wqvLyctasWWPvGDa1f/891K6dRXp6Pbp3P4mzs+3GTLK3Y8eO2TuCsBEp/sIqrlyteuHCBYYOHWrnNLYWBfwCzGLZsj8fpK2mUalU9o4grEyKv7CKfv36kZKSctsGkLOnoqJI3Ny+p7zck6CgOqhURntHsrkBAwbYfagJYV1S/IVV9OzZk5SUlKuGPK6JtNognJ3z0eli8PIaiEpltnckm6tTp44MN1HDSPEXVuHi4kKDBg3sHeM28v+//6//Xr9C3Emkt48QQjggKf5CCOGApPgLIYQDkuIvhBAOSIq/EEI4ICn+QgjhgKT4CyGEA5LiL4QQDkiKvxBCOCAp/kII4YCk+AshhAOS4i+EEA5Iir8QQjggGdWzhjKZTJjNZoxGI4qiAGA2mzEYLt91ysnJyXIDFiHsRVEUjMbL90MwmUzVphkMBtRqNU5OTvaMWGNJ8a+hdu7cyb///W+0Wi3nz58HYMuWLVy6dAk3Nzdmz55NUFCQnVMKR2cwGJg+fTrFxcWkpqYCUFRUxDPPPIO7uzv9+/fn/vvvt3PKmkmKfw3VsGFDdu3axcmTJy3Tjh8/zvHjxxkyZAgBAQF2TCfEZS4uLri5ufHZZ59ZvqFqtVpWr15NcHAwkydPtnPCmku+99dQ4eHhjB079qp7r/r7+/P444/LIR9xR1CpVIwbN47w8PCrHuvfvz9RUVF2SOUYpALUUCqViuHDh9O0adNq07t3705CQoKdUglxtebNmzN06NBq04KDg5kwYQLOznJwwlak+NdgjRs3ZvTo0Zbfa9WqxT/+8Q9cXV3tmEqI6q60/sPCwizT+vXrR3R0tB1T1XxS/GswlUrFww8/TMOGDQG47777iI+Pt3MqIa7WokULxowZA4CPjw9PP/20NFJszGG/U+l0Ok6fPo3ZbLZ3FJuqqnKiRYvRnD79Fq1bjyUjI8PekWzO29ubunXr1ojzGmazmdzcXEpKSuwdxeYaNrwfF5fFNGt2P1rt5Q4KNZlKpaJBgwa4u7vbZ/vKlVPsDqSyspIXX3yRdevW1fjibzI5c/78k0Am7u7HCAys+cXfw8ODN998k0GDBtk7yi3bsWMHjz76KOXl5faOYnMFBc2orIwFnKlT53OcnIz2jmRTKpWKHj16MH/+fHx8fG779h2y5V9QUMC3335LVlZWjb+IRFFUgAq1+kWqqnpw4cIFe0eymd9fMLR169YaUfy3bNnCr7/+CoCzs/NVvbdqEqPRG7X6Sczm/5CXl4NKVXPbpVcuwtyyZQsFBQVS/G8XRVEsVxMOGjSIAQMG2DmR7RiNnuTkhOPvn0JV1RqCgg7aO5LN6PV6XnvtNbKzsy1XMt/truxHYGAgb775Jm5ubnZOZDv5+e3QaFIoLOxI3bpf4uxcYe9INpOSksKnn36KyWTCXgdfHLL4/150dLTlRFPNFvt//7ewawpb0mq1LFy4kOzsbHtHsTovLy9GjBiBl5eXvaPY2JX3Z+w157rblZWV8emnn9o1w91/RkwIIcQNk+IvhBAOSIq/EEI4ICn+QgjhgKT4CyGEA3L43j53oqlTp1YbihnAzc2NZ599ltjY6+sFMXnyZPz8/Hj11Vf/cp4DBw7wzjvvMHXqVOLi4m4ps3BcmzdvZsmSJVdNv/fee3nsscduaHC2qqoqfvjhBxITEzGZTMycOZOmTZve8HrE35OW/x2oXbt2JCYmYjQa+emnn4iOjiYhIQF/f38MBgNGoxGtVmvpA67T6SgvL6eystLSZzgqKorIyEjLhU8mkwmDwUBFRYXlQig/Pz/at29PQEAAiqJgMBgwm81UVlZSWVlZLZPBYKC8vNxyh6WafmW0uH4NGzYkMTGRhg0bkpKSgoeHB4mJibRo0QK1Wo3JZKKiogKtVlttOb1eT3l5OVqtFrPZjKIoHDx4kEmTJlFYWIirqytt27aladOmqNVqjEYjZrMZvV5PRUWF5VoduDwMRkVFBTqdzvJeF9cmH6V3oJEjRwKXC+6RI0d47LHHCA0NpbKykueff56AgAD27NnDgAEDiI2N5Y033iAvLw9fX1+mT59OYmIi2dnZBAYGUllZyQcffICfnx+nTp3i559/pmvXrrzyyitUVFSQmZmJVqvlt99+44MPPqBTp0785z//wWQyMWvWLNq1a8eFCxeYPXs2R48eJTk5maKiIjp06MDAgQPt/EyJO8E999zDPffcw/79+/n000/p27ev5dqZiooK/vWvf7Fu3TqcnZ155ZVX6NixI5mZmcyePZtTp07h4eHBY489RlJSEosXL6agoICXX36ZqVOnWq7Cr6ioYM6cOTRt2pRdu3aRmZnJiBEjeOihh1CpVCxYsIBNmzbRsGFD7rnnHi5cuMC8efPs/Mzc2Ryy5V9V5UVJSW0ASkrusXOa62c0GlmzZg3Lli0jOjqatm3bsn79enx8fJg8eTIXL17k+eefB2DTpk3s2LEDvV7P5s2bef3112nSpAnR0dG89dZb/Pzzz+Tk5PCf//yHCxcucPbsWT7++GPWrl3LkCFDyM7O5rXXXkOn0/Hiiy+yefNmJk2axLlz53jvvfc4cOCAnZ+Nq5lMzhQUNADurtf1WvLyIgAoK2uK2Xz3tdVWr17N22+/Tb9+/ejYsSNDhgwhIyODuXPncuzYMT788EPatWtHSkoKZWVl1K5dG0VRaNSoEYqisGHDBnbt2oVWq+Xrr79m4cKFdOvWjXr16vHGG29w8uRJNm/ezEsvvURycjKxsbG8//77rF271t67fk1XXletNgyDoZZdMjhk8TcYqqioeB74lYqKMnvHuWHJycnMmjWL6OhoHnzwQbp168b+/fuprKy86qv1FQkJCTz44IOMGzcOd3f3v5zvscceY/To0XTt2pWKigpKSkrYv38/3bt3Z9SoUUybNg1fX19b7t5NM5tNlJQM5/Lrap8/KGsrKvIHfkWrHYKimP52/jvN5s2b8fPzw9XVFX9/f8rKyti1axdhYWGcOnWKKVOmUFRUxJAhQwgNDSU5ORkPDw8mTpxI3bp1r1pf27ZtGTVqFL1798ZoNKLX69m3bx8BAQFMmDCBCRMm0KVLFzvs6Y0pKqoEfqWqajpGY+Xfzm8Ld19TwqruzoGj/P39cXJyoqysjOeee46zZ8/y6KOPkp6eztmzZ/90GRcXF9RqNS4uLtccyM7NzQ21Wn3VWOo6nQ7ArmORXL87Pd+NUu6C5/zPXXnfqNVqVCoVr7zyCnFxcSQlJREeHs727dv53//+R0pKCl999dXfrs/FxaXa+n7vynmDu+e5sm9Oh2z5u7ho8PScC7TE09Pb3nFu2JVeD+Xl5ezevZv4+HjatWvHpUuXqKqqsuq2atWqRWJiIikpKbz33nvMnj2b0tJSq27DWtRqJ3x8VnH5db0zM94oP79CLu/PWlSqu2/02d69e1NYWIi/vz8eHh5s27YNjUbD4sWL2bRpE1OnTmXChAmUlZVRWlqKSqVCq9WyYcMG8vLyrmsbiYmJFBYWMnfuXGbNmsWWLVtsvFe3zs/PHWiJRjMPZ2f7jOfvkC1/jaYcH5+L5OeDj08acGcO/RsaGkpsbGy11k67du0sX4cDAgKYPn06ixcvJjs7m169enH06FFMJhNRUVGEhobi5OREVFSU5eYmGo2G2NhYvL29UavVxMXFUatWLVQqFUlJSfj7+wOXbwBvMBhQqVS8/vrraDQaNm/eTHJyMl5eXnYZgvbvODkZCQzM4ty5K6/r3S84+BQA3t4nUKvv7PHtvby8SEhIoE6dOpZpo0ePJj8/n5dffhkXFxeee+45QkNDGTVqFG+//TYDBw7E19eXN954g/bt21NaWkp8fDxLliyhVatWxMTE0Lx5czQaDXFxcTRu3Bi4/O03NjYWDw8PevfuzSeffMLSpUuJjo4mPj7+L78B3ymuvK4eHudwcSkFgm9/CMUBZWVlKREREQqgvP766/aO85eqqqqU8vJyxWQyKYqiKGazWSkvL1eqqqos8xgMBqWoqEgpLy9XDAaDUl5erpjNZqWiokLRarWK2WxWtFqtUlVVpZjNZsVoNCrl5eWK0Wi0zG8wGCw/X9lWVVWVZfmpU6cqo0ePVnbs2KF8+eWXSkBAgPL111/b5Tm5loqKCiU6OloBlIcfftjecaxi+vTpCqA0aNBAKSsrs3eca7ry3jIYDNWmX3mPFhcXV3svV1ZWKoWFhUpJSYlluqIoSnl5uVJUVKQYDAZFq9UqOp3O8p6+8t7X6/WW9/H69euVnj17Kp9++qmya9cupVu3bsrIkSNv347fhEWLFimAEhISopw8edIuGRyy5X+3cHNzqzZ+u0qlwtPTs9o8zs7O1U7AXjkk5OHhYZn2+9vEOTk5VVvH7y+c+f3Pv99uz549ee2115g6dSqKojB8+HCSkpJuZddEDfTH99YVf3yPwuX3skajQaPRXDX/X70/f/+ednFxsXwjjo+P59///jfvvvsuGo2GgIAAnnnmmVven5pOir/4Wz179qR9+/acP38ejUZDvXr1avTdz8TdJTg4mFWrVpGdnY3ZbCYkJOSOPCx5p5HiL66Lj4+P/EGJO5abmxtNmjSxd4y7ikP29hFCCEcnxV8IIRyQFH8hhHBADn/M/8ol4jWVooDBoEatNqIoLri43H1DBFwvvV5fY0cbVRQFvV5fo9+rBoMTKpUBs9kZFxczf7iAt0a5MrKuPTl88f/000/ZsWOHvWPYTFWVhj17/AgKOoaitKdVq1P2jmQzJpOJzMxMe8ewiYsXLzJo0KAa3csqNTUClWo/+fktiY8vRqOx7tXqd5KcnBx7R3DM4u/m5mbpuXL69GlOnz5t50S2l58PcJT//c/eSW6PwMBAe0ewitq1L48+W1VVVaMbKZddeXMeYc8euwa5bby9va8aR+t2ccjiHxgYyGuvvcbatWtr7GGCKyorzWzc+BOVladp2jSBhISm9o5kc/7+/kyYMMHeMaxixIgR5Ofnc/HiRXtHsbn9+y9y/Pi3uLoGM3BgDzw87FMUb6d+/foREhJil22rFOWuGQJP3ISCggI6d+7M8ePHmTp1Ku+88469Iwnxp+bMmcOMGTMICwvjwIEDdiuKjkJ6+wghhAOS4i+EEA5Iir8QQjggKf5CCOGApPgLIYQDkuIvhBAOSIq/EEI4ICn+QgjhgKT4CyGEA5LiL4QQDkiKvxBCOCAp/kII4YCk+AshhAOS4i+EEA5Iir8QQjggKf5CCOGApPgLIYQDkuIvhBAOSIq/EEI4ICn+QgjhgKT4CyGEA3K2dwBRMxQUFPD1119z8eJFe0exuf3721C7thPp6e50774HZ2eDvSPZlJOTE3379qVVq1ao1dJerCmk+AurWLZsGS+88IK9Y9wmUcAvwCx27XrV3mFui3Xr1rF161b8/PzsHUVYiRR/YRWZmZkAODs7Ex4ebuc0tpWb2wUPj2UUFvpSv35T1Oqa2/IvLi6mqKiICxcuoNPp7B1HWJEUf2FV9erV49ixY/aOYVNmswsqlQFFcUatfhRQ7B3JZt5++21mzZpl7xjCBqT4C6tSq9W4u7vbO8ZtcOVPx8WuKWzNxaVm758jk7M3QgjhgKT4CyGEA5LiL4QQDkiKvxBCOCA54SvuOiUlJaSlpXH+/Hl8fHyIjo4mKCgIo9HIsWPHqF27NqGhoVbZVnl5ORkZGdSrVw8/Pz+ysrL45ZdfcHNzo2XLlmi1Who3bnxTJ0ZLSkrw8fGhtLSUM2fOUK9ePXx9fa2SW4i/Iy1/cd3Onj3LgQMHqKqqsmuGyZMnM3z4cF599VWGDh3Kgw8+yJkzZ9BqtfTp04d//etfVtteeno6DzzwADt37gRgypQpPPXUUyxfvpyPPvqIZ555hqKiohte7/fff8/s2bMBOH78OEOHDuXAgQNWy307mEwmsrOz2bNnj72jiJsgLX9x3XJzc+nUqRMDBw5k8uTJdOzY8bZnWLBgAd999x2LFi1iyJAhrFq1iieeeIJ169bx8MMPo9frMRqNAOh0On7++Wd0Oh1NmjQhLCwMgIqKCg4ePIiiKLRq1YqAgADg8gVNR48exWw207p1a/z9/WnWrBkrVqygYcOGFBcXc+bMGe677z7mzJlDeXk5FRUVluULCgpITU3F29ub1q1b4+rqCsDJkyc5d+4cHh4exMTEYDQaWbVqFRkZGZw/f542bdqwatUqmjVrZtnP9PR0cnNzCQ8PJyIiAoDS0lJ0Oh0uLi4cPny42j7dbnl5eSxcuJDly5dz3333ER8fb5cc4uZJ8Rc3RK/X89VXX7Fhwwa6d+/O1KlT6dy5823b/vr16+natSuDBw8GYNiwYfTo0QNfX1+0Wq1lvgsXLjBmzBhycnJwdnamoKCAtWvXUq9ePZKSkqhfvz4Gg4GCggJWrlyJRqNh2LBhhIaGUl5ezsWLF/n+++8pKChgwIABLFiwgA0bNnDs2DHOnDmD0WhErVbz888/s3HjRtLS0hgzZgwhISHk5uaSmJjI8uXLWb58OW+++Sbh4eGcOXOGwYMH07dvXzZu3EhpaSnDhw/nzTffpG/fvqxcuZLu3bvz2muv8dFHH1G/fn1yc3OZNm0a06dP58knn2Tv3r00btyYM2fOkJ+fz9atW4mJibltz39GRgYrVqxg8eLFFBYWoig19wK3mk6KvwNZvnw5mzdvvunlKysrLT/rdDq++eYbdu7cSffu3Tl0KBLoTFZWFysk/WuKouDh4WEZYEytVhMYGHjVfBqNhoceeoiIiAjOnj3LxIkTycjIQKvVcuHCBSZNmkTz5s3R6/WEh4eTkpJCYWEhEydOpFmzZly8eJGgoCDy8/MxGAyYzWbeeecdjhw5QufOnXnxxReZNWsWBoOB0tJS5s6dS5MmTfjqq684ePAg27dvp7i4mLZt27Jo0SLCw8OZO3cu33//Pe+++y7JyclkZGSwatUqMjMz0ev1mM1m0tLS+Oijj3j77bfp378/ixcvZt68eQwYMACj0YjBYGDmzJn4+fkRGRnJoUOHbFr8jx7tCPTmwoXavPTSfLZtW0NWVhZms9kyz6pVq9i+ffstb+vSpUu3vA5x/aT413Curq6EhIRw/PhxioqKbur49LWUlpayadMmzOYTwL/w8dln1fX/kbOzMyUlJZjNZtRqNQaDgZ07d3LPPfeg0Wgs8ymKQkZGBhs2bMBoNFJZWYmiKLRt25b+/fvz4YcfAtCmTRvCwsKIj48nJiaGd999F4CoqCjat29fbdu1a9fGzc2NWrVqERQUZJleXFzM+fPn6dWrF8HBwfTu3ZvevXsDl4/nf/XVV1RUVHDu3DkURcHT0xMvLy/c3d2pW7euZVwkgGPHjlFcXEzPnj2pXbs2Q4YMYeHChfzyyy8AlkNRvr6++Pj4VCvCthAcnAOswWgcxxdfLKKqSnvVPCUlJZSUlFhtm0FBQXJl8W0gxb+G8/b25s033+Trr7/GZDLd0rpyc3P54osvLL+r1WrCw8OZMmUKixb5curUMi5danqrka+pQ4cObNu2jUOHDtGqVSu2bdvGAw88wLRp03j88cct8/30008sWrSIFStWEBERwe7du1EUhaKiIgYMGMCUKVP45ZdfmD17Np988gkvvPACDz/8MAEBAWRmZvLMM8/wxRdfkJyc/LeZvL298fPz48SJE+j1elJTU1m/fj2DBw9m6tSpREdHs2TJEubOncvGjRsty5nNZgyG6oPC1alTB5VKxYkTJwgNDeXo0aOYTCYaNGhgvSfxBpw7Vx94BpWqFe++O5QNG5bxv//9r1ruqKgo7r33Xqtts3///tLr6TaQ4l/DqVQq4uLiiIuLu+V17d+/31L8mzVrxqRJk3jkkUfw9vbm+PGJnDq1lMaNI4Cpt7ytvzJr1ixOnDhBjx49aNCgASdPniQ2NpaxY8dWm8/FxYWqqirWrFlDUVEROp2OjIwMIiMjeeKJJ2jTpg21a9dGp9PRoUMHTp8+zeTJk4mJicHX1xdXV1c6dOhwXZn8/PwYP348kydPplu3buTk5NCgQQMmTZqEt7c3R44cYf78+ezYsYPy8nIAfHx82LdvHyNGjGDKlCmWdcXHxzNs2DAeeOABmjVrxrFjx3jooYes8vrdjHbtfmTduiXUrRvG4MEHmDhxELt27WLevHl8++23mM1mOnTowLx58+yST9w8Kf7ihkRFRTFhwgSGDh1KYGDgbb+5R/369dm4cSMpKSmkpqYSGRlJr1698PPzQ6/Xs3DhQpo1a0arVq1Ys2YN+/btY8KECYwbNw4vLy9iYmLYs2cP3377LaWlpYwbN47ExETUajX//e9/SUlJoaqqiilTphAVFUVBQQELFiygXbt2ALz88suEhYXh5OTExIkT6d+/P7Vq1WLMmDG0bNmSLVu2EB4eTnJyMsHBwXzxxRd8/fXXhIaGMnHiRA4ePIjRaOTJJ58kNDQUDw8PmjRpwvLly4mNjcXLy4vly5ezZcsWUlNTee655+jRowcAjz76KFqtFi8vLwA+/PBD2rZte1uff2dnZ5KSkoiLi2PPnj18+OGHeHh43NYMwjpUipyuF9epvLyc0tJSQkJCrir6EydOZOnSpURERHDy5Ek7JRTWNmfOHGbMmEFYWBgHDhwgJCSk2uNlZWWUlZVRp04dOyUUN0ta/uK6eXl5WVqdQsDl8x3e3t72jiFuglzhK4QQDkiKvxBCOCAp/kII4YCk+AshhAOS4i+EEA5IevsIq6qsrOTHH3+0dwybOnKkEa6uP5OfH0lCwkWcnY32jmQzp0+ftncEYSNS/IVVqFQqAM6fP0+fPn3snMa2dDoXVKoqTCY3NBoTKlXNvVTmyjAOV15fUXNI8RdW0blzZzZs2GDXG73cLnq9CpNJD6hwddVQk+vilXsSJCYm4unpaec0wprkCl9hFVVVVaSlpVFRUWHvKDa3YMHnrFmzlKCgBnz22T9xd9f8/UJ3uZYtWxIQECDfAGoQafkLq9BoNLd9nBl7uXJPBE9P6NgxQa56Fncl6e0jhBAOSIq/EEI4ICn+QgjhgKT4CyGEA5LiL4QQDkiKvxBCOCAp/kII4YCk+AshhAOS4i+EEA5Iir8QQjggKf5CCOGApPgLIYQDkuIvhBAOSIq/EEI4IBnSWYjroNPpmD17NgaDgR07dgBQVFTEzJkzcXV1pXfv3nTu3NnOKYW4fnIzFyGug6IojBgxgq+++uqqx0JCQtiwYQNxcXF2SCbEzZHDPkJcB5VKxZNPPomvr+9Vj/Xr14+YmBg7pBLi5knxF+I6JSQk0KNHj2rT/P39mTRpEi4uLnZKJcTNkeIvxHVSq9U8/fTTBAQEWKYNHz6c1q1b2zGVEDdHir8QN6Bdu3YkJycD4O3tzZNPPimtfnFXkt4+wirMZjNFRUVUVVXZO4rNJSWNZdWqr4mLG4JG40lOTo69I9mUSqUiODgYZ2cpFzWJ9PYRVrF7926effZZSkpK7B3F5jIz26HVAoTQsuW3qNUme0eyKbVazbBhw5g2bRpubm72jiOsRD7KhVWsXLmSXbt22TvGbeIE/AS8y/HjR+wd5rYoLS3lkUceoXbt2vaOIqxEir+wCr1eD0BAQADPPvusndPYVk5OEp6eKygo6EGjRr6o1Xp7R7KZbdu2sWXLFoxGI3KQoGaR4i+sys/Pr8YX/8s6/N//iXZNYWtGo5EtW7bYO4awASn+wib0ej35+fmYTP//eLirqysBAQF3RO+Y8+fP4+bmVq3bprXW82f77unpiZ+fH2r1jXWw0+v1uLq6UllZSUFBAYGBgbi7u99wzvz8fIxGI6GhoTe8rKiZpKunsImsrCwGDRpEfHw8HTt2pGPHjnTt2pWFCxfeEYcPhg4dyhtvvHHL6xk8eDCvvfZatWl/3PeEhAQGDhzInj17bmjde/bsYenSpQAcPnyYLl263PR5leeff54xY8bc1LKiZpLiL2zCbDZTUFBAnz59WLFiBcuXLycqKorZs2eTnp4OXD6kkJ+fT3FxcbVlTSYTeXl5XLp0CbPZXO2xgoICSyv290pKSigoKPjLPPn5+ZSVlVl+f/PNNxk/fvw190Gn03Hx4sWruq8aDAYuXLiATqfj0qVL1db7+32PjIxkxYoVfPDBB1y4cIGXX37ZMk9hYSEXLlxAe7nbULVlL126hE6nY8aMGfzwww8ANG/enE8++YS2bdtWW0deXh4Gg+Ga+wGXT9gWFhZafi8rK+PChQtUVFRUm09RFAoLC6msrPzbdYq7mxR/YVP169enW7duxMfH07RpU+BygcnJyWH48OEkJSXRqVMnFi1ahNFoJDs7m1GjRtGxY0cSExOZPn065eXllJSU8Nhjj9GmTRsSEhIYNmwY2dnZALz//vvExMTQpUsXJk2aRPv27Tlx4gRffvklrVu3Zvr06SQlJZGYmMiGDRsAmDlzJqtWreLnn38mISGBhIQEoqKiiIuL48cff+Tw4cMkJSVZ8m3atAmA1NRUevXqRefOnRkyZAhFRUV/ue+BgYF069aNvn37EhERYfmQmDp1KvHx8SQmJhIbG8vhw4e5dOkS9913H6NHjyYpKYn77ruPvXv3kpKSwpgxYzhx4gTTpk3j8OHDVFZWMmvWLDp27EiHDh1ITk4mMzOTtWvXEhsby4kTJ9DpdEyfPp3p06f+11GSAAAgAElEQVSj0+mq5Vq6dCmdOnWiS5cutGnThs2bN1NcXMywYcMYOXIkSUlJLF682OrvBXFnkeIvbGrNmjUMGjSI5ORkvvzyS4YPH07Tpk356KOPOHXqFIsXL2bKlCnMmTOHrKws3n//ffbu3cvy5ct55ZVXyM7OJisri1WrVrF+/Xref/99Fi5cyK+//soLL7zAb7/9xnvvvcegQYNYuXIlOp2O9PR0TCYT5eXlpKam0rhxY5YuXYqiKJbif+7cOXJzc2natCmLFy/mmWee4dKlS3h7exMeHs5rr72Gn58fK1eupHv37jz77LMYDAbmz59Pbm4uy5cvZ+zYsVcV1t/bs2cPo0aNYuTIkRw8eJD4+HiMRiN6vZ7Zs2czb948tFotu3fvRlEUTp48SWZmJv/617+YP38+LVu2pG3btsyYMQODwUBaWhoVFRVs3bqVefPm8corr7Bs2TLc3d05fPgwJSUlZGRkWM415OTk/OkFaLm5uYwdO5alS5cSEBDA2rVr0el0ZGZmkpqayrJlyxgxYoRt3hDijiEnfIVNtW7dmsjISN544w169uzJq6++irOzMykpKZjNZrZs2UJVVRVVVVUcO3bMUqw7deqEyWTi/vvvR1EUZs+eTUREBH369MHd3Z0ePXqwZs0ahgwZglarZdiwYbRu3ZqkpCQ2btxYLUPfvn0JDw+nWbNmVxVrb29vmjZtynPPPYePjw9z584lMDCQ3bt3ExERwZo1a8jJyeHcuXMUFBRw7NgxWrRoQceOHQF44YUX/nLfKyoqKC4uJiQkhBdeeIGxY8eiVqvp06cPP/zwA5mZmVRVVVU7tNWmTRvL0NC1atXC19eX5s2bk5+fb5ln7969eHh4MHLkSODygHMajYbly5db5lEUBbPZ/KcnmO+77z5Wr17NP//5Ty5cuECDBg2qvV4dOnS4ahlR80jxFzZ1pbCazWbmzJnDZ599xtNPP02tWrVwd3enT58+AHTr1o0OHTqwZMkSyzmAS5cusXbtWpKSktBoNFRVVaEoCkajEZ1Oh7u7O15eXphMJs6ePUtcXBxarfaGTihXVFTwxBNP8Msvv7By5UpiY2MpKyvDzc2NiIgI+vfvT0FBAWPGjCEoKAhXV1fLB0hhYSGlpaV/ue4ePXrwxRdfVJt27NgxHnjgAWbOnMn999/P448/Xu3x+vXr/23mWrVqUVFRQUFBAT4+Pqxbtw4/P79q81w5X/HH3j2lpaUMHDiQ/v3788QTT1x1PuN6ti9qBin+4raYPHkyhw4d4o033qBTp06MGzeOp556ih9//JEzZ87w008/sW3bNoYNG8ZTTz3FQw89ZGlpJyUlMWrUKAYPHszo0aPx9fVl8+bNvPrqq3Tq1IlOnToxbdo01qxZw5EjR646SXwtH330EStWrCAyMpJFixbx8ccf8/jjjzNs2DC+/PJL2rRpw7fffktxcTE9e/ZkxIgRzJo1i+nTp5Obm3vVCdO/U15eTlFREUVFRezatYtz585VO7Ht6elpmdfd3Z2jR4/yzjvv0L59e8v0gQMHMn/+fB544AHq1q3Lpk2beP3114mKiqKyspI5c+YQHh5OWlraVcXfbDZTVVVFXl4eqampHDp0iGbNmllOGv9++6Jmc5o1a9Yse4cQd79NmzZx6NAh/P39mTx5Mnq9Hp1OR/v27WnSpAmurq60aNECk8mEp6cnAwYMoE6dOhw7dgx3d3deeeUVWrZsSYsWLWjcuDFZWVn4+fnx0ksv0aZNGxo1akR8fDxZWVkAPPHEE4waNQpFUahfvz4ajYa6devSrl079u7dy8MPP4ybmxuenp707t0bd3d3iouLadiwIW3btqWgoICYmBiCgoIICgqifv36eHt7U6tWLdq3b8+gQYNwdnYmPT2dxo0bM3PmTIKCgmjVqhWBgYFkZGTQo0cPWrZsSXR0NNHR0Zbn4sq+R0VFVeudAxAcHExAQAAZGRnUrVuXnj174uHhQUxMDBUVFcTFxVkOwzRq1Iji4mLc3d2Ji4tDURS6detG8+bN6dy5MxkZGZjNZiZNmsTIkSMJCwujdu3a5ObmUq9ePXr06EHz5s2Jjo6mtLSUBg0acO+999KoUSPOnj0LwJAhQ9BoNHTo0AGDwUBMTAxNmjSx5L3yoVyrVi0mTpyIl5eXrd9K4jaRgd2EVUycOJGlS5cSERHByZMnb9t28/PzGTlyJCEhIYwYMYJPPvmEc+fOsWHDBurUqXPbctRUc+bMYcaMGYSFhXHgwAFCQkLsHUlYifT2EVZx+nQs4EFeXpfbut2goCAeeeQR8vPzeeGFF9Dr9SxcuFAKv5WcPt0W8KCoqB0Gg7e94wgrkmP+wiqcnT2BCpycFt72bY8YMUK6JtqIs/MloAK1eg1QBsg5gZpCir+wivx8d+ALSkuv/2SruPPl5wcCX1BRUYLJpLF3HGFFcthHWEXTpvuABwgN/Y+9o1hcvHiR7777jlWrVvHTTz9ZupCWlJRw+PDha16dawt/HMbibtC0aSbwAIGBH+Pqavzb+cXdQ4q/sAovr8vjxmg0eXZOcllaWhrDhw/nwQcf5M0332TEiBFMnTqV4uJijh49yr333svu3btvW54ff/yRl1566bZtz1quvK6urkWo1VL8axI57CNqpDfeeIPc3Fy2bNlCZGQkixcv5v3332f37t14e3tTUVGBXq/n559/RqfTkZCQYFn29OnTZGZm4unpSUxMDG5ubpZWe2ZmJs7OzrRu3Zrz58/z66+/otFoiI6OtvSRLy4u5siRIzg7O9O2bVsURWH9+vWWfv1hYWEYDAZSU1MpKSkhKioKf39/9Ho9BQUFuLu7c+jQIdq0aXPVxVtCWI0ihBVMmDBBAZSIiAh7R1F+/fVXJSwsTHnxxRct03Q6nVJZWamYTCZlx44dikajUeLi4pQOHToo3t7eytSpUxWdTqcsX75cCQ4OVhISEpTAwEBlzJgxSllZmTJ69Gilbt26SmhoqDJ27Fjl+++/V4KCgpT27dsrderUUbp06aJUVlYq+/btU+655x4lMjJSadiwodKrVy9l8+bNSkhIiOLk5KRERkYqer1eeeSRR5QGDRoobdq0UerXr6+kpaUphw4dUkJDQ5VWrVopwcHByrZt2+z4LF42e/ZsBVDCwsKU3Nxce8cRViSHfUSNo9frMRqN1fqku7q6otFoqo11k5yczPr16xk3bhx79+5Fq9Vyzz33sGjRIhYtWkSvXr04fvw4FRUVmM1mnJ2d2bx5M/Pnz6du3bq8//77fPzxx4wcOZLffvuNkpIS3nrrLfz8/Fi/fj2fffYZjRo1okWLFgwbNoyWLVuyZcsW9uzZw5YtW3jttdf4/PPPCQ0NZcmSJZhMJvR6PR06dODgwYN06tTJHk+fcBBy2EfUOC4uLqjVanJzcy3T8vPz+fXXX2nVqpVlWps2bahduzbBwcGW8YDKysrYuHEjlZWVnDhxotpdx+rXr0/jxo3x8fEhOzubrVu3sm7dumojZ14ZjqJx48Y0atSIuLg4XFxc8PLyws3NjTp16rBt2zaKi4v58ssv+eabbwDQarXo9XqcnZ3p2LEj4eHhtn6ahIOTlr+ocRo3bkxkZCTr168nIyODyspKVq1axaBBg9i+fftfLqfVann99dcB+OCDD+jbty+Kolg+GEJCQnBzc0On0/HOO+9w4cIF3nrrLR588EHLfA0bNuT06dPk5+eTnp7OY489xuHDh4H/P66Ov78/np6ePProo8ybN4+JEycyefJk3N3dcXJyuqnbNApxo6TlL2ocV1dX5s2bx5gxY2jXrh316tXjxIkTDBo0iK5du5Kamvqny6lUKjw8PNizZw/vvfeeZbjpS5cuAeDk5IRKpbLMd/ToURYvXsyuXbswm83k5OTw+OOP849//IPevXtTWlpKcHAw9evXx9fXl7S0NPr378/q1atp3LgxU6dOJS4uju+++46PPvqo2pg6QtiaFH9RI7Vq1YoffviBTZs2kZWVZblbl5eXF02bNuXTTz+1jJvft29f4uLiCAgIYPny5axevRovLy/GjRtHeno6AQEBTJkyBfj/h5Teeecd2rRpg1qtZvz48aSnpxMYGEh0dDT//e9/+e677/D29mbYsGH4+fkxfvx4fHx8MJvN+Pj4sHbtWrZu3crp06eZPn06kZGRlJSUsGDBAmJiYuz51AkHIQO7Cauw18BuwrZkYLeaS475CyGEA5LiL4QQDkiO+QurKi4u5oMPPrB3DBtLAnYAbYBjgN6+cWzodg6BIW4vKf7CKjSayyM+FhQUWE6O1lz+QCFQi8vDHNf802YuLi6oVCp7xxBWJMVfWEW/fv3Yvn07Wq3W3lFsLieniMv3Pa+kYcOGqNU1vygOHjyYWrVq2TuGsCLp7SOspri4mMrKSnvHsLlp0+aycuWHBAQ0YM+eFLy8POwdyeb+eCN4cfeTlr+wGl9fX3x9fe0dw+bq1nUDwNsbQkNry03NxV1JevsIIYQDkuIvhBAOSIq/EEI4ICn+QgjhgKT4CyGEA5LiL4QQDkiKvxBCOCAp/kII4YCk+AshhAOS4i+EEA5Iir8QQjggKf5CCOGApPgLIYQDkuIvhBAOSMbzF+I6VFVVMWzYMEpKSsjMzOTcuXO4ubnRrl07XFxceOKJJ7j//vvtHVOI6yYtfyGug0ajoXHjxuzcuZNz584BoNPp2LVrF+fOnaNVq1Z2TijEjZHiL8R1evTRRwkODr5q+siRI4mIiLBDIiFunhR/Ia5Ts2bNGDlyZLVpDRo04KGHHkKtlj8lcXeRd6wQN2DChAnUr1/f8vsjjzxCgwYN7JhIiJsjxV+IG9C0aVOGDx8OQJ06dRg3bpy0+sVdSW7gLqxCr9eTk5ODTqezdxSbi48fgJ/fUnr2HElxcSmlpaX2jmRTKpWK2rVr4+Pjg0qlsnccYSXS1VNYxddff83DDz9McXGxvaPcBsMAXyAYeBvQ2zeOjalUKh566CEWLFiAp6enveMIK5Hvq8IqvvvuOwcp/AC/Af8EnKjphR9AURS+//57ysrK7B1FWJEc9hFWVbduXVatWmXvGDa1bl0IjRqd4qefxjNhQk/c3Mz2jmQzn332GUuWLLF3DGEDUvyFVbm7u5OYmGjvGDZ1Zfcefxygnj2j2NyOHTvsHUHYiBz2EUIIByTFXwghHJAUfyGEcEBS/IUQwgHJCV9xxygoKEBRFLy8vHB3dwegsLAQk8lUbdr1KCoqAsDPz+9PH1cUheLiYpydnfH29rZMNxqNFBcX88fLX1xdXfHx8bmh/TGbzVy6dAl3d3e8vLxuaNnf54TLfe0LCgpwdXWlVq1aN7UuIX5PWv7ijjF+/HiSk5P5+OOPASgvL2fMmDEkJyffcPfR559/nueee+4vHy8tLWXChAksWrSo2vScnBxGjBhB37596devn+XfzJkzb3h/tFotQ4cO5fPPP7/hZeHyPQQ2b97M2bNngcvjCM2fP/+m1iXEH0nLX9wxfv31V06dOoWrqytPP/00hw4d4uDBg5SUlFjG0L9emZmZmEymv3zcYDCQmppK7dq1q03X6/WkpqbSsmVLhg8fbhm3p06dOje8P2azmdTUVLp163bDywL89NNPTJkyhXXr1lGvXj2GDx9OSEjITa1LiD+Slr+4o7Ro0YKLFy9y4sQJDh8+THh4eLXCu3XrVrp06UJMTAydOnVi165dmM1mCgoKmDBhAjExMYwaNYqsrCzLMitWrCA2Npb27dszceJEyyGha6lXrx6DBw/m/vvv5/7776d79+6kpKTQq1cvjhw5gqIorFq1in79+pGZmcmCBQto37497du3p2vXrhw+fLja+nJychg6dCgffPABAHv37mXAgAGkp6dz5swZevXqRWxsLDExMbz11lsUFhYyc+ZMzp07x/jx4zlw4ABfffWVpd99eno6nTp1Ii4ujm7duvHVV18B8MMPP9CvXz+mTp1Kp06diI2NZdeuXbf8uoiaR4q/sIq0tK5AR86eHXpL6wkODsbDw4PDhw/z3Xff0axZM3x9fQHIy8vjmWeeITg4mHnz5uHr68v48eM5f/48y5cvZ82aNcyaNYvBgwdbhiK4ePEiL730En379mXu3LkcOHCAFStWYDZf+6rcb775ht69e9OzZ0969+7Nt99+S2RkJBkZGWzcuBGdTsfnn39OnTp1UKvV/PbbbzzyyCO8/fbb5OTksHHjxmrrMxqNpKWlkZ2dDUBZWRnHjh2jqqqKffv20ahRI9577z2SkpL44IMP8Pb2ZuDAgQQEBPDQQw/RpEkTjh07RlZWFoWFhYwfPx53d3fmz59PREQETz31FGlpaZSUlLB9+3YAPvzwQ86fP88XX3xx069HWloC0JGLFweg03n/7fzi7iGHfYRVBAQowE68vRfe0nrCwsKoU6cO27Zt4/Dhw7z00kv89ttvAGzfvp2zZ8+ybNkyOnToQHBwMFFRURw4cIDDhw8TFhbGgAEDMBqNfPTRRyiKwu7du7l48SIXL14kJSUFV1dXUlJSGDr02h9ScXFx/OMf/8DJyQmA5s2bExISQt++fdm4cSPJycls376dlStXEh4ezqRJk9i0aRN79+6lsLAQvf76xvxRq9Xcd999GAwG1q1bx+HDhzEYDLi4uBATE4O7uztJSUmWD0CA06dPc/DgQVavXk1iYiIBAQFs2LCBXbt2ERgYiLu7OwMHDiQmJoZWrVphMBhu8tWAgIDzwE48PNbg5FQGyMBuNYUUf2EV2dm1gGkUFITf0npcXV1p0KAB7777Lmq1mvj4eP79738D4OTkhIuLC25ubgCWoubi4oKTk5PlGL/ZbLb0kjGbzTg5OREREUGdOnWIjIwkMDAQZ+drv/XDwsLo1avXVfMNGzaMDRs2MHXqVMLCwujWrRsnTpxg0KBB9O3blxEjRnDgwIG/3c+8vDz0ej1Go5EZM2bw888/89hjj+Hp6cmvv/56zWU1Gg1OTk7VegL9fp9/78qH183Kzq4PTKOkpDZGY59bWpe4s0jxF1YRG7uJI0eW0LhxE+CpW1pXcnIys2fPJjo6Gn9/f8v0Ll264Ofnx5NPPsmDDz7I559/TqdOnUhISKCwsJD169fz6quvYjAYOHr0KK1bt+bee+/Fx8eH/fv306NHDxYsWMDIkSNp3br1NTPs3buXF154wXLC19/fn+eee462bdvSunVrvvnmG9577z08PDwoLy+npKQEX19fsrOzyc7OprCwsNr6atWqZflGs2rVKv75z39iNBoxGo389ttvuLq6otFoSE9Pp7Ky0nLYqqSkhNWrV1dr+YeFhZGYmMiMGTPIy8tj/fr1+Pj40LdvX/bv339Lz/0fxcbuYMOGd6lbNxw3tzFIy7/mcJo1a9Yse4cQd7/Nmzdx6NAhAgL8mTx58k2t49SpU7Rr146EhASKi4vp27cvbdu2pbCwkKioKNq0aUNCQgJZWVns3buXli1b8vbbbxMaGkpERAQ+Pj5s3bqVhg0b0r59e5o1a0b37t2Ji4sjNTWVQ4cO0bVrV6ZMmYKLiwuXLl0iMjKSmJgYSwaDwUBRURGBgYFUVlai1WrRarUoikLPnj1xdnbG19cXDw8PxowZQ2BgIF5eXqjVanbu3Imfnx/x8fH4+PjQsWNHzpw5Q2JiItHR0YSFhXH8+HGys7Pp378/QUFBdO/encjISMuJ386dO+Pj40NUVBRhYWGUlJSQnZ1NfHw8JSUltGvXjvj4eJKSksjLy2PHjh2EhYUxd+5cmjdvTlFRESaTia5duxIYGEhOTg7169cnNjb2pl6TnTt/Ytu2bfj41GLixIk3fb2CuPPIzVyEVUycOJGlS5cSERHByZMnbbotk8lEZWUl7u7u1Q5rKIpCRUUFHh4eV91a0WAwoNfrbXYzErPZTEVFRbULxv5MVVUVarUaV1fXatP1ej2KolgOaV1hMpnQ6/V/eYFbeXk5Go3mbw9j3aw5c+YwY8YMwsLCOHDggHQ1rUHksI+46zg5Of1pC1SlUv1ly9TFxQUXFxebZVKr1X9b+OHy8fo/88cPgyucnJyueWWztMTFzZKunkII4YCk+AshhAOS4i+EEA5Iir8QQjggKf5CCOGApPgLIYQDkq6ewqrOnDlDw4YN7R3DxgYC64EuwB5AZ984NlRcXGzvCMJGpPgLq6hfvz4qlQqj0ciZM2fsHcfG3v+///9t1xS3U+3atf/yWgRxd5LiL6ziyhDDfxzTpib68stdZGZuR60O5JlnxuPmZruLx+4Uffv2veHbWIo7mwzvIMQNevbZZ5k3bx4NGjQgNTVVrrIVdyU54SuEEA5Iir8QQjggKf5CCOGApPgLIYQDkuIvhBAOSIq/EEI4ICn+QgjhgKT4CyGEA5LiL4QQDkiKvxBCOCAZ20eI66DT6fj0008xGo388ssvAJSWlrJs2TLc3NyIi4ujbdu2dk4pxPWTsX2EuA5ms5k+ffqwdevWqx7z9/dnzZo1dO3a1Q7JhLg5cthHiOugVqt5+umn8fT0vOqx7t27k5CQYIdUQtw8Kf5CXKd7772XLl26VJvm7e3NM888g5ubm51SCXFzpPgLcZ2cnJyYPHlytXHtBw4cSFRUlB1TCXFzpPgLcQMSExMtx/Y1Gg1PPvkk7u7udk4lxI2T3j7CKhRFQafTYTQa7R3F5kaOnMR///stnTvfR+PGEZSXl9s7kk2pVCrc3d1Rq6WtWJNIbx9hFceOHeOll17i0qVL9o5ic0ePxlJaehKIokOHnTg7m+wdyaZUKhVjxozhoYcewsWl5t+y0lFIy19YxbJly9iwYYO9Y9wmpcAPwAL27v3R3mFui/PnzzNgwACCg4PtHUVYiRR/YRVarRYAHx8fHnjgATunsa2cnO54eq6ioCCORo2eRq3W2zuSzRw8eJB9+/ah0+kwm832jiOsSIq/sKqgoCAWLlxo7xi3UV97B7CpOXPmsG/fPnvHEDYgZ3CEEMIBSfEXQggHJMVfCCEckBR/IYRwQHLCVzgss9mMyWRCURRcXV3tHUeI20qKv3BIFy9e5NNPPyUtLQ1FUejUqROjRo3Cw8Pjb5c9d+4cAQEBNz2sg9FoJCMjg2bNmt3U8kJYgxz2EQ6noKCAPn368P777+Pl5YWLiwvTpk1j1KhRf3uF8rp16xg8eDAVFRU3vf2+ffvyySef3PTyQliDtPyFQ1EUhdWrV5Odnc3y5cvp06cPiqLQuXNnHn/8cf773//Sv39//vOf/9C7d2/q16/P7t27OXPmDD179mT9+vVkZWWxcuVKxo4dy9q1a4mIiOCnn36ioqKCCRMm0LBhQ44dO8b+/fsZNWoUGo2GDRs2EBwcjLOzM0eOHEGlUrFlyxZ69epl76dEOChp+Qur0GovD3Os0/nZOcm1GY1G9uzZQ0hICO3atcPFxQVXV1d69+6Nr68v33//PWfPnuXRRx9l//79AKxZs4aXXnqJvLw8Tp06hVarZfv27Zw9e5annnqKyZMnk5ubyzfffMPYsWMpKCjg22+/5amnnqKwsBCAhQsX8vnnn3Pq1Cl0Oh1ZWVmW9d/JrryuBoM3ZrO0FWsSeTWFVRw/3hFoyrlzlfaOck0mk4n8/HxcXFyqjVLp7e1NYGDgNQ/ntGzZkhEjRlBQUMCSJUvQ6y8P65CcnMycOXPYs2cPXbp0IT09/S/XMXLkSGbMmEGfPn14+eWXrbdjNnL8eDNgCXl5OvR6GdStJpGWv7CK0FAtMAE/vzv7LeXi4kLbtm3Jy8ujpKTEMj09PZ0zZ8786UlYnU53zXX6+V3+thMSEoJer+f8+fPVHq+qqqK0tNQK6W+/0NA8YALe3iE4O9/ZH+zixtzZf6nirlFVVQkEoden2TvKNTk5OTFgwACMRiNTpkxh69atfP/990yePBl3d3eGDx+Op6cnrq6unDlzht9++40TJ05UW0dlZSVpaWmWD4Xt27eTnp7OZ599hpeXFy1btqRWrVoYjUZOnDjBzp07ycrKqraOS5cucerUqdu23zerqioICMJo/Aqz2dvecYQVyWEfYRWNG+9j27YCQkJS7B3lb8XGxvLhhx/y7rvvMmnSJOByq33BggXcc889mEwmBgwYwMcff8yOHTtwc3MjNDQUgFatWuHm5sazzz7L0qVLAcjLy+Phhx8mNzeX5557joiICNzc3IiKiuIf//gH0dHRREREWL4hdOnShR9++AF/f3/ee+89+zwJ16lx4wNAAf7+e3B1LQOuvoG9uDtJ8RcOafjw4XTu3JmMjAzUajXNmze3FGcXFxeWLFnC8ePHqVOnDm5ubpSVlQGXb+O4bt069Ho9/v7+wOX7+A4YMACdTkfbtm0BaNKkCevXr+fkyZM0b96c8vJyNBoNAPPnzyctLc3ygSKEPUjxFw4rJCSEkJCQP33M19eXhIQEy+9XCrWzszORkZEAlmP7rq6ulml/tf6goKBq6+7YsaN1dkKImyTFX4ibFBoaSlpaGgEBAfaOIsQNk+IvxE1SqVTUq1fP3jGEuCnS20cIIRyQFH8hhHBActjHTorKr33h0N/Julh+S8s7O6tuafnAWppqvxudPHD3rY2LVwAXirR/u3xJheGWtm80mW5peScnp5teVlGUW9o2t3gfdMMt7rvedP0Bis0+BDeJpVZgIKnZpZwrc8Ld7dbKRv2gW+su6uUuw29bg7T8hRDCAUnL3078vNzsury1OZu0VBZfJPeMjg/eft3ecWxq//52BAd7kp7uTPfuP+LiYrR3JJvZt3s3eScP4FoZRqt6tQgJCfr7hcRdQaXc8nfYW/P91oP23LywksO//ELWmTP2jnGb+ABdgfT/+1fzadzd6dKlMxo3zd/PfA0dE1uiUqnIzf1/7d0hEsMgFEVRmImLQLD/VbComLgqXF2nMtNmgnjnLODjrmE+HGXO6UObH3w/SPiP5fE/z9fK4xRjxokAAABASURBVIEH7ftWaq1ljFF675+NaK5rrd0yZ3n8AXieC1+AQOIPEEj8AQKJP0Ag8QcIJP4AgcQfIJD4AwQSf4BAb5Er8ZxAVEnz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Title 1"/>
          <p:cNvSpPr txBox="1">
            <a:spLocks/>
          </p:cNvSpPr>
          <p:nvPr/>
        </p:nvSpPr>
        <p:spPr>
          <a:xfrm>
            <a:off x="1160127" y="901521"/>
            <a:ext cx="5575524" cy="846936"/>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sz="2900" dirty="0">
                <a:effectLst>
                  <a:outerShdw blurRad="38100" dist="38100" dir="2700000" algn="tl">
                    <a:srgbClr val="000000">
                      <a:alpha val="43137"/>
                    </a:srgbClr>
                  </a:outerShdw>
                </a:effectLst>
                <a:latin typeface="Times New Roman" pitchFamily="18" charset="0"/>
                <a:cs typeface="Times New Roman" pitchFamily="18" charset="0"/>
              </a:rPr>
              <a:t>Cont’d</a:t>
            </a:r>
          </a:p>
        </p:txBody>
      </p:sp>
      <p:sp>
        <p:nvSpPr>
          <p:cNvPr id="2" name="Rectangle 1"/>
          <p:cNvSpPr/>
          <p:nvPr/>
        </p:nvSpPr>
        <p:spPr>
          <a:xfrm>
            <a:off x="1044214" y="1762308"/>
            <a:ext cx="10571109" cy="4616648"/>
          </a:xfrm>
          <a:prstGeom prst="rect">
            <a:avLst/>
          </a:prstGeom>
        </p:spPr>
        <p:txBody>
          <a:bodyPr wrap="square">
            <a:spAutoFit/>
          </a:bodyPr>
          <a:lstStyle/>
          <a:p>
            <a:pPr>
              <a:lnSpc>
                <a:spcPct val="150000"/>
              </a:lnSpc>
            </a:pPr>
            <a:r>
              <a:rPr lang="en-US" sz="1600" b="1" u="sng" dirty="0">
                <a:latin typeface="Times New Roman" panose="02020603050405020304" pitchFamily="18" charset="0"/>
                <a:cs typeface="Times New Roman" panose="02020603050405020304" pitchFamily="18" charset="0"/>
              </a:rPr>
              <a:t>Phase 2: With Ontology (Ontology-Enhanced Pipeline)</a:t>
            </a:r>
          </a:p>
          <a:p>
            <a:pPr>
              <a:lnSpc>
                <a:spcPct val="150000"/>
              </a:lnSpc>
            </a:pPr>
            <a:endParaRPr lang="en-US" sz="1600" b="1" u="sng" dirty="0">
              <a:latin typeface="Times New Roman" panose="02020603050405020304" pitchFamily="18" charset="0"/>
              <a:cs typeface="Times New Roman" panose="02020603050405020304" pitchFamily="18" charset="0"/>
            </a:endParaRPr>
          </a:p>
          <a:p>
            <a:pPr>
              <a:buFont typeface="+mj-lt"/>
              <a:buAutoNum type="arabicPeriod"/>
            </a:pPr>
            <a:r>
              <a:rPr lang="en-US" sz="1600" b="1" u="sng" dirty="0">
                <a:latin typeface="Times New Roman" panose="02020603050405020304" pitchFamily="18" charset="0"/>
                <a:cs typeface="Times New Roman" panose="02020603050405020304" pitchFamily="18" charset="0"/>
              </a:rPr>
              <a:t>Ontology Integration:</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 domain-specific sentiment ontology is developed from the dataset, representing semantic relationships between words, sentiments, and domains.</a:t>
            </a:r>
          </a:p>
          <a:p>
            <a:r>
              <a:rPr lang="en-US" sz="1600" b="1" dirty="0">
                <a:latin typeface="Times New Roman" panose="02020603050405020304" pitchFamily="18" charset="0"/>
                <a:cs typeface="Times New Roman" panose="02020603050405020304" pitchFamily="18" charset="0"/>
              </a:rPr>
              <a:t>2</a:t>
            </a:r>
            <a:r>
              <a:rPr lang="en-US" sz="1600" b="1" u="sng" dirty="0">
                <a:latin typeface="Times New Roman" panose="02020603050405020304" pitchFamily="18" charset="0"/>
                <a:cs typeface="Times New Roman" panose="02020603050405020304" pitchFamily="18" charset="0"/>
              </a:rPr>
              <a:t>. Sentiment and Token Mapping:</a:t>
            </a:r>
          </a:p>
          <a:p>
            <a:pPr marL="742950" lvl="1" indent="-285750">
              <a:buFont typeface="+mj-lt"/>
              <a:buAutoNum type="arabicPeriod"/>
            </a:pPr>
            <a:r>
              <a:rPr lang="en-US" sz="1600" dirty="0">
                <a:latin typeface="Times New Roman" panose="02020603050405020304" pitchFamily="18" charset="0"/>
                <a:cs typeface="Times New Roman" panose="02020603050405020304" pitchFamily="18" charset="0"/>
              </a:rPr>
              <a:t>Words and tokens in the dataset are linked to corresponding ontology concepts.</a:t>
            </a:r>
          </a:p>
          <a:p>
            <a:pPr marL="742950" lvl="1" indent="-285750">
              <a:buFont typeface="+mj-lt"/>
              <a:buAutoNum type="arabicPeriod"/>
            </a:pPr>
            <a:r>
              <a:rPr lang="en-US" sz="1600" dirty="0">
                <a:latin typeface="Times New Roman" panose="02020603050405020304" pitchFamily="18" charset="0"/>
                <a:cs typeface="Times New Roman" panose="02020603050405020304" pitchFamily="18" charset="0"/>
              </a:rPr>
              <a:t>Sentiment values from the ontology are mapped back to tokens to enrich input features.</a:t>
            </a:r>
          </a:p>
          <a:p>
            <a:r>
              <a:rPr lang="en-US" sz="1600" b="1" u="sng" dirty="0">
                <a:latin typeface="Times New Roman" panose="02020603050405020304" pitchFamily="18" charset="0"/>
                <a:cs typeface="Times New Roman" panose="02020603050405020304" pitchFamily="18" charset="0"/>
              </a:rPr>
              <a:t>3. Feature Integration</a:t>
            </a:r>
            <a:r>
              <a:rPr lang="en-US" sz="1600" u="sng" dirty="0">
                <a:latin typeface="Times New Roman" panose="02020603050405020304" pitchFamily="18" charset="0"/>
                <a:cs typeface="Times New Roman" panose="02020603050405020304" pitchFamily="18" charset="0"/>
              </a:rPr>
              <a:t>:</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Ontology-based sentiment and semantic information are injected into the input embeddings alongside BERT token embeddings.</a:t>
            </a:r>
          </a:p>
          <a:p>
            <a:endParaRPr lang="en-US" sz="1600" dirty="0">
              <a:latin typeface="Times New Roman" panose="02020603050405020304" pitchFamily="18" charset="0"/>
              <a:cs typeface="Times New Roman" panose="02020603050405020304" pitchFamily="18" charset="0"/>
            </a:endParaRPr>
          </a:p>
          <a:p>
            <a:r>
              <a:rPr lang="en-US" sz="1600" b="1" u="sng" dirty="0">
                <a:latin typeface="Times New Roman" panose="02020603050405020304" pitchFamily="18" charset="0"/>
                <a:cs typeface="Times New Roman" panose="02020603050405020304" pitchFamily="18" charset="0"/>
              </a:rPr>
              <a:t>4. Model Retraining and Comparison</a:t>
            </a:r>
            <a:r>
              <a:rPr lang="en-US" sz="1600" u="sng"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1600" dirty="0">
                <a:latin typeface="Times New Roman" panose="02020603050405020304" pitchFamily="18" charset="0"/>
                <a:cs typeface="Times New Roman" panose="02020603050405020304" pitchFamily="18" charset="0"/>
              </a:rPr>
              <a:t>An ontology-enhanced version of the BERT model is trained using the enriched dataset.</a:t>
            </a:r>
          </a:p>
          <a:p>
            <a:pPr marL="742950" lvl="1" indent="-285750">
              <a:buFont typeface="+mj-lt"/>
              <a:buAutoNum type="arabicPeriod"/>
            </a:pPr>
            <a:r>
              <a:rPr lang="en-US" sz="1600" dirty="0">
                <a:latin typeface="Times New Roman" panose="02020603050405020304" pitchFamily="18" charset="0"/>
                <a:cs typeface="Times New Roman" panose="02020603050405020304" pitchFamily="18" charset="0"/>
              </a:rPr>
              <a:t>This model is evaluated and compared against the baseline to determine performance gains.</a:t>
            </a:r>
          </a:p>
          <a:p>
            <a:pPr algn="just"/>
            <a:endParaRPr lang="en-US" sz="2000" dirty="0">
              <a:latin typeface="Times New Roman" pitchFamily="18" charset="0"/>
              <a:cs typeface="Times New Roman" pitchFamily="18" charset="0"/>
            </a:endParaRPr>
          </a:p>
          <a:p>
            <a:pPr marL="285750" indent="-285750" algn="just">
              <a:buFont typeface="Wingdings" panose="05000000000000000000" pitchFamily="2" charset="2"/>
              <a:buChar char="Ø"/>
            </a:pPr>
            <a:endParaRPr lang="en-US" b="1" dirty="0">
              <a:latin typeface="Times New Roman" pitchFamily="18" charset="0"/>
              <a:cs typeface="Times New Roman" pitchFamily="18" charset="0"/>
            </a:endParaRPr>
          </a:p>
        </p:txBody>
      </p:sp>
      <p:sp>
        <p:nvSpPr>
          <p:cNvPr id="7" name="Oval 6"/>
          <p:cNvSpPr/>
          <p:nvPr/>
        </p:nvSpPr>
        <p:spPr>
          <a:xfrm>
            <a:off x="11615324" y="6387921"/>
            <a:ext cx="510861" cy="457200"/>
          </a:xfrm>
          <a:prstGeom prst="ellipse">
            <a:avLst/>
          </a:prstGeom>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1400" b="1" dirty="0">
                <a:solidFill>
                  <a:schemeClr val="tx1"/>
                </a:solidFill>
                <a:latin typeface="Times New Roman" pitchFamily="18" charset="0"/>
                <a:cs typeface="Times New Roman" pitchFamily="18" charset="0"/>
              </a:rPr>
              <a:t>14</a:t>
            </a:r>
          </a:p>
        </p:txBody>
      </p:sp>
      <p:pic>
        <p:nvPicPr>
          <p:cNvPr id="9" name="Picture 2" descr="QUEST NAWABSHAH">
            <a:extLst>
              <a:ext uri="{FF2B5EF4-FFF2-40B4-BE49-F238E27FC236}">
                <a16:creationId xmlns:a16="http://schemas.microsoft.com/office/drawing/2014/main" id="{1E187164-D77A-65AB-796C-F5A2F16BC12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343040" y="-144463"/>
            <a:ext cx="1884503" cy="1892920"/>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129238" y="1192126"/>
            <a:ext cx="7432080" cy="975947"/>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endParaRPr lang="en-US" sz="4400" b="1" dirty="0">
              <a:latin typeface="Times New Roman" pitchFamily="18" charset="0"/>
              <a:cs typeface="Times New Roman" pitchFamily="18" charset="0"/>
            </a:endParaRPr>
          </a:p>
          <a:p>
            <a:pPr algn="ctr"/>
            <a:r>
              <a:rPr lang="en-US" sz="4400" b="1" dirty="0">
                <a:latin typeface="Times New Roman" pitchFamily="18" charset="0"/>
                <a:cs typeface="Times New Roman" pitchFamily="18" charset="0"/>
              </a:rPr>
              <a:t>Proposed </a:t>
            </a:r>
            <a:r>
              <a:rPr lang="en-US" sz="4400" b="1" dirty="0" err="1">
                <a:latin typeface="Times New Roman" pitchFamily="18" charset="0"/>
                <a:cs typeface="Times New Roman" pitchFamily="18" charset="0"/>
              </a:rPr>
              <a:t>FrameWork</a:t>
            </a:r>
            <a:endParaRPr lang="en-US" sz="4400" b="1" dirty="0">
              <a:latin typeface="Times New Roman" pitchFamily="18" charset="0"/>
              <a:cs typeface="Times New Roman" pitchFamily="18" charset="0"/>
            </a:endParaRPr>
          </a:p>
          <a:p>
            <a:endParaRPr lang="en-US" sz="4400" dirty="0">
              <a:effectLst>
                <a:outerShdw blurRad="38100" dist="38100" dir="2700000" algn="tl">
                  <a:srgbClr val="000000">
                    <a:alpha val="43137"/>
                  </a:srgbClr>
                </a:outerShdw>
              </a:effectLst>
              <a:latin typeface="Times New Roman" pitchFamily="18" charset="0"/>
              <a:cs typeface="Times New Roman" pitchFamily="18" charset="0"/>
            </a:endParaRPr>
          </a:p>
          <a:p>
            <a:endParaRPr lang="en-US" sz="44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3" name="Title 1">
            <a:extLst>
              <a:ext uri="{FF2B5EF4-FFF2-40B4-BE49-F238E27FC236}">
                <a16:creationId xmlns:a16="http://schemas.microsoft.com/office/drawing/2014/main" id="{4B9A8348-F6F6-4472-FAF6-B4819AD77C50}"/>
              </a:ext>
            </a:extLst>
          </p:cNvPr>
          <p:cNvSpPr txBox="1">
            <a:spLocks/>
          </p:cNvSpPr>
          <p:nvPr/>
        </p:nvSpPr>
        <p:spPr>
          <a:xfrm>
            <a:off x="386271" y="6336811"/>
            <a:ext cx="10607040" cy="479816"/>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sz="2000" b="1" dirty="0">
                <a:solidFill>
                  <a:schemeClr val="bg1"/>
                </a:solidFill>
                <a:latin typeface="Times New Roman" panose="02020603050405020304" pitchFamily="18" charset="0"/>
                <a:cs typeface="Times New Roman" panose="02020603050405020304" pitchFamily="18" charset="0"/>
              </a:rPr>
              <a:t>Department : Information Technology</a:t>
            </a:r>
            <a:endParaRPr lang="x-none"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7477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68A14-BAC8-D68B-0217-DDC6AA765208}"/>
              </a:ext>
            </a:extLst>
          </p:cNvPr>
          <p:cNvSpPr>
            <a:spLocks noGrp="1"/>
          </p:cNvSpPr>
          <p:nvPr>
            <p:ph type="title"/>
          </p:nvPr>
        </p:nvSpPr>
        <p:spPr/>
        <p:txBody>
          <a:bodyPr>
            <a:normAutofit/>
          </a:bodyPr>
          <a:lstStyle/>
          <a:p>
            <a:r>
              <a:rPr lang="en-US" sz="4800" b="1" dirty="0">
                <a:latin typeface="Times New Roman" pitchFamily="18" charset="0"/>
                <a:cs typeface="Times New Roman" pitchFamily="18" charset="0"/>
              </a:rPr>
              <a:t>Proposed </a:t>
            </a:r>
            <a:r>
              <a:rPr lang="en-US" sz="4800" b="1" dirty="0" err="1">
                <a:latin typeface="Times New Roman" pitchFamily="18" charset="0"/>
                <a:cs typeface="Times New Roman" pitchFamily="18" charset="0"/>
              </a:rPr>
              <a:t>FrameWork</a:t>
            </a:r>
            <a:br>
              <a:rPr lang="en-US" sz="4800" b="1" dirty="0">
                <a:latin typeface="Times New Roman" pitchFamily="18" charset="0"/>
                <a:cs typeface="Times New Roman" pitchFamily="18" charset="0"/>
              </a:rPr>
            </a:br>
            <a:r>
              <a:rPr lang="en-US" sz="2800" dirty="0">
                <a:solidFill>
                  <a:schemeClr val="tx1"/>
                </a:solidFill>
                <a:effectLst>
                  <a:outerShdw blurRad="38100" dist="38100" dir="2700000" algn="tl">
                    <a:srgbClr val="000000">
                      <a:alpha val="43137"/>
                    </a:srgbClr>
                  </a:outerShdw>
                </a:effectLst>
                <a:latin typeface="Times New Roman" pitchFamily="18" charset="0"/>
                <a:cs typeface="Times New Roman" pitchFamily="18" charset="0"/>
              </a:rPr>
              <a:t>Cont’d</a:t>
            </a:r>
            <a:endParaRPr lang="en-PK" sz="2800" dirty="0">
              <a:solidFill>
                <a:schemeClr val="tx1"/>
              </a:solidFill>
              <a:effectLst>
                <a:outerShdw blurRad="38100" dist="38100" dir="2700000" algn="tl">
                  <a:srgbClr val="000000">
                    <a:alpha val="43137"/>
                  </a:srgbClr>
                </a:outerShdw>
              </a:effectLst>
            </a:endParaRPr>
          </a:p>
        </p:txBody>
      </p:sp>
      <p:sp>
        <p:nvSpPr>
          <p:cNvPr id="6" name="TextBox 5">
            <a:extLst>
              <a:ext uri="{FF2B5EF4-FFF2-40B4-BE49-F238E27FC236}">
                <a16:creationId xmlns:a16="http://schemas.microsoft.com/office/drawing/2014/main" id="{E068013F-5EFD-C371-3E60-C0DC2B4EF13B}"/>
              </a:ext>
            </a:extLst>
          </p:cNvPr>
          <p:cNvSpPr txBox="1"/>
          <p:nvPr/>
        </p:nvSpPr>
        <p:spPr>
          <a:xfrm>
            <a:off x="1224239" y="2239852"/>
            <a:ext cx="9743522" cy="2554545"/>
          </a:xfrm>
          <a:prstGeom prst="rect">
            <a:avLst/>
          </a:prstGeom>
          <a:noFill/>
        </p:spPr>
        <p:txBody>
          <a:bodyPr wrap="square">
            <a:spAutoFit/>
          </a:bodyPr>
          <a:lstStyle/>
          <a:p>
            <a:r>
              <a:rPr lang="en-US" sz="2000" b="1" u="sng" dirty="0">
                <a:latin typeface="Times New Roman" panose="02020603050405020304" pitchFamily="18" charset="0"/>
                <a:cs typeface="Times New Roman" panose="02020603050405020304" pitchFamily="18" charset="0"/>
              </a:rPr>
              <a:t>Final Steps:</a:t>
            </a:r>
          </a:p>
          <a:p>
            <a:endParaRPr lang="en-US" sz="2000" b="1" u="sng"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Comparison of Models</a:t>
            </a:r>
            <a:r>
              <a:rPr lang="en-US" sz="2000" u="sng"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performance of the ontology-enhanced model is compared against the baseline BERT using accuracy, F1-score, and confusion matrix.</a:t>
            </a:r>
          </a:p>
          <a:p>
            <a:pPr>
              <a:buFont typeface="Arial" panose="020B0604020202020204" pitchFamily="34" charset="0"/>
              <a:buChar char="•"/>
            </a:pPr>
            <a:r>
              <a:rPr lang="en-US" sz="2000" b="1" u="sng" dirty="0">
                <a:latin typeface="Times New Roman" panose="02020603050405020304" pitchFamily="18" charset="0"/>
                <a:cs typeface="Times New Roman" panose="02020603050405020304" pitchFamily="18" charset="0"/>
              </a:rPr>
              <a:t>Visualization and Insights</a:t>
            </a:r>
            <a:r>
              <a:rPr lang="en-US" sz="2000" u="sng"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Graphs and tables are used to visualize improvements and analyze model behavior with and without ontology support.</a:t>
            </a:r>
          </a:p>
        </p:txBody>
      </p:sp>
    </p:spTree>
    <p:extLst>
      <p:ext uri="{BB962C8B-B14F-4D97-AF65-F5344CB8AC3E}">
        <p14:creationId xmlns:p14="http://schemas.microsoft.com/office/powerpoint/2010/main" val="6114797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BA6F3-0111-C830-AFC4-CD76F4869F9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Tools And Techniques</a:t>
            </a:r>
            <a:endParaRPr lang="en-PK"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213C4FB-616C-A45D-1927-FADBE8D3C58C}"/>
              </a:ext>
            </a:extLst>
          </p:cNvPr>
          <p:cNvSpPr txBox="1"/>
          <p:nvPr/>
        </p:nvSpPr>
        <p:spPr>
          <a:xfrm>
            <a:off x="962067" y="1691322"/>
            <a:ext cx="9396135" cy="4832092"/>
          </a:xfrm>
          <a:prstGeom prst="rect">
            <a:avLst/>
          </a:prstGeom>
          <a:noFill/>
        </p:spPr>
        <p:txBody>
          <a:bodyPr wrap="square">
            <a:spAutoFit/>
          </a:bodyPr>
          <a:lstStyle/>
          <a:p>
            <a:r>
              <a:rPr lang="en-US" sz="2400" b="1" u="sng" dirty="0">
                <a:latin typeface="Times New Roman" panose="02020603050405020304" pitchFamily="18" charset="0"/>
                <a:cs typeface="Times New Roman" panose="02020603050405020304" pitchFamily="18" charset="0"/>
              </a:rPr>
              <a:t>Tools: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HuggingFaceTransformers</a:t>
            </a:r>
            <a:r>
              <a:rPr lang="en-US" sz="2000" dirty="0">
                <a:latin typeface="Times New Roman" panose="02020603050405020304" pitchFamily="18" charset="0"/>
                <a:cs typeface="Times New Roman" panose="02020603050405020304" pitchFamily="18" charset="0"/>
              </a:rPr>
              <a:t> for Bert Model Fine Tuning.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Jupyter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NoteBook</a:t>
            </a:r>
            <a:r>
              <a:rPr lang="en-US" sz="2000" dirty="0">
                <a:latin typeface="Times New Roman" panose="02020603050405020304" pitchFamily="18" charset="0"/>
                <a:cs typeface="Times New Roman" panose="02020603050405020304" pitchFamily="18" charset="0"/>
              </a:rPr>
              <a:t> for experimentation and training environment.</a:t>
            </a:r>
          </a:p>
          <a:p>
            <a:r>
              <a:rPr lang="en-US" sz="2000" dirty="0">
                <a:latin typeface="Times New Roman" panose="02020603050405020304" pitchFamily="18" charset="0"/>
                <a:cs typeface="Times New Roman" panose="02020603050405020304" pitchFamily="18" charset="0"/>
              </a:rPr>
              <a:t>• Libraries: seaborn, matplotlib, </a:t>
            </a:r>
            <a:r>
              <a:rPr lang="en-US" sz="2000" dirty="0" err="1">
                <a:latin typeface="Times New Roman" panose="02020603050405020304" pitchFamily="18" charset="0"/>
                <a:cs typeface="Times New Roman" panose="02020603050405020304" pitchFamily="18" charset="0"/>
              </a:rPr>
              <a:t>sklearn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rdflib</a:t>
            </a:r>
            <a:r>
              <a:rPr lang="en-US" sz="2000" dirty="0">
                <a:latin typeface="Times New Roman" panose="02020603050405020304" pitchFamily="18" charset="0"/>
                <a:cs typeface="Times New Roman" panose="02020603050405020304" pitchFamily="18" charset="0"/>
              </a:rPr>
              <a:t> and transformers </a:t>
            </a:r>
          </a:p>
          <a:p>
            <a:r>
              <a:rPr lang="en-US" sz="2000" dirty="0">
                <a:latin typeface="Times New Roman" panose="02020603050405020304" pitchFamily="18" charset="0"/>
                <a:cs typeface="Times New Roman" panose="02020603050405020304" pitchFamily="18" charset="0"/>
              </a:rPr>
              <a:t>• Editor of Ontology: Protégé </a:t>
            </a:r>
          </a:p>
          <a:p>
            <a:endParaRPr lang="en-US" sz="2000" dirty="0">
              <a:latin typeface="Times New Roman" panose="02020603050405020304" pitchFamily="18" charset="0"/>
              <a:cs typeface="Times New Roman" panose="02020603050405020304" pitchFamily="18" charset="0"/>
            </a:endParaRPr>
          </a:p>
          <a:p>
            <a:r>
              <a:rPr lang="en-US" sz="2400" b="1" u="sng" dirty="0">
                <a:latin typeface="Times New Roman" panose="02020603050405020304" pitchFamily="18" charset="0"/>
                <a:cs typeface="Times New Roman" panose="02020603050405020304" pitchFamily="18" charset="0"/>
              </a:rPr>
              <a:t>Techniques: </a:t>
            </a:r>
          </a:p>
          <a:p>
            <a:r>
              <a:rPr lang="en-US" sz="2000" dirty="0">
                <a:latin typeface="Times New Roman" panose="02020603050405020304" pitchFamily="18" charset="0"/>
                <a:cs typeface="Times New Roman" panose="02020603050405020304" pitchFamily="18" charset="0"/>
              </a:rPr>
              <a:t>• Python is used as a core development language. </a:t>
            </a:r>
          </a:p>
          <a:p>
            <a:r>
              <a:rPr lang="en-US" sz="2000" dirty="0">
                <a:latin typeface="Times New Roman" panose="02020603050405020304" pitchFamily="18" charset="0"/>
                <a:cs typeface="Times New Roman" panose="02020603050405020304" pitchFamily="18" charset="0"/>
              </a:rPr>
              <a:t>• Ontology Parsing: Using </a:t>
            </a:r>
            <a:r>
              <a:rPr lang="en-US" sz="2000" dirty="0" err="1">
                <a:latin typeface="Times New Roman" panose="02020603050405020304" pitchFamily="18" charset="0"/>
                <a:cs typeface="Times New Roman" panose="02020603050405020304" pitchFamily="18" charset="0"/>
              </a:rPr>
              <a:t>rdflib</a:t>
            </a:r>
            <a:r>
              <a:rPr lang="en-US" sz="2000" dirty="0">
                <a:latin typeface="Times New Roman" panose="02020603050405020304" pitchFamily="18" charset="0"/>
                <a:cs typeface="Times New Roman" panose="02020603050405020304" pitchFamily="18" charset="0"/>
              </a:rPr>
              <a:t> to extract sentiment annotations and semantic relationships. </a:t>
            </a:r>
          </a:p>
          <a:p>
            <a:r>
              <a:rPr lang="en-US" sz="2000" dirty="0">
                <a:latin typeface="Times New Roman" panose="02020603050405020304" pitchFamily="18" charset="0"/>
                <a:cs typeface="Times New Roman" panose="02020603050405020304" pitchFamily="18" charset="0"/>
              </a:rPr>
              <a:t>• Tokenization: For Sindhi text, use the BERT tokenizer. </a:t>
            </a:r>
          </a:p>
          <a:p>
            <a:r>
              <a:rPr lang="en-US" sz="2000" dirty="0">
                <a:latin typeface="Times New Roman" panose="02020603050405020304" pitchFamily="18" charset="0"/>
                <a:cs typeface="Times New Roman" panose="02020603050405020304" pitchFamily="18" charset="0"/>
              </a:rPr>
              <a:t>• Refinement of BERT for baseline and ontology-enhanced models in sentiment classification. </a:t>
            </a:r>
          </a:p>
          <a:p>
            <a:r>
              <a:rPr lang="en-US" sz="2000" dirty="0">
                <a:latin typeface="Times New Roman" panose="02020603050405020304" pitchFamily="18" charset="0"/>
                <a:cs typeface="Times New Roman" panose="02020603050405020304" pitchFamily="18" charset="0"/>
              </a:rPr>
              <a:t>• Evaluation: Models are evaluated using confusion matrices, F1-score, recall, accuracy, and precision</a:t>
            </a:r>
            <a:endParaRPr lang="en-PK"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27936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2A064-3AE1-84E6-5A80-96D3960295DA}"/>
              </a:ext>
            </a:extLst>
          </p:cNvPr>
          <p:cNvSpPr>
            <a:spLocks noGrp="1"/>
          </p:cNvSpPr>
          <p:nvPr>
            <p:ph type="title"/>
          </p:nvPr>
        </p:nvSpPr>
        <p:spPr>
          <a:xfrm>
            <a:off x="1066800" y="398207"/>
            <a:ext cx="10058400" cy="1253612"/>
          </a:xfrm>
        </p:spPr>
        <p:txBody>
          <a:bodyPr>
            <a:normAutofit fontScale="90000"/>
          </a:bodyPr>
          <a:lstStyle/>
          <a:p>
            <a:r>
              <a:rPr lang="en-US" b="1" dirty="0">
                <a:latin typeface="Times New Roman" panose="02020603050405020304" pitchFamily="18" charset="0"/>
                <a:cs typeface="Times New Roman" panose="02020603050405020304" pitchFamily="18" charset="0"/>
              </a:rPr>
              <a:t>Expected Outcomes:</a:t>
            </a:r>
            <a:br>
              <a:rPr lang="en-US" b="1" dirty="0">
                <a:latin typeface="Times New Roman" panose="02020603050405020304" pitchFamily="18" charset="0"/>
                <a:cs typeface="Times New Roman" panose="02020603050405020304" pitchFamily="18" charset="0"/>
              </a:rPr>
            </a:br>
            <a:endParaRPr lang="en-PK"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E048ACE-2064-3F23-5C04-04EF3074AFC8}"/>
              </a:ext>
            </a:extLst>
          </p:cNvPr>
          <p:cNvSpPr txBox="1"/>
          <p:nvPr/>
        </p:nvSpPr>
        <p:spPr>
          <a:xfrm>
            <a:off x="907640" y="1651819"/>
            <a:ext cx="9698293" cy="3268652"/>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rich and Diverse Sindhi sentiment dataset. </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reusable OWL-based sentiment ontology. </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Improved Sindhi text sentiment classification accuracy. </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efficiency of ontology-based semantic enrichment in natural language processing is </a:t>
            </a:r>
          </a:p>
          <a:p>
            <a:pPr algn="just">
              <a:lnSpc>
                <a:spcPct val="150000"/>
              </a:lnSpc>
            </a:pPr>
            <a:r>
              <a:rPr lang="en-US" sz="2000" dirty="0">
                <a:latin typeface="Times New Roman" panose="02020603050405020304" pitchFamily="18" charset="0"/>
                <a:cs typeface="Times New Roman" panose="02020603050405020304" pitchFamily="18" charset="0"/>
              </a:rPr>
              <a:t>     demonstrated. </a:t>
            </a:r>
          </a:p>
          <a:p>
            <a:pPr marL="285750" indent="-28575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Transformer models for other low-resource languages can be combined with ontologies   using this reusable framework. </a:t>
            </a:r>
            <a:endParaRPr lang="en-PK"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27802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0B25F-7BBA-C3EE-BA7F-1071412A7188}"/>
              </a:ext>
            </a:extLst>
          </p:cNvPr>
          <p:cNvSpPr>
            <a:spLocks noGrp="1"/>
          </p:cNvSpPr>
          <p:nvPr>
            <p:ph type="title"/>
          </p:nvPr>
        </p:nvSpPr>
        <p:spPr>
          <a:xfrm>
            <a:off x="674557" y="-297018"/>
            <a:ext cx="9692640" cy="1325562"/>
          </a:xfrm>
        </p:spPr>
        <p:txBody>
          <a:bodyPr/>
          <a:lstStyle/>
          <a:p>
            <a:r>
              <a:rPr lang="en-US" b="1" dirty="0">
                <a:latin typeface="Times New Roman" panose="02020603050405020304" pitchFamily="18" charset="0"/>
                <a:cs typeface="Times New Roman" panose="02020603050405020304" pitchFamily="18" charset="0"/>
              </a:rPr>
              <a:t>Timeline</a:t>
            </a:r>
            <a:endParaRPr lang="en-PK" b="1"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A622B86C-A49A-40BB-B981-0B1857751995}"/>
              </a:ext>
            </a:extLst>
          </p:cNvPr>
          <p:cNvGraphicFramePr>
            <a:graphicFrameLocks noGrp="1"/>
          </p:cNvGraphicFramePr>
          <p:nvPr>
            <p:extLst>
              <p:ext uri="{D42A27DB-BD31-4B8C-83A1-F6EECF244321}">
                <p14:modId xmlns:p14="http://schemas.microsoft.com/office/powerpoint/2010/main" val="3938120391"/>
              </p:ext>
            </p:extLst>
          </p:nvPr>
        </p:nvGraphicFramePr>
        <p:xfrm>
          <a:off x="674557" y="1028544"/>
          <a:ext cx="10279956" cy="5323003"/>
        </p:xfrm>
        <a:graphic>
          <a:graphicData uri="http://schemas.openxmlformats.org/drawingml/2006/table">
            <a:tbl>
              <a:tblPr firstRow="1" bandRow="1">
                <a:tableStyleId>{6E25E649-3F16-4E02-A733-19D2CDBF48F0}</a:tableStyleId>
              </a:tblPr>
              <a:tblGrid>
                <a:gridCol w="3426652">
                  <a:extLst>
                    <a:ext uri="{9D8B030D-6E8A-4147-A177-3AD203B41FA5}">
                      <a16:colId xmlns:a16="http://schemas.microsoft.com/office/drawing/2014/main" val="2374526836"/>
                    </a:ext>
                  </a:extLst>
                </a:gridCol>
                <a:gridCol w="3426652">
                  <a:extLst>
                    <a:ext uri="{9D8B030D-6E8A-4147-A177-3AD203B41FA5}">
                      <a16:colId xmlns:a16="http://schemas.microsoft.com/office/drawing/2014/main" val="3944684313"/>
                    </a:ext>
                  </a:extLst>
                </a:gridCol>
                <a:gridCol w="3426652">
                  <a:extLst>
                    <a:ext uri="{9D8B030D-6E8A-4147-A177-3AD203B41FA5}">
                      <a16:colId xmlns:a16="http://schemas.microsoft.com/office/drawing/2014/main" val="1346053018"/>
                    </a:ext>
                  </a:extLst>
                </a:gridCol>
              </a:tblGrid>
              <a:tr h="760429">
                <a:tc>
                  <a:txBody>
                    <a:bodyPr/>
                    <a:lstStyle/>
                    <a:p>
                      <a:r>
                        <a:rPr lang="en-US" dirty="0"/>
                        <a:t>Month</a:t>
                      </a:r>
                      <a:endParaRPr lang="en-PK" dirty="0"/>
                    </a:p>
                  </a:txBody>
                  <a:tcPr anchor="ctr"/>
                </a:tc>
                <a:tc>
                  <a:txBody>
                    <a:bodyPr/>
                    <a:lstStyle/>
                    <a:p>
                      <a:r>
                        <a:rPr lang="en-US" dirty="0"/>
                        <a:t>Task</a:t>
                      </a:r>
                      <a:endParaRPr lang="en-PK" dirty="0"/>
                    </a:p>
                  </a:txBody>
                  <a:tcPr anchor="ctr"/>
                </a:tc>
                <a:tc>
                  <a:txBody>
                    <a:bodyPr/>
                    <a:lstStyle/>
                    <a:p>
                      <a:r>
                        <a:rPr lang="en-US" dirty="0"/>
                        <a:t>Description</a:t>
                      </a:r>
                      <a:endParaRPr lang="en-PK" dirty="0"/>
                    </a:p>
                  </a:txBody>
                  <a:tcPr anchor="ctr"/>
                </a:tc>
                <a:extLst>
                  <a:ext uri="{0D108BD9-81ED-4DB2-BD59-A6C34878D82A}">
                    <a16:rowId xmlns:a16="http://schemas.microsoft.com/office/drawing/2014/main" val="3480886527"/>
                  </a:ext>
                </a:extLst>
              </a:tr>
              <a:tr h="760429">
                <a:tc>
                  <a:txBody>
                    <a:bodyPr/>
                    <a:lstStyle/>
                    <a:p>
                      <a:pPr algn="just"/>
                      <a:r>
                        <a:rPr lang="en-US" sz="1600" dirty="0">
                          <a:latin typeface="Times New Roman" panose="02020603050405020304" pitchFamily="18" charset="0"/>
                          <a:cs typeface="Times New Roman" panose="02020603050405020304" pitchFamily="18" charset="0"/>
                        </a:rPr>
                        <a:t>Month 1</a:t>
                      </a:r>
                      <a:endParaRPr lang="en-PK"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Literature review </a:t>
                      </a:r>
                      <a:endParaRPr lang="en-PK"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Study existing work and define the research problem and objectives.</a:t>
                      </a:r>
                      <a:endParaRPr lang="en-PK"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93662110"/>
                  </a:ext>
                </a:extLst>
              </a:tr>
              <a:tr h="760429">
                <a:tc>
                  <a:txBody>
                    <a:bodyPr/>
                    <a:lstStyle/>
                    <a:p>
                      <a:r>
                        <a:rPr lang="en-US" sz="1600" dirty="0">
                          <a:latin typeface="Times New Roman" panose="02020603050405020304" pitchFamily="18" charset="0"/>
                          <a:cs typeface="Times New Roman" panose="02020603050405020304" pitchFamily="18" charset="0"/>
                        </a:rPr>
                        <a:t>Month 2</a:t>
                      </a:r>
                      <a:endParaRPr lang="en-PK"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Dataset Collection and Preprocessing</a:t>
                      </a:r>
                      <a:endParaRPr lang="en-PK"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Collect, clean and annotate the </a:t>
                      </a:r>
                      <a:r>
                        <a:rPr lang="en-US" sz="1600" dirty="0" err="1">
                          <a:latin typeface="Times New Roman" panose="02020603050405020304" pitchFamily="18" charset="0"/>
                          <a:cs typeface="Times New Roman" panose="02020603050405020304" pitchFamily="18" charset="0"/>
                        </a:rPr>
                        <a:t>sindhi</a:t>
                      </a:r>
                      <a:r>
                        <a:rPr lang="en-US" sz="1600" dirty="0">
                          <a:latin typeface="Times New Roman" panose="02020603050405020304" pitchFamily="18" charset="0"/>
                          <a:cs typeface="Times New Roman" panose="02020603050405020304" pitchFamily="18" charset="0"/>
                        </a:rPr>
                        <a:t> dataset for sentiment analysis.</a:t>
                      </a:r>
                      <a:endParaRPr lang="en-PK"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35295835"/>
                  </a:ext>
                </a:extLst>
              </a:tr>
              <a:tr h="7604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Month 3</a:t>
                      </a:r>
                      <a:endParaRPr lang="en-PK" sz="1600" dirty="0">
                        <a:latin typeface="Times New Roman" panose="02020603050405020304" pitchFamily="18" charset="0"/>
                        <a:cs typeface="Times New Roman" panose="02020603050405020304" pitchFamily="18" charset="0"/>
                      </a:endParaRPr>
                    </a:p>
                    <a:p>
                      <a:endParaRPr lang="en-PK"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Ontology development</a:t>
                      </a:r>
                      <a:endParaRPr lang="en-PK"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Design and implement a semantic ontology for sentiment understanding.</a:t>
                      </a:r>
                      <a:endParaRPr lang="en-PK"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25028829"/>
                  </a:ext>
                </a:extLst>
              </a:tr>
              <a:tr h="7604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Month 4</a:t>
                      </a:r>
                      <a:endParaRPr lang="en-PK" sz="1600" dirty="0">
                        <a:latin typeface="Times New Roman" panose="02020603050405020304" pitchFamily="18" charset="0"/>
                        <a:cs typeface="Times New Roman" panose="02020603050405020304" pitchFamily="18" charset="0"/>
                      </a:endParaRPr>
                    </a:p>
                    <a:p>
                      <a:endParaRPr lang="en-PK"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Model implementation(BERT + Ontology)</a:t>
                      </a:r>
                      <a:endParaRPr lang="en-PK"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Integrate BERT with the ontology-based system for sentiment </a:t>
                      </a:r>
                      <a:r>
                        <a:rPr lang="en-US" sz="1600" dirty="0" err="1">
                          <a:latin typeface="Times New Roman" panose="02020603050405020304" pitchFamily="18" charset="0"/>
                          <a:cs typeface="Times New Roman" panose="02020603050405020304" pitchFamily="18" charset="0"/>
                        </a:rPr>
                        <a:t>anaylsis</a:t>
                      </a:r>
                      <a:r>
                        <a:rPr lang="en-US" sz="1600" dirty="0">
                          <a:latin typeface="Times New Roman" panose="02020603050405020304" pitchFamily="18" charset="0"/>
                          <a:cs typeface="Times New Roman" panose="02020603050405020304" pitchFamily="18" charset="0"/>
                        </a:rPr>
                        <a:t>.</a:t>
                      </a:r>
                      <a:endParaRPr lang="en-PK"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66313926"/>
                  </a:ext>
                </a:extLst>
              </a:tr>
              <a:tr h="7604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Month 5</a:t>
                      </a:r>
                      <a:endParaRPr lang="en-PK" sz="1600" dirty="0">
                        <a:latin typeface="Times New Roman" panose="02020603050405020304" pitchFamily="18" charset="0"/>
                        <a:cs typeface="Times New Roman" panose="02020603050405020304" pitchFamily="18" charset="0"/>
                      </a:endParaRPr>
                    </a:p>
                    <a:p>
                      <a:endParaRPr lang="en-PK"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Testing and Evaluation</a:t>
                      </a:r>
                      <a:endParaRPr lang="en-PK"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Evaluate system accuracy and performance using standard metrics.</a:t>
                      </a:r>
                      <a:endParaRPr lang="en-PK"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5206677"/>
                  </a:ext>
                </a:extLst>
              </a:tr>
              <a:tr h="7604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Month 6</a:t>
                      </a:r>
                      <a:endParaRPr lang="en-PK" sz="1600" dirty="0">
                        <a:latin typeface="Times New Roman" panose="02020603050405020304" pitchFamily="18" charset="0"/>
                        <a:cs typeface="Times New Roman" panose="02020603050405020304" pitchFamily="18" charset="0"/>
                      </a:endParaRPr>
                    </a:p>
                    <a:p>
                      <a:endParaRPr lang="en-PK"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Documentation and Final presentation</a:t>
                      </a:r>
                      <a:endParaRPr lang="en-PK"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Prepare Thesis, Presentation slides and finalize </a:t>
                      </a:r>
                      <a:r>
                        <a:rPr lang="en-US" sz="1600" dirty="0" err="1">
                          <a:latin typeface="Times New Roman" panose="02020603050405020304" pitchFamily="18" charset="0"/>
                          <a:cs typeface="Times New Roman" panose="02020603050405020304" pitchFamily="18" charset="0"/>
                        </a:rPr>
                        <a:t>delieverable</a:t>
                      </a:r>
                      <a:r>
                        <a:rPr lang="en-US" sz="1600" dirty="0">
                          <a:latin typeface="Times New Roman" panose="02020603050405020304" pitchFamily="18" charset="0"/>
                          <a:cs typeface="Times New Roman" panose="02020603050405020304" pitchFamily="18" charset="0"/>
                        </a:rPr>
                        <a:t>.</a:t>
                      </a:r>
                      <a:endParaRPr lang="en-PK"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31409635"/>
                  </a:ext>
                </a:extLst>
              </a:tr>
            </a:tbl>
          </a:graphicData>
        </a:graphic>
      </p:graphicFrame>
    </p:spTree>
    <p:extLst>
      <p:ext uri="{BB962C8B-B14F-4D97-AF65-F5344CB8AC3E}">
        <p14:creationId xmlns:p14="http://schemas.microsoft.com/office/powerpoint/2010/main" val="65576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2050" y="-144463"/>
            <a:ext cx="9692640" cy="1325562"/>
          </a:xfrm>
        </p:spPr>
        <p:txBody>
          <a:bodyPr>
            <a:normAutofit/>
          </a:bodyPr>
          <a:lstStyle/>
          <a:p>
            <a:r>
              <a:rPr lang="en-US" sz="4400" b="1" dirty="0">
                <a:latin typeface="Times New Roman" pitchFamily="18" charset="0"/>
                <a:cs typeface="Times New Roman" pitchFamily="18" charset="0"/>
              </a:rPr>
              <a:t>References</a:t>
            </a:r>
          </a:p>
        </p:txBody>
      </p:sp>
      <p:sp>
        <p:nvSpPr>
          <p:cNvPr id="3" name="Oval 2"/>
          <p:cNvSpPr/>
          <p:nvPr/>
        </p:nvSpPr>
        <p:spPr>
          <a:xfrm>
            <a:off x="11615324" y="6387921"/>
            <a:ext cx="510861" cy="457200"/>
          </a:xfrm>
          <a:prstGeom prst="ellipse">
            <a:avLst/>
          </a:prstGeom>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1400" b="1" dirty="0">
                <a:solidFill>
                  <a:schemeClr val="tx1"/>
                </a:solidFill>
                <a:latin typeface="Times New Roman" pitchFamily="18" charset="0"/>
                <a:cs typeface="Times New Roman" pitchFamily="18" charset="0"/>
              </a:rPr>
              <a:t>30</a:t>
            </a:r>
          </a:p>
        </p:txBody>
      </p:sp>
      <p:pic>
        <p:nvPicPr>
          <p:cNvPr id="4" name="Picture 2" descr="QUEST NAWABSHAH">
            <a:extLst>
              <a:ext uri="{FF2B5EF4-FFF2-40B4-BE49-F238E27FC236}">
                <a16:creationId xmlns:a16="http://schemas.microsoft.com/office/drawing/2014/main" id="{1E187164-D77A-65AB-796C-F5A2F16BC12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343040" y="-144463"/>
            <a:ext cx="1884503" cy="18929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0449" y="1378658"/>
            <a:ext cx="10475842" cy="6001643"/>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[1] M. K. </a:t>
            </a:r>
            <a:r>
              <a:rPr lang="en-US" sz="2000" dirty="0" err="1">
                <a:latin typeface="Times New Roman" panose="02020603050405020304" pitchFamily="18" charset="0"/>
                <a:cs typeface="Times New Roman" panose="02020603050405020304" pitchFamily="18" charset="0"/>
              </a:rPr>
              <a:t>Rattar</a:t>
            </a:r>
            <a:r>
              <a:rPr lang="en-US" sz="2000" dirty="0">
                <a:latin typeface="Times New Roman" panose="02020603050405020304" pitchFamily="18" charset="0"/>
                <a:cs typeface="Times New Roman" panose="02020603050405020304" pitchFamily="18" charset="0"/>
              </a:rPr>
              <a:t>, M. A. </a:t>
            </a:r>
            <a:r>
              <a:rPr lang="en-US" sz="2000" dirty="0" err="1">
                <a:latin typeface="Times New Roman" panose="02020603050405020304" pitchFamily="18" charset="0"/>
                <a:cs typeface="Times New Roman" panose="02020603050405020304" pitchFamily="18" charset="0"/>
              </a:rPr>
              <a:t>Rattar</a:t>
            </a:r>
            <a:r>
              <a:rPr lang="en-US" sz="2000" dirty="0">
                <a:latin typeface="Times New Roman" panose="02020603050405020304" pitchFamily="18" charset="0"/>
                <a:cs typeface="Times New Roman" panose="02020603050405020304" pitchFamily="18" charset="0"/>
              </a:rPr>
              <a:t>, M. M. Rind, M. Hyder, and W. Khan, “Sindhi English Bilingual Parallel Ontological Dictionary,” Sindh University Research Journal (Science Series), </a:t>
            </a:r>
            <a:r>
              <a:rPr lang="en-US" sz="2000" dirty="0" err="1">
                <a:latin typeface="Times New Roman" panose="02020603050405020304" pitchFamily="18" charset="0"/>
                <a:cs typeface="Times New Roman" panose="02020603050405020304" pitchFamily="18" charset="0"/>
              </a:rPr>
              <a:t>doi</a:t>
            </a:r>
            <a:r>
              <a:rPr lang="en-US" sz="2000" dirty="0">
                <a:latin typeface="Times New Roman" panose="02020603050405020304" pitchFamily="18" charset="0"/>
                <a:cs typeface="Times New Roman" panose="02020603050405020304" pitchFamily="18" charset="0"/>
              </a:rPr>
              <a:t>: 10.26692/</a:t>
            </a:r>
            <a:r>
              <a:rPr lang="en-US" sz="2000" dirty="0" err="1">
                <a:latin typeface="Times New Roman" panose="02020603050405020304" pitchFamily="18" charset="0"/>
                <a:cs typeface="Times New Roman" panose="02020603050405020304" pitchFamily="18" charset="0"/>
              </a:rPr>
              <a:t>sujo</a:t>
            </a:r>
            <a:r>
              <a:rPr lang="en-US" sz="2000" dirty="0">
                <a:latin typeface="Times New Roman" panose="02020603050405020304" pitchFamily="18" charset="0"/>
                <a:cs typeface="Times New Roman" panose="02020603050405020304" pitchFamily="18" charset="0"/>
              </a:rPr>
              <a:t>/2018.06.0046. </a:t>
            </a:r>
          </a:p>
          <a:p>
            <a:pPr algn="just"/>
            <a:r>
              <a:rPr lang="en-US" sz="2000" dirty="0">
                <a:latin typeface="Times New Roman" panose="02020603050405020304" pitchFamily="18" charset="0"/>
                <a:cs typeface="Times New Roman" panose="02020603050405020304" pitchFamily="18" charset="0"/>
              </a:rPr>
              <a:t>[2] S. M. </a:t>
            </a:r>
            <a:r>
              <a:rPr lang="en-US" sz="2000" dirty="0" err="1">
                <a:latin typeface="Times New Roman" panose="02020603050405020304" pitchFamily="18" charset="0"/>
                <a:cs typeface="Times New Roman" panose="02020603050405020304" pitchFamily="18" charset="0"/>
              </a:rPr>
              <a:t>Khabour</a:t>
            </a:r>
            <a:r>
              <a:rPr lang="en-US" sz="2000" dirty="0">
                <a:latin typeface="Times New Roman" panose="02020603050405020304" pitchFamily="18" charset="0"/>
                <a:cs typeface="Times New Roman" panose="02020603050405020304" pitchFamily="18" charset="0"/>
              </a:rPr>
              <a:t>, Q. A. Al-</a:t>
            </a:r>
            <a:r>
              <a:rPr lang="en-US" sz="2000" dirty="0" err="1">
                <a:latin typeface="Times New Roman" panose="02020603050405020304" pitchFamily="18" charset="0"/>
                <a:cs typeface="Times New Roman" panose="02020603050405020304" pitchFamily="18" charset="0"/>
              </a:rPr>
              <a:t>Radaideh</a:t>
            </a:r>
            <a:r>
              <a:rPr lang="en-US" sz="2000" dirty="0">
                <a:latin typeface="Times New Roman" panose="02020603050405020304" pitchFamily="18" charset="0"/>
                <a:cs typeface="Times New Roman" panose="02020603050405020304" pitchFamily="18" charset="0"/>
              </a:rPr>
              <a:t>, and D. Mustafa, “A New Ontology-Based Method for Arabic Sentiment Analysis,” Big Data and Cognitive Computing, vol. 6, no. 2, Jun. 2022, </a:t>
            </a:r>
            <a:r>
              <a:rPr lang="en-US" sz="2000" dirty="0" err="1">
                <a:latin typeface="Times New Roman" panose="02020603050405020304" pitchFamily="18" charset="0"/>
                <a:cs typeface="Times New Roman" panose="02020603050405020304" pitchFamily="18" charset="0"/>
              </a:rPr>
              <a:t>doi</a:t>
            </a:r>
            <a:r>
              <a:rPr lang="en-US" sz="2000" dirty="0">
                <a:latin typeface="Times New Roman" panose="02020603050405020304" pitchFamily="18" charset="0"/>
                <a:cs typeface="Times New Roman" panose="02020603050405020304" pitchFamily="18" charset="0"/>
              </a:rPr>
              <a:t>: 10.3390/bdcc6020048. </a:t>
            </a:r>
          </a:p>
          <a:p>
            <a:pPr algn="just"/>
            <a:r>
              <a:rPr lang="en-US" sz="2000" dirty="0">
                <a:latin typeface="Times New Roman" panose="02020603050405020304" pitchFamily="18" charset="0"/>
                <a:cs typeface="Times New Roman" panose="02020603050405020304" pitchFamily="18" charset="0"/>
              </a:rPr>
              <a:t>[3] G. </a:t>
            </a:r>
            <a:r>
              <a:rPr lang="en-US" sz="2000" dirty="0" err="1">
                <a:latin typeface="Times New Roman" panose="02020603050405020304" pitchFamily="18" charset="0"/>
                <a:cs typeface="Times New Roman" panose="02020603050405020304" pitchFamily="18" charset="0"/>
              </a:rPr>
              <a:t>Zulf</a:t>
            </a:r>
            <a:r>
              <a:rPr lang="en-US" sz="2000" dirty="0">
                <a:latin typeface="Times New Roman" panose="02020603050405020304" pitchFamily="18" charset="0"/>
                <a:cs typeface="Times New Roman" panose="02020603050405020304" pitchFamily="18" charset="0"/>
              </a:rPr>
              <a:t> and N. Jamil, “Generating an emotion ontology for Roman Urdu text,” International Journal of Computational Linguistics Research, vol. 7, no. 3, pp. 83–91, 2016. </a:t>
            </a:r>
          </a:p>
          <a:p>
            <a:pPr algn="just"/>
            <a:r>
              <a:rPr lang="en-US" sz="2000" dirty="0">
                <a:latin typeface="Times New Roman" panose="02020603050405020304" pitchFamily="18" charset="0"/>
                <a:cs typeface="Times New Roman" panose="02020603050405020304" pitchFamily="18" charset="0"/>
              </a:rPr>
              <a:t>[4] M. A. Muhammed et al., “Arabic Ontology for Hadith Texts – A Survey,” The Egyptian Journal of Language Engineering, vol. 11, no. 1, pp. 1–14, 2024. </a:t>
            </a:r>
          </a:p>
          <a:p>
            <a:pPr algn="just"/>
            <a:r>
              <a:rPr lang="en-US" sz="24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5] Q. Rajput, “Ontology-based semantic annotation of Urdu language web documents,” Procedia Computer Science, vol. 35, pp. 662–670, 2014. </a:t>
            </a:r>
          </a:p>
          <a:p>
            <a:pPr algn="just"/>
            <a:r>
              <a:rPr lang="en-US" sz="2000" dirty="0">
                <a:latin typeface="Times New Roman" panose="02020603050405020304" pitchFamily="18" charset="0"/>
                <a:cs typeface="Times New Roman" panose="02020603050405020304" pitchFamily="18" charset="0"/>
              </a:rPr>
              <a:t>[6] F. Barakzai, S. Bhatti, and S. Saddar, “Sentiment Analysis of Sindhi News Articles using Deep Learning,” presented at the IEEE International Conference on Computer Science and Information Technology, 2022, </a:t>
            </a:r>
            <a:r>
              <a:rPr lang="en-US" sz="2000" dirty="0" err="1">
                <a:latin typeface="Times New Roman" panose="02020603050405020304" pitchFamily="18" charset="0"/>
                <a:cs typeface="Times New Roman" panose="02020603050405020304" pitchFamily="18" charset="0"/>
              </a:rPr>
              <a:t>doi</a:t>
            </a:r>
            <a:r>
              <a:rPr lang="en-US" sz="2000" dirty="0">
                <a:latin typeface="Times New Roman" panose="02020603050405020304" pitchFamily="18" charset="0"/>
                <a:cs typeface="Times New Roman" panose="02020603050405020304" pitchFamily="18" charset="0"/>
              </a:rPr>
              <a:t>: 10.1109/CSIT56902.2022.10000519. </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t>
            </a:r>
          </a:p>
        </p:txBody>
      </p:sp>
      <p:sp>
        <p:nvSpPr>
          <p:cNvPr id="9" name="Title 1">
            <a:extLst>
              <a:ext uri="{FF2B5EF4-FFF2-40B4-BE49-F238E27FC236}">
                <a16:creationId xmlns:a16="http://schemas.microsoft.com/office/drawing/2014/main" id="{4B9A8348-F6F6-4472-FAF6-B4819AD77C50}"/>
              </a:ext>
            </a:extLst>
          </p:cNvPr>
          <p:cNvSpPr txBox="1">
            <a:spLocks/>
          </p:cNvSpPr>
          <p:nvPr/>
        </p:nvSpPr>
        <p:spPr>
          <a:xfrm>
            <a:off x="386271" y="6336811"/>
            <a:ext cx="10607040" cy="479816"/>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sz="2000" b="1" dirty="0">
                <a:solidFill>
                  <a:schemeClr val="bg1"/>
                </a:solidFill>
                <a:latin typeface="Times New Roman" panose="02020603050405020304" pitchFamily="18" charset="0"/>
                <a:cs typeface="Times New Roman" panose="02020603050405020304" pitchFamily="18" charset="0"/>
              </a:rPr>
              <a:t>Department : Information Technology</a:t>
            </a:r>
            <a:endParaRPr lang="x-none"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3997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b="1"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980953" y="2026407"/>
            <a:ext cx="9720975" cy="4104306"/>
          </a:xfrm>
        </p:spPr>
        <p:txBody>
          <a:bodyPr>
            <a:normAutofit/>
          </a:bodyPr>
          <a:lstStyle/>
          <a:p>
            <a:pPr algn="just">
              <a:buClrTx/>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The goal of artificial intelligence (AI), a revolutionary area of computer science, is to mimic human intelligence in machines. Machine learning, neural networks, computer vision, robotics, and natural language processing (NLP) are among the fundamental fields of artificial intelligence.</a:t>
            </a:r>
          </a:p>
          <a:p>
            <a:pPr algn="just">
              <a:buClrTx/>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Sentiment analysis, or the act of recognizing and classifying feelings or sentiments represented in text, is the main focus of this proposal, which is centered on natural language processing.</a:t>
            </a:r>
          </a:p>
          <a:p>
            <a:pPr algn="just">
              <a:buClrTx/>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Because there are few linguistic tools and annotated datasets available, sentiment analysis in low-resource languages like Sindhi is still mostly unexplored.</a:t>
            </a:r>
          </a:p>
          <a:p>
            <a:pPr algn="just">
              <a:buClrTx/>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 order to enhance sentiment classification in Sindhi text, this proposal presents the concept of linking BERT (Bidirectional Encoder Representations from Transformers) with an ontology-driven framework.</a:t>
            </a:r>
          </a:p>
          <a:p>
            <a:pPr algn="just">
              <a:buClrTx/>
              <a:buFont typeface="Wingdings" panose="05000000000000000000" pitchFamily="2" charset="2"/>
              <a:buChar char="Ø"/>
            </a:pPr>
            <a:endParaRPr lang="en-US" b="1" dirty="0">
              <a:latin typeface="Times New Roman" panose="02020603050405020304" pitchFamily="18" charset="0"/>
              <a:cs typeface="Times New Roman" panose="02020603050405020304" pitchFamily="18" charset="0"/>
            </a:endParaRPr>
          </a:p>
        </p:txBody>
      </p:sp>
      <p:sp>
        <p:nvSpPr>
          <p:cNvPr id="4" name="Oval 3"/>
          <p:cNvSpPr/>
          <p:nvPr/>
        </p:nvSpPr>
        <p:spPr>
          <a:xfrm>
            <a:off x="11771290" y="6408664"/>
            <a:ext cx="420710" cy="407963"/>
          </a:xfrm>
          <a:prstGeom prst="ellipse">
            <a:avLst/>
          </a:prstGeom>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2000" dirty="0">
                <a:solidFill>
                  <a:schemeClr val="tx1"/>
                </a:solidFill>
                <a:latin typeface="Times New Roman" pitchFamily="18" charset="0"/>
                <a:cs typeface="Times New Roman" pitchFamily="18" charset="0"/>
              </a:rPr>
              <a:t>5</a:t>
            </a:r>
          </a:p>
        </p:txBody>
      </p:sp>
      <p:pic>
        <p:nvPicPr>
          <p:cNvPr id="7" name="Picture 2" descr="QUEST NAWABSHAH">
            <a:extLst>
              <a:ext uri="{FF2B5EF4-FFF2-40B4-BE49-F238E27FC236}">
                <a16:creationId xmlns:a16="http://schemas.microsoft.com/office/drawing/2014/main" id="{1E187164-D77A-65AB-796C-F5A2F16BC12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343040" y="-144463"/>
            <a:ext cx="1884503" cy="189292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4B9A8348-F6F6-4472-FAF6-B4819AD77C50}"/>
              </a:ext>
            </a:extLst>
          </p:cNvPr>
          <p:cNvSpPr txBox="1">
            <a:spLocks/>
          </p:cNvSpPr>
          <p:nvPr/>
        </p:nvSpPr>
        <p:spPr>
          <a:xfrm>
            <a:off x="386271" y="6336811"/>
            <a:ext cx="10607040" cy="479816"/>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sz="2000" b="1" dirty="0">
                <a:solidFill>
                  <a:schemeClr val="bg1"/>
                </a:solidFill>
                <a:latin typeface="Times New Roman" panose="02020603050405020304" pitchFamily="18" charset="0"/>
                <a:cs typeface="Times New Roman" panose="02020603050405020304" pitchFamily="18" charset="0"/>
              </a:rPr>
              <a:t>Department : Information Technology</a:t>
            </a:r>
            <a:endParaRPr lang="x-none"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8507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552" y="41373"/>
            <a:ext cx="9692640" cy="1325562"/>
          </a:xfrm>
        </p:spPr>
        <p:txBody>
          <a:bodyPr>
            <a:normAutofit/>
          </a:bodyPr>
          <a:lstStyle/>
          <a:p>
            <a:r>
              <a:rPr lang="en-US" sz="4400" b="1" dirty="0">
                <a:latin typeface="Times New Roman" pitchFamily="18" charset="0"/>
                <a:cs typeface="Times New Roman" pitchFamily="18" charset="0"/>
              </a:rPr>
              <a:t>References</a:t>
            </a:r>
          </a:p>
        </p:txBody>
      </p:sp>
      <p:sp>
        <p:nvSpPr>
          <p:cNvPr id="3" name="Oval 2"/>
          <p:cNvSpPr/>
          <p:nvPr/>
        </p:nvSpPr>
        <p:spPr>
          <a:xfrm>
            <a:off x="11615324" y="6387921"/>
            <a:ext cx="510861" cy="457200"/>
          </a:xfrm>
          <a:prstGeom prst="ellipse">
            <a:avLst/>
          </a:prstGeom>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1400" b="1" dirty="0">
                <a:solidFill>
                  <a:schemeClr val="tx1"/>
                </a:solidFill>
                <a:latin typeface="Times New Roman" pitchFamily="18" charset="0"/>
                <a:cs typeface="Times New Roman" pitchFamily="18" charset="0"/>
              </a:rPr>
              <a:t>31</a:t>
            </a:r>
          </a:p>
        </p:txBody>
      </p:sp>
      <p:pic>
        <p:nvPicPr>
          <p:cNvPr id="4" name="Picture 2" descr="QUEST NAWABSHAH">
            <a:extLst>
              <a:ext uri="{FF2B5EF4-FFF2-40B4-BE49-F238E27FC236}">
                <a16:creationId xmlns:a16="http://schemas.microsoft.com/office/drawing/2014/main" id="{1E187164-D77A-65AB-796C-F5A2F16BC12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343040" y="-144463"/>
            <a:ext cx="1884503" cy="189292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16886" y="1366935"/>
            <a:ext cx="10145809" cy="5693866"/>
          </a:xfrm>
          <a:prstGeom prst="rect">
            <a:avLst/>
          </a:prstGeom>
          <a:noFill/>
        </p:spPr>
        <p:txBody>
          <a:bodyPr wrap="square" rtlCol="0">
            <a:spAutoFit/>
          </a:bodyPr>
          <a:lstStyle/>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[7] L. Khan et al., “Multi-class sentiment analysis of Urdu text using multilingual BERT,” Scientific Reports, vol. 12, no. 1, pp. 5436–5446, 2022. </a:t>
            </a:r>
          </a:p>
          <a:p>
            <a:pPr algn="just"/>
            <a:r>
              <a:rPr lang="en-US" sz="2000" dirty="0">
                <a:latin typeface="Times New Roman" panose="02020603050405020304" pitchFamily="18" charset="0"/>
                <a:cs typeface="Times New Roman" panose="02020603050405020304" pitchFamily="18" charset="0"/>
              </a:rPr>
              <a:t>[8] W. Tao and T. Liu, “Building ontology for different emotional contexts and multilingual environment in opinion mining,” Intelligent Automation &amp; Soft Computing, pp. 1–7, 2017. </a:t>
            </a:r>
          </a:p>
          <a:p>
            <a:r>
              <a:rPr lang="en-US" sz="2000" dirty="0">
                <a:latin typeface="Times New Roman" panose="02020603050405020304" pitchFamily="18" charset="0"/>
                <a:cs typeface="Times New Roman" panose="02020603050405020304" pitchFamily="18" charset="0"/>
              </a:rPr>
              <a:t>[9] L. Zhao and S.-W. Lee, “Integrating Ontology-Based Approaches with Deep Learning Models for Fine-Grained Sentiment Analysis,” Computers, Materials &amp; Continua, vol. 81, no. 1, pp. 1–14, 2024. </a:t>
            </a:r>
          </a:p>
          <a:p>
            <a:r>
              <a:rPr lang="en-US" sz="2000" dirty="0">
                <a:latin typeface="Times New Roman" panose="02020603050405020304" pitchFamily="18" charset="0"/>
                <a:cs typeface="Times New Roman" panose="02020603050405020304" pitchFamily="18" charset="0"/>
              </a:rPr>
              <a:t>[10] S. Sharma, M. Saraswat, and A. K. Dubey, “Multi-aspect sentiment analysis using domain ontologies,” in </a:t>
            </a:r>
            <a:r>
              <a:rPr lang="en-US" sz="2000" dirty="0" err="1">
                <a:latin typeface="Times New Roman" panose="02020603050405020304" pitchFamily="18" charset="0"/>
                <a:cs typeface="Times New Roman" pitchFamily="18" charset="0"/>
              </a:rPr>
              <a:t>Iberoamerican</a:t>
            </a:r>
            <a:r>
              <a:rPr lang="en-US" sz="2000" dirty="0">
                <a:latin typeface="Times New Roman" panose="02020603050405020304" pitchFamily="18" charset="0"/>
                <a:cs typeface="Times New Roman" pitchFamily="18" charset="0"/>
              </a:rPr>
              <a:t> Knowledge Graphs and Semantic Web Conference, Springer, 2022. </a:t>
            </a:r>
          </a:p>
          <a:p>
            <a:r>
              <a:rPr lang="en-US" sz="2000" dirty="0">
                <a:latin typeface="Times New Roman" panose="02020603050405020304" pitchFamily="18" charset="0"/>
                <a:cs typeface="Times New Roman" pitchFamily="18" charset="0"/>
              </a:rPr>
              <a:t>[11] N. Yadav and C. R. Chowdary, “Feature-based sentiment analysis using a domain ontology,” presented at the 13th International Conference on Natural Language Processing, 2016.</a:t>
            </a:r>
          </a:p>
          <a:p>
            <a:r>
              <a:rPr lang="en-US" sz="2000" dirty="0">
                <a:latin typeface="Times New Roman" panose="02020603050405020304" pitchFamily="18" charset="0"/>
                <a:cs typeface="Times New Roman" pitchFamily="18" charset="0"/>
              </a:rPr>
              <a:t>[12] W. Ali, N. Ali, Y. Dai, J. Kumar, S. </a:t>
            </a:r>
            <a:r>
              <a:rPr lang="en-US" sz="2000" dirty="0" err="1">
                <a:latin typeface="Times New Roman" panose="02020603050405020304" pitchFamily="18" charset="0"/>
                <a:cs typeface="Times New Roman" pitchFamily="18" charset="0"/>
              </a:rPr>
              <a:t>Tumrani</a:t>
            </a:r>
            <a:r>
              <a:rPr lang="en-US" sz="2000" dirty="0">
                <a:latin typeface="Times New Roman" panose="02020603050405020304" pitchFamily="18" charset="0"/>
                <a:cs typeface="Times New Roman" pitchFamily="18" charset="0"/>
              </a:rPr>
              <a:t>, and Z. Xu, “Creating and Evaluating Resources for Sentiment Analysis in the Low-Resource Language: Sindhi,” in Proceedings of the Eleventh Workshop on Computational Approaches to Subjectivity, Sentiment and Social Media Analysis, 2021, pp. 188–194.</a:t>
            </a:r>
          </a:p>
          <a:p>
            <a:endParaRPr lang="en-US" sz="2000" dirty="0">
              <a:latin typeface="Times New Roman" panose="02020603050405020304" pitchFamily="18" charset="0"/>
              <a:cs typeface="Times New Roman" pitchFamily="18" charset="0"/>
            </a:endParaRPr>
          </a:p>
          <a:p>
            <a:pPr algn="just"/>
            <a:endParaRPr lang="en-US" sz="2400" dirty="0">
              <a:latin typeface="Times New Roman" panose="02020603050405020304" pitchFamily="18" charset="0"/>
              <a:cs typeface="Times New Roman" pitchFamily="18" charset="0"/>
            </a:endParaRPr>
          </a:p>
        </p:txBody>
      </p:sp>
      <p:sp>
        <p:nvSpPr>
          <p:cNvPr id="9" name="Title 1">
            <a:extLst>
              <a:ext uri="{FF2B5EF4-FFF2-40B4-BE49-F238E27FC236}">
                <a16:creationId xmlns:a16="http://schemas.microsoft.com/office/drawing/2014/main" id="{4B9A8348-F6F6-4472-FAF6-B4819AD77C50}"/>
              </a:ext>
            </a:extLst>
          </p:cNvPr>
          <p:cNvSpPr txBox="1">
            <a:spLocks/>
          </p:cNvSpPr>
          <p:nvPr/>
        </p:nvSpPr>
        <p:spPr>
          <a:xfrm>
            <a:off x="386271" y="6336811"/>
            <a:ext cx="10607040" cy="479816"/>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sz="2000" b="1" dirty="0">
                <a:solidFill>
                  <a:schemeClr val="bg1"/>
                </a:solidFill>
                <a:latin typeface="Times New Roman" panose="02020603050405020304" pitchFamily="18" charset="0"/>
                <a:cs typeface="Times New Roman" panose="02020603050405020304" pitchFamily="18" charset="0"/>
              </a:rPr>
              <a:t>Department : Information Technology</a:t>
            </a:r>
            <a:endParaRPr lang="x-none"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4235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EE696-39FE-0323-7EDD-349389896DAC}"/>
              </a:ext>
            </a:extLst>
          </p:cNvPr>
          <p:cNvSpPr>
            <a:spLocks noGrp="1"/>
          </p:cNvSpPr>
          <p:nvPr>
            <p:ph type="title"/>
          </p:nvPr>
        </p:nvSpPr>
        <p:spPr>
          <a:xfrm>
            <a:off x="482383" y="88761"/>
            <a:ext cx="9692640" cy="1325562"/>
          </a:xfrm>
        </p:spPr>
        <p:txBody>
          <a:bodyPr/>
          <a:lstStyle/>
          <a:p>
            <a:r>
              <a:rPr lang="en-US" sz="4800" b="1" dirty="0">
                <a:latin typeface="Times New Roman" pitchFamily="18" charset="0"/>
                <a:cs typeface="Times New Roman" pitchFamily="18" charset="0"/>
              </a:rPr>
              <a:t>References</a:t>
            </a:r>
            <a:endParaRPr lang="en-PK" dirty="0"/>
          </a:p>
        </p:txBody>
      </p:sp>
      <p:sp>
        <p:nvSpPr>
          <p:cNvPr id="5" name="TextBox 4">
            <a:extLst>
              <a:ext uri="{FF2B5EF4-FFF2-40B4-BE49-F238E27FC236}">
                <a16:creationId xmlns:a16="http://schemas.microsoft.com/office/drawing/2014/main" id="{4D708F1B-456B-88EB-F5B7-280D1A2937F1}"/>
              </a:ext>
            </a:extLst>
          </p:cNvPr>
          <p:cNvSpPr txBox="1"/>
          <p:nvPr/>
        </p:nvSpPr>
        <p:spPr>
          <a:xfrm>
            <a:off x="314793" y="1329234"/>
            <a:ext cx="10654709" cy="5078313"/>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[13] S. Soomro, A. Memon, and M. A. Memon, “A Systematic Review on Sentiment Analysis for Sindhi Text,” Baghdad Science Journal, vol. 18, no. 2, pp. 1–10, 2021.</a:t>
            </a:r>
          </a:p>
          <a:p>
            <a:r>
              <a:rPr lang="en-US" dirty="0">
                <a:latin typeface="Times New Roman" panose="02020603050405020304" pitchFamily="18" charset="0"/>
                <a:cs typeface="Times New Roman" panose="02020603050405020304" pitchFamily="18" charset="0"/>
              </a:rPr>
              <a:t>[14] N. Singh and U. C. Jaiswal, “Sentiment Analysis Based on Urdu Reviews Using Hybrid Deep Learning Models,” Applied Computer Systems, vol. 28, no. 1, pp. 26–34, 2023</a:t>
            </a:r>
          </a:p>
          <a:p>
            <a:r>
              <a:rPr lang="en-US" dirty="0">
                <a:latin typeface="Times New Roman" panose="02020603050405020304" pitchFamily="18" charset="0"/>
                <a:cs typeface="Times New Roman" panose="02020603050405020304" pitchFamily="18" charset="0"/>
              </a:rPr>
              <a:t>[15] B. A. Chandio, A. S. Imran, M. </a:t>
            </a:r>
            <a:r>
              <a:rPr lang="en-US" dirty="0" err="1">
                <a:latin typeface="Times New Roman" panose="02020603050405020304" pitchFamily="18" charset="0"/>
                <a:cs typeface="Times New Roman" panose="02020603050405020304" pitchFamily="18" charset="0"/>
              </a:rPr>
              <a:t>Bakhtyar</a:t>
            </a:r>
            <a:r>
              <a:rPr lang="en-US" dirty="0">
                <a:latin typeface="Times New Roman" panose="02020603050405020304" pitchFamily="18" charset="0"/>
                <a:cs typeface="Times New Roman" panose="02020603050405020304" pitchFamily="18" charset="0"/>
              </a:rPr>
              <a:t>, S. M. </a:t>
            </a:r>
            <a:r>
              <a:rPr lang="en-US" dirty="0" err="1">
                <a:latin typeface="Times New Roman" panose="02020603050405020304" pitchFamily="18" charset="0"/>
                <a:cs typeface="Times New Roman" panose="02020603050405020304" pitchFamily="18" charset="0"/>
              </a:rPr>
              <a:t>Daudpota</a:t>
            </a:r>
            <a:r>
              <a:rPr lang="en-US" dirty="0">
                <a:latin typeface="Times New Roman" panose="02020603050405020304" pitchFamily="18" charset="0"/>
                <a:cs typeface="Times New Roman" panose="02020603050405020304" pitchFamily="18" charset="0"/>
              </a:rPr>
              <a:t>, and J. Baber, “Attention-Based RU-</a:t>
            </a:r>
            <a:r>
              <a:rPr lang="en-US" dirty="0" err="1">
                <a:latin typeface="Times New Roman" panose="02020603050405020304" pitchFamily="18" charset="0"/>
                <a:cs typeface="Times New Roman" panose="02020603050405020304" pitchFamily="18" charset="0"/>
              </a:rPr>
              <a:t>BiLSTM</a:t>
            </a:r>
            <a:r>
              <a:rPr lang="en-US" dirty="0">
                <a:latin typeface="Times New Roman" panose="02020603050405020304" pitchFamily="18" charset="0"/>
                <a:cs typeface="Times New Roman" panose="02020603050405020304" pitchFamily="18" charset="0"/>
              </a:rPr>
              <a:t> Sentiment Analysis Model for Roman Urdu,” Applied Sciences, vol. 12, no. 7, p. 3641, 2022. [16] B. A. Chandio, A. S. Imran, M. </a:t>
            </a:r>
            <a:r>
              <a:rPr lang="en-US" dirty="0" err="1">
                <a:latin typeface="Times New Roman" panose="02020603050405020304" pitchFamily="18" charset="0"/>
                <a:cs typeface="Times New Roman" panose="02020603050405020304" pitchFamily="18" charset="0"/>
              </a:rPr>
              <a:t>Bakhtyar</a:t>
            </a:r>
            <a:r>
              <a:rPr lang="en-US" dirty="0">
                <a:latin typeface="Times New Roman" panose="02020603050405020304" pitchFamily="18" charset="0"/>
                <a:cs typeface="Times New Roman" panose="02020603050405020304" pitchFamily="18" charset="0"/>
              </a:rPr>
              <a:t>, S. M. </a:t>
            </a:r>
            <a:r>
              <a:rPr lang="en-US" dirty="0" err="1">
                <a:latin typeface="Times New Roman" panose="02020603050405020304" pitchFamily="18" charset="0"/>
                <a:cs typeface="Times New Roman" panose="02020603050405020304" pitchFamily="18" charset="0"/>
              </a:rPr>
              <a:t>Daudpota</a:t>
            </a:r>
            <a:r>
              <a:rPr lang="en-US" dirty="0">
                <a:latin typeface="Times New Roman" panose="02020603050405020304" pitchFamily="18" charset="0"/>
                <a:cs typeface="Times New Roman" panose="02020603050405020304" pitchFamily="18" charset="0"/>
              </a:rPr>
              <a:t>, and J. Baber, “Roman Urdu Sentiment Analysis Using Transfer Learning,” Applied Sciences, vol. 12, no. 20, p. 10344, 2022.</a:t>
            </a:r>
          </a:p>
          <a:p>
            <a:r>
              <a:rPr lang="en-US" dirty="0">
                <a:latin typeface="Times New Roman" panose="02020603050405020304" pitchFamily="18" charset="0"/>
                <a:cs typeface="Times New Roman" panose="02020603050405020304" pitchFamily="18" charset="0"/>
              </a:rPr>
              <a:t>[17] Z. U. Rehman and I. Bajwa, “Lexicon-Based Sentiment Analysis for Urdu Language,” in 2016 International Conference on Innovative Computing Technology (INTECH), 2016</a:t>
            </a:r>
          </a:p>
          <a:p>
            <a:r>
              <a:rPr lang="en-US" dirty="0">
                <a:latin typeface="Times New Roman" panose="02020603050405020304" pitchFamily="18" charset="0"/>
                <a:cs typeface="Times New Roman" panose="02020603050405020304" pitchFamily="18" charset="0"/>
              </a:rPr>
              <a:t>[18] L. Khan, A. Amjad, and N. Ashraf, “A Review of Urdu Sentiment Analysis with Multilingual Perspective: A Case of Urdu and Roman Urdu Language,” Computers, vol. 11, no. 1, p. 3, 2022</a:t>
            </a:r>
          </a:p>
          <a:p>
            <a:r>
              <a:rPr lang="en-US" dirty="0">
                <a:latin typeface="Times New Roman" panose="02020603050405020304" pitchFamily="18" charset="0"/>
                <a:cs typeface="Times New Roman" panose="02020603050405020304" pitchFamily="18" charset="0"/>
              </a:rPr>
              <a:t>[19] F. Koto, T. Beck, Z. Talat, I. </a:t>
            </a:r>
            <a:r>
              <a:rPr lang="en-US" dirty="0" err="1">
                <a:latin typeface="Times New Roman" panose="02020603050405020304" pitchFamily="18" charset="0"/>
                <a:cs typeface="Times New Roman" panose="02020603050405020304" pitchFamily="18" charset="0"/>
              </a:rPr>
              <a:t>Gurevych</a:t>
            </a:r>
            <a:r>
              <a:rPr lang="en-US" dirty="0">
                <a:latin typeface="Times New Roman" panose="02020603050405020304" pitchFamily="18" charset="0"/>
                <a:cs typeface="Times New Roman" panose="02020603050405020304" pitchFamily="18" charset="0"/>
              </a:rPr>
              <a:t>, and T. Baldwin, “Zero-shot Sentiment Analysis in Low-Resource Languages Using a Multilingual Sentiment Lexicon,” in Proceedings of the 18th Conference of the European Chapter of the Association for Computational Linguistics (EACL 2024), 2024</a:t>
            </a:r>
          </a:p>
          <a:p>
            <a:r>
              <a:rPr lang="en-US" dirty="0">
                <a:latin typeface="Times New Roman" panose="02020603050405020304" pitchFamily="18" charset="0"/>
                <a:cs typeface="Times New Roman" panose="02020603050405020304" pitchFamily="18" charset="0"/>
              </a:rPr>
              <a:t>[20] E. Asgari, F. </a:t>
            </a:r>
            <a:r>
              <a:rPr lang="en-US" dirty="0" err="1">
                <a:latin typeface="Times New Roman" panose="02020603050405020304" pitchFamily="18" charset="0"/>
                <a:cs typeface="Times New Roman" panose="02020603050405020304" pitchFamily="18" charset="0"/>
              </a:rPr>
              <a:t>Braune</a:t>
            </a:r>
            <a:r>
              <a:rPr lang="en-US" dirty="0">
                <a:latin typeface="Times New Roman" panose="02020603050405020304" pitchFamily="18" charset="0"/>
                <a:cs typeface="Times New Roman" panose="02020603050405020304" pitchFamily="18" charset="0"/>
              </a:rPr>
              <a:t>, B. Roth, C. </a:t>
            </a:r>
            <a:r>
              <a:rPr lang="en-US" dirty="0" err="1">
                <a:latin typeface="Times New Roman" panose="02020603050405020304" pitchFamily="18" charset="0"/>
                <a:cs typeface="Times New Roman" panose="02020603050405020304" pitchFamily="18" charset="0"/>
              </a:rPr>
              <a:t>Ringlstetter</a:t>
            </a:r>
            <a:r>
              <a:rPr lang="en-US" dirty="0">
                <a:latin typeface="Times New Roman" panose="02020603050405020304" pitchFamily="18" charset="0"/>
                <a:cs typeface="Times New Roman" panose="02020603050405020304" pitchFamily="18" charset="0"/>
              </a:rPr>
              <a:t>, and M. </a:t>
            </a:r>
            <a:r>
              <a:rPr lang="en-US" dirty="0" err="1">
                <a:latin typeface="Times New Roman" panose="02020603050405020304" pitchFamily="18" charset="0"/>
                <a:cs typeface="Times New Roman" panose="02020603050405020304" pitchFamily="18" charset="0"/>
              </a:rPr>
              <a:t>Mofrad</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UniSent</a:t>
            </a:r>
            <a:r>
              <a:rPr lang="en-US" dirty="0">
                <a:latin typeface="Times New Roman" panose="02020603050405020304" pitchFamily="18" charset="0"/>
                <a:cs typeface="Times New Roman" panose="02020603050405020304" pitchFamily="18" charset="0"/>
              </a:rPr>
              <a:t>: Universal Adaptable Sentiment Lexica for 1000+ Languages,” in Proceedings of the 12th Language Resources and Evaluation Conference (LREC 2020), 2020</a:t>
            </a:r>
            <a:endParaRPr lang="en-PK"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62040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6AF9C-D6B9-983E-BBAA-9F03CCDB5DBA}"/>
              </a:ext>
            </a:extLst>
          </p:cNvPr>
          <p:cNvSpPr>
            <a:spLocks noGrp="1"/>
          </p:cNvSpPr>
          <p:nvPr>
            <p:ph type="title"/>
          </p:nvPr>
        </p:nvSpPr>
        <p:spPr>
          <a:xfrm>
            <a:off x="407433" y="-143905"/>
            <a:ext cx="9692640" cy="1325562"/>
          </a:xfrm>
        </p:spPr>
        <p:txBody>
          <a:bodyPr/>
          <a:lstStyle/>
          <a:p>
            <a:r>
              <a:rPr lang="en-US" sz="4400" b="1" dirty="0">
                <a:latin typeface="Times New Roman" pitchFamily="18" charset="0"/>
                <a:cs typeface="Times New Roman" pitchFamily="18" charset="0"/>
              </a:rPr>
              <a:t>References</a:t>
            </a:r>
            <a:endParaRPr lang="en-PK" dirty="0"/>
          </a:p>
        </p:txBody>
      </p:sp>
      <p:sp>
        <p:nvSpPr>
          <p:cNvPr id="4" name="TextBox 3">
            <a:extLst>
              <a:ext uri="{FF2B5EF4-FFF2-40B4-BE49-F238E27FC236}">
                <a16:creationId xmlns:a16="http://schemas.microsoft.com/office/drawing/2014/main" id="{BD551390-9A2D-BDF5-A9F3-C0B85373232A}"/>
              </a:ext>
            </a:extLst>
          </p:cNvPr>
          <p:cNvSpPr txBox="1"/>
          <p:nvPr/>
        </p:nvSpPr>
        <p:spPr>
          <a:xfrm>
            <a:off x="296736" y="1585453"/>
            <a:ext cx="10571133" cy="341632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[21] M. Malinga, M. W. </a:t>
            </a:r>
            <a:r>
              <a:rPr lang="en-US" dirty="0" err="1">
                <a:latin typeface="Times New Roman" panose="02020603050405020304" pitchFamily="18" charset="0"/>
                <a:cs typeface="Times New Roman" panose="02020603050405020304" pitchFamily="18" charset="0"/>
              </a:rPr>
              <a:t>Nkongolo</a:t>
            </a:r>
            <a:r>
              <a:rPr lang="en-US" dirty="0">
                <a:latin typeface="Times New Roman" panose="02020603050405020304" pitchFamily="18" charset="0"/>
                <a:cs typeface="Times New Roman" panose="02020603050405020304" pitchFamily="18" charset="0"/>
              </a:rPr>
              <a:t>, and M. M. Malinga, “A Multilingual Sentiment Lexicon for Low-Resource Language Translation and Sentiment Analysis,” </a:t>
            </a:r>
            <a:r>
              <a:rPr lang="en-US" dirty="0" err="1">
                <a:latin typeface="Times New Roman" panose="02020603050405020304" pitchFamily="18" charset="0"/>
                <a:cs typeface="Times New Roman" panose="02020603050405020304" pitchFamily="18" charset="0"/>
              </a:rPr>
              <a:t>arXiv</a:t>
            </a:r>
            <a:r>
              <a:rPr lang="en-US" dirty="0">
                <a:latin typeface="Times New Roman" panose="02020603050405020304" pitchFamily="18" charset="0"/>
                <a:cs typeface="Times New Roman" panose="02020603050405020304" pitchFamily="18" charset="0"/>
              </a:rPr>
              <a:t> preprint arXiv:2411.04316, 2024.</a:t>
            </a:r>
          </a:p>
          <a:p>
            <a:r>
              <a:rPr lang="en-US" dirty="0">
                <a:latin typeface="Times New Roman" panose="02020603050405020304" pitchFamily="18" charset="0"/>
                <a:cs typeface="Times New Roman" panose="02020603050405020304" pitchFamily="18" charset="0"/>
              </a:rPr>
              <a:t>[22] B. S. Bello, S. S. Muhammad, and D. I. </a:t>
            </a:r>
            <a:r>
              <a:rPr lang="en-US" dirty="0" err="1">
                <a:latin typeface="Times New Roman" panose="02020603050405020304" pitchFamily="18" charset="0"/>
                <a:cs typeface="Times New Roman" panose="02020603050405020304" pitchFamily="18" charset="0"/>
              </a:rPr>
              <a:t>Adelani</a:t>
            </a:r>
            <a:r>
              <a:rPr lang="en-US" dirty="0">
                <a:latin typeface="Times New Roman" panose="02020603050405020304" pitchFamily="18" charset="0"/>
                <a:cs typeface="Times New Roman" panose="02020603050405020304" pitchFamily="18" charset="0"/>
              </a:rPr>
              <a:t>, “Lexicon-Based Sentiment Analysis for Underrepresented Languages,” Journal of African Languages and Linguistics, vol. 45, no. 2, pp. 123–140, 2023</a:t>
            </a:r>
          </a:p>
          <a:p>
            <a:r>
              <a:rPr lang="en-US" dirty="0">
                <a:latin typeface="Times New Roman" panose="02020603050405020304" pitchFamily="18" charset="0"/>
                <a:cs typeface="Times New Roman" panose="02020603050405020304" pitchFamily="18" charset="0"/>
              </a:rPr>
              <a:t>[23] S. H. Muhammad et al., “</a:t>
            </a:r>
            <a:r>
              <a:rPr lang="en-US" dirty="0" err="1">
                <a:latin typeface="Times New Roman" panose="02020603050405020304" pitchFamily="18" charset="0"/>
                <a:cs typeface="Times New Roman" panose="02020603050405020304" pitchFamily="18" charset="0"/>
              </a:rPr>
              <a:t>NaijaSenti</a:t>
            </a:r>
            <a:r>
              <a:rPr lang="en-US" dirty="0">
                <a:latin typeface="Times New Roman" panose="02020603050405020304" pitchFamily="18" charset="0"/>
                <a:cs typeface="Times New Roman" panose="02020603050405020304" pitchFamily="18" charset="0"/>
              </a:rPr>
              <a:t>: A Nigerian Twitter Sentiment Corpus for Multilingual Sentiment Analysis,” </a:t>
            </a:r>
            <a:r>
              <a:rPr lang="en-US" dirty="0" err="1">
                <a:latin typeface="Times New Roman" panose="02020603050405020304" pitchFamily="18" charset="0"/>
                <a:cs typeface="Times New Roman" panose="02020603050405020304" pitchFamily="18" charset="0"/>
              </a:rPr>
              <a:t>arXiv</a:t>
            </a:r>
            <a:r>
              <a:rPr lang="en-US" dirty="0">
                <a:latin typeface="Times New Roman" panose="02020603050405020304" pitchFamily="18" charset="0"/>
                <a:cs typeface="Times New Roman" panose="02020603050405020304" pitchFamily="18" charset="0"/>
              </a:rPr>
              <a:t> preprint arXiv:2201.08277, 2022</a:t>
            </a:r>
          </a:p>
          <a:p>
            <a:r>
              <a:rPr lang="en-US" dirty="0">
                <a:latin typeface="Times New Roman" panose="02020603050405020304" pitchFamily="18" charset="0"/>
                <a:cs typeface="Times New Roman" panose="02020603050405020304" pitchFamily="18" charset="0"/>
              </a:rPr>
              <a:t>[24] S. S. Abdullahi, D. I. </a:t>
            </a:r>
            <a:r>
              <a:rPr lang="en-US" dirty="0" err="1">
                <a:latin typeface="Times New Roman" panose="02020603050405020304" pitchFamily="18" charset="0"/>
                <a:cs typeface="Times New Roman" panose="02020603050405020304" pitchFamily="18" charset="0"/>
              </a:rPr>
              <a:t>Adelani</a:t>
            </a:r>
            <a:r>
              <a:rPr lang="en-US" dirty="0">
                <a:latin typeface="Times New Roman" panose="02020603050405020304" pitchFamily="18" charset="0"/>
                <a:cs typeface="Times New Roman" panose="02020603050405020304" pitchFamily="18" charset="0"/>
              </a:rPr>
              <a:t>, and B. S. Bello, “</a:t>
            </a:r>
            <a:r>
              <a:rPr lang="en-US" dirty="0" err="1">
                <a:latin typeface="Times New Roman" panose="02020603050405020304" pitchFamily="18" charset="0"/>
                <a:cs typeface="Times New Roman" panose="02020603050405020304" pitchFamily="18" charset="0"/>
              </a:rPr>
              <a:t>HausaNLP</a:t>
            </a:r>
            <a:r>
              <a:rPr lang="en-US" dirty="0">
                <a:latin typeface="Times New Roman" panose="02020603050405020304" pitchFamily="18" charset="0"/>
                <a:cs typeface="Times New Roman" panose="02020603050405020304" pitchFamily="18" charset="0"/>
              </a:rPr>
              <a:t> at </a:t>
            </a:r>
            <a:r>
              <a:rPr lang="en-US" dirty="0" err="1">
                <a:latin typeface="Times New Roman" panose="02020603050405020304" pitchFamily="18" charset="0"/>
                <a:cs typeface="Times New Roman" panose="02020603050405020304" pitchFamily="18" charset="0"/>
              </a:rPr>
              <a:t>SemEval</a:t>
            </a:r>
            <a:r>
              <a:rPr lang="en-US" dirty="0">
                <a:latin typeface="Times New Roman" panose="02020603050405020304" pitchFamily="18" charset="0"/>
                <a:cs typeface="Times New Roman" panose="02020603050405020304" pitchFamily="18" charset="0"/>
              </a:rPr>
              <a:t> 2023 Task 12: Leveraging African Low-Resource Tweet Data for Sentiment Analysis,” in Proceedings of the 17th International Workshop on Semantic Evaluation (SemEval-2023)</a:t>
            </a:r>
          </a:p>
          <a:p>
            <a:r>
              <a:rPr lang="en-US" dirty="0">
                <a:latin typeface="Times New Roman" panose="02020603050405020304" pitchFamily="18" charset="0"/>
                <a:cs typeface="Times New Roman" panose="02020603050405020304" pitchFamily="18" charset="0"/>
              </a:rPr>
              <a:t>[25] T. A. Le, D. </a:t>
            </a:r>
            <a:r>
              <a:rPr lang="en-US" dirty="0" err="1">
                <a:latin typeface="Times New Roman" panose="02020603050405020304" pitchFamily="18" charset="0"/>
                <a:cs typeface="Times New Roman" panose="02020603050405020304" pitchFamily="18" charset="0"/>
              </a:rPr>
              <a:t>Moeljadi</a:t>
            </a:r>
            <a:r>
              <a:rPr lang="en-US" dirty="0">
                <a:latin typeface="Times New Roman" panose="02020603050405020304" pitchFamily="18" charset="0"/>
                <a:cs typeface="Times New Roman" panose="02020603050405020304" pitchFamily="18" charset="0"/>
              </a:rPr>
              <a:t>, Y. Miura, and T. </a:t>
            </a:r>
            <a:r>
              <a:rPr lang="en-US" dirty="0" err="1">
                <a:latin typeface="Times New Roman" panose="02020603050405020304" pitchFamily="18" charset="0"/>
                <a:cs typeface="Times New Roman" panose="02020603050405020304" pitchFamily="18" charset="0"/>
              </a:rPr>
              <a:t>Ohkuma</a:t>
            </a:r>
            <a:r>
              <a:rPr lang="en-US" dirty="0">
                <a:latin typeface="Times New Roman" panose="02020603050405020304" pitchFamily="18" charset="0"/>
                <a:cs typeface="Times New Roman" panose="02020603050405020304" pitchFamily="18" charset="0"/>
              </a:rPr>
              <a:t>, “Sentiment Analysis for Low Resource Languages: A Study on Informal Indonesian Tweets,” in Proceedings of the 12th Workshop on Asian Language Resources (ALR12), 2016</a:t>
            </a:r>
          </a:p>
        </p:txBody>
      </p:sp>
    </p:spTree>
    <p:extLst>
      <p:ext uri="{BB962C8B-B14F-4D97-AF65-F5344CB8AC3E}">
        <p14:creationId xmlns:p14="http://schemas.microsoft.com/office/powerpoint/2010/main" val="40691999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31" name="Picture 11" descr="Thank You For Listening Clipart - Powerpoint Presentation Animation Thank  You - Free Transparent PNG Download - PNGkey"/>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026231" y="745860"/>
            <a:ext cx="4892759" cy="337123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Bible Reading Computer Icons Book, reading, text, area, symbol png thumbnail"/>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12964" y="0"/>
            <a:ext cx="1491723" cy="1491723"/>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p:cNvSpPr/>
          <p:nvPr/>
        </p:nvSpPr>
        <p:spPr>
          <a:xfrm>
            <a:off x="11615324" y="6387921"/>
            <a:ext cx="510861" cy="457200"/>
          </a:xfrm>
          <a:prstGeom prst="ellipse">
            <a:avLst/>
          </a:prstGeom>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1400" b="1" dirty="0">
                <a:solidFill>
                  <a:schemeClr val="tx1"/>
                </a:solidFill>
                <a:latin typeface="Times New Roman" pitchFamily="18" charset="0"/>
                <a:cs typeface="Times New Roman" pitchFamily="18" charset="0"/>
              </a:rPr>
              <a:t>32</a:t>
            </a:r>
          </a:p>
        </p:txBody>
      </p:sp>
      <p:pic>
        <p:nvPicPr>
          <p:cNvPr id="5" name="Picture 2" descr="QUEST NAWABSHAH">
            <a:extLst>
              <a:ext uri="{FF2B5EF4-FFF2-40B4-BE49-F238E27FC236}">
                <a16:creationId xmlns:a16="http://schemas.microsoft.com/office/drawing/2014/main" id="{1E187164-D77A-65AB-796C-F5A2F16BC12D}"/>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343040" y="-144463"/>
            <a:ext cx="1884503" cy="1892920"/>
          </a:xfrm>
          <a:prstGeom prst="rect">
            <a:avLst/>
          </a:prstGeom>
          <a:noFill/>
          <a:extLst>
            <a:ext uri="{909E8E84-426E-40DD-AFC4-6F175D3DCCD1}">
              <a14:hiddenFill xmlns:a14="http://schemas.microsoft.com/office/drawing/2010/main">
                <a:solidFill>
                  <a:srgbClr val="FFFFFF"/>
                </a:solidFill>
              </a14:hiddenFill>
            </a:ext>
          </a:extLst>
        </p:spPr>
      </p:pic>
      <p:pic>
        <p:nvPicPr>
          <p:cNvPr id="5129" name="Picture 9" descr="907 Any Questions Stock Photos - Free &amp; Royalty-Free Stock Photos from  Dreamstime"/>
          <p:cNvPicPr>
            <a:picLocks noChangeAspect="1" noChangeArrowheads="1"/>
          </p:cNvPicPr>
          <p:nvPr/>
        </p:nvPicPr>
        <p:blipFill rotWithShape="1">
          <a:blip r:embed="rId8">
            <a:extLst>
              <a:ext uri="{BEBA8EAE-BF5A-486C-A8C5-ECC9F3942E4B}">
                <a14:imgProps xmlns:a14="http://schemas.microsoft.com/office/drawing/2010/main">
                  <a14:imgLayer r:embed="rId9">
                    <a14:imgEffect>
                      <a14:brightnessContrast bright="20000" contrast="40000"/>
                    </a14:imgEffect>
                  </a14:imgLayer>
                </a14:imgProps>
              </a:ext>
              <a:ext uri="{28A0092B-C50C-407E-A947-70E740481C1C}">
                <a14:useLocalDpi xmlns:a14="http://schemas.microsoft.com/office/drawing/2010/main" val="0"/>
              </a:ext>
            </a:extLst>
          </a:blip>
          <a:srcRect l="10294" t="14060" r="11981" b="9957"/>
          <a:stretch/>
        </p:blipFill>
        <p:spPr bwMode="auto">
          <a:xfrm>
            <a:off x="4281555" y="3918963"/>
            <a:ext cx="3814172" cy="21859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itle 1">
            <a:extLst>
              <a:ext uri="{FF2B5EF4-FFF2-40B4-BE49-F238E27FC236}">
                <a16:creationId xmlns:a16="http://schemas.microsoft.com/office/drawing/2014/main" id="{4B9A8348-F6F6-4472-FAF6-B4819AD77C50}"/>
              </a:ext>
            </a:extLst>
          </p:cNvPr>
          <p:cNvSpPr txBox="1">
            <a:spLocks/>
          </p:cNvSpPr>
          <p:nvPr/>
        </p:nvSpPr>
        <p:spPr>
          <a:xfrm>
            <a:off x="386271" y="6336811"/>
            <a:ext cx="10607040" cy="479816"/>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sz="2000" b="1" dirty="0">
                <a:solidFill>
                  <a:schemeClr val="bg1"/>
                </a:solidFill>
                <a:latin typeface="Times New Roman" panose="02020603050405020304" pitchFamily="18" charset="0"/>
                <a:cs typeface="Times New Roman" panose="02020603050405020304" pitchFamily="18" charset="0"/>
              </a:rPr>
              <a:t>Department : Information Technology</a:t>
            </a:r>
            <a:endParaRPr lang="x-none"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4750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0688F-6D1F-1C35-270F-5CEEC040F726}"/>
              </a:ext>
            </a:extLst>
          </p:cNvPr>
          <p:cNvSpPr>
            <a:spLocks noGrp="1"/>
          </p:cNvSpPr>
          <p:nvPr>
            <p:ph type="title"/>
          </p:nvPr>
        </p:nvSpPr>
        <p:spPr>
          <a:xfrm>
            <a:off x="866222" y="306766"/>
            <a:ext cx="4821937" cy="1325562"/>
          </a:xfrm>
        </p:spPr>
        <p:txBody>
          <a:bodyPr/>
          <a:lstStyle/>
          <a:p>
            <a:r>
              <a:rPr lang="en-US" dirty="0"/>
              <a:t>What is Ontology?</a:t>
            </a:r>
            <a:endParaRPr lang="en-PK" dirty="0"/>
          </a:p>
        </p:txBody>
      </p:sp>
      <p:sp>
        <p:nvSpPr>
          <p:cNvPr id="3" name="Content Placeholder 2">
            <a:extLst>
              <a:ext uri="{FF2B5EF4-FFF2-40B4-BE49-F238E27FC236}">
                <a16:creationId xmlns:a16="http://schemas.microsoft.com/office/drawing/2014/main" id="{4D6513E8-F206-6255-4F3C-72C8FB10C024}"/>
              </a:ext>
            </a:extLst>
          </p:cNvPr>
          <p:cNvSpPr>
            <a:spLocks noGrp="1"/>
          </p:cNvSpPr>
          <p:nvPr>
            <p:ph idx="1"/>
          </p:nvPr>
        </p:nvSpPr>
        <p:spPr>
          <a:xfrm>
            <a:off x="866222" y="2037463"/>
            <a:ext cx="5229778" cy="4023360"/>
          </a:xfrm>
        </p:spPr>
        <p:txBody>
          <a:bodyPr>
            <a:normAutofit/>
          </a:bodyPr>
          <a:lstStyle/>
          <a:p>
            <a:r>
              <a:rPr lang="en-US" sz="2400" dirty="0">
                <a:latin typeface="Times New Roman" panose="02020603050405020304" pitchFamily="18" charset="0"/>
                <a:cs typeface="Times New Roman" panose="02020603050405020304" pitchFamily="18" charset="0"/>
              </a:rPr>
              <a:t>Ontology in computer science and artificial intelligence refers to a formal, structured representation of knowledge — it defines concepts, their properties, and the relationships among them within a specific domain.</a:t>
            </a:r>
          </a:p>
          <a:p>
            <a:endParaRPr lang="en-PK" sz="2400" dirty="0">
              <a:latin typeface="Times New Roman" panose="02020603050405020304" pitchFamily="18" charset="0"/>
              <a:cs typeface="Times New Roman" panose="02020603050405020304" pitchFamily="18" charset="0"/>
            </a:endParaRPr>
          </a:p>
        </p:txBody>
      </p:sp>
      <p:pic>
        <p:nvPicPr>
          <p:cNvPr id="2050" name="Picture 2" descr="The OwlExporter: Flexible Ontology Population from Text |  semanticsoftware.info">
            <a:extLst>
              <a:ext uri="{FF2B5EF4-FFF2-40B4-BE49-F238E27FC236}">
                <a16:creationId xmlns:a16="http://schemas.microsoft.com/office/drawing/2014/main" id="{2C77930C-7DF6-AEA6-CD44-840DFAFC66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8192" y="1432780"/>
            <a:ext cx="4865858" cy="3773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5546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BDC20-0928-CAED-5411-A4E273330CF6}"/>
              </a:ext>
            </a:extLst>
          </p:cNvPr>
          <p:cNvSpPr>
            <a:spLocks noGrp="1"/>
          </p:cNvSpPr>
          <p:nvPr>
            <p:ph type="title"/>
          </p:nvPr>
        </p:nvSpPr>
        <p:spPr/>
        <p:txBody>
          <a:bodyPr/>
          <a:lstStyle/>
          <a:p>
            <a:r>
              <a:rPr lang="en-US" b="1" dirty="0"/>
              <a:t>Ontology in NLP and Sentiment Analysis:</a:t>
            </a:r>
            <a:endParaRPr lang="en-PK" dirty="0"/>
          </a:p>
        </p:txBody>
      </p:sp>
      <p:sp>
        <p:nvSpPr>
          <p:cNvPr id="3" name="Content Placeholder 2">
            <a:extLst>
              <a:ext uri="{FF2B5EF4-FFF2-40B4-BE49-F238E27FC236}">
                <a16:creationId xmlns:a16="http://schemas.microsoft.com/office/drawing/2014/main" id="{CAD4C02A-AA7B-E9C4-5E0B-B0D53111C896}"/>
              </a:ext>
            </a:extLst>
          </p:cNvPr>
          <p:cNvSpPr>
            <a:spLocks noGrp="1"/>
          </p:cNvSpPr>
          <p:nvPr>
            <p:ph idx="1"/>
          </p:nvPr>
        </p:nvSpPr>
        <p:spPr/>
        <p:txBody>
          <a:bodyPr>
            <a:normAutofit fontScale="92500" lnSpcReduction="10000"/>
          </a:bodyPr>
          <a:lstStyle/>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Semantic Understanding</a:t>
            </a:r>
            <a:r>
              <a:rPr lang="en-US" sz="2400" dirty="0">
                <a:latin typeface="Times New Roman" panose="02020603050405020304" pitchFamily="18" charset="0"/>
                <a:cs typeface="Times New Roman" panose="02020603050405020304" pitchFamily="18" charset="0"/>
              </a:rPr>
              <a:t>: Ontologies allow machines to understand words beyond surface-level meaning, considering context, polarity, and related terms.</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Disambiguation</a:t>
            </a:r>
            <a:r>
              <a:rPr lang="en-US" sz="2400" dirty="0">
                <a:latin typeface="Times New Roman" panose="02020603050405020304" pitchFamily="18" charset="0"/>
                <a:cs typeface="Times New Roman" panose="02020603050405020304" pitchFamily="18" charset="0"/>
              </a:rPr>
              <a:t>: Helps distinguish between multiple meanings of a word using concept hierarchies and relations (e.g., "bank" as a financial institution vs. riverbank).</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Sentiment Assignment</a:t>
            </a:r>
            <a:r>
              <a:rPr lang="en-US" sz="2400" dirty="0">
                <a:latin typeface="Times New Roman" panose="02020603050405020304" pitchFamily="18" charset="0"/>
                <a:cs typeface="Times New Roman" panose="02020603050405020304" pitchFamily="18" charset="0"/>
              </a:rPr>
              <a:t>: Words or concepts can be assigned positive, negative, or neutral sentiment scores, improving accuracy over keyword-based or purely statistical models.</a:t>
            </a:r>
          </a:p>
          <a:p>
            <a:pP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Low-Resource Language Support</a:t>
            </a:r>
            <a:r>
              <a:rPr lang="en-US" sz="2400" dirty="0">
                <a:latin typeface="Times New Roman" panose="02020603050405020304" pitchFamily="18" charset="0"/>
                <a:cs typeface="Times New Roman" panose="02020603050405020304" pitchFamily="18" charset="0"/>
              </a:rPr>
              <a:t>: In languages like Sindhi, where pre-trained resources and datasets are limited, ontologies provide handcrafted semantic knowledge to fill the gap.</a:t>
            </a:r>
          </a:p>
          <a:p>
            <a:endParaRPr lang="en-PK" dirty="0"/>
          </a:p>
        </p:txBody>
      </p:sp>
    </p:spTree>
    <p:extLst>
      <p:ext uri="{BB962C8B-B14F-4D97-AF65-F5344CB8AC3E}">
        <p14:creationId xmlns:p14="http://schemas.microsoft.com/office/powerpoint/2010/main" val="3146043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4F63D-FF42-6438-F95D-4D1DD072B904}"/>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Applications</a:t>
            </a:r>
            <a:endParaRPr lang="en-PK"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7E7546-D590-0471-6C14-D4A891F54088}"/>
              </a:ext>
            </a:extLst>
          </p:cNvPr>
          <p:cNvSpPr>
            <a:spLocks noGrp="1"/>
          </p:cNvSpPr>
          <p:nvPr>
            <p:ph idx="1"/>
          </p:nvPr>
        </p:nvSpPr>
        <p:spPr>
          <a:xfrm>
            <a:off x="1022028" y="1813810"/>
            <a:ext cx="9932483" cy="4678430"/>
          </a:xfrm>
        </p:spPr>
        <p:txBody>
          <a:bodyPr>
            <a:normAutofit fontScale="92500" lnSpcReduction="20000"/>
          </a:bodyPr>
          <a:lstStyle/>
          <a:p>
            <a:pPr marL="0" indent="0" algn="just">
              <a:buNone/>
            </a:pPr>
            <a:r>
              <a:rPr lang="en-US" sz="2000" dirty="0">
                <a:latin typeface="Times New Roman" panose="02020603050405020304" pitchFamily="18" charset="0"/>
                <a:cs typeface="Times New Roman" panose="02020603050405020304" pitchFamily="18" charset="0"/>
              </a:rPr>
              <a:t>1 </a:t>
            </a:r>
            <a:r>
              <a:rPr lang="en-US" sz="2000" b="1" dirty="0">
                <a:latin typeface="Times New Roman" panose="02020603050405020304" pitchFamily="18" charset="0"/>
                <a:cs typeface="Times New Roman" panose="02020603050405020304" pitchFamily="18" charset="0"/>
              </a:rPr>
              <a:t>Social Media Monitoring </a:t>
            </a:r>
            <a:r>
              <a:rPr lang="en-US" sz="2000" dirty="0">
                <a:latin typeface="Times New Roman" panose="02020603050405020304" pitchFamily="18" charset="0"/>
                <a:cs typeface="Times New Roman" panose="02020603050405020304" pitchFamily="18" charset="0"/>
              </a:rPr>
              <a:t>– Analyze public sentiment on platforms like Twitter and Facebook in the Sindhi language.</a:t>
            </a:r>
          </a:p>
          <a:p>
            <a:pPr marL="0" indent="0" algn="just">
              <a:buNone/>
            </a:pPr>
            <a:r>
              <a:rPr lang="en-US" sz="2000" dirty="0">
                <a:latin typeface="Times New Roman" panose="02020603050405020304" pitchFamily="18" charset="0"/>
                <a:cs typeface="Times New Roman" panose="02020603050405020304" pitchFamily="18" charset="0"/>
              </a:rPr>
              <a:t>2 </a:t>
            </a:r>
            <a:r>
              <a:rPr lang="en-US" sz="2000" b="1" dirty="0">
                <a:latin typeface="Times New Roman" panose="02020603050405020304" pitchFamily="18" charset="0"/>
                <a:cs typeface="Times New Roman" panose="02020603050405020304" pitchFamily="18" charset="0"/>
              </a:rPr>
              <a:t>News and Media Analytics </a:t>
            </a:r>
            <a:r>
              <a:rPr lang="en-US" sz="2000" dirty="0">
                <a:latin typeface="Times New Roman" panose="02020603050405020304" pitchFamily="18" charset="0"/>
                <a:cs typeface="Times New Roman" panose="02020603050405020304" pitchFamily="18" charset="0"/>
              </a:rPr>
              <a:t>– Classify emotional tone in Sindhi news for media bias detection and audience insight.</a:t>
            </a:r>
          </a:p>
          <a:p>
            <a:pPr marL="0" indent="0" algn="just">
              <a:buNone/>
            </a:pPr>
            <a:r>
              <a:rPr lang="en-US" sz="2000" dirty="0">
                <a:latin typeface="Times New Roman" panose="02020603050405020304" pitchFamily="18" charset="0"/>
                <a:cs typeface="Times New Roman" panose="02020603050405020304" pitchFamily="18" charset="0"/>
              </a:rPr>
              <a:t>3 </a:t>
            </a:r>
            <a:r>
              <a:rPr lang="en-US" sz="2000" b="1" dirty="0">
                <a:latin typeface="Times New Roman" panose="02020603050405020304" pitchFamily="18" charset="0"/>
                <a:cs typeface="Times New Roman" panose="02020603050405020304" pitchFamily="18" charset="0"/>
              </a:rPr>
              <a:t>E-Governance and Feedback Analysis</a:t>
            </a:r>
            <a:r>
              <a:rPr lang="en-US" sz="2000" dirty="0">
                <a:latin typeface="Times New Roman" panose="02020603050405020304" pitchFamily="18" charset="0"/>
                <a:cs typeface="Times New Roman" panose="02020603050405020304" pitchFamily="18" charset="0"/>
              </a:rPr>
              <a:t>– Understand citizen feedback written in Sindhi to improve government services</a:t>
            </a:r>
          </a:p>
          <a:p>
            <a:pPr marL="0" indent="0" algn="just">
              <a:buNone/>
            </a:pPr>
            <a:r>
              <a:rPr lang="en-US" sz="2000" dirty="0">
                <a:latin typeface="Times New Roman" panose="02020603050405020304" pitchFamily="18" charset="0"/>
                <a:cs typeface="Times New Roman" panose="02020603050405020304" pitchFamily="18" charset="0"/>
              </a:rPr>
              <a:t>4 </a:t>
            </a:r>
            <a:r>
              <a:rPr lang="en-US" sz="2000" b="1" dirty="0">
                <a:latin typeface="Times New Roman" panose="02020603050405020304" pitchFamily="18" charset="0"/>
                <a:cs typeface="Times New Roman" panose="02020603050405020304" pitchFamily="18" charset="0"/>
              </a:rPr>
              <a:t>Business Intelligence</a:t>
            </a:r>
            <a:r>
              <a:rPr lang="en-US" sz="2000" dirty="0">
                <a:latin typeface="Times New Roman" panose="02020603050405020304" pitchFamily="18" charset="0"/>
                <a:cs typeface="Times New Roman" panose="02020603050405020304" pitchFamily="18" charset="0"/>
              </a:rPr>
              <a:t>– Evaluate Sindhi customer opinions to refine marketing and product strategies.</a:t>
            </a:r>
          </a:p>
          <a:p>
            <a:pPr marL="0" indent="0" algn="just">
              <a:buNone/>
            </a:pPr>
            <a:r>
              <a:rPr lang="en-US" sz="2000" dirty="0">
                <a:latin typeface="Times New Roman" panose="02020603050405020304" pitchFamily="18" charset="0"/>
                <a:cs typeface="Times New Roman" panose="02020603050405020304" pitchFamily="18" charset="0"/>
              </a:rPr>
              <a:t>5 </a:t>
            </a:r>
            <a:r>
              <a:rPr lang="en-US" sz="2000" b="1" dirty="0">
                <a:latin typeface="Times New Roman" panose="02020603050405020304" pitchFamily="18" charset="0"/>
                <a:cs typeface="Times New Roman" panose="02020603050405020304" pitchFamily="18" charset="0"/>
              </a:rPr>
              <a:t>Academic and Linguistic Research</a:t>
            </a:r>
            <a:r>
              <a:rPr lang="en-US" sz="2000" dirty="0">
                <a:latin typeface="Times New Roman" panose="02020603050405020304" pitchFamily="18" charset="0"/>
                <a:cs typeface="Times New Roman" panose="02020603050405020304" pitchFamily="18" charset="0"/>
              </a:rPr>
              <a:t>– Support future studies on low-resource languages through datasets and ontology</a:t>
            </a:r>
          </a:p>
          <a:p>
            <a:pPr marL="0" indent="0" algn="just">
              <a:buNone/>
            </a:pPr>
            <a:r>
              <a:rPr lang="en-US" sz="2000" dirty="0">
                <a:latin typeface="Times New Roman" panose="02020603050405020304" pitchFamily="18" charset="0"/>
                <a:cs typeface="Times New Roman" panose="02020603050405020304" pitchFamily="18" charset="0"/>
              </a:rPr>
              <a:t>6 </a:t>
            </a:r>
            <a:r>
              <a:rPr lang="en-US" sz="2000" b="1" dirty="0">
                <a:latin typeface="Times New Roman" panose="02020603050405020304" pitchFamily="18" charset="0"/>
                <a:cs typeface="Times New Roman" panose="02020603050405020304" pitchFamily="18" charset="0"/>
              </a:rPr>
              <a:t>Healthcare Opinion Mining</a:t>
            </a:r>
            <a:r>
              <a:rPr lang="en-US" sz="2000" dirty="0">
                <a:latin typeface="Times New Roman" panose="02020603050405020304" pitchFamily="18" charset="0"/>
                <a:cs typeface="Times New Roman" panose="02020603050405020304" pitchFamily="18" charset="0"/>
              </a:rPr>
              <a:t>– Extract sentiment from Sindhi health-related reviews to improve patient care.</a:t>
            </a:r>
          </a:p>
          <a:p>
            <a:pPr marL="0" indent="0" algn="just">
              <a:buNone/>
            </a:pPr>
            <a:r>
              <a:rPr lang="en-US" sz="2000" dirty="0">
                <a:latin typeface="Times New Roman" panose="02020603050405020304" pitchFamily="18" charset="0"/>
                <a:cs typeface="Times New Roman" panose="02020603050405020304" pitchFamily="18" charset="0"/>
              </a:rPr>
              <a:t>7 </a:t>
            </a:r>
            <a:r>
              <a:rPr lang="en-US" sz="2000" b="1" dirty="0">
                <a:latin typeface="Times New Roman" panose="02020603050405020304" pitchFamily="18" charset="0"/>
                <a:cs typeface="Times New Roman" panose="02020603050405020304" pitchFamily="18" charset="0"/>
              </a:rPr>
              <a:t>Cultural and Political Studies </a:t>
            </a:r>
            <a:r>
              <a:rPr lang="en-US" sz="2000" dirty="0">
                <a:latin typeface="Times New Roman" panose="02020603050405020304" pitchFamily="18" charset="0"/>
                <a:cs typeface="Times New Roman" panose="02020603050405020304" pitchFamily="18" charset="0"/>
              </a:rPr>
              <a:t>– Track regional sociopolitical trends through sentiment analysis of public texts.</a:t>
            </a:r>
            <a:endParaRPr lang="en-PK"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6113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Literature Review</a:t>
            </a:r>
            <a:endParaRPr lang="en-US" dirty="0"/>
          </a:p>
        </p:txBody>
      </p:sp>
      <p:sp>
        <p:nvSpPr>
          <p:cNvPr id="7" name="Oval 6"/>
          <p:cNvSpPr/>
          <p:nvPr/>
        </p:nvSpPr>
        <p:spPr>
          <a:xfrm>
            <a:off x="11771290" y="6408664"/>
            <a:ext cx="420710" cy="407963"/>
          </a:xfrm>
          <a:prstGeom prst="ellipse">
            <a:avLst/>
          </a:prstGeom>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2000" dirty="0">
                <a:solidFill>
                  <a:schemeClr val="tx1"/>
                </a:solidFill>
                <a:latin typeface="Times New Roman" pitchFamily="18" charset="0"/>
                <a:cs typeface="Times New Roman" pitchFamily="18" charset="0"/>
              </a:rPr>
              <a:t>7</a:t>
            </a:r>
          </a:p>
        </p:txBody>
      </p:sp>
      <p:pic>
        <p:nvPicPr>
          <p:cNvPr id="8" name="Picture 2" descr="QUEST NAWABSHAH">
            <a:extLst>
              <a:ext uri="{FF2B5EF4-FFF2-40B4-BE49-F238E27FC236}">
                <a16:creationId xmlns:a16="http://schemas.microsoft.com/office/drawing/2014/main" id="{1E187164-D77A-65AB-796C-F5A2F16BC12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343040" y="-144463"/>
            <a:ext cx="1884503" cy="189292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4B9A8348-F6F6-4472-FAF6-B4819AD77C50}"/>
              </a:ext>
            </a:extLst>
          </p:cNvPr>
          <p:cNvSpPr txBox="1">
            <a:spLocks/>
          </p:cNvSpPr>
          <p:nvPr/>
        </p:nvSpPr>
        <p:spPr>
          <a:xfrm>
            <a:off x="386271" y="6336811"/>
            <a:ext cx="10607040" cy="479816"/>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sz="2000" b="1" dirty="0">
                <a:solidFill>
                  <a:schemeClr val="bg1"/>
                </a:solidFill>
                <a:latin typeface="Times New Roman" panose="02020603050405020304" pitchFamily="18" charset="0"/>
                <a:cs typeface="Times New Roman" panose="02020603050405020304" pitchFamily="18" charset="0"/>
              </a:rPr>
              <a:t>Department : Information Technology</a:t>
            </a:r>
            <a:endParaRPr lang="x-none" sz="2000" b="1" dirty="0">
              <a:solidFill>
                <a:schemeClr val="bg1"/>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402259875"/>
              </p:ext>
            </p:extLst>
          </p:nvPr>
        </p:nvGraphicFramePr>
        <p:xfrm>
          <a:off x="621954" y="2017391"/>
          <a:ext cx="10135673" cy="4122338"/>
        </p:xfrm>
        <a:graphic>
          <a:graphicData uri="http://schemas.openxmlformats.org/drawingml/2006/table">
            <a:tbl>
              <a:tblPr firstRow="1" bandRow="1">
                <a:tableStyleId>{6E25E649-3F16-4E02-A733-19D2CDBF48F0}</a:tableStyleId>
              </a:tblPr>
              <a:tblGrid>
                <a:gridCol w="708338">
                  <a:extLst>
                    <a:ext uri="{9D8B030D-6E8A-4147-A177-3AD203B41FA5}">
                      <a16:colId xmlns:a16="http://schemas.microsoft.com/office/drawing/2014/main" val="20000"/>
                    </a:ext>
                  </a:extLst>
                </a:gridCol>
                <a:gridCol w="2331076">
                  <a:extLst>
                    <a:ext uri="{9D8B030D-6E8A-4147-A177-3AD203B41FA5}">
                      <a16:colId xmlns:a16="http://schemas.microsoft.com/office/drawing/2014/main" val="20001"/>
                    </a:ext>
                  </a:extLst>
                </a:gridCol>
                <a:gridCol w="2521683">
                  <a:extLst>
                    <a:ext uri="{9D8B030D-6E8A-4147-A177-3AD203B41FA5}">
                      <a16:colId xmlns:a16="http://schemas.microsoft.com/office/drawing/2014/main" val="20002"/>
                    </a:ext>
                  </a:extLst>
                </a:gridCol>
                <a:gridCol w="1133341">
                  <a:extLst>
                    <a:ext uri="{9D8B030D-6E8A-4147-A177-3AD203B41FA5}">
                      <a16:colId xmlns:a16="http://schemas.microsoft.com/office/drawing/2014/main" val="20003"/>
                    </a:ext>
                  </a:extLst>
                </a:gridCol>
                <a:gridCol w="1303343">
                  <a:extLst>
                    <a:ext uri="{9D8B030D-6E8A-4147-A177-3AD203B41FA5}">
                      <a16:colId xmlns:a16="http://schemas.microsoft.com/office/drawing/2014/main" val="20004"/>
                    </a:ext>
                  </a:extLst>
                </a:gridCol>
                <a:gridCol w="2137892">
                  <a:extLst>
                    <a:ext uri="{9D8B030D-6E8A-4147-A177-3AD203B41FA5}">
                      <a16:colId xmlns:a16="http://schemas.microsoft.com/office/drawing/2014/main" val="20005"/>
                    </a:ext>
                  </a:extLst>
                </a:gridCol>
              </a:tblGrid>
              <a:tr h="1253449">
                <a:tc>
                  <a:txBody>
                    <a:bodyPr/>
                    <a:lstStyle/>
                    <a:p>
                      <a:pPr algn="just"/>
                      <a:r>
                        <a:rPr lang="en-US" sz="2000" dirty="0"/>
                        <a:t>Ref:</a:t>
                      </a:r>
                    </a:p>
                    <a:p>
                      <a:pPr algn="just"/>
                      <a:r>
                        <a:rPr lang="en-US" sz="2000" dirty="0"/>
                        <a:t>No</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Paper Name</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Author name</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Dataset</a:t>
                      </a:r>
                      <a:r>
                        <a:rPr lang="en-US" sz="2000" baseline="0" dirty="0"/>
                        <a:t> </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Model</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Accuracy</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605662">
                <a:tc>
                  <a:txBody>
                    <a:bodyPr/>
                    <a:lstStyle/>
                    <a:p>
                      <a:pPr algn="just"/>
                      <a:r>
                        <a:rPr lang="en-US" sz="2000" b="1" dirty="0"/>
                        <a:t>[1]</a:t>
                      </a:r>
                      <a:endParaRPr lang="en-US" sz="2000" b="1"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Bilingual Ontology Dictionary in Sindhi &amp; English</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err="1"/>
                        <a:t>Rattar</a:t>
                      </a:r>
                      <a:r>
                        <a:rPr lang="en-US" sz="2000" dirty="0"/>
                        <a:t> et al. (2018)</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Not specified</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b="0" dirty="0"/>
                        <a:t>Manual Ontology-based Translation</a:t>
                      </a:r>
                      <a:endParaRPr lang="en-US" sz="2000" b="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90%–100% accuracy</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253449">
                <a:tc>
                  <a:txBody>
                    <a:bodyPr/>
                    <a:lstStyle/>
                    <a:p>
                      <a:pPr algn="just"/>
                      <a:r>
                        <a:rPr lang="en-US" sz="2000" b="1" dirty="0"/>
                        <a:t>[2]</a:t>
                      </a:r>
                      <a:endParaRPr lang="en-US" sz="2000" b="1" dirty="0">
                        <a:latin typeface="Times New Roman" panose="02020603050405020304" pitchFamily="18" charset="0"/>
                        <a:cs typeface="Times New Roman" panose="02020603050405020304" pitchFamily="18" charset="0"/>
                      </a:endParaRPr>
                    </a:p>
                  </a:txBody>
                  <a:tcPr/>
                </a:tc>
                <a:tc>
                  <a:txBody>
                    <a:bodyPr/>
                    <a:lstStyle/>
                    <a:p>
                      <a:r>
                        <a:rPr lang="en-US" b="0" dirty="0"/>
                        <a:t>Ontology-based Arabic Sentiment Analysis</a:t>
                      </a:r>
                      <a:endParaRPr lang="en-US" b="0" dirty="0">
                        <a:latin typeface="Times New Roman" panose="02020603050405020304" pitchFamily="18" charset="0"/>
                        <a:cs typeface="Times New Roman" panose="02020603050405020304" pitchFamily="18" charset="0"/>
                      </a:endParaRPr>
                    </a:p>
                  </a:txBody>
                  <a:tcPr anchor="ctr"/>
                </a:tc>
                <a:tc>
                  <a:txBody>
                    <a:bodyPr/>
                    <a:lstStyle/>
                    <a:p>
                      <a:pPr algn="just"/>
                      <a:r>
                        <a:rPr lang="en-US" sz="2000" dirty="0" err="1"/>
                        <a:t>Khabour</a:t>
                      </a:r>
                      <a:r>
                        <a:rPr lang="en-US" sz="2000" dirty="0"/>
                        <a:t> et al. (2022)</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Hotel dataset</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Domain Semantic Ontology</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79.20% accuracy, 78.75% F1</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12692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001641049"/>
              </p:ext>
            </p:extLst>
          </p:nvPr>
        </p:nvGraphicFramePr>
        <p:xfrm>
          <a:off x="621954" y="1404778"/>
          <a:ext cx="10135673" cy="4362407"/>
        </p:xfrm>
        <a:graphic>
          <a:graphicData uri="http://schemas.openxmlformats.org/drawingml/2006/table">
            <a:tbl>
              <a:tblPr firstRow="1" bandRow="1">
                <a:tableStyleId>{B301B821-A1FF-4177-AEE7-76D212191A09}</a:tableStyleId>
              </a:tblPr>
              <a:tblGrid>
                <a:gridCol w="708338">
                  <a:extLst>
                    <a:ext uri="{9D8B030D-6E8A-4147-A177-3AD203B41FA5}">
                      <a16:colId xmlns:a16="http://schemas.microsoft.com/office/drawing/2014/main" val="20000"/>
                    </a:ext>
                  </a:extLst>
                </a:gridCol>
                <a:gridCol w="2485623">
                  <a:extLst>
                    <a:ext uri="{9D8B030D-6E8A-4147-A177-3AD203B41FA5}">
                      <a16:colId xmlns:a16="http://schemas.microsoft.com/office/drawing/2014/main" val="20001"/>
                    </a:ext>
                  </a:extLst>
                </a:gridCol>
                <a:gridCol w="2524259">
                  <a:extLst>
                    <a:ext uri="{9D8B030D-6E8A-4147-A177-3AD203B41FA5}">
                      <a16:colId xmlns:a16="http://schemas.microsoft.com/office/drawing/2014/main" val="20002"/>
                    </a:ext>
                  </a:extLst>
                </a:gridCol>
                <a:gridCol w="1092128">
                  <a:extLst>
                    <a:ext uri="{9D8B030D-6E8A-4147-A177-3AD203B41FA5}">
                      <a16:colId xmlns:a16="http://schemas.microsoft.com/office/drawing/2014/main" val="20003"/>
                    </a:ext>
                  </a:extLst>
                </a:gridCol>
                <a:gridCol w="1442434">
                  <a:extLst>
                    <a:ext uri="{9D8B030D-6E8A-4147-A177-3AD203B41FA5}">
                      <a16:colId xmlns:a16="http://schemas.microsoft.com/office/drawing/2014/main" val="20004"/>
                    </a:ext>
                  </a:extLst>
                </a:gridCol>
                <a:gridCol w="1882891">
                  <a:extLst>
                    <a:ext uri="{9D8B030D-6E8A-4147-A177-3AD203B41FA5}">
                      <a16:colId xmlns:a16="http://schemas.microsoft.com/office/drawing/2014/main" val="20005"/>
                    </a:ext>
                  </a:extLst>
                </a:gridCol>
              </a:tblGrid>
              <a:tr h="1049795">
                <a:tc>
                  <a:txBody>
                    <a:bodyPr/>
                    <a:lstStyle/>
                    <a:p>
                      <a:pPr algn="just"/>
                      <a:r>
                        <a:rPr lang="en-US" sz="2000" dirty="0"/>
                        <a:t>Ref:</a:t>
                      </a:r>
                    </a:p>
                    <a:p>
                      <a:pPr algn="just"/>
                      <a:r>
                        <a:rPr lang="en-US" sz="2000" dirty="0"/>
                        <a:t>No</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Paper Name</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Author name</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Dataset</a:t>
                      </a:r>
                      <a:r>
                        <a:rPr lang="en-US" sz="2000" baseline="0" dirty="0"/>
                        <a:t> </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Model</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Accuracy</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746073">
                <a:tc>
                  <a:txBody>
                    <a:bodyPr/>
                    <a:lstStyle/>
                    <a:p>
                      <a:pPr algn="just"/>
                      <a:r>
                        <a:rPr lang="en-US" sz="2000" b="1" dirty="0"/>
                        <a:t>[3]</a:t>
                      </a:r>
                      <a:endParaRPr lang="en-US" sz="2000" b="1"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Emotion Ontology for Roman Urdu</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Nargis &amp; Jamil (2016)</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Not specified</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b="0" dirty="0"/>
                        <a:t>WordNet-Affect &amp; Ontology</a:t>
                      </a:r>
                      <a:endParaRPr lang="en-US" sz="2000" b="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85.40% recall, 92.87% precision</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566539">
                <a:tc>
                  <a:txBody>
                    <a:bodyPr/>
                    <a:lstStyle/>
                    <a:p>
                      <a:pPr algn="just"/>
                      <a:r>
                        <a:rPr lang="en-US" sz="2000" b="1" dirty="0"/>
                        <a:t>[4]</a:t>
                      </a:r>
                      <a:endParaRPr lang="en-US" sz="2000" b="1"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Arabic Hadith Ontology Survey</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Muhammed et al. (2024)</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Hadith Texts</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Semantic Classification via Ontology</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94.5% F-measure</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7" name="Oval 6"/>
          <p:cNvSpPr/>
          <p:nvPr/>
        </p:nvSpPr>
        <p:spPr>
          <a:xfrm>
            <a:off x="11771290" y="6408664"/>
            <a:ext cx="420710" cy="407963"/>
          </a:xfrm>
          <a:prstGeom prst="ellipse">
            <a:avLst/>
          </a:prstGeom>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2000" dirty="0">
                <a:solidFill>
                  <a:schemeClr val="tx1"/>
                </a:solidFill>
                <a:latin typeface="Times New Roman" pitchFamily="18" charset="0"/>
                <a:cs typeface="Times New Roman" pitchFamily="18" charset="0"/>
              </a:rPr>
              <a:t>8</a:t>
            </a:r>
          </a:p>
        </p:txBody>
      </p:sp>
      <p:pic>
        <p:nvPicPr>
          <p:cNvPr id="8" name="Picture 2" descr="QUEST NAWABSHAH">
            <a:extLst>
              <a:ext uri="{FF2B5EF4-FFF2-40B4-BE49-F238E27FC236}">
                <a16:creationId xmlns:a16="http://schemas.microsoft.com/office/drawing/2014/main" id="{1E187164-D77A-65AB-796C-F5A2F16BC12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343040" y="-144463"/>
            <a:ext cx="1884503" cy="189292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4B9A8348-F6F6-4472-FAF6-B4819AD77C50}"/>
              </a:ext>
            </a:extLst>
          </p:cNvPr>
          <p:cNvSpPr txBox="1">
            <a:spLocks/>
          </p:cNvSpPr>
          <p:nvPr/>
        </p:nvSpPr>
        <p:spPr>
          <a:xfrm>
            <a:off x="386271" y="6336811"/>
            <a:ext cx="10607040" cy="479816"/>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sz="2000" b="1" dirty="0">
                <a:solidFill>
                  <a:schemeClr val="bg1"/>
                </a:solidFill>
                <a:latin typeface="Times New Roman" panose="02020603050405020304" pitchFamily="18" charset="0"/>
                <a:cs typeface="Times New Roman" panose="02020603050405020304" pitchFamily="18" charset="0"/>
              </a:rPr>
              <a:t>Department : Information Technology</a:t>
            </a:r>
            <a:endParaRPr lang="x-none"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0251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437307986"/>
              </p:ext>
            </p:extLst>
          </p:nvPr>
        </p:nvGraphicFramePr>
        <p:xfrm>
          <a:off x="719778" y="1313991"/>
          <a:ext cx="9940026" cy="4558191"/>
        </p:xfrm>
        <a:graphic>
          <a:graphicData uri="http://schemas.openxmlformats.org/drawingml/2006/table">
            <a:tbl>
              <a:tblPr firstRow="1" bandRow="1">
                <a:tableStyleId>{B301B821-A1FF-4177-AEE7-76D212191A09}</a:tableStyleId>
              </a:tblPr>
              <a:tblGrid>
                <a:gridCol w="631034">
                  <a:extLst>
                    <a:ext uri="{9D8B030D-6E8A-4147-A177-3AD203B41FA5}">
                      <a16:colId xmlns:a16="http://schemas.microsoft.com/office/drawing/2014/main" val="20000"/>
                    </a:ext>
                  </a:extLst>
                </a:gridCol>
                <a:gridCol w="2046870">
                  <a:extLst>
                    <a:ext uri="{9D8B030D-6E8A-4147-A177-3AD203B41FA5}">
                      <a16:colId xmlns:a16="http://schemas.microsoft.com/office/drawing/2014/main" val="20001"/>
                    </a:ext>
                  </a:extLst>
                </a:gridCol>
                <a:gridCol w="1732002">
                  <a:extLst>
                    <a:ext uri="{9D8B030D-6E8A-4147-A177-3AD203B41FA5}">
                      <a16:colId xmlns:a16="http://schemas.microsoft.com/office/drawing/2014/main" val="20002"/>
                    </a:ext>
                  </a:extLst>
                </a:gridCol>
                <a:gridCol w="1304529">
                  <a:extLst>
                    <a:ext uri="{9D8B030D-6E8A-4147-A177-3AD203B41FA5}">
                      <a16:colId xmlns:a16="http://schemas.microsoft.com/office/drawing/2014/main" val="20003"/>
                    </a:ext>
                  </a:extLst>
                </a:gridCol>
                <a:gridCol w="1729544">
                  <a:extLst>
                    <a:ext uri="{9D8B030D-6E8A-4147-A177-3AD203B41FA5}">
                      <a16:colId xmlns:a16="http://schemas.microsoft.com/office/drawing/2014/main" val="20004"/>
                    </a:ext>
                  </a:extLst>
                </a:gridCol>
                <a:gridCol w="2496047">
                  <a:extLst>
                    <a:ext uri="{9D8B030D-6E8A-4147-A177-3AD203B41FA5}">
                      <a16:colId xmlns:a16="http://schemas.microsoft.com/office/drawing/2014/main" val="20005"/>
                    </a:ext>
                  </a:extLst>
                </a:gridCol>
              </a:tblGrid>
              <a:tr h="542970">
                <a:tc>
                  <a:txBody>
                    <a:bodyPr/>
                    <a:lstStyle/>
                    <a:p>
                      <a:pPr algn="just"/>
                      <a:r>
                        <a:rPr lang="en-US" sz="2000" dirty="0"/>
                        <a:t>Ref:</a:t>
                      </a:r>
                    </a:p>
                    <a:p>
                      <a:pPr algn="just"/>
                      <a:r>
                        <a:rPr lang="en-US" sz="2000" dirty="0"/>
                        <a:t>No</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Paper Name</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Author name</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Dataset</a:t>
                      </a:r>
                      <a:r>
                        <a:rPr lang="en-US" sz="2000" baseline="0" dirty="0"/>
                        <a:t> </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Model</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Accuracy</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478852">
                <a:tc>
                  <a:txBody>
                    <a:bodyPr/>
                    <a:lstStyle/>
                    <a:p>
                      <a:pPr algn="just"/>
                      <a:r>
                        <a:rPr lang="en-US" sz="2000" b="1" dirty="0"/>
                        <a:t>[5]</a:t>
                      </a:r>
                      <a:endParaRPr lang="en-US" sz="2000" b="1"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Domain-Specific Urdu Annotation (Automobile)</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Rajput (2014)</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Web Ads (Automobile)</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Ontology-based Annotation</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100% attribute accuracy</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073499">
                <a:tc>
                  <a:txBody>
                    <a:bodyPr/>
                    <a:lstStyle/>
                    <a:p>
                      <a:pPr algn="just"/>
                      <a:r>
                        <a:rPr lang="en-US" sz="2000" b="1" dirty="0"/>
                        <a:t>[6]</a:t>
                      </a:r>
                      <a:endParaRPr lang="en-US" sz="2000" b="1"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BERT for Sindhi News Sentiment</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Barakzai et al. (2022)</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Sindhi News</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BERT (Multilingual)</a:t>
                      </a:r>
                      <a:endParaRPr lang="en-US" sz="2000" dirty="0">
                        <a:latin typeface="Times New Roman" panose="02020603050405020304" pitchFamily="18" charset="0"/>
                        <a:cs typeface="Times New Roman" panose="02020603050405020304" pitchFamily="18" charset="0"/>
                      </a:endParaRPr>
                    </a:p>
                  </a:txBody>
                  <a:tcPr/>
                </a:tc>
                <a:tc>
                  <a:txBody>
                    <a:bodyPr/>
                    <a:lstStyle/>
                    <a:p>
                      <a:pPr algn="just"/>
                      <a:r>
                        <a:rPr lang="en-US" sz="2000" dirty="0"/>
                        <a:t>67.2% accuracy</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7" name="Oval 6"/>
          <p:cNvSpPr/>
          <p:nvPr/>
        </p:nvSpPr>
        <p:spPr>
          <a:xfrm>
            <a:off x="11771290" y="6408664"/>
            <a:ext cx="420710" cy="407963"/>
          </a:xfrm>
          <a:prstGeom prst="ellipse">
            <a:avLst/>
          </a:prstGeom>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r>
              <a:rPr lang="en-US" sz="2000" dirty="0">
                <a:solidFill>
                  <a:schemeClr val="tx1"/>
                </a:solidFill>
                <a:latin typeface="Times New Roman" pitchFamily="18" charset="0"/>
                <a:cs typeface="Times New Roman" pitchFamily="18" charset="0"/>
              </a:rPr>
              <a:t>9</a:t>
            </a:r>
          </a:p>
        </p:txBody>
      </p:sp>
      <p:pic>
        <p:nvPicPr>
          <p:cNvPr id="8" name="Picture 2" descr="QUEST NAWABSHAH">
            <a:extLst>
              <a:ext uri="{FF2B5EF4-FFF2-40B4-BE49-F238E27FC236}">
                <a16:creationId xmlns:a16="http://schemas.microsoft.com/office/drawing/2014/main" id="{1E187164-D77A-65AB-796C-F5A2F16BC12D}"/>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343040" y="-144463"/>
            <a:ext cx="1884503" cy="189292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4B9A8348-F6F6-4472-FAF6-B4819AD77C50}"/>
              </a:ext>
            </a:extLst>
          </p:cNvPr>
          <p:cNvSpPr txBox="1">
            <a:spLocks/>
          </p:cNvSpPr>
          <p:nvPr/>
        </p:nvSpPr>
        <p:spPr>
          <a:xfrm>
            <a:off x="386271" y="6336811"/>
            <a:ext cx="10607040" cy="479816"/>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r>
              <a:rPr lang="en-US" sz="2000" b="1" dirty="0">
                <a:solidFill>
                  <a:schemeClr val="bg1"/>
                </a:solidFill>
                <a:latin typeface="Times New Roman" panose="02020603050405020304" pitchFamily="18" charset="0"/>
                <a:cs typeface="Times New Roman" panose="02020603050405020304" pitchFamily="18" charset="0"/>
              </a:rPr>
              <a:t>Department : Information Technology</a:t>
            </a:r>
            <a:endParaRPr lang="x-none"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3823560"/>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TM03457515[[fn=View]]</Template>
  <TotalTime>9424</TotalTime>
  <Words>3986</Words>
  <Application>Microsoft Office PowerPoint</Application>
  <PresentationFormat>Widescreen</PresentationFormat>
  <Paragraphs>425</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Century Schoolbook</vt:lpstr>
      <vt:lpstr>Times New Roman</vt:lpstr>
      <vt:lpstr>Wingdings</vt:lpstr>
      <vt:lpstr>Wingdings 2</vt:lpstr>
      <vt:lpstr>View</vt:lpstr>
      <vt:lpstr>PowerPoint Presentation</vt:lpstr>
      <vt:lpstr>Content</vt:lpstr>
      <vt:lpstr>Introduction</vt:lpstr>
      <vt:lpstr>What is Ontology?</vt:lpstr>
      <vt:lpstr>Ontology in NLP and Sentiment Analysis:</vt:lpstr>
      <vt:lpstr>Applications</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Literature Review(Summary)</vt:lpstr>
      <vt:lpstr>Literature Review(Summary)</vt:lpstr>
      <vt:lpstr>Problem Statement</vt:lpstr>
      <vt:lpstr>PowerPoint Presentation</vt:lpstr>
      <vt:lpstr>PowerPoint Presentation</vt:lpstr>
      <vt:lpstr>PowerPoint Presentation</vt:lpstr>
      <vt:lpstr>PowerPoint Presentation</vt:lpstr>
      <vt:lpstr>Proposed FrameWork Cont’d</vt:lpstr>
      <vt:lpstr>Tools And Techniques</vt:lpstr>
      <vt:lpstr>Expected Outcomes: </vt:lpstr>
      <vt:lpstr>Timeline</vt:lpstr>
      <vt:lpstr>References</vt:lpstr>
      <vt:lpstr>References</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FYP-1 PRESETATION</dc:title>
  <dc:creator>AHLp</dc:creator>
  <cp:lastModifiedBy>anisha arain</cp:lastModifiedBy>
  <cp:revision>171</cp:revision>
  <dcterms:created xsi:type="dcterms:W3CDTF">2023-05-22T07:24:45Z</dcterms:created>
  <dcterms:modified xsi:type="dcterms:W3CDTF">2025-05-14T06:10:57Z</dcterms:modified>
</cp:coreProperties>
</file>