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94" r:id="rId7"/>
    <p:sldId id="395" r:id="rId8"/>
    <p:sldId id="317" r:id="rId9"/>
    <p:sldId id="396" r:id="rId10"/>
    <p:sldId id="398" r:id="rId11"/>
    <p:sldId id="399" r:id="rId12"/>
    <p:sldId id="397" r:id="rId13"/>
    <p:sldId id="392" r:id="rId14"/>
    <p:sldId id="393"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asharada Palakonda" initials="VP" lastIdx="1" clrIdx="0">
    <p:extLst>
      <p:ext uri="{19B8F6BF-5375-455C-9EA6-DF929625EA0E}">
        <p15:presenceInfo xmlns:p15="http://schemas.microsoft.com/office/powerpoint/2012/main" userId="68a159fa431582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12T21:28:10.75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g"/><Relationship Id="rId12"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svg"/><Relationship Id="rId11"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err="1"/>
              <a:t>FuseBuster</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7449"/>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Detection of faults in Electrical lines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112E-37C6-FBB1-1DFC-A03876143593}"/>
              </a:ext>
            </a:extLst>
          </p:cNvPr>
          <p:cNvSpPr>
            <a:spLocks noGrp="1"/>
          </p:cNvSpPr>
          <p:nvPr>
            <p:ph type="title"/>
          </p:nvPr>
        </p:nvSpPr>
        <p:spPr/>
        <p:txBody>
          <a:bodyPr/>
          <a:lstStyle/>
          <a:p>
            <a:r>
              <a:rPr lang="en-US" dirty="0"/>
              <a:t>Principle</a:t>
            </a:r>
            <a:endParaRPr lang="en-IN" dirty="0"/>
          </a:p>
        </p:txBody>
      </p:sp>
      <p:sp>
        <p:nvSpPr>
          <p:cNvPr id="3" name="Content Placeholder 2">
            <a:extLst>
              <a:ext uri="{FF2B5EF4-FFF2-40B4-BE49-F238E27FC236}">
                <a16:creationId xmlns:a16="http://schemas.microsoft.com/office/drawing/2014/main" id="{F4501E56-AE2B-AAFE-1A95-8B886F8E1545}"/>
              </a:ext>
            </a:extLst>
          </p:cNvPr>
          <p:cNvSpPr>
            <a:spLocks noGrp="1"/>
          </p:cNvSpPr>
          <p:nvPr>
            <p:ph idx="1"/>
          </p:nvPr>
        </p:nvSpPr>
        <p:spPr/>
        <p:txBody>
          <a:bodyPr/>
          <a:lstStyle/>
          <a:p>
            <a:r>
              <a:rPr lang="en-US" dirty="0"/>
              <a:t>Every electric line generates an induced electromagnetic field around itself. These electromagnetic fields can be used to detect whether the electric line is working or not. An ESP32 or ESP8266 module interfaced with an inductor can be used to detect the presence of the electric field. They can further be interfaced with a GPS module and can send the information to the server over the internet. </a:t>
            </a:r>
            <a:endParaRPr lang="en-IN" dirty="0"/>
          </a:p>
        </p:txBody>
      </p:sp>
      <p:sp>
        <p:nvSpPr>
          <p:cNvPr id="4" name="Date Placeholder 3">
            <a:extLst>
              <a:ext uri="{FF2B5EF4-FFF2-40B4-BE49-F238E27FC236}">
                <a16:creationId xmlns:a16="http://schemas.microsoft.com/office/drawing/2014/main" id="{45B7D32A-7E58-6921-2AB1-6ACA13C66AC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C115BF1-1940-0A46-F57C-DD00BE05E6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A6608C6-759F-EBE7-F78E-7D731B863AA0}"/>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59526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112E-37C6-FBB1-1DFC-A03876143593}"/>
              </a:ext>
            </a:extLst>
          </p:cNvPr>
          <p:cNvSpPr>
            <a:spLocks noGrp="1"/>
          </p:cNvSpPr>
          <p:nvPr>
            <p:ph type="title"/>
          </p:nvPr>
        </p:nvSpPr>
        <p:spPr/>
        <p:txBody>
          <a:bodyPr/>
          <a:lstStyle/>
          <a:p>
            <a:r>
              <a:rPr lang="en-US" dirty="0"/>
              <a:t>Proposed circuit diagram</a:t>
            </a:r>
            <a:endParaRPr lang="en-IN" dirty="0"/>
          </a:p>
        </p:txBody>
      </p:sp>
      <p:pic>
        <p:nvPicPr>
          <p:cNvPr id="8" name="Content Placeholder 7" descr="Graphical user interface&#10;&#10;Description automatically generated with low confidence">
            <a:extLst>
              <a:ext uri="{FF2B5EF4-FFF2-40B4-BE49-F238E27FC236}">
                <a16:creationId xmlns:a16="http://schemas.microsoft.com/office/drawing/2014/main" id="{A4ACA2D6-19F2-44B8-3E0A-DAD0F4F2B1A6}"/>
              </a:ext>
            </a:extLst>
          </p:cNvPr>
          <p:cNvPicPr>
            <a:picLocks noGrp="1" noChangeAspect="1"/>
          </p:cNvPicPr>
          <p:nvPr>
            <p:ph idx="1"/>
          </p:nvPr>
        </p:nvPicPr>
        <p:blipFill>
          <a:blip r:embed="rId2"/>
          <a:stretch>
            <a:fillRect/>
          </a:stretch>
        </p:blipFill>
        <p:spPr>
          <a:xfrm>
            <a:off x="2906395" y="1215275"/>
            <a:ext cx="6379209" cy="5106672"/>
          </a:xfrm>
        </p:spPr>
      </p:pic>
      <p:sp>
        <p:nvSpPr>
          <p:cNvPr id="6" name="Slide Number Placeholder 5">
            <a:extLst>
              <a:ext uri="{FF2B5EF4-FFF2-40B4-BE49-F238E27FC236}">
                <a16:creationId xmlns:a16="http://schemas.microsoft.com/office/drawing/2014/main" id="{BA6608C6-759F-EBE7-F78E-7D731B863AA0}"/>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90730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92500" lnSpcReduction="20000"/>
          </a:bodyPr>
          <a:lstStyle/>
          <a:p>
            <a:r>
              <a:rPr lang="en-US" dirty="0"/>
              <a:t>A cluster of the proposed module, when placed at regular intervals near the electric lines can detect any change in EMF. These can be further used to detect a sudden surge or a line failure. These can be reported with GPS coordinates to the authorized personnel in no time, so that immediate action can be taken.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Problem statement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Electrical lines are vulnerable to faults which go unnoticed for days. This may result in delay in maintenance and discomfort and issues for end users. Hence, the proposed solution is aims to create a cluster of modules to find the location of fault. It aims at returning the GPS coordinates of the probable fault location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E0ED-A553-014A-46AC-A7EE1C52C5CB}"/>
              </a:ext>
            </a:extLst>
          </p:cNvPr>
          <p:cNvSpPr>
            <a:spLocks noGrp="1"/>
          </p:cNvSpPr>
          <p:nvPr>
            <p:ph type="title"/>
          </p:nvPr>
        </p:nvSpPr>
        <p:spPr/>
        <p:txBody>
          <a:bodyPr/>
          <a:lstStyle/>
          <a:p>
            <a:r>
              <a:rPr lang="en-US" dirty="0"/>
              <a:t>Recent Issues of Power outage</a:t>
            </a:r>
            <a:endParaRPr lang="en-IN" dirty="0"/>
          </a:p>
        </p:txBody>
      </p:sp>
      <p:sp>
        <p:nvSpPr>
          <p:cNvPr id="6" name="Slide Number Placeholder 5">
            <a:extLst>
              <a:ext uri="{FF2B5EF4-FFF2-40B4-BE49-F238E27FC236}">
                <a16:creationId xmlns:a16="http://schemas.microsoft.com/office/drawing/2014/main" id="{A8825E42-E305-5D93-1A90-DD0561E42933}"/>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8" name="Picture 7">
            <a:extLst>
              <a:ext uri="{FF2B5EF4-FFF2-40B4-BE49-F238E27FC236}">
                <a16:creationId xmlns:a16="http://schemas.microsoft.com/office/drawing/2014/main" id="{1D744F37-2BC4-B041-99F1-AD97660ECDDE}"/>
              </a:ext>
            </a:extLst>
          </p:cNvPr>
          <p:cNvPicPr>
            <a:picLocks noChangeAspect="1"/>
          </p:cNvPicPr>
          <p:nvPr/>
        </p:nvPicPr>
        <p:blipFill>
          <a:blip r:embed="rId2"/>
          <a:stretch>
            <a:fillRect/>
          </a:stretch>
        </p:blipFill>
        <p:spPr>
          <a:xfrm>
            <a:off x="418358" y="1396169"/>
            <a:ext cx="6047098" cy="1463007"/>
          </a:xfrm>
          <a:prstGeom prst="rect">
            <a:avLst/>
          </a:prstGeom>
        </p:spPr>
      </p:pic>
      <p:pic>
        <p:nvPicPr>
          <p:cNvPr id="10" name="Picture 9">
            <a:extLst>
              <a:ext uri="{FF2B5EF4-FFF2-40B4-BE49-F238E27FC236}">
                <a16:creationId xmlns:a16="http://schemas.microsoft.com/office/drawing/2014/main" id="{FB18508C-B462-BE10-C9E5-6B4704836B66}"/>
              </a:ext>
            </a:extLst>
          </p:cNvPr>
          <p:cNvPicPr>
            <a:picLocks noChangeAspect="1"/>
          </p:cNvPicPr>
          <p:nvPr/>
        </p:nvPicPr>
        <p:blipFill>
          <a:blip r:embed="rId3"/>
          <a:stretch>
            <a:fillRect/>
          </a:stretch>
        </p:blipFill>
        <p:spPr>
          <a:xfrm>
            <a:off x="418358" y="3125813"/>
            <a:ext cx="5945498" cy="1553250"/>
          </a:xfrm>
          <a:prstGeom prst="rect">
            <a:avLst/>
          </a:prstGeom>
        </p:spPr>
      </p:pic>
      <p:pic>
        <p:nvPicPr>
          <p:cNvPr id="14" name="Picture 13">
            <a:extLst>
              <a:ext uri="{FF2B5EF4-FFF2-40B4-BE49-F238E27FC236}">
                <a16:creationId xmlns:a16="http://schemas.microsoft.com/office/drawing/2014/main" id="{02B6B0F1-A52F-C7FE-6810-11C8EF00C9F4}"/>
              </a:ext>
            </a:extLst>
          </p:cNvPr>
          <p:cNvPicPr>
            <a:picLocks noChangeAspect="1"/>
          </p:cNvPicPr>
          <p:nvPr/>
        </p:nvPicPr>
        <p:blipFill>
          <a:blip r:embed="rId4"/>
          <a:stretch>
            <a:fillRect/>
          </a:stretch>
        </p:blipFill>
        <p:spPr>
          <a:xfrm>
            <a:off x="6548582" y="2485820"/>
            <a:ext cx="5409787" cy="1153558"/>
          </a:xfrm>
          <a:prstGeom prst="rect">
            <a:avLst/>
          </a:prstGeom>
        </p:spPr>
      </p:pic>
      <p:pic>
        <p:nvPicPr>
          <p:cNvPr id="4" name="Picture 3">
            <a:extLst>
              <a:ext uri="{FF2B5EF4-FFF2-40B4-BE49-F238E27FC236}">
                <a16:creationId xmlns:a16="http://schemas.microsoft.com/office/drawing/2014/main" id="{D4189CD0-36F7-8A06-21C0-338750C26C0E}"/>
              </a:ext>
            </a:extLst>
          </p:cNvPr>
          <p:cNvPicPr>
            <a:picLocks noChangeAspect="1"/>
          </p:cNvPicPr>
          <p:nvPr/>
        </p:nvPicPr>
        <p:blipFill rotWithShape="1">
          <a:blip r:embed="rId5"/>
          <a:srcRect t="21830" b="63753"/>
          <a:stretch/>
        </p:blipFill>
        <p:spPr>
          <a:xfrm>
            <a:off x="6096000" y="4861990"/>
            <a:ext cx="5021356" cy="1608725"/>
          </a:xfrm>
          <a:prstGeom prst="rect">
            <a:avLst/>
          </a:prstGeom>
        </p:spPr>
      </p:pic>
    </p:spTree>
    <p:extLst>
      <p:ext uri="{BB962C8B-B14F-4D97-AF65-F5344CB8AC3E}">
        <p14:creationId xmlns:p14="http://schemas.microsoft.com/office/powerpoint/2010/main" val="43563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DA95-9EB7-0330-96C9-0CD62B6E3F1B}"/>
              </a:ext>
            </a:extLst>
          </p:cNvPr>
          <p:cNvSpPr>
            <a:spLocks noGrp="1"/>
          </p:cNvSpPr>
          <p:nvPr>
            <p:ph type="ctrTitle"/>
          </p:nvPr>
        </p:nvSpPr>
        <p:spPr>
          <a:xfrm>
            <a:off x="995083" y="389840"/>
            <a:ext cx="10646054" cy="1008653"/>
          </a:xfrm>
        </p:spPr>
        <p:txBody>
          <a:bodyPr/>
          <a:lstStyle/>
          <a:p>
            <a:pPr algn="ctr"/>
            <a:r>
              <a:rPr lang="en-IN" sz="4800" dirty="0"/>
              <a:t>COST OF ELECTRIC OUTAGE</a:t>
            </a:r>
          </a:p>
        </p:txBody>
      </p:sp>
      <p:sp>
        <p:nvSpPr>
          <p:cNvPr id="3" name="Subtitle 2">
            <a:extLst>
              <a:ext uri="{FF2B5EF4-FFF2-40B4-BE49-F238E27FC236}">
                <a16:creationId xmlns:a16="http://schemas.microsoft.com/office/drawing/2014/main" id="{81F48387-21BE-4F56-C8D3-3010EC142404}"/>
              </a:ext>
            </a:extLst>
          </p:cNvPr>
          <p:cNvSpPr>
            <a:spLocks noGrp="1"/>
          </p:cNvSpPr>
          <p:nvPr>
            <p:ph type="subTitle" idx="1"/>
          </p:nvPr>
        </p:nvSpPr>
        <p:spPr>
          <a:xfrm>
            <a:off x="454585" y="2205642"/>
            <a:ext cx="8281989" cy="4455458"/>
          </a:xfrm>
        </p:spPr>
        <p:txBody>
          <a:bodyPr/>
          <a:lstStyle/>
          <a:p>
            <a:r>
              <a:rPr lang="en-US" b="0" i="0" dirty="0">
                <a:solidFill>
                  <a:schemeClr val="tx1"/>
                </a:solidFill>
                <a:effectLst/>
              </a:rPr>
              <a:t>For large companies, the cost of an outage can escalate into the millions of dollars per hour of downtime. In fact, the DoE recently estimated that outages are costing the U.S. economy $150 billion annually.</a:t>
            </a:r>
          </a:p>
          <a:p>
            <a:r>
              <a:rPr lang="en-US" dirty="0"/>
              <a:t>The annual cost of power interruptions: </a:t>
            </a:r>
          </a:p>
          <a:p>
            <a:pPr marL="342900" indent="-342900">
              <a:buFont typeface="Arial" panose="020B0604020202020204" pitchFamily="34" charset="0"/>
              <a:buChar char="•"/>
            </a:pPr>
            <a:r>
              <a:rPr lang="en-US" dirty="0"/>
              <a:t>Could be as low as $22 billion or as high as $135 billion</a:t>
            </a:r>
            <a:endParaRPr lang="en-US" dirty="0">
              <a:solidFill>
                <a:schemeClr val="tx1"/>
              </a:solidFill>
            </a:endParaRPr>
          </a:p>
          <a:p>
            <a:pPr marL="342900" indent="-342900">
              <a:buFont typeface="Arial" panose="020B0604020202020204" pitchFamily="34" charset="0"/>
              <a:buChar char="•"/>
            </a:pPr>
            <a:r>
              <a:rPr lang="en-US" dirty="0"/>
              <a:t>Could be as high as $119 billion</a:t>
            </a:r>
          </a:p>
        </p:txBody>
      </p:sp>
      <p:sp>
        <p:nvSpPr>
          <p:cNvPr id="4" name="Date Placeholder 3">
            <a:extLst>
              <a:ext uri="{FF2B5EF4-FFF2-40B4-BE49-F238E27FC236}">
                <a16:creationId xmlns:a16="http://schemas.microsoft.com/office/drawing/2014/main" id="{FDFDC8F0-1905-B1F2-44CA-C4230E9AC985}"/>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473C8F4F-8B69-6BDA-D1B9-E23855F6838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406B665-659E-86B9-8AC8-618B0E778322}"/>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114508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Principle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Electromagnetic Induction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E401E5-8964-04A8-7402-BF574CDC04AA}"/>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322650AD-34B4-9424-2649-392C3079B84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8865127-C419-6246-9314-25D34C5C6BA2}"/>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9" name="Picture 8">
            <a:extLst>
              <a:ext uri="{FF2B5EF4-FFF2-40B4-BE49-F238E27FC236}">
                <a16:creationId xmlns:a16="http://schemas.microsoft.com/office/drawing/2014/main" id="{4E5FD416-549A-1B7C-16E3-054882FBDCFC}"/>
              </a:ext>
            </a:extLst>
          </p:cNvPr>
          <p:cNvPicPr>
            <a:picLocks noChangeAspect="1"/>
          </p:cNvPicPr>
          <p:nvPr/>
        </p:nvPicPr>
        <p:blipFill>
          <a:blip r:embed="rId2"/>
          <a:stretch>
            <a:fillRect/>
          </a:stretch>
        </p:blipFill>
        <p:spPr>
          <a:xfrm>
            <a:off x="0" y="53465"/>
            <a:ext cx="12192000" cy="6858000"/>
          </a:xfrm>
          <a:prstGeom prst="rect">
            <a:avLst/>
          </a:prstGeom>
        </p:spPr>
      </p:pic>
    </p:spTree>
    <p:extLst>
      <p:ext uri="{BB962C8B-B14F-4D97-AF65-F5344CB8AC3E}">
        <p14:creationId xmlns:p14="http://schemas.microsoft.com/office/powerpoint/2010/main" val="223510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F9C5D0-79D9-D0A0-07C6-F577BAB0112F}"/>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435641CC-B59D-36D1-9422-FCD12F589B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621E3C-0270-03B1-69F9-9753C80DAD81}"/>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8" name="Picture 7">
            <a:extLst>
              <a:ext uri="{FF2B5EF4-FFF2-40B4-BE49-F238E27FC236}">
                <a16:creationId xmlns:a16="http://schemas.microsoft.com/office/drawing/2014/main" id="{EA603C55-36AD-98FF-5C31-F2A2EAE76CA2}"/>
              </a:ext>
            </a:extLst>
          </p:cNvPr>
          <p:cNvPicPr>
            <a:picLocks noChangeAspect="1"/>
          </p:cNvPicPr>
          <p:nvPr/>
        </p:nvPicPr>
        <p:blipFill rotWithShape="1">
          <a:blip r:embed="rId2"/>
          <a:srcRect l="32210" r="21619" b="4530"/>
          <a:stretch/>
        </p:blipFill>
        <p:spPr>
          <a:xfrm>
            <a:off x="760850" y="1597206"/>
            <a:ext cx="1869264" cy="4320989"/>
          </a:xfrm>
          <a:prstGeom prst="rect">
            <a:avLst/>
          </a:prstGeom>
        </p:spPr>
      </p:pic>
      <p:pic>
        <p:nvPicPr>
          <p:cNvPr id="10" name="Picture 9">
            <a:extLst>
              <a:ext uri="{FF2B5EF4-FFF2-40B4-BE49-F238E27FC236}">
                <a16:creationId xmlns:a16="http://schemas.microsoft.com/office/drawing/2014/main" id="{8E0B21E9-B2D6-E3C8-2A25-F9AF2F53F85D}"/>
              </a:ext>
            </a:extLst>
          </p:cNvPr>
          <p:cNvPicPr>
            <a:picLocks noChangeAspect="1"/>
          </p:cNvPicPr>
          <p:nvPr/>
        </p:nvPicPr>
        <p:blipFill rotWithShape="1">
          <a:blip r:embed="rId3"/>
          <a:srcRect l="31176" r="31595" b="6274"/>
          <a:stretch/>
        </p:blipFill>
        <p:spPr>
          <a:xfrm>
            <a:off x="3991345" y="1375492"/>
            <a:ext cx="797859" cy="2008375"/>
          </a:xfrm>
          <a:prstGeom prst="rect">
            <a:avLst/>
          </a:prstGeom>
        </p:spPr>
      </p:pic>
      <p:pic>
        <p:nvPicPr>
          <p:cNvPr id="12" name="Picture 11">
            <a:extLst>
              <a:ext uri="{FF2B5EF4-FFF2-40B4-BE49-F238E27FC236}">
                <a16:creationId xmlns:a16="http://schemas.microsoft.com/office/drawing/2014/main" id="{186418C5-CAC6-D4D9-4F7F-20A46F58D2B3}"/>
              </a:ext>
            </a:extLst>
          </p:cNvPr>
          <p:cNvPicPr>
            <a:picLocks noChangeAspect="1"/>
          </p:cNvPicPr>
          <p:nvPr/>
        </p:nvPicPr>
        <p:blipFill rotWithShape="1">
          <a:blip r:embed="rId4"/>
          <a:srcRect l="24903" t="26724" r="24330" b="32177"/>
          <a:stretch/>
        </p:blipFill>
        <p:spPr>
          <a:xfrm>
            <a:off x="9222722" y="3244781"/>
            <a:ext cx="2680806" cy="2259106"/>
          </a:xfrm>
          <a:prstGeom prst="rect">
            <a:avLst/>
          </a:prstGeom>
        </p:spPr>
      </p:pic>
      <p:pic>
        <p:nvPicPr>
          <p:cNvPr id="14" name="Graphic 13" descr="Line arrow Straight">
            <a:extLst>
              <a:ext uri="{FF2B5EF4-FFF2-40B4-BE49-F238E27FC236}">
                <a16:creationId xmlns:a16="http://schemas.microsoft.com/office/drawing/2014/main" id="{097DF141-70F7-DEDC-A878-EEA8683689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01950" y="2237322"/>
            <a:ext cx="914400" cy="914400"/>
          </a:xfrm>
          <a:prstGeom prst="rect">
            <a:avLst/>
          </a:prstGeom>
        </p:spPr>
      </p:pic>
      <p:sp>
        <p:nvSpPr>
          <p:cNvPr id="15" name="Rectangle: Rounded Corners 14">
            <a:extLst>
              <a:ext uri="{FF2B5EF4-FFF2-40B4-BE49-F238E27FC236}">
                <a16:creationId xmlns:a16="http://schemas.microsoft.com/office/drawing/2014/main" id="{6DD7A23B-8D6A-252F-AA0F-4CC91705C078}"/>
              </a:ext>
            </a:extLst>
          </p:cNvPr>
          <p:cNvSpPr/>
          <p:nvPr/>
        </p:nvSpPr>
        <p:spPr>
          <a:xfrm>
            <a:off x="3544249" y="3945013"/>
            <a:ext cx="2680806" cy="1433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Content Placeholder 7" descr="Graphical user interface&#10;&#10;Description automatically generated with low confidence">
            <a:extLst>
              <a:ext uri="{FF2B5EF4-FFF2-40B4-BE49-F238E27FC236}">
                <a16:creationId xmlns:a16="http://schemas.microsoft.com/office/drawing/2014/main" id="{71B01720-D12A-CD8E-F861-C173F702A943}"/>
              </a:ext>
            </a:extLst>
          </p:cNvPr>
          <p:cNvPicPr>
            <a:picLocks noChangeAspect="1"/>
          </p:cNvPicPr>
          <p:nvPr/>
        </p:nvPicPr>
        <p:blipFill>
          <a:blip r:embed="rId7"/>
          <a:stretch>
            <a:fillRect/>
          </a:stretch>
        </p:blipFill>
        <p:spPr>
          <a:xfrm>
            <a:off x="3989097" y="3939186"/>
            <a:ext cx="1791110" cy="1433816"/>
          </a:xfrm>
          <a:prstGeom prst="rect">
            <a:avLst/>
          </a:prstGeom>
        </p:spPr>
      </p:pic>
      <p:pic>
        <p:nvPicPr>
          <p:cNvPr id="18" name="Graphic 17" descr="Wi Fi">
            <a:extLst>
              <a:ext uri="{FF2B5EF4-FFF2-40B4-BE49-F238E27FC236}">
                <a16:creationId xmlns:a16="http://schemas.microsoft.com/office/drawing/2014/main" id="{B2C9ADE0-E48F-C8EE-E84C-3E558C3717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0359" y="912470"/>
            <a:ext cx="914400" cy="914400"/>
          </a:xfrm>
          <a:prstGeom prst="rect">
            <a:avLst/>
          </a:prstGeom>
        </p:spPr>
      </p:pic>
      <p:pic>
        <p:nvPicPr>
          <p:cNvPr id="22" name="Graphic 21" descr="Line arrow Straight">
            <a:extLst>
              <a:ext uri="{FF2B5EF4-FFF2-40B4-BE49-F238E27FC236}">
                <a16:creationId xmlns:a16="http://schemas.microsoft.com/office/drawing/2014/main" id="{73DB391A-B1D3-687B-6E52-0C0891A7B3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6606986" y="4198892"/>
            <a:ext cx="2170885" cy="1174109"/>
          </a:xfrm>
          <a:prstGeom prst="rect">
            <a:avLst/>
          </a:prstGeom>
        </p:spPr>
      </p:pic>
      <p:sp>
        <p:nvSpPr>
          <p:cNvPr id="23" name="TextBox 22">
            <a:extLst>
              <a:ext uri="{FF2B5EF4-FFF2-40B4-BE49-F238E27FC236}">
                <a16:creationId xmlns:a16="http://schemas.microsoft.com/office/drawing/2014/main" id="{B31598D7-88D5-AC41-8256-9856FB369642}"/>
              </a:ext>
            </a:extLst>
          </p:cNvPr>
          <p:cNvSpPr txBox="1"/>
          <p:nvPr/>
        </p:nvSpPr>
        <p:spPr>
          <a:xfrm>
            <a:off x="4032638" y="5636218"/>
            <a:ext cx="1652121" cy="369332"/>
          </a:xfrm>
          <a:prstGeom prst="rect">
            <a:avLst/>
          </a:prstGeom>
          <a:noFill/>
        </p:spPr>
        <p:txBody>
          <a:bodyPr wrap="square" rtlCol="0">
            <a:spAutoFit/>
          </a:bodyPr>
          <a:lstStyle/>
          <a:p>
            <a:r>
              <a:rPr lang="en-US" dirty="0"/>
              <a:t>FUSE-BUSTER</a:t>
            </a:r>
            <a:endParaRPr lang="en-IN" dirty="0"/>
          </a:p>
        </p:txBody>
      </p:sp>
      <p:pic>
        <p:nvPicPr>
          <p:cNvPr id="25" name="Graphic 24" descr="Pin">
            <a:extLst>
              <a:ext uri="{FF2B5EF4-FFF2-40B4-BE49-F238E27FC236}">
                <a16:creationId xmlns:a16="http://schemas.microsoft.com/office/drawing/2014/main" id="{02E8CB12-823F-E60E-BBC5-3DE787C507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24370" y="5373002"/>
            <a:ext cx="670864" cy="670864"/>
          </a:xfrm>
          <a:prstGeom prst="rect">
            <a:avLst/>
          </a:prstGeom>
        </p:spPr>
      </p:pic>
      <p:sp>
        <p:nvSpPr>
          <p:cNvPr id="26" name="TextBox 25">
            <a:extLst>
              <a:ext uri="{FF2B5EF4-FFF2-40B4-BE49-F238E27FC236}">
                <a16:creationId xmlns:a16="http://schemas.microsoft.com/office/drawing/2014/main" id="{1F60B520-E1F0-DE63-1D98-4A1BE8D1D34D}"/>
              </a:ext>
            </a:extLst>
          </p:cNvPr>
          <p:cNvSpPr txBox="1"/>
          <p:nvPr/>
        </p:nvSpPr>
        <p:spPr>
          <a:xfrm>
            <a:off x="9541733" y="5589210"/>
            <a:ext cx="2526756" cy="369332"/>
          </a:xfrm>
          <a:prstGeom prst="rect">
            <a:avLst/>
          </a:prstGeom>
          <a:noFill/>
        </p:spPr>
        <p:txBody>
          <a:bodyPr wrap="square" rtlCol="0">
            <a:spAutoFit/>
          </a:bodyPr>
          <a:lstStyle/>
          <a:p>
            <a:r>
              <a:rPr lang="en-US" dirty="0"/>
              <a:t>LOCATION AT FAULT</a:t>
            </a:r>
            <a:endParaRPr lang="en-IN" dirty="0"/>
          </a:p>
        </p:txBody>
      </p:sp>
      <p:sp>
        <p:nvSpPr>
          <p:cNvPr id="27" name="TextBox 26">
            <a:extLst>
              <a:ext uri="{FF2B5EF4-FFF2-40B4-BE49-F238E27FC236}">
                <a16:creationId xmlns:a16="http://schemas.microsoft.com/office/drawing/2014/main" id="{46425E84-6B68-E0B1-5319-4775221A84CB}"/>
              </a:ext>
            </a:extLst>
          </p:cNvPr>
          <p:cNvSpPr txBox="1"/>
          <p:nvPr/>
        </p:nvSpPr>
        <p:spPr>
          <a:xfrm flipH="1">
            <a:off x="9115913" y="2458173"/>
            <a:ext cx="2221637" cy="646331"/>
          </a:xfrm>
          <a:prstGeom prst="rect">
            <a:avLst/>
          </a:prstGeom>
          <a:noFill/>
        </p:spPr>
        <p:txBody>
          <a:bodyPr wrap="square" rtlCol="0">
            <a:spAutoFit/>
          </a:bodyPr>
          <a:lstStyle/>
          <a:p>
            <a:r>
              <a:rPr lang="en-US" dirty="0"/>
              <a:t>ELECTRICITY DEPARTMENT</a:t>
            </a:r>
            <a:endParaRPr lang="en-IN" dirty="0"/>
          </a:p>
        </p:txBody>
      </p:sp>
      <p:sp>
        <p:nvSpPr>
          <p:cNvPr id="29" name="TextBox 28">
            <a:extLst>
              <a:ext uri="{FF2B5EF4-FFF2-40B4-BE49-F238E27FC236}">
                <a16:creationId xmlns:a16="http://schemas.microsoft.com/office/drawing/2014/main" id="{D71B2D29-D6F6-4A26-8579-F3A25E52B8E7}"/>
              </a:ext>
            </a:extLst>
          </p:cNvPr>
          <p:cNvSpPr txBox="1"/>
          <p:nvPr/>
        </p:nvSpPr>
        <p:spPr>
          <a:xfrm>
            <a:off x="6749265" y="4286762"/>
            <a:ext cx="1550894" cy="369332"/>
          </a:xfrm>
          <a:prstGeom prst="rect">
            <a:avLst/>
          </a:prstGeom>
          <a:noFill/>
        </p:spPr>
        <p:txBody>
          <a:bodyPr wrap="square" rtlCol="0">
            <a:spAutoFit/>
          </a:bodyPr>
          <a:lstStyle/>
          <a:p>
            <a:r>
              <a:rPr lang="en-US" dirty="0"/>
              <a:t>Power failure</a:t>
            </a:r>
            <a:endParaRPr lang="en-IN" dirty="0"/>
          </a:p>
        </p:txBody>
      </p:sp>
      <p:sp>
        <p:nvSpPr>
          <p:cNvPr id="30" name="TextBox 29">
            <a:extLst>
              <a:ext uri="{FF2B5EF4-FFF2-40B4-BE49-F238E27FC236}">
                <a16:creationId xmlns:a16="http://schemas.microsoft.com/office/drawing/2014/main" id="{E46AB3AC-D817-81FC-6965-6FBC29981072}"/>
              </a:ext>
            </a:extLst>
          </p:cNvPr>
          <p:cNvSpPr txBox="1"/>
          <p:nvPr/>
        </p:nvSpPr>
        <p:spPr>
          <a:xfrm>
            <a:off x="6688483" y="4934774"/>
            <a:ext cx="1791110" cy="369332"/>
          </a:xfrm>
          <a:prstGeom prst="rect">
            <a:avLst/>
          </a:prstGeom>
          <a:noFill/>
        </p:spPr>
        <p:txBody>
          <a:bodyPr wrap="square" rtlCol="0">
            <a:spAutoFit/>
          </a:bodyPr>
          <a:lstStyle/>
          <a:p>
            <a:r>
              <a:rPr lang="en-US" dirty="0"/>
              <a:t>HTTPS request</a:t>
            </a:r>
            <a:endParaRPr lang="en-IN" dirty="0"/>
          </a:p>
        </p:txBody>
      </p:sp>
      <p:sp>
        <p:nvSpPr>
          <p:cNvPr id="31" name="TextBox 30">
            <a:extLst>
              <a:ext uri="{FF2B5EF4-FFF2-40B4-BE49-F238E27FC236}">
                <a16:creationId xmlns:a16="http://schemas.microsoft.com/office/drawing/2014/main" id="{5688832C-6159-30D9-D8C4-05887E329E26}"/>
              </a:ext>
            </a:extLst>
          </p:cNvPr>
          <p:cNvSpPr txBox="1"/>
          <p:nvPr/>
        </p:nvSpPr>
        <p:spPr>
          <a:xfrm flipH="1">
            <a:off x="806569" y="1138518"/>
            <a:ext cx="1621971" cy="646331"/>
          </a:xfrm>
          <a:prstGeom prst="rect">
            <a:avLst/>
          </a:prstGeom>
          <a:noFill/>
        </p:spPr>
        <p:txBody>
          <a:bodyPr wrap="square" rtlCol="0">
            <a:spAutoFit/>
          </a:bodyPr>
          <a:lstStyle/>
          <a:p>
            <a:r>
              <a:rPr lang="en-US" dirty="0"/>
              <a:t>LIGHT POLE</a:t>
            </a:r>
          </a:p>
          <a:p>
            <a:endParaRPr lang="en-IN" dirty="0"/>
          </a:p>
        </p:txBody>
      </p:sp>
      <p:sp>
        <p:nvSpPr>
          <p:cNvPr id="32" name="TextBox 31">
            <a:extLst>
              <a:ext uri="{FF2B5EF4-FFF2-40B4-BE49-F238E27FC236}">
                <a16:creationId xmlns:a16="http://schemas.microsoft.com/office/drawing/2014/main" id="{BB66E2CD-A42E-34DA-CB76-4D5D94C5D670}"/>
              </a:ext>
            </a:extLst>
          </p:cNvPr>
          <p:cNvSpPr txBox="1"/>
          <p:nvPr/>
        </p:nvSpPr>
        <p:spPr>
          <a:xfrm>
            <a:off x="5038165" y="2160494"/>
            <a:ext cx="2170885" cy="369332"/>
          </a:xfrm>
          <a:prstGeom prst="rect">
            <a:avLst/>
          </a:prstGeom>
          <a:noFill/>
        </p:spPr>
        <p:txBody>
          <a:bodyPr wrap="square" rtlCol="0">
            <a:spAutoFit/>
          </a:bodyPr>
          <a:lstStyle/>
          <a:p>
            <a:r>
              <a:rPr lang="en-US" dirty="0"/>
              <a:t>Cellular data</a:t>
            </a:r>
            <a:endParaRPr lang="en-IN" dirty="0"/>
          </a:p>
        </p:txBody>
      </p:sp>
      <p:sp>
        <p:nvSpPr>
          <p:cNvPr id="33" name="TextBox 32">
            <a:extLst>
              <a:ext uri="{FF2B5EF4-FFF2-40B4-BE49-F238E27FC236}">
                <a16:creationId xmlns:a16="http://schemas.microsoft.com/office/drawing/2014/main" id="{79E14C0E-972A-3F55-9601-69FE479107D0}"/>
              </a:ext>
            </a:extLst>
          </p:cNvPr>
          <p:cNvSpPr txBox="1"/>
          <p:nvPr/>
        </p:nvSpPr>
        <p:spPr>
          <a:xfrm>
            <a:off x="5934635" y="448235"/>
            <a:ext cx="5773271" cy="830997"/>
          </a:xfrm>
          <a:prstGeom prst="rect">
            <a:avLst/>
          </a:prstGeom>
          <a:noFill/>
        </p:spPr>
        <p:txBody>
          <a:bodyPr wrap="square" rtlCol="0">
            <a:spAutoFit/>
          </a:bodyPr>
          <a:lstStyle/>
          <a:p>
            <a:r>
              <a:rPr lang="en-US" sz="4800" dirty="0">
                <a:latin typeface="+mj-lt"/>
              </a:rPr>
              <a:t>REPRESENTATION</a:t>
            </a:r>
            <a:endParaRPr lang="en-IN" sz="4800" dirty="0">
              <a:latin typeface="+mj-lt"/>
            </a:endParaRPr>
          </a:p>
        </p:txBody>
      </p:sp>
    </p:spTree>
    <p:extLst>
      <p:ext uri="{BB962C8B-B14F-4D97-AF65-F5344CB8AC3E}">
        <p14:creationId xmlns:p14="http://schemas.microsoft.com/office/powerpoint/2010/main" val="300519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A6D65A-5D8B-6590-7363-1A083BAB419C}"/>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348C7D58-03F6-A03F-50DC-D204FAB6673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33798F8-7760-0D74-757D-0EAF1F5356A3}"/>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6" name="Picture 5">
            <a:extLst>
              <a:ext uri="{FF2B5EF4-FFF2-40B4-BE49-F238E27FC236}">
                <a16:creationId xmlns:a16="http://schemas.microsoft.com/office/drawing/2014/main" id="{74B01C06-7B3D-0563-A486-46435A80B13D}"/>
              </a:ext>
            </a:extLst>
          </p:cNvPr>
          <p:cNvPicPr>
            <a:picLocks noChangeAspect="1"/>
          </p:cNvPicPr>
          <p:nvPr/>
        </p:nvPicPr>
        <p:blipFill>
          <a:blip r:embed="rId2"/>
          <a:stretch>
            <a:fillRect/>
          </a:stretch>
        </p:blipFill>
        <p:spPr>
          <a:xfrm>
            <a:off x="0" y="35297"/>
            <a:ext cx="12160624" cy="6840351"/>
          </a:xfrm>
          <a:prstGeom prst="rect">
            <a:avLst/>
          </a:prstGeom>
        </p:spPr>
      </p:pic>
    </p:spTree>
    <p:extLst>
      <p:ext uri="{BB962C8B-B14F-4D97-AF65-F5344CB8AC3E}">
        <p14:creationId xmlns:p14="http://schemas.microsoft.com/office/powerpoint/2010/main" val="249978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7298D-1BFF-1AB1-1110-9DAAB487341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BC496C6-82A1-2D8E-5B6D-AF678A73B4CD}"/>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424DCE8-684D-1E2A-FE32-BDF9BAC6EA59}"/>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6" name="Picture 5">
            <a:extLst>
              <a:ext uri="{FF2B5EF4-FFF2-40B4-BE49-F238E27FC236}">
                <a16:creationId xmlns:a16="http://schemas.microsoft.com/office/drawing/2014/main" id="{E763C6AD-4F9F-094B-8E8A-AB616E42CA8A}"/>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13064460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{341BD8FC-EE1B-4241-BDD8-2AA60822A2C0}tf33713516_win32</Template>
  <TotalTime>444</TotalTime>
  <Words>393</Words>
  <Application>Microsoft Office PowerPoint</Application>
  <PresentationFormat>Widescreen</PresentationFormat>
  <Paragraphs>57</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FuseBuster</vt:lpstr>
      <vt:lpstr>Problem statement</vt:lpstr>
      <vt:lpstr>Recent Issues of Power outage</vt:lpstr>
      <vt:lpstr>COST OF ELECTRIC OUTAGE</vt:lpstr>
      <vt:lpstr>Principle</vt:lpstr>
      <vt:lpstr>PowerPoint Presentation</vt:lpstr>
      <vt:lpstr>PowerPoint Presentation</vt:lpstr>
      <vt:lpstr>PowerPoint Presentation</vt:lpstr>
      <vt:lpstr>PowerPoint Presentation</vt:lpstr>
      <vt:lpstr>Principle</vt:lpstr>
      <vt:lpstr>Proposed circuit diagram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FuseBuster</dc:title>
  <dc:creator>ADITYA MITRA  20BCR7009</dc:creator>
  <cp:lastModifiedBy>Vijayasharada Palakonda</cp:lastModifiedBy>
  <cp:revision>6</cp:revision>
  <dcterms:created xsi:type="dcterms:W3CDTF">2022-09-28T10:08:41Z</dcterms:created>
  <dcterms:modified xsi:type="dcterms:W3CDTF">2022-11-12T16:15:14Z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