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624417" y="3717925"/>
            <a:ext cx="10943167"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4940300"/>
            <a:ext cx="10949517" cy="981075"/>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87E8A39D-24FF-46A2-907D-D5840E3444F5}"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52088EC8-1DC3-4C4A-981F-3AE3A8B9BF70}"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87E8A39D-24FF-46A2-907D-D5840E3444F5}"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52088EC8-1DC3-4C4A-981F-3AE3A8B9BF70}"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87E8A39D-24FF-46A2-907D-D5840E3444F5}"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52088EC8-1DC3-4C4A-981F-3AE3A8B9BF70}"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87E8A39D-24FF-46A2-907D-D5840E3444F5}"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52088EC8-1DC3-4C4A-981F-3AE3A8B9BF70}"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87E8A39D-24FF-46A2-907D-D5840E3444F5}"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52088EC8-1DC3-4C4A-981F-3AE3A8B9BF70}"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87E8A39D-24FF-46A2-907D-D5840E3444F5}"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52088EC8-1DC3-4C4A-981F-3AE3A8B9BF70}"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87E8A39D-24FF-46A2-907D-D5840E3444F5}"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52088EC8-1DC3-4C4A-981F-3AE3A8B9BF70}"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87E8A39D-24FF-46A2-907D-D5840E3444F5}"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52088EC8-1DC3-4C4A-981F-3AE3A8B9BF70}"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87E8A39D-24FF-46A2-907D-D5840E3444F5}"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52088EC8-1DC3-4C4A-981F-3AE3A8B9BF70}"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87E8A39D-24FF-46A2-907D-D5840E3444F5}"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52088EC8-1DC3-4C4A-981F-3AE3A8B9BF70}"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87E8A39D-24FF-46A2-907D-D5840E3444F5}"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52088EC8-1DC3-4C4A-981F-3AE3A8B9BF70}"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10"/>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87E8A39D-24FF-46A2-907D-D5840E3444F5}"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52088EC8-1DC3-4C4A-981F-3AE3A8B9BF7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50000">
              <a:srgbClr val="109E50">
                <a:alpha val="100000"/>
              </a:srgbClr>
            </a:gs>
            <a:gs pos="100000">
              <a:srgbClr val="0B6E38"/>
            </a:gs>
          </a:gsLst>
          <a:lin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23554" y="117567"/>
            <a:ext cx="9144000" cy="3422467"/>
          </a:xfrm>
        </p:spPr>
        <p:txBody>
          <a:bodyPr>
            <a:noAutofit/>
          </a:bodyPr>
          <a:lstStyle/>
          <a:p>
            <a:pPr algn="ctr"/>
            <a:r>
              <a:rPr lang="en-US" b="1" u="sng" dirty="0" smtClean="0">
                <a:latin typeface="Cooper Black" panose="0208090404030B020404" pitchFamily="18" charset="0"/>
              </a:rPr>
              <a:t>UNLOCKING INSIGHTS INTO THE GLOBAL AIR TRANSPORTATION NETWORK WITH TABLEAU</a:t>
            </a:r>
            <a:br>
              <a:rPr lang="en-US" sz="4400" b="1" u="sng" dirty="0" smtClean="0">
                <a:latin typeface="Cooper Black" panose="0208090404030B020404" pitchFamily="18" charset="0"/>
              </a:rPr>
            </a:br>
            <a:endParaRPr lang="en-US" sz="4400" b="1" u="sng" dirty="0">
              <a:latin typeface="Cooper Black" panose="0208090404030B020404" pitchFamily="18" charset="0"/>
            </a:endParaRPr>
          </a:p>
        </p:txBody>
      </p:sp>
      <p:sp>
        <p:nvSpPr>
          <p:cNvPr id="3" name="Subtitle 2"/>
          <p:cNvSpPr>
            <a:spLocks noGrp="1"/>
          </p:cNvSpPr>
          <p:nvPr>
            <p:ph type="subTitle" idx="1"/>
          </p:nvPr>
        </p:nvSpPr>
        <p:spPr>
          <a:xfrm>
            <a:off x="5891530" y="2824480"/>
            <a:ext cx="5884545" cy="2379345"/>
          </a:xfrm>
        </p:spPr>
        <p:txBody>
          <a:bodyPr>
            <a:normAutofit fontScale="70000"/>
          </a:bodyPr>
          <a:lstStyle/>
          <a:p>
            <a:endParaRPr lang="en-US" dirty="0" smtClean="0"/>
          </a:p>
          <a:p>
            <a:pPr algn="l"/>
            <a:r>
              <a:rPr lang="en-US" sz="2600" b="1" dirty="0" smtClean="0">
                <a:latin typeface="Adobe Garamond Pro Bold" panose="02020702060506020403" pitchFamily="18" charset="0"/>
              </a:rPr>
              <a:t>TEAM </a:t>
            </a:r>
            <a:r>
              <a:rPr lang="en-US" sz="2600" b="1" dirty="0" smtClean="0"/>
              <a:t>ID:  </a:t>
            </a:r>
            <a:r>
              <a:rPr lang="en-US" sz="2600" b="1" dirty="0" smtClean="0">
                <a:latin typeface="Adobe Garamond Pro Bold" panose="02020702060506020403" pitchFamily="18" charset="0"/>
              </a:rPr>
              <a:t>NM2023TMID08174</a:t>
            </a:r>
            <a:endParaRPr lang="en-US" sz="2600" b="1" dirty="0" smtClean="0">
              <a:latin typeface="Adobe Garamond Pro Bold" panose="02020702060506020403" pitchFamily="18" charset="0"/>
            </a:endParaRPr>
          </a:p>
          <a:p>
            <a:pPr algn="l"/>
            <a:r>
              <a:rPr lang="en-US" sz="2600" b="1" dirty="0" smtClean="0"/>
              <a:t>TEAM LEADER:   </a:t>
            </a:r>
            <a:r>
              <a:rPr lang="en-US" sz="2600" b="1" dirty="0" smtClean="0">
                <a:latin typeface="Adobe Garamond Pro Bold" panose="02020702060506020403" pitchFamily="18" charset="0"/>
              </a:rPr>
              <a:t>ANISHA.V</a:t>
            </a:r>
            <a:endParaRPr lang="en-US" sz="2600" b="1" dirty="0" smtClean="0">
              <a:latin typeface="Adobe Garamond Pro Bold" panose="02020702060506020403" pitchFamily="18" charset="0"/>
            </a:endParaRPr>
          </a:p>
          <a:p>
            <a:pPr algn="l"/>
            <a:r>
              <a:rPr lang="en-US" sz="2600" b="1" dirty="0" smtClean="0"/>
              <a:t>TEAM MEMBERS:  </a:t>
            </a:r>
            <a:r>
              <a:rPr lang="en-US" sz="2600" b="1" dirty="0" smtClean="0">
                <a:latin typeface="Adobe Garamond Pro Bold" panose="02020702060506020403" pitchFamily="18" charset="0"/>
              </a:rPr>
              <a:t>ANJA FRANI.A.J</a:t>
            </a:r>
            <a:endParaRPr lang="en-US" sz="2600" b="1" dirty="0">
              <a:latin typeface="Adobe Garamond Pro Bold" panose="02020702060506020403" pitchFamily="18" charset="0"/>
            </a:endParaRPr>
          </a:p>
          <a:p>
            <a:pPr algn="l"/>
            <a:r>
              <a:rPr lang="en-US" sz="2600" b="1" dirty="0" smtClean="0"/>
              <a:t>                                  </a:t>
            </a:r>
            <a:r>
              <a:rPr lang="en-US" sz="2600" b="1" dirty="0" smtClean="0">
                <a:latin typeface="Adobe Garamond Pro Bold" panose="02020702060506020403" pitchFamily="18" charset="0"/>
              </a:rPr>
              <a:t>APARNA</a:t>
            </a:r>
            <a:endParaRPr lang="en-US" sz="2600" b="1" dirty="0" smtClean="0">
              <a:latin typeface="Adobe Garamond Pro Bold" panose="02020702060506020403" pitchFamily="18" charset="0"/>
            </a:endParaRPr>
          </a:p>
          <a:p>
            <a:pPr algn="l"/>
            <a:r>
              <a:rPr lang="en-US" sz="2600" b="1" dirty="0" smtClean="0"/>
              <a:t>                                  </a:t>
            </a:r>
            <a:r>
              <a:rPr lang="en-US" sz="2600" b="1" dirty="0" smtClean="0">
                <a:latin typeface="Adobe Garamond Pro Bold" panose="02020702060506020403" pitchFamily="18" charset="0"/>
              </a:rPr>
              <a:t>ARIYA .P</a:t>
            </a:r>
            <a:r>
              <a:rPr lang="en-US" sz="2900" b="1" dirty="0" smtClean="0">
                <a:latin typeface="Adobe Garamond Pro Bold" panose="02020702060506020403" pitchFamily="18" charset="0"/>
              </a:rPr>
              <a:t> </a:t>
            </a:r>
            <a:endParaRPr lang="en-US" sz="2900" b="1" dirty="0" smtClean="0">
              <a:latin typeface="Adobe Garamond Pro Bold" panose="02020702060506020403" pitchFamily="18" charset="0"/>
            </a:endParaRPr>
          </a:p>
        </p:txBody>
      </p:sp>
      <p:pic>
        <p:nvPicPr>
          <p:cNvPr id="4" name="Picture 3" descr="Unlocking_Insights"/>
          <p:cNvPicPr>
            <a:picLocks noChangeAspect="1"/>
          </p:cNvPicPr>
          <p:nvPr/>
        </p:nvPicPr>
        <p:blipFill>
          <a:blip r:embed="rId1"/>
          <a:stretch>
            <a:fillRect/>
          </a:stretch>
        </p:blipFill>
        <p:spPr>
          <a:xfrm>
            <a:off x="974090" y="2940050"/>
            <a:ext cx="4245610" cy="374840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577" y="365125"/>
            <a:ext cx="10818223" cy="1325563"/>
          </a:xfrm>
        </p:spPr>
        <p:txBody>
          <a:bodyPr>
            <a:normAutofit/>
          </a:bodyPr>
          <a:lstStyle/>
          <a:p>
            <a:pPr marL="571500" indent="-571500">
              <a:buFont typeface="Arial" panose="020B0604020202020204" pitchFamily="34" charset="0"/>
              <a:buChar char="•"/>
            </a:pPr>
            <a:r>
              <a:rPr lang="en-US" sz="2800" b="1" u="sng" dirty="0" smtClean="0"/>
              <a:t>DASHBOARD 4</a:t>
            </a:r>
            <a:endParaRPr lang="en-US" sz="2800" b="1" u="sng" dirty="0"/>
          </a:p>
        </p:txBody>
      </p:sp>
      <p:pic>
        <p:nvPicPr>
          <p:cNvPr id="3" name="Picture 2" descr="Screenshot (48)"/>
          <p:cNvPicPr>
            <a:picLocks noChangeAspect="1"/>
          </p:cNvPicPr>
          <p:nvPr/>
        </p:nvPicPr>
        <p:blipFill>
          <a:blip r:embed="rId1"/>
          <a:stretch>
            <a:fillRect/>
          </a:stretch>
        </p:blipFill>
        <p:spPr>
          <a:xfrm>
            <a:off x="2233295" y="1495425"/>
            <a:ext cx="8162925" cy="53625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smtClean="0"/>
              <a:t>STORY</a:t>
            </a:r>
            <a:endParaRPr lang="en-US" sz="4000" b="1" u="sng" dirty="0"/>
          </a:p>
        </p:txBody>
      </p:sp>
      <p:pic>
        <p:nvPicPr>
          <p:cNvPr id="3" name="Picture 2" descr="Screenshot (34)"/>
          <p:cNvPicPr>
            <a:picLocks noChangeAspect="1"/>
          </p:cNvPicPr>
          <p:nvPr/>
        </p:nvPicPr>
        <p:blipFill>
          <a:blip r:embed="rId1"/>
          <a:stretch>
            <a:fillRect/>
          </a:stretch>
        </p:blipFill>
        <p:spPr>
          <a:xfrm>
            <a:off x="2857500" y="1383665"/>
            <a:ext cx="6915785" cy="52584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35)"/>
          <p:cNvPicPr>
            <a:picLocks noChangeAspect="1"/>
          </p:cNvPicPr>
          <p:nvPr/>
        </p:nvPicPr>
        <p:blipFill>
          <a:blip r:embed="rId1"/>
          <a:stretch>
            <a:fillRect/>
          </a:stretch>
        </p:blipFill>
        <p:spPr>
          <a:xfrm>
            <a:off x="2593975" y="929640"/>
            <a:ext cx="7091680" cy="49987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38)"/>
          <p:cNvPicPr>
            <a:picLocks noChangeAspect="1"/>
          </p:cNvPicPr>
          <p:nvPr/>
        </p:nvPicPr>
        <p:blipFill>
          <a:blip r:embed="rId1"/>
          <a:stretch>
            <a:fillRect/>
          </a:stretch>
        </p:blipFill>
        <p:spPr>
          <a:xfrm>
            <a:off x="2732405" y="1553845"/>
            <a:ext cx="6830695" cy="34004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36)"/>
          <p:cNvPicPr>
            <a:picLocks noChangeAspect="1"/>
          </p:cNvPicPr>
          <p:nvPr/>
        </p:nvPicPr>
        <p:blipFill>
          <a:blip r:embed="rId1"/>
          <a:stretch>
            <a:fillRect/>
          </a:stretch>
        </p:blipFill>
        <p:spPr>
          <a:xfrm>
            <a:off x="2590800" y="1226820"/>
            <a:ext cx="6851650" cy="45351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52)"/>
          <p:cNvPicPr>
            <a:picLocks noChangeAspect="1"/>
          </p:cNvPicPr>
          <p:nvPr/>
        </p:nvPicPr>
        <p:blipFill>
          <a:blip r:embed="rId1"/>
          <a:stretch>
            <a:fillRect/>
          </a:stretch>
        </p:blipFill>
        <p:spPr>
          <a:xfrm>
            <a:off x="1786255" y="693420"/>
            <a:ext cx="8823960" cy="567499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5936"/>
            <a:ext cx="12192000" cy="1325563"/>
          </a:xfrm>
        </p:spPr>
        <p:txBody>
          <a:bodyPr>
            <a:normAutofit/>
          </a:bodyPr>
          <a:lstStyle/>
          <a:p>
            <a:pPr algn="ctr"/>
            <a:r>
              <a:rPr lang="en-US" sz="3200" b="1" u="sng" dirty="0" smtClean="0">
                <a:latin typeface="Arial Black" panose="020B0A04020102020204" pitchFamily="34" charset="0"/>
              </a:rPr>
              <a:t>4. ADVANTAGES &amp; DISADVANTAGES</a:t>
            </a:r>
            <a:endParaRPr lang="en-US" sz="3200" b="1" u="sng" dirty="0">
              <a:latin typeface="Arial Black" panose="020B0A04020102020204" pitchFamily="34" charset="0"/>
            </a:endParaRPr>
          </a:p>
        </p:txBody>
      </p:sp>
      <p:sp>
        <p:nvSpPr>
          <p:cNvPr id="3" name="Content Placeholder 2"/>
          <p:cNvSpPr>
            <a:spLocks noGrp="1"/>
          </p:cNvSpPr>
          <p:nvPr>
            <p:ph idx="1"/>
          </p:nvPr>
        </p:nvSpPr>
        <p:spPr>
          <a:xfrm>
            <a:off x="609600" y="1651000"/>
            <a:ext cx="10972800" cy="4476750"/>
          </a:xfrm>
        </p:spPr>
        <p:txBody>
          <a:bodyPr>
            <a:normAutofit lnSpcReduction="10000"/>
          </a:bodyPr>
          <a:lstStyle/>
          <a:p>
            <a:r>
              <a:rPr lang="en-US" b="1" u="sng" dirty="0" smtClean="0"/>
              <a:t>ADVANTAGES</a:t>
            </a:r>
            <a:endParaRPr lang="en-US" b="1" u="sng" dirty="0" smtClean="0"/>
          </a:p>
          <a:p>
            <a:endParaRPr lang="en-US" b="1" u="sng" dirty="0"/>
          </a:p>
          <a:p>
            <a:pPr marL="0" indent="0">
              <a:buFont typeface="Arial" panose="020B0604020202020204" pitchFamily="34" charset="0"/>
              <a:buNone/>
            </a:pPr>
            <a:r>
              <a:rPr lang="en-US" b="1" dirty="0"/>
              <a:t>             </a:t>
            </a:r>
            <a:r>
              <a:rPr lang="en-US" sz="2800" b="1" dirty="0"/>
              <a:t>  </a:t>
            </a:r>
            <a:r>
              <a:rPr lang="en-US" b="1" dirty="0"/>
              <a:t> </a:t>
            </a:r>
            <a:r>
              <a:rPr lang="en-US" b="1" u="sng" dirty="0">
                <a:latin typeface="Adobe Garamond Pro" panose="02020502060506020403" charset="0"/>
                <a:cs typeface="Adobe Garamond Pro" panose="02020502060506020403" charset="0"/>
              </a:rPr>
              <a:t>Enhanced Safety</a:t>
            </a:r>
            <a:r>
              <a:rPr lang="en-US" b="1" dirty="0">
                <a:latin typeface="Adobe Garamond Pro" panose="02020502060506020403" charset="0"/>
                <a:cs typeface="Adobe Garamond Pro" panose="02020502060506020403" charset="0"/>
              </a:rPr>
              <a:t>: Deep insights can identify potential safety risks, enabling proactive measures and improved overall safety standards in the aviation industry.</a:t>
            </a:r>
            <a:endParaRPr lang="en-US" b="1" dirty="0">
              <a:latin typeface="Adobe Garamond Pro" panose="02020502060506020403" charset="0"/>
              <a:cs typeface="Adobe Garamond Pro" panose="02020502060506020403" charset="0"/>
            </a:endParaRPr>
          </a:p>
          <a:p>
            <a:pPr marL="0" indent="0">
              <a:buNone/>
            </a:pPr>
            <a:r>
              <a:rPr lang="en-US" b="1" dirty="0">
                <a:latin typeface="Adobe Garamond Pro" panose="02020502060506020403" charset="0"/>
                <a:cs typeface="Adobe Garamond Pro" panose="02020502060506020403" charset="0"/>
              </a:rPr>
              <a:t>                 </a:t>
            </a:r>
            <a:r>
              <a:rPr lang="en-US" b="1" u="sng" dirty="0">
                <a:latin typeface="Adobe Garamond Pro" panose="02020502060506020403" charset="0"/>
                <a:cs typeface="Adobe Garamond Pro" panose="02020502060506020403" charset="0"/>
              </a:rPr>
              <a:t>Operational Efficiency</a:t>
            </a:r>
            <a:r>
              <a:rPr lang="en-US" b="1" dirty="0">
                <a:latin typeface="Adobe Garamond Pro" panose="02020502060506020403" charset="0"/>
                <a:cs typeface="Adobe Garamond Pro" panose="02020502060506020403" charset="0"/>
              </a:rPr>
              <a:t>: Understanding traffic patterns, demand fluctuations, and delays allows airlines to optimize schedules, reduce costs, and enhance on-time performance.</a:t>
            </a:r>
            <a:endParaRPr lang="en-US" b="1" dirty="0">
              <a:latin typeface="Adobe Garamond Pro" panose="02020502060506020403" charset="0"/>
              <a:cs typeface="Adobe Garamond Pro" panose="02020502060506020403"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7105" y="499745"/>
            <a:ext cx="10515600" cy="4386580"/>
          </a:xfrm>
        </p:spPr>
        <p:txBody>
          <a:bodyPr>
            <a:normAutofit lnSpcReduction="20000"/>
          </a:bodyPr>
          <a:lstStyle/>
          <a:p>
            <a:r>
              <a:rPr lang="en-US" b="1" u="sng" dirty="0" smtClean="0"/>
              <a:t>DISADVANTAGES</a:t>
            </a:r>
            <a:endParaRPr lang="en-US" b="1" u="sng" dirty="0" smtClean="0"/>
          </a:p>
          <a:p>
            <a:endParaRPr lang="en-US" b="1" u="sng" dirty="0"/>
          </a:p>
          <a:p>
            <a:pPr marL="0" indent="0">
              <a:buNone/>
            </a:pPr>
            <a:r>
              <a:rPr lang="en-US" b="1" dirty="0">
                <a:latin typeface="Adobe Garamond Pro" panose="02020502060506020403" charset="0"/>
                <a:cs typeface="Adobe Garamond Pro" panose="02020502060506020403" charset="0"/>
              </a:rPr>
              <a:t>                      </a:t>
            </a:r>
            <a:r>
              <a:rPr lang="en-US" b="1" u="sng" dirty="0">
                <a:latin typeface="Adobe Garamond Pro" panose="02020502060506020403" charset="0"/>
                <a:cs typeface="Adobe Garamond Pro" panose="02020502060506020403" charset="0"/>
              </a:rPr>
              <a:t>Privacy Concerns:</a:t>
            </a:r>
            <a:r>
              <a:rPr lang="en-US" b="1" dirty="0">
                <a:latin typeface="Adobe Garamond Pro" panose="02020502060506020403" charset="0"/>
                <a:cs typeface="Adobe Garamond Pro" panose="02020502060506020403" charset="0"/>
              </a:rPr>
              <a:t> Extensive data collection and analysis can raise concerns about passenger privacy and the potential for data misuse, leading to ethical and regulatory challenges.</a:t>
            </a:r>
            <a:endParaRPr lang="en-US" b="1" dirty="0">
              <a:latin typeface="Adobe Garamond Pro" panose="02020502060506020403" charset="0"/>
              <a:cs typeface="Adobe Garamond Pro" panose="02020502060506020403" charset="0"/>
            </a:endParaRPr>
          </a:p>
          <a:p>
            <a:pPr marL="0" indent="0">
              <a:buNone/>
            </a:pPr>
            <a:r>
              <a:rPr lang="en-US" b="1" dirty="0">
                <a:latin typeface="Adobe Garamond Pro" panose="02020502060506020403" charset="0"/>
                <a:cs typeface="Adobe Garamond Pro" panose="02020502060506020403" charset="0"/>
              </a:rPr>
              <a:t>                      </a:t>
            </a:r>
            <a:r>
              <a:rPr lang="en-US" b="1" u="sng" dirty="0">
                <a:latin typeface="Adobe Garamond Pro" panose="02020502060506020403" charset="0"/>
                <a:cs typeface="Adobe Garamond Pro" panose="02020502060506020403" charset="0"/>
              </a:rPr>
              <a:t>Data Security Risks: </a:t>
            </a:r>
            <a:r>
              <a:rPr lang="en-US" b="1" dirty="0">
                <a:latin typeface="Adobe Garamond Pro" panose="02020502060506020403" charset="0"/>
                <a:cs typeface="Adobe Garamond Pro" panose="02020502060506020403" charset="0"/>
              </a:rPr>
              <a:t>Storing and transmitting sensitive flight and passenger information for analysis poses cybersecurity risks, with the potential for data breaches and unauthorized access.</a:t>
            </a:r>
            <a:endParaRPr lang="en-US" b="1" dirty="0">
              <a:latin typeface="Adobe Garamond Pro" panose="02020502060506020403" charset="0"/>
              <a:cs typeface="Adobe Garamond Pro" panose="02020502060506020403"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u="sng" dirty="0" smtClean="0">
                <a:latin typeface="Arial Black" panose="020B0A04020102020204" pitchFamily="34" charset="0"/>
              </a:rPr>
              <a:t>5. APPLICATION</a:t>
            </a:r>
            <a:endParaRPr lang="en-US" sz="3200" u="sng" dirty="0">
              <a:latin typeface="Arial Black" panose="020B0A04020102020204" pitchFamily="34" charset="0"/>
            </a:endParaRPr>
          </a:p>
        </p:txBody>
      </p:sp>
      <p:sp>
        <p:nvSpPr>
          <p:cNvPr id="3" name="Content Placeholder 2"/>
          <p:cNvSpPr>
            <a:spLocks noGrp="1"/>
          </p:cNvSpPr>
          <p:nvPr>
            <p:ph idx="1"/>
          </p:nvPr>
        </p:nvSpPr>
        <p:spPr>
          <a:xfrm>
            <a:off x="609600" y="1174750"/>
            <a:ext cx="10972800" cy="4326255"/>
          </a:xfrm>
        </p:spPr>
        <p:txBody>
          <a:bodyPr>
            <a:normAutofit fontScale="90000"/>
          </a:bodyPr>
          <a:lstStyle/>
          <a:p>
            <a:r>
              <a:rPr lang="en-US"/>
              <a:t>  </a:t>
            </a:r>
            <a:r>
              <a:rPr lang="en-US" sz="3100">
                <a:latin typeface="Adobe Garamond Pro" panose="02020502060506020403" charset="0"/>
                <a:cs typeface="Adobe Garamond Pro" panose="02020502060506020403" charset="0"/>
              </a:rPr>
              <a:t>The application of unlocking insights into the global air transportation network is paramount for addressing a range of critical challenges and opportunities.</a:t>
            </a:r>
            <a:endParaRPr lang="en-US" sz="3100">
              <a:latin typeface="Adobe Garamond Pro" panose="02020502060506020403" charset="0"/>
              <a:cs typeface="Adobe Garamond Pro" panose="02020502060506020403" charset="0"/>
            </a:endParaRPr>
          </a:p>
          <a:p>
            <a:r>
              <a:rPr lang="en-US" sz="3100">
                <a:latin typeface="Adobe Garamond Pro" panose="02020502060506020403" charset="0"/>
                <a:cs typeface="Adobe Garamond Pro" panose="02020502060506020403" charset="0"/>
              </a:rPr>
              <a:t>This includes optimizing flight routes and schedules to enhance operational efficiency and reduce environmental impact, improving safety and security protocols to ensure the well-being of passengers and the industry workforce, and enhancing the passenger experience by tailoring services and amenities. </a:t>
            </a:r>
            <a:endParaRPr lang="en-US" sz="3100">
              <a:latin typeface="Adobe Garamond Pro" panose="02020502060506020403" charset="0"/>
              <a:cs typeface="Adobe Garamond Pro" panose="02020502060506020403" charset="0"/>
            </a:endParaRPr>
          </a:p>
          <a:p>
            <a:r>
              <a:rPr lang="en-US" sz="3100">
                <a:latin typeface="Adobe Garamond Pro" panose="02020502060506020403" charset="0"/>
                <a:cs typeface="Adobe Garamond Pro" panose="02020502060506020403" charset="0"/>
              </a:rPr>
              <a:t>Moreover, these insights have broader implications for economic growth and global connectivity, driving tourism, trade, and job creation.</a:t>
            </a:r>
            <a:endParaRPr lang="en-US" sz="3100">
              <a:latin typeface="Adobe Garamond Pro" panose="02020502060506020403" charset="0"/>
              <a:cs typeface="Adobe Garamond Pro" panose="02020502060506020403" charset="0"/>
            </a:endParaRPr>
          </a:p>
          <a:p>
            <a:endParaRPr lang="en-US">
              <a:latin typeface="Adobe Garamond Pro" panose="02020502060506020403" charset="0"/>
              <a:cs typeface="Adobe Garamond Pro" panose="02020502060506020403" charset="0"/>
            </a:endParaRPr>
          </a:p>
          <a:p>
            <a:endParaRPr lang="en-US"/>
          </a:p>
          <a:p>
            <a:endParaRPr lang="en-US"/>
          </a:p>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3200" u="sng">
                <a:latin typeface="Arial Black" panose="020B0A04020102020204" pitchFamily="34" charset="0"/>
                <a:cs typeface="Arial Black" panose="020B0A04020102020204" pitchFamily="34" charset="0"/>
              </a:rPr>
              <a:t>6. CONCLUSION</a:t>
            </a:r>
            <a:endParaRPr lang="en-US" sz="3200" u="sng">
              <a:latin typeface="Arial Black" panose="020B0A04020102020204" pitchFamily="34" charset="0"/>
              <a:cs typeface="Arial Black" panose="020B0A04020102020204" pitchFamily="34" charset="0"/>
            </a:endParaRPr>
          </a:p>
        </p:txBody>
      </p:sp>
      <p:sp>
        <p:nvSpPr>
          <p:cNvPr id="3" name="Content Placeholder 2"/>
          <p:cNvSpPr>
            <a:spLocks noGrp="1"/>
          </p:cNvSpPr>
          <p:nvPr>
            <p:ph idx="1"/>
          </p:nvPr>
        </p:nvSpPr>
        <p:spPr>
          <a:xfrm>
            <a:off x="609600" y="1174750"/>
            <a:ext cx="10972800" cy="4049395"/>
          </a:xfrm>
        </p:spPr>
        <p:txBody>
          <a:bodyPr/>
          <a:p>
            <a:r>
              <a:rPr lang="en-US" sz="2800">
                <a:latin typeface="Adobe Garamond Pro" panose="02020502060506020403" charset="0"/>
                <a:cs typeface="Adobe Garamond Pro" panose="02020502060506020403" charset="0"/>
              </a:rPr>
              <a:t>In conclusion, the endeavor to unlock insights into the global air transportation network is a vital and multifaceted pursuit. It serves not only as a catalyst for improving the safety, efficiency, and sustainability of the aviation industry but also as a powerful tool for enhancing the passenger experience and bolstering economic growth worldwide. By harnessing the potential of data-driven analysis, we not only unravel the complexities of global air transportation but also pave the way for a more interconnected, secure, and environmentally responsible future, where the skies are not just pathways for travel but also a canvas for innovation and progress.</a:t>
            </a:r>
            <a:endParaRPr lang="en-US" sz="2800">
              <a:latin typeface="Adobe Garamond Pro" panose="02020502060506020403" charset="0"/>
              <a:cs typeface="Adobe Garamond Pro" panose="02020502060506020403"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u="sng" dirty="0" smtClean="0">
                <a:latin typeface="Cooper Black" panose="0208090404030B020404" pitchFamily="18" charset="0"/>
              </a:rPr>
              <a:t>PROJECT REPORT</a:t>
            </a:r>
            <a:endParaRPr lang="en-US" u="sng" dirty="0">
              <a:latin typeface="Cooper Black" panose="0208090404030B020404" pitchFamily="18" charset="0"/>
            </a:endParaRPr>
          </a:p>
        </p:txBody>
      </p:sp>
      <p:sp>
        <p:nvSpPr>
          <p:cNvPr id="3" name="Content Placeholder 2"/>
          <p:cNvSpPr>
            <a:spLocks noGrp="1"/>
          </p:cNvSpPr>
          <p:nvPr>
            <p:ph idx="1"/>
          </p:nvPr>
        </p:nvSpPr>
        <p:spPr>
          <a:xfrm>
            <a:off x="705485" y="774065"/>
            <a:ext cx="10805160" cy="4178935"/>
          </a:xfrm>
        </p:spPr>
        <p:txBody>
          <a:bodyPr>
            <a:normAutofit/>
          </a:bodyPr>
          <a:lstStyle/>
          <a:p>
            <a:pPr marL="0" indent="0">
              <a:buNone/>
            </a:pPr>
            <a:r>
              <a:rPr lang="en-US" sz="2400" dirty="0" smtClean="0">
                <a:latin typeface="Adobe Garamond Pro Bold" panose="02020702060506020403" pitchFamily="18" charset="0"/>
              </a:rPr>
              <a:t>1</a:t>
            </a:r>
            <a:r>
              <a:rPr lang="en-US" sz="1800" dirty="0" smtClean="0">
                <a:latin typeface="Adobe Garamond Pro Bold" panose="02020702060506020403" pitchFamily="18" charset="0"/>
              </a:rPr>
              <a:t>.  INTRODUCTION</a:t>
            </a:r>
            <a:endParaRPr lang="en-US" sz="1800" dirty="0" smtClean="0">
              <a:latin typeface="Adobe Garamond Pro Bold" panose="02020702060506020403" pitchFamily="18" charset="0"/>
            </a:endParaRPr>
          </a:p>
          <a:p>
            <a:pPr marL="0" indent="0">
              <a:buNone/>
            </a:pPr>
            <a:r>
              <a:rPr lang="en-US" sz="1800" dirty="0" smtClean="0">
                <a:latin typeface="Adobe Garamond Pro Bold" panose="02020702060506020403" pitchFamily="18" charset="0"/>
              </a:rPr>
              <a:t>              1.1. OVERVIEW</a:t>
            </a:r>
            <a:endParaRPr lang="en-US" sz="1800" dirty="0" smtClean="0">
              <a:latin typeface="Adobe Garamond Pro Bold" panose="02020702060506020403" pitchFamily="18" charset="0"/>
            </a:endParaRPr>
          </a:p>
          <a:p>
            <a:pPr marL="0" indent="0">
              <a:buNone/>
            </a:pPr>
            <a:r>
              <a:rPr lang="en-US" sz="1800" dirty="0">
                <a:latin typeface="Adobe Garamond Pro Bold" panose="02020702060506020403" pitchFamily="18" charset="0"/>
              </a:rPr>
              <a:t> </a:t>
            </a:r>
            <a:r>
              <a:rPr lang="en-US" sz="1800" dirty="0" smtClean="0">
                <a:latin typeface="Adobe Garamond Pro Bold" panose="02020702060506020403" pitchFamily="18" charset="0"/>
              </a:rPr>
              <a:t>             1.2. PURPOSE</a:t>
            </a:r>
            <a:endParaRPr lang="en-US" sz="1800" dirty="0" smtClean="0">
              <a:latin typeface="Adobe Garamond Pro Bold" panose="02020702060506020403" pitchFamily="18" charset="0"/>
            </a:endParaRPr>
          </a:p>
          <a:p>
            <a:pPr marL="0" indent="0">
              <a:buNone/>
            </a:pPr>
            <a:r>
              <a:rPr lang="en-US" sz="1800" dirty="0" smtClean="0">
                <a:latin typeface="Adobe Garamond Pro Bold" panose="02020702060506020403" pitchFamily="18" charset="0"/>
              </a:rPr>
              <a:t>2.  PROBLEM DEFINITION &amp; DESIGN THINKING</a:t>
            </a:r>
            <a:endParaRPr lang="en-US" sz="1800" dirty="0" smtClean="0">
              <a:latin typeface="Adobe Garamond Pro Bold" panose="02020702060506020403" pitchFamily="18" charset="0"/>
            </a:endParaRPr>
          </a:p>
          <a:p>
            <a:pPr marL="0" indent="0">
              <a:buNone/>
            </a:pPr>
            <a:r>
              <a:rPr lang="en-US" sz="1800" dirty="0">
                <a:latin typeface="Adobe Garamond Pro Bold" panose="02020702060506020403" pitchFamily="18" charset="0"/>
              </a:rPr>
              <a:t> </a:t>
            </a:r>
            <a:r>
              <a:rPr lang="en-US" sz="1800" dirty="0" smtClean="0">
                <a:latin typeface="Adobe Garamond Pro Bold" panose="02020702060506020403" pitchFamily="18" charset="0"/>
              </a:rPr>
              <a:t>             2.1. EMPATHY MAP</a:t>
            </a:r>
            <a:endParaRPr lang="en-US" sz="1800" dirty="0" smtClean="0">
              <a:latin typeface="Adobe Garamond Pro Bold" panose="02020702060506020403" pitchFamily="18" charset="0"/>
            </a:endParaRPr>
          </a:p>
          <a:p>
            <a:pPr marL="0" indent="0">
              <a:buNone/>
            </a:pPr>
            <a:r>
              <a:rPr lang="en-US" sz="1800" dirty="0">
                <a:latin typeface="Adobe Garamond Pro Bold" panose="02020702060506020403" pitchFamily="18" charset="0"/>
              </a:rPr>
              <a:t> </a:t>
            </a:r>
            <a:r>
              <a:rPr lang="en-US" sz="1800" dirty="0" smtClean="0">
                <a:latin typeface="Adobe Garamond Pro Bold" panose="02020702060506020403" pitchFamily="18" charset="0"/>
              </a:rPr>
              <a:t>             2.2. IDEATION &amp; BRAIN STORMING  MAP</a:t>
            </a:r>
            <a:endParaRPr lang="en-US" sz="1800" dirty="0" smtClean="0">
              <a:latin typeface="Adobe Garamond Pro Bold" panose="02020702060506020403" pitchFamily="18" charset="0"/>
            </a:endParaRPr>
          </a:p>
          <a:p>
            <a:pPr marL="514350" indent="-514350">
              <a:buAutoNum type="arabicPeriod" startAt="3"/>
            </a:pPr>
            <a:r>
              <a:rPr lang="en-US" sz="1800" dirty="0" smtClean="0">
                <a:latin typeface="Adobe Garamond Pro Bold" panose="02020702060506020403" pitchFamily="18" charset="0"/>
              </a:rPr>
              <a:t>RESULT</a:t>
            </a:r>
            <a:endParaRPr lang="en-US" sz="1800" dirty="0" smtClean="0">
              <a:latin typeface="Adobe Garamond Pro Bold" panose="02020702060506020403" pitchFamily="18" charset="0"/>
            </a:endParaRPr>
          </a:p>
          <a:p>
            <a:pPr marL="514350" indent="-514350">
              <a:buAutoNum type="arabicPeriod" startAt="3"/>
            </a:pPr>
            <a:r>
              <a:rPr lang="en-US" sz="1800" dirty="0" smtClean="0">
                <a:latin typeface="Adobe Garamond Pro Bold" panose="02020702060506020403" pitchFamily="18" charset="0"/>
              </a:rPr>
              <a:t>ADVANTAGES &amp; DISADVANTAGES</a:t>
            </a:r>
            <a:endParaRPr lang="en-US" sz="1800" dirty="0" smtClean="0">
              <a:latin typeface="Adobe Garamond Pro Bold" panose="02020702060506020403" pitchFamily="18" charset="0"/>
            </a:endParaRPr>
          </a:p>
          <a:p>
            <a:pPr marL="514350" indent="-514350">
              <a:buAutoNum type="arabicPeriod" startAt="3"/>
            </a:pPr>
            <a:r>
              <a:rPr lang="en-US" sz="1800" dirty="0" smtClean="0">
                <a:latin typeface="Adobe Garamond Pro Bold" panose="02020702060506020403" pitchFamily="18" charset="0"/>
              </a:rPr>
              <a:t>APPLICATION</a:t>
            </a:r>
            <a:endParaRPr lang="en-US" sz="1800" dirty="0" smtClean="0">
              <a:latin typeface="Adobe Garamond Pro Bold" panose="02020702060506020403" pitchFamily="18" charset="0"/>
            </a:endParaRPr>
          </a:p>
          <a:p>
            <a:pPr marL="514350" indent="-514350">
              <a:buAutoNum type="arabicPeriod" startAt="3"/>
            </a:pPr>
            <a:r>
              <a:rPr lang="en-US" sz="1800" dirty="0" smtClean="0">
                <a:latin typeface="Adobe Garamond Pro Bold" panose="02020702060506020403" pitchFamily="18" charset="0"/>
              </a:rPr>
              <a:t>CONCLUTION</a:t>
            </a:r>
            <a:endParaRPr lang="en-US" sz="1800" dirty="0" smtClean="0">
              <a:latin typeface="Adobe Garamond Pro Bold" panose="02020702060506020403" pitchFamily="18" charset="0"/>
            </a:endParaRPr>
          </a:p>
          <a:p>
            <a:pPr marL="514350" indent="-514350">
              <a:buAutoNum type="arabicPeriod" startAt="3"/>
            </a:pPr>
            <a:r>
              <a:rPr lang="en-US" sz="1800" dirty="0" smtClean="0">
                <a:latin typeface="Adobe Garamond Pro Bold" panose="02020702060506020403" pitchFamily="18" charset="0"/>
              </a:rPr>
              <a:t>FUTURE SCOPE </a:t>
            </a:r>
            <a:endParaRPr lang="en-US" sz="1800" dirty="0" smtClean="0">
              <a:latin typeface="Adobe Garamond Pro Bold" panose="02020702060506020403"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3200" u="sng">
                <a:latin typeface="Arial Black" panose="020B0A04020102020204" pitchFamily="34" charset="0"/>
                <a:cs typeface="Arial Black" panose="020B0A04020102020204" pitchFamily="34" charset="0"/>
              </a:rPr>
              <a:t>7. FUTURE SCOPE</a:t>
            </a:r>
            <a:endParaRPr lang="en-US" sz="3200" u="sng">
              <a:latin typeface="Arial Black" panose="020B0A04020102020204" pitchFamily="34" charset="0"/>
              <a:cs typeface="Arial Black" panose="020B0A04020102020204" pitchFamily="34" charset="0"/>
            </a:endParaRPr>
          </a:p>
        </p:txBody>
      </p:sp>
      <p:sp>
        <p:nvSpPr>
          <p:cNvPr id="3" name="Content Placeholder 2"/>
          <p:cNvSpPr>
            <a:spLocks noGrp="1"/>
          </p:cNvSpPr>
          <p:nvPr>
            <p:ph idx="1"/>
          </p:nvPr>
        </p:nvSpPr>
        <p:spPr>
          <a:xfrm>
            <a:off x="609600" y="1009015"/>
            <a:ext cx="10972800" cy="3957320"/>
          </a:xfrm>
        </p:spPr>
        <p:txBody>
          <a:bodyPr>
            <a:noAutofit/>
          </a:bodyPr>
          <a:p>
            <a:r>
              <a:rPr lang="en-US" sz="2800">
                <a:latin typeface="Adobe Garamond Pro" panose="02020502060506020403" charset="0"/>
                <a:cs typeface="Adobe Garamond Pro" panose="02020502060506020403" charset="0"/>
              </a:rPr>
              <a:t>The future scope for unlocking insights into the global air transportation network is exceptionally promising, as advances in technology and data analytics continue to evolve. With the increasing integration of artificial intelligence and machine learning, we can anticipate more accurate and real-time predictions, further enhancing operational efficiency, safety, and environmental sustainability. The advent of smart airports, connected aircraft, and improved communication systems will provide even more comprehensive data, enabling the aviation industry to make faster and more informed decisions.</a:t>
            </a:r>
            <a:endParaRPr lang="en-US" sz="2800">
              <a:latin typeface="Adobe Garamond Pro" panose="02020502060506020403" charset="0"/>
              <a:cs typeface="Adobe Garamond Pro" panose="02020502060506020403"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2800" dirty="0" smtClean="0">
                <a:latin typeface="Adobe Garamond Pro Bold" panose="02020702060506020403" pitchFamily="18" charset="0"/>
              </a:rPr>
              <a:t>UNLOCKING INSIGHTS INTO THE GLOBAL AIR TRANSPORTATION NETWORK WITH TABLEAU</a:t>
            </a:r>
            <a:endParaRPr lang="en-US" sz="2800" dirty="0">
              <a:latin typeface="Adobe Garamond Pro Bold" panose="02020702060506020403" pitchFamily="18" charset="0"/>
            </a:endParaRPr>
          </a:p>
        </p:txBody>
      </p:sp>
      <p:sp>
        <p:nvSpPr>
          <p:cNvPr id="3" name="Content Placeholder 2"/>
          <p:cNvSpPr>
            <a:spLocks noGrp="1"/>
          </p:cNvSpPr>
          <p:nvPr>
            <p:ph idx="1"/>
          </p:nvPr>
        </p:nvSpPr>
        <p:spPr>
          <a:xfrm>
            <a:off x="420370" y="1064895"/>
            <a:ext cx="10515600" cy="5172075"/>
          </a:xfrm>
        </p:spPr>
        <p:txBody>
          <a:bodyPr/>
          <a:lstStyle/>
          <a:p>
            <a:pPr marL="514350" indent="-514350" algn="ctr">
              <a:buAutoNum type="arabicPeriod"/>
            </a:pPr>
            <a:r>
              <a:rPr lang="en-US" u="sng" dirty="0" smtClean="0">
                <a:latin typeface="Arial Black" panose="020B0A04020102020204" pitchFamily="34" charset="0"/>
              </a:rPr>
              <a:t>INTRODUCTION</a:t>
            </a:r>
            <a:endParaRPr lang="en-US" u="sng" dirty="0" smtClean="0">
              <a:latin typeface="Arial Black" panose="020B0A04020102020204" pitchFamily="34" charset="0"/>
            </a:endParaRPr>
          </a:p>
          <a:p>
            <a:pPr marL="0" indent="0">
              <a:buNone/>
            </a:pPr>
            <a:r>
              <a:rPr lang="en-US" dirty="0" smtClean="0"/>
              <a:t>1.1. </a:t>
            </a:r>
            <a:r>
              <a:rPr lang="en-US" b="1" u="sng" dirty="0" smtClean="0"/>
              <a:t>PROJECT DESCRIPTION</a:t>
            </a:r>
            <a:endParaRPr lang="en-US" b="1" u="sng" dirty="0" smtClean="0"/>
          </a:p>
          <a:p>
            <a:endParaRPr lang="en-US" dirty="0"/>
          </a:p>
        </p:txBody>
      </p:sp>
      <p:sp>
        <p:nvSpPr>
          <p:cNvPr id="4" name="Text Box 3"/>
          <p:cNvSpPr txBox="1"/>
          <p:nvPr/>
        </p:nvSpPr>
        <p:spPr>
          <a:xfrm>
            <a:off x="577850" y="2561590"/>
            <a:ext cx="11027410" cy="2792095"/>
          </a:xfrm>
          <a:prstGeom prst="rect">
            <a:avLst/>
          </a:prstGeom>
          <a:noFill/>
        </p:spPr>
        <p:txBody>
          <a:bodyPr wrap="square" rtlCol="0" anchor="t">
            <a:noAutofit/>
          </a:bodyPr>
          <a:p>
            <a:r>
              <a:rPr lang="en-US" sz="2400"/>
              <a:t> </a:t>
            </a:r>
            <a:r>
              <a:rPr lang="en-US" sz="2800"/>
              <a:t>                  Unlocking insights into the global air transportation network is a critical endeavor in today's interconnected world, and Tableau, a powerful data visualization tool, emerges as a beacon of clarity and comprehension. With Tableau's capabilities, we can delve deep into the labyrinthine complexities of air travel, seamlessly transforming vast datasets into actionable intelligence. </a:t>
            </a:r>
            <a:endParaRPr lang="en-US" sz="2800"/>
          </a:p>
          <a:p>
            <a:endParaRPr lang="en-US" sz="2800"/>
          </a:p>
          <a:p>
            <a:endParaRPr lang="en-US"/>
          </a:p>
          <a:p>
            <a:endParaRPr lang="en-US"/>
          </a:p>
          <a:p>
            <a:endParaRPr lang="en-US"/>
          </a:p>
          <a:p>
            <a:endParaRPr lang="en-US"/>
          </a:p>
          <a:p>
            <a:endParaRPr lang="en-US"/>
          </a:p>
          <a:p>
            <a:endParaRPr lang="en-US"/>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1189" y="500062"/>
            <a:ext cx="10515600" cy="1325563"/>
          </a:xfrm>
        </p:spPr>
        <p:txBody>
          <a:bodyPr>
            <a:normAutofit/>
          </a:bodyPr>
          <a:lstStyle/>
          <a:p>
            <a:r>
              <a:rPr lang="en-US" sz="3200" dirty="0" smtClean="0"/>
              <a:t>1.2</a:t>
            </a:r>
            <a:r>
              <a:rPr lang="en-US" sz="3200" u="sng" dirty="0" smtClean="0"/>
              <a:t>. </a:t>
            </a:r>
            <a:r>
              <a:rPr lang="en-US" sz="3200" b="1" u="sng" dirty="0" smtClean="0"/>
              <a:t>PURPOSE</a:t>
            </a:r>
            <a:endParaRPr lang="en-US" sz="3200" b="1" u="sng" dirty="0"/>
          </a:p>
        </p:txBody>
      </p:sp>
      <p:sp>
        <p:nvSpPr>
          <p:cNvPr id="3" name="Content Placeholder 2"/>
          <p:cNvSpPr>
            <a:spLocks noGrp="1"/>
          </p:cNvSpPr>
          <p:nvPr>
            <p:ph idx="1"/>
          </p:nvPr>
        </p:nvSpPr>
        <p:spPr>
          <a:xfrm>
            <a:off x="924560" y="2212340"/>
            <a:ext cx="10429240" cy="3964940"/>
          </a:xfrm>
        </p:spPr>
        <p:txBody>
          <a:bodyPr>
            <a:noAutofit/>
          </a:bodyPr>
          <a:lstStyle/>
          <a:p>
            <a:pPr marL="0" indent="0">
              <a:buNone/>
            </a:pPr>
            <a:r>
              <a:rPr lang="en-US" sz="3200"/>
              <a:t>        </a:t>
            </a:r>
            <a:r>
              <a:rPr lang="en-US" sz="2400"/>
              <a:t> </a:t>
            </a:r>
            <a:r>
              <a:rPr lang="en-US" sz="3200"/>
              <a:t>   </a:t>
            </a:r>
            <a:r>
              <a:rPr lang="en-US"/>
              <a:t>  </a:t>
            </a:r>
            <a:r>
              <a:rPr lang="en-US" sz="2400"/>
              <a:t>   </a:t>
            </a:r>
            <a:r>
              <a:rPr lang="en-US" sz="2800"/>
              <a:t>Unlocking insights into the global air transportation network serves a crucial purpose in addressing the multifaceted challenges and opportunities of our modern world. By gaining a comprehensive understanding of this intricate network, we can enhance safety, security, and operational efficiency, ultimately improving the travel experience for passengers. </a:t>
            </a:r>
            <a:endParaRPr 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 y="-182"/>
            <a:ext cx="12176760" cy="1325563"/>
          </a:xfrm>
        </p:spPr>
        <p:txBody>
          <a:bodyPr/>
          <a:lstStyle/>
          <a:p>
            <a:pPr algn="ctr"/>
            <a:r>
              <a:rPr lang="en-US" sz="3200" dirty="0" smtClean="0">
                <a:latin typeface="Arial Black" panose="020B0A04020102020204" pitchFamily="34" charset="0"/>
              </a:rPr>
              <a:t>2</a:t>
            </a:r>
            <a:r>
              <a:rPr lang="en-US" sz="4000" b="1" dirty="0" smtClean="0">
                <a:latin typeface="Arial Black" panose="020B0A04020102020204" pitchFamily="34" charset="0"/>
              </a:rPr>
              <a:t>. </a:t>
            </a:r>
            <a:r>
              <a:rPr lang="en-US" sz="2800" b="1" u="sng" dirty="0" smtClean="0">
                <a:latin typeface="Arial Black" panose="020B0A04020102020204" pitchFamily="34" charset="0"/>
              </a:rPr>
              <a:t>PROBLEM DEFINITION &amp; DESIGN THINKING</a:t>
            </a:r>
            <a:endParaRPr lang="en-US" b="1" u="sng" dirty="0">
              <a:latin typeface="Arial Black" panose="020B0A04020102020204" pitchFamily="34" charset="0"/>
            </a:endParaRPr>
          </a:p>
        </p:txBody>
      </p:sp>
      <p:sp>
        <p:nvSpPr>
          <p:cNvPr id="3" name="Content Placeholder 2"/>
          <p:cNvSpPr>
            <a:spLocks noGrp="1"/>
          </p:cNvSpPr>
          <p:nvPr>
            <p:ph idx="1"/>
          </p:nvPr>
        </p:nvSpPr>
        <p:spPr>
          <a:xfrm>
            <a:off x="15240" y="1183640"/>
            <a:ext cx="10515600" cy="4993640"/>
          </a:xfrm>
        </p:spPr>
        <p:txBody>
          <a:bodyPr/>
          <a:lstStyle/>
          <a:p>
            <a:pPr marL="0" indent="0">
              <a:buNone/>
            </a:pPr>
            <a:r>
              <a:rPr lang="en-US" dirty="0" smtClean="0"/>
              <a:t>2.1. </a:t>
            </a:r>
            <a:r>
              <a:rPr lang="en-US" b="1" u="sng" dirty="0" smtClean="0"/>
              <a:t>EMPATHY MAP</a:t>
            </a:r>
            <a:endParaRPr lang="en-US" b="1" u="sng" dirty="0"/>
          </a:p>
        </p:txBody>
      </p:sp>
      <p:pic>
        <p:nvPicPr>
          <p:cNvPr id="4" name="Picture 3" descr="Empathy map"/>
          <p:cNvPicPr>
            <a:picLocks noChangeAspect="1"/>
          </p:cNvPicPr>
          <p:nvPr/>
        </p:nvPicPr>
        <p:blipFill>
          <a:blip r:embed="rId1"/>
          <a:stretch>
            <a:fillRect/>
          </a:stretch>
        </p:blipFill>
        <p:spPr>
          <a:xfrm>
            <a:off x="2834005" y="1865630"/>
            <a:ext cx="6727825" cy="4993005"/>
          </a:xfrm>
          <a:prstGeom prst="rect">
            <a:avLst/>
          </a:prstGeom>
        </p:spPr>
      </p:pic>
      <p:sp>
        <p:nvSpPr>
          <p:cNvPr id="5" name="Text Box 4"/>
          <p:cNvSpPr txBox="1"/>
          <p:nvPr/>
        </p:nvSpPr>
        <p:spPr>
          <a:xfrm>
            <a:off x="1579245" y="5193665"/>
            <a:ext cx="4064000" cy="368300"/>
          </a:xfrm>
          <a:prstGeom prst="rect">
            <a:avLst/>
          </a:prstGeom>
          <a:noFill/>
        </p:spPr>
        <p:txBody>
          <a:bodyPr wrap="square" rtlCol="0">
            <a:spAutoFit/>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US" sz="3200" b="1" u="sng" dirty="0" smtClean="0"/>
              <a:t>2.2. IDEATION &amp; BRAINSTORMING MAP</a:t>
            </a:r>
            <a:endParaRPr lang="en-US" sz="3200" b="1" u="sng" dirty="0"/>
          </a:p>
        </p:txBody>
      </p:sp>
      <p:pic>
        <p:nvPicPr>
          <p:cNvPr id="4" name="Content Placeholder 3" descr="Brainstorming map"/>
          <p:cNvPicPr>
            <a:picLocks noChangeAspect="1"/>
          </p:cNvPicPr>
          <p:nvPr>
            <p:ph idx="1"/>
          </p:nvPr>
        </p:nvPicPr>
        <p:blipFill>
          <a:blip r:embed="rId1"/>
          <a:srcRect l="101" t="5076" r="759"/>
          <a:stretch>
            <a:fillRect/>
          </a:stretch>
        </p:blipFill>
        <p:spPr>
          <a:xfrm>
            <a:off x="485140" y="1925320"/>
            <a:ext cx="11191875" cy="43815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8035" y="635"/>
            <a:ext cx="10515600" cy="1323975"/>
          </a:xfrm>
        </p:spPr>
        <p:txBody>
          <a:bodyPr>
            <a:normAutofit/>
          </a:bodyPr>
          <a:lstStyle/>
          <a:p>
            <a:pPr algn="ctr"/>
            <a:r>
              <a:rPr lang="en-US" sz="3600" dirty="0" smtClean="0">
                <a:latin typeface="Arial Black" panose="020B0A04020102020204" pitchFamily="34" charset="0"/>
              </a:rPr>
              <a:t>3. RESULT</a:t>
            </a:r>
            <a:endParaRPr lang="en-US" sz="3600" dirty="0">
              <a:latin typeface="Arial Black" panose="020B0A04020102020204" pitchFamily="34" charset="0"/>
            </a:endParaRPr>
          </a:p>
        </p:txBody>
      </p:sp>
      <p:sp>
        <p:nvSpPr>
          <p:cNvPr id="3" name="Content Placeholder 2"/>
          <p:cNvSpPr>
            <a:spLocks noGrp="1"/>
          </p:cNvSpPr>
          <p:nvPr>
            <p:ph idx="1"/>
          </p:nvPr>
        </p:nvSpPr>
        <p:spPr>
          <a:xfrm>
            <a:off x="838200" y="934720"/>
            <a:ext cx="10515600" cy="5433060"/>
          </a:xfrm>
        </p:spPr>
        <p:txBody>
          <a:bodyPr/>
          <a:lstStyle/>
          <a:p>
            <a:r>
              <a:rPr lang="en-US" u="sng" dirty="0" smtClean="0"/>
              <a:t>DASHBOARD 1</a:t>
            </a:r>
            <a:endParaRPr lang="en-US" u="sng" dirty="0"/>
          </a:p>
        </p:txBody>
      </p:sp>
      <p:pic>
        <p:nvPicPr>
          <p:cNvPr id="4" name="Picture 3" descr="Screenshot (47)"/>
          <p:cNvPicPr>
            <a:picLocks noChangeAspect="1"/>
          </p:cNvPicPr>
          <p:nvPr/>
        </p:nvPicPr>
        <p:blipFill>
          <a:blip r:embed="rId1"/>
          <a:stretch>
            <a:fillRect/>
          </a:stretch>
        </p:blipFill>
        <p:spPr>
          <a:xfrm>
            <a:off x="1447800" y="1496060"/>
            <a:ext cx="9296400" cy="5361940"/>
          </a:xfrm>
          <a:prstGeom prst="rect">
            <a:avLst/>
          </a:prstGeom>
        </p:spPr>
      </p:pic>
      <p:sp>
        <p:nvSpPr>
          <p:cNvPr id="5" name="Text Box 4"/>
          <p:cNvSpPr txBox="1"/>
          <p:nvPr/>
        </p:nvSpPr>
        <p:spPr>
          <a:xfrm>
            <a:off x="1066165" y="0"/>
            <a:ext cx="10487025" cy="934720"/>
          </a:xfrm>
          <a:prstGeom prst="rect">
            <a:avLst/>
          </a:prstGeom>
          <a:noFill/>
        </p:spPr>
        <p:txBody>
          <a:bodyPr wrap="square" rtlCol="0">
            <a:noAutofit/>
          </a:bodyPr>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446" y="430439"/>
            <a:ext cx="10515600" cy="1325563"/>
          </a:xfrm>
        </p:spPr>
        <p:txBody>
          <a:bodyPr>
            <a:normAutofit/>
          </a:bodyPr>
          <a:lstStyle/>
          <a:p>
            <a:pPr marL="457200" indent="-457200">
              <a:buFont typeface="Arial" panose="020B0604020202020204" pitchFamily="34" charset="0"/>
              <a:buChar char="•"/>
            </a:pPr>
            <a:r>
              <a:rPr lang="en-US" sz="2800" b="1" u="sng" dirty="0" smtClean="0"/>
              <a:t>DASHBOARD 2</a:t>
            </a:r>
            <a:endParaRPr lang="en-US" sz="2800" b="1" u="sng" dirty="0"/>
          </a:p>
        </p:txBody>
      </p:sp>
      <p:pic>
        <p:nvPicPr>
          <p:cNvPr id="4" name="Picture 3" descr="Screenshot (49)"/>
          <p:cNvPicPr>
            <a:picLocks noChangeAspect="1"/>
          </p:cNvPicPr>
          <p:nvPr/>
        </p:nvPicPr>
        <p:blipFill>
          <a:blip r:embed="rId1"/>
          <a:stretch>
            <a:fillRect/>
          </a:stretch>
        </p:blipFill>
        <p:spPr>
          <a:xfrm>
            <a:off x="824230" y="1576705"/>
            <a:ext cx="10544175" cy="51625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068" y="365125"/>
            <a:ext cx="10515600" cy="1325563"/>
          </a:xfrm>
        </p:spPr>
        <p:txBody>
          <a:bodyPr>
            <a:normAutofit/>
          </a:bodyPr>
          <a:lstStyle/>
          <a:p>
            <a:pPr marL="457200" indent="-457200">
              <a:buFont typeface="Arial" panose="020B0604020202020204" pitchFamily="34" charset="0"/>
              <a:buChar char="•"/>
            </a:pPr>
            <a:r>
              <a:rPr lang="en-US" sz="2800" b="1" u="sng" dirty="0" smtClean="0"/>
              <a:t>DASHBOARD 3</a:t>
            </a:r>
            <a:endParaRPr lang="en-US" sz="2800" b="1" u="sng" dirty="0"/>
          </a:p>
        </p:txBody>
      </p:sp>
      <p:pic>
        <p:nvPicPr>
          <p:cNvPr id="3" name="Picture 2" descr="Screenshot (50)"/>
          <p:cNvPicPr>
            <a:picLocks noChangeAspect="1"/>
          </p:cNvPicPr>
          <p:nvPr/>
        </p:nvPicPr>
        <p:blipFill>
          <a:blip r:embed="rId1"/>
          <a:stretch>
            <a:fillRect/>
          </a:stretch>
        </p:blipFill>
        <p:spPr>
          <a:xfrm>
            <a:off x="2136775" y="1504315"/>
            <a:ext cx="8210550" cy="5162550"/>
          </a:xfrm>
          <a:prstGeom prst="rect">
            <a:avLst/>
          </a:prstGeom>
        </p:spPr>
      </p:pic>
    </p:spTree>
  </p:cSld>
  <p:clrMapOvr>
    <a:masterClrMapping/>
  </p:clrMapOvr>
</p:sld>
</file>

<file path=ppt/theme/theme1.xml><?xml version="1.0" encoding="utf-8"?>
<a:theme xmlns:a="http://schemas.openxmlformats.org/drawingml/2006/main" name="Green Color">
  <a:themeElements>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Green Color">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reen Colo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Colo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Colo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Colo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Colo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Colo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Colo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Colo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Colo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Colo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Colo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Colo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4283</Words>
  <Application>WPS Presentation</Application>
  <PresentationFormat>Widescreen</PresentationFormat>
  <Paragraphs>90</Paragraphs>
  <Slides>20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Arial</vt:lpstr>
      <vt:lpstr>SimSun</vt:lpstr>
      <vt:lpstr>Wingdings</vt:lpstr>
      <vt:lpstr>Cooper Black</vt:lpstr>
      <vt:lpstr>Adobe Garamond Pro Bold</vt:lpstr>
      <vt:lpstr>Arial Black</vt:lpstr>
      <vt:lpstr>Microsoft YaHei</vt:lpstr>
      <vt:lpstr>Arial Unicode MS</vt:lpstr>
      <vt:lpstr>Calibri</vt:lpstr>
      <vt:lpstr>Adobe Garamond Pro</vt:lpstr>
      <vt:lpstr>Green Color</vt:lpstr>
      <vt:lpstr>UNLOCKING INSIGHTS INTO THE GLOBAL AIR TRANSPORTATION NETWORK WITH TABLEAU </vt:lpstr>
      <vt:lpstr>PROJECT REPORT</vt:lpstr>
      <vt:lpstr>UNLOCKING INSIGHTS INTO THE GLOBAL AIR TRANSPORTATION NETWORK WITH TABLEAU</vt:lpstr>
      <vt:lpstr>1.2. PURPOSE</vt:lpstr>
      <vt:lpstr>2. PROBLEM DEFINITION &amp; DESIGN THINKING</vt:lpstr>
      <vt:lpstr>2.2. IDEATION &amp; BRAINSTORMING MAP</vt:lpstr>
      <vt:lpstr>3. RESULT</vt:lpstr>
      <vt:lpstr>DASHBOARD 2</vt:lpstr>
      <vt:lpstr>DASHBOARD 3</vt:lpstr>
      <vt:lpstr>DASHBOARD 4</vt:lpstr>
      <vt:lpstr>STORY</vt:lpstr>
      <vt:lpstr>PowerPoint 演示文稿</vt:lpstr>
      <vt:lpstr>PowerPoint 演示文稿</vt:lpstr>
      <vt:lpstr>PowerPoint 演示文稿</vt:lpstr>
      <vt:lpstr>PowerPoint 演示文稿</vt:lpstr>
      <vt:lpstr>4. ADVANTAGES &amp; DISADVANTAGES</vt:lpstr>
      <vt:lpstr>PowerPoint 演示文稿</vt:lpstr>
      <vt:lpstr>5. APPLICATION</vt:lpstr>
      <vt:lpstr>6. CONCLUSION</vt:lpstr>
      <vt:lpstr>7. FUTURE SCOPE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UNLOCKING INSIGHTS INTO THE GLOBAL AIR TRANSPORTATION NETWORK</dc:title>
  <dc:creator>DELL</dc:creator>
  <cp:lastModifiedBy>DELL</cp:lastModifiedBy>
  <cp:revision>21</cp:revision>
  <dcterms:created xsi:type="dcterms:W3CDTF">2023-10-14T15:09:00Z</dcterms:created>
  <dcterms:modified xsi:type="dcterms:W3CDTF">2023-10-15T12:21:38Z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2F5875C1933749BE81DB3DCDD360A6FE_13</vt:lpwstr>
  </property>
  <property fmtid="{D5CDD505-2E9C-101B-9397-08002B2CF9AE}" pid="3" name="KSOProductBuildVer">
    <vt:lpwstr>1033-12.2.0.13266</vt:lpwstr>
  </property>
</Properties>
</file>