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9"/>
    <p:restoredTop sz="94627"/>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ine\OneDrive\Desktop\NM%202.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IN" b="1" dirty="0">
                <a:solidFill>
                  <a:schemeClr val="tx1"/>
                </a:solidFill>
              </a:rPr>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5">
                <a:lumMod val="75000"/>
              </a:schemeClr>
            </a:soli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8C41-BF47-9E36-B01F84C3D4B3}"/>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IN" b="1">
                <a:solidFill>
                  <a:schemeClr val="tx1"/>
                </a:solidFill>
              </a:rPr>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5">
                <a:lumMod val="75000"/>
              </a:schemeClr>
            </a:soli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2514-3441-B0A1-F313FFD8EF4E}"/>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r>
              <a:rPr lang="en-IN" b="1">
                <a:solidFill>
                  <a:schemeClr val="tx1"/>
                </a:solidFill>
              </a:rPr>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Low</c:v>
                </c:pt>
              </c:strCache>
            </c:strRef>
          </c:tx>
          <c:spPr>
            <a:solidFill>
              <a:schemeClr val="accent5">
                <a:lumMod val="75000"/>
              </a:schemeClr>
            </a:soli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00-80A0-2F45-91DB-0904F98CC408}"/>
            </c:ext>
          </c:extLst>
        </c:ser>
        <c:dLbls>
          <c:showLegendKey val="0"/>
          <c:showVal val="0"/>
          <c:showCatName val="0"/>
          <c:showSerName val="0"/>
          <c:showPercent val="0"/>
          <c:showBubbleSize val="0"/>
        </c:dLbls>
        <c:gapWidth val="100"/>
        <c:overlap val="-24"/>
        <c:axId val="960464479"/>
        <c:axId val="960466399"/>
      </c:barChart>
      <c:catAx>
        <c:axId val="96046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6399"/>
        <c:crosses val="autoZero"/>
        <c:auto val="1"/>
        <c:lblAlgn val="ctr"/>
        <c:lblOffset val="100"/>
        <c:noMultiLvlLbl val="0"/>
      </c:catAx>
      <c:valAx>
        <c:axId val="96046639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04644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3E0A-0B49-9722-9860DB9E8ADF}"/>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3E0A-0B49-9722-9860DB9E8ADF}"/>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3E0A-0B49-9722-9860DB9E8ADF}"/>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3E0A-0B49-9722-9860DB9E8ADF}"/>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3E0A-0B49-9722-9860DB9E8ADF}"/>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3E0A-0B49-9722-9860DB9E8ADF}"/>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3E0A-0B49-9722-9860DB9E8ADF}"/>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3E0A-0B49-9722-9860DB9E8ADF}"/>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3E0A-0B49-9722-9860DB9E8ADF}"/>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3E0A-0B49-9722-9860DB9E8AD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3E0A-0B49-9722-9860DB9E8A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F7D7-5F49-8FEC-24D2CF9C1076}"/>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F7D7-5F49-8FEC-24D2CF9C1076}"/>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F7D7-5F49-8FEC-24D2CF9C1076}"/>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F7D7-5F49-8FEC-24D2CF9C1076}"/>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F7D7-5F49-8FEC-24D2CF9C1076}"/>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F7D7-5F49-8FEC-24D2CF9C1076}"/>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F7D7-5F49-8FEC-24D2CF9C1076}"/>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F7D7-5F49-8FEC-24D2CF9C1076}"/>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F7D7-5F49-8FEC-24D2CF9C1076}"/>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F7D7-5F49-8FEC-24D2CF9C107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F7D7-5F49-8FEC-24D2CF9C107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3EB3-C340-BE18-8C513DF4B7E7}"/>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3EB3-C340-BE18-8C513DF4B7E7}"/>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3EB3-C340-BE18-8C513DF4B7E7}"/>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3EB3-C340-BE18-8C513DF4B7E7}"/>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3EB3-C340-BE18-8C513DF4B7E7}"/>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3EB3-C340-BE18-8C513DF4B7E7}"/>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3EB3-C340-BE18-8C513DF4B7E7}"/>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3EB3-C340-BE18-8C513DF4B7E7}"/>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3EB3-C340-BE18-8C513DF4B7E7}"/>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3EB3-C340-BE18-8C513DF4B7E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3EB3-C340-BE18-8C513DF4B7E7}"/>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[NM 2.csv]Sheet1!PivotTable1</c:name>
    <c:fmtId val="-1"/>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ser>
          <c:idx val="0"/>
          <c:order val="0"/>
          <c:tx>
            <c:strRef>
              <c:f>Sheet1!$B$3:$B$4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E384-344A-AE34-10715F7EE9DE}"/>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E384-344A-AE34-10715F7EE9DE}"/>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E384-344A-AE34-10715F7EE9DE}"/>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7-E384-344A-AE34-10715F7EE9DE}"/>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9-E384-344A-AE34-10715F7EE9DE}"/>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B-E384-344A-AE34-10715F7EE9DE}"/>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D-E384-344A-AE34-10715F7EE9DE}"/>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F-E384-344A-AE34-10715F7EE9DE}"/>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1-E384-344A-AE34-10715F7EE9DE}"/>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13-E384-344A-AE34-10715F7EE9D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30</c:v>
                </c:pt>
                <c:pt idx="1">
                  <c:v>36</c:v>
                </c:pt>
                <c:pt idx="2">
                  <c:v>24</c:v>
                </c:pt>
                <c:pt idx="3">
                  <c:v>27</c:v>
                </c:pt>
                <c:pt idx="4">
                  <c:v>24</c:v>
                </c:pt>
                <c:pt idx="5">
                  <c:v>26</c:v>
                </c:pt>
                <c:pt idx="6">
                  <c:v>33</c:v>
                </c:pt>
                <c:pt idx="7">
                  <c:v>26</c:v>
                </c:pt>
                <c:pt idx="8">
                  <c:v>31</c:v>
                </c:pt>
                <c:pt idx="9">
                  <c:v>23</c:v>
                </c:pt>
              </c:numCache>
            </c:numRef>
          </c:val>
          <c:extLst>
            <c:ext xmlns:c16="http://schemas.microsoft.com/office/drawing/2014/chart" uri="{C3380CC4-5D6E-409C-BE32-E72D297353CC}">
              <c16:uniqueId val="{00000014-E384-344A-AE34-10715F7EE9D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8F74F-DD17-D345-8875-E751287419A1}" type="datetimeFigureOut">
              <a:rPr lang="en-US" smtClean="0"/>
              <a:t>8/31/24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B44BF-4916-8E49-8EC2-5F14104D4456}" type="slidenum">
              <a:rPr lang="en-US" smtClean="0"/>
              <a:t>‹#›</a:t>
            </a:fld>
            <a:endParaRPr lang="en-US"/>
          </a:p>
        </p:txBody>
      </p:sp>
    </p:spTree>
    <p:extLst>
      <p:ext uri="{BB962C8B-B14F-4D97-AF65-F5344CB8AC3E}">
        <p14:creationId xmlns:p14="http://schemas.microsoft.com/office/powerpoint/2010/main" val="320431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EMPLYOEE DATA ANALYSIS USING EXCEL</a:t>
            </a:r>
          </a:p>
        </p:txBody>
      </p:sp>
      <p:sp>
        <p:nvSpPr>
          <p:cNvPr id="4" name="Slide Number Placeholder 3"/>
          <p:cNvSpPr>
            <a:spLocks noGrp="1"/>
          </p:cNvSpPr>
          <p:nvPr>
            <p:ph type="sldNum" sz="quarter" idx="5"/>
          </p:nvPr>
        </p:nvSpPr>
        <p:spPr/>
        <p:txBody>
          <a:bodyPr/>
          <a:lstStyle/>
          <a:p>
            <a:fld id="{2A5B44BF-4916-8E49-8EC2-5F14104D4456}" type="slidenum">
              <a:rPr lang="en-US" smtClean="0"/>
              <a:t>2</a:t>
            </a:fld>
            <a:endParaRPr lang="en-US"/>
          </a:p>
        </p:txBody>
      </p:sp>
    </p:spTree>
    <p:extLst>
      <p:ext uri="{BB962C8B-B14F-4D97-AF65-F5344CB8AC3E}">
        <p14:creationId xmlns:p14="http://schemas.microsoft.com/office/powerpoint/2010/main" val="1276843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11</a:t>
            </a:fld>
            <a:endParaRPr lang="en-US"/>
          </a:p>
        </p:txBody>
      </p:sp>
    </p:spTree>
    <p:extLst>
      <p:ext uri="{BB962C8B-B14F-4D97-AF65-F5344CB8AC3E}">
        <p14:creationId xmlns:p14="http://schemas.microsoft.com/office/powerpoint/2010/main" val="184890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12</a:t>
            </a:fld>
            <a:endParaRPr lang="en-US"/>
          </a:p>
        </p:txBody>
      </p:sp>
    </p:spTree>
    <p:extLst>
      <p:ext uri="{BB962C8B-B14F-4D97-AF65-F5344CB8AC3E}">
        <p14:creationId xmlns:p14="http://schemas.microsoft.com/office/powerpoint/2010/main" val="3083444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13</a:t>
            </a:fld>
            <a:endParaRPr lang="en-US"/>
          </a:p>
        </p:txBody>
      </p:sp>
    </p:spTree>
    <p:extLst>
      <p:ext uri="{BB962C8B-B14F-4D97-AF65-F5344CB8AC3E}">
        <p14:creationId xmlns:p14="http://schemas.microsoft.com/office/powerpoint/2010/main" val="31649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14</a:t>
            </a:fld>
            <a:endParaRPr lang="en-US"/>
          </a:p>
        </p:txBody>
      </p:sp>
    </p:spTree>
    <p:extLst>
      <p:ext uri="{BB962C8B-B14F-4D97-AF65-F5344CB8AC3E}">
        <p14:creationId xmlns:p14="http://schemas.microsoft.com/office/powerpoint/2010/main" val="3315648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15</a:t>
            </a:fld>
            <a:endParaRPr lang="en-US"/>
          </a:p>
        </p:txBody>
      </p:sp>
    </p:spTree>
    <p:extLst>
      <p:ext uri="{BB962C8B-B14F-4D97-AF65-F5344CB8AC3E}">
        <p14:creationId xmlns:p14="http://schemas.microsoft.com/office/powerpoint/2010/main" val="246305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p:txBody>
      </p:sp>
      <p:sp>
        <p:nvSpPr>
          <p:cNvPr id="4" name="Slide Number Placeholder 3"/>
          <p:cNvSpPr>
            <a:spLocks noGrp="1"/>
          </p:cNvSpPr>
          <p:nvPr>
            <p:ph type="sldNum" sz="quarter" idx="5"/>
          </p:nvPr>
        </p:nvSpPr>
        <p:spPr/>
        <p:txBody>
          <a:bodyPr/>
          <a:lstStyle/>
          <a:p>
            <a:fld id="{2A5B44BF-4916-8E49-8EC2-5F14104D4456}" type="slidenum">
              <a:rPr lang="en-US" smtClean="0"/>
              <a:t>3</a:t>
            </a:fld>
            <a:endParaRPr lang="en-US"/>
          </a:p>
        </p:txBody>
      </p:sp>
    </p:spTree>
    <p:extLst>
      <p:ext uri="{BB962C8B-B14F-4D97-AF65-F5344CB8AC3E}">
        <p14:creationId xmlns:p14="http://schemas.microsoft.com/office/powerpoint/2010/main" val="969764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4</a:t>
            </a:fld>
            <a:endParaRPr lang="en-US"/>
          </a:p>
        </p:txBody>
      </p:sp>
    </p:spTree>
    <p:extLst>
      <p:ext uri="{BB962C8B-B14F-4D97-AF65-F5344CB8AC3E}">
        <p14:creationId xmlns:p14="http://schemas.microsoft.com/office/powerpoint/2010/main" val="329862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5</a:t>
            </a:fld>
            <a:endParaRPr lang="en-US"/>
          </a:p>
        </p:txBody>
      </p:sp>
    </p:spTree>
    <p:extLst>
      <p:ext uri="{BB962C8B-B14F-4D97-AF65-F5344CB8AC3E}">
        <p14:creationId xmlns:p14="http://schemas.microsoft.com/office/powerpoint/2010/main" val="52617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6</a:t>
            </a:fld>
            <a:endParaRPr lang="en-US"/>
          </a:p>
        </p:txBody>
      </p:sp>
    </p:spTree>
    <p:extLst>
      <p:ext uri="{BB962C8B-B14F-4D97-AF65-F5344CB8AC3E}">
        <p14:creationId xmlns:p14="http://schemas.microsoft.com/office/powerpoint/2010/main" val="414479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7</a:t>
            </a:fld>
            <a:endParaRPr lang="en-US"/>
          </a:p>
        </p:txBody>
      </p:sp>
    </p:spTree>
    <p:extLst>
      <p:ext uri="{BB962C8B-B14F-4D97-AF65-F5344CB8AC3E}">
        <p14:creationId xmlns:p14="http://schemas.microsoft.com/office/powerpoint/2010/main" val="158843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8</a:t>
            </a:fld>
            <a:endParaRPr lang="en-US"/>
          </a:p>
        </p:txBody>
      </p:sp>
    </p:spTree>
    <p:extLst>
      <p:ext uri="{BB962C8B-B14F-4D97-AF65-F5344CB8AC3E}">
        <p14:creationId xmlns:p14="http://schemas.microsoft.com/office/powerpoint/2010/main" val="1084385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9</a:t>
            </a:fld>
            <a:endParaRPr lang="en-US"/>
          </a:p>
        </p:txBody>
      </p:sp>
    </p:spTree>
    <p:extLst>
      <p:ext uri="{BB962C8B-B14F-4D97-AF65-F5344CB8AC3E}">
        <p14:creationId xmlns:p14="http://schemas.microsoft.com/office/powerpoint/2010/main" val="3685712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B44BF-4916-8E49-8EC2-5F14104D4456}" type="slidenum">
              <a:rPr lang="en-US" smtClean="0"/>
              <a:t>10</a:t>
            </a:fld>
            <a:endParaRPr lang="en-US"/>
          </a:p>
        </p:txBody>
      </p:sp>
    </p:spTree>
    <p:extLst>
      <p:ext uri="{BB962C8B-B14F-4D97-AF65-F5344CB8AC3E}">
        <p14:creationId xmlns:p14="http://schemas.microsoft.com/office/powerpoint/2010/main" val="83615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8/31/24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7475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6246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193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8050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6790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8/31/24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87578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9503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954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1620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5461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8/31/24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42655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8/31/24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9330228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4DF48-F291-42E0-D711-C96C74B72DA4}"/>
              </a:ext>
            </a:extLst>
          </p:cNvPr>
          <p:cNvSpPr>
            <a:spLocks noGrp="1"/>
          </p:cNvSpPr>
          <p:nvPr>
            <p:ph type="ctrTitle"/>
          </p:nvPr>
        </p:nvSpPr>
        <p:spPr>
          <a:xfrm>
            <a:off x="5896708" y="592382"/>
            <a:ext cx="5219393" cy="2398593"/>
          </a:xfrm>
        </p:spPr>
        <p:txBody>
          <a:bodyPr anchor="ctr">
            <a:noAutofit/>
          </a:bodyPr>
          <a:lstStyle/>
          <a:p>
            <a:r>
              <a:rPr lang="en-US" sz="4000" u="sng" dirty="0">
                <a:latin typeface="Times New Roman" panose="02020603050405020304" pitchFamily="18" charset="0"/>
                <a:cs typeface="Times New Roman" panose="02020603050405020304" pitchFamily="18" charset="0"/>
              </a:rPr>
              <a:t>EMPLOYEE DATA ANALYSIS USING EXCEL</a:t>
            </a:r>
          </a:p>
        </p:txBody>
      </p:sp>
      <p:sp>
        <p:nvSpPr>
          <p:cNvPr id="3" name="Subtitle 2">
            <a:extLst>
              <a:ext uri="{FF2B5EF4-FFF2-40B4-BE49-F238E27FC236}">
                <a16:creationId xmlns:a16="http://schemas.microsoft.com/office/drawing/2014/main" id="{DFFDF70E-2453-4929-A93E-972E8428DAB3}"/>
              </a:ext>
            </a:extLst>
          </p:cNvPr>
          <p:cNvSpPr>
            <a:spLocks noGrp="1"/>
          </p:cNvSpPr>
          <p:nvPr>
            <p:ph type="subTitle" idx="1"/>
          </p:nvPr>
        </p:nvSpPr>
        <p:spPr>
          <a:xfrm>
            <a:off x="5402854" y="3429000"/>
            <a:ext cx="6944811" cy="2836618"/>
          </a:xfrm>
        </p:spPr>
        <p:txBody>
          <a:bodyPr>
            <a:normAutofit/>
          </a:bodyPr>
          <a:lstStyle/>
          <a:p>
            <a:pPr algn="l"/>
            <a:r>
              <a:rPr lang="en-US" dirty="0">
                <a:solidFill>
                  <a:schemeClr val="accent5">
                    <a:lumMod val="50000"/>
                  </a:schemeClr>
                </a:solidFill>
                <a:latin typeface="Times New Roman" panose="02020603050405020304" pitchFamily="18" charset="0"/>
                <a:cs typeface="Times New Roman" panose="02020603050405020304" pitchFamily="18" charset="0"/>
              </a:rPr>
              <a:t>STUDENT NAME: ANISHA. RG</a:t>
            </a:r>
          </a:p>
          <a:p>
            <a:pPr algn="l"/>
            <a:r>
              <a:rPr lang="en-US" dirty="0">
                <a:solidFill>
                  <a:schemeClr val="accent5">
                    <a:lumMod val="50000"/>
                  </a:schemeClr>
                </a:solidFill>
                <a:latin typeface="Times New Roman" panose="02020603050405020304" pitchFamily="18" charset="0"/>
                <a:cs typeface="Times New Roman" panose="02020603050405020304" pitchFamily="18" charset="0"/>
              </a:rPr>
              <a:t>REGISTER NO.: 322200038(asunm1353322200038)</a:t>
            </a:r>
          </a:p>
          <a:p>
            <a:pPr algn="l"/>
            <a:r>
              <a:rPr lang="en-US" dirty="0">
                <a:solidFill>
                  <a:schemeClr val="accent5">
                    <a:lumMod val="50000"/>
                  </a:schemeClr>
                </a:solidFill>
                <a:latin typeface="Times New Roman" panose="02020603050405020304" pitchFamily="18" charset="0"/>
                <a:cs typeface="Times New Roman" panose="02020603050405020304" pitchFamily="18" charset="0"/>
              </a:rPr>
              <a:t>DEPARTMENT : </a:t>
            </a:r>
            <a:r>
              <a:rPr lang="en-US" dirty="0" err="1">
                <a:solidFill>
                  <a:schemeClr val="accent5">
                    <a:lumMod val="50000"/>
                  </a:schemeClr>
                </a:solidFill>
                <a:latin typeface="Times New Roman" panose="02020603050405020304" pitchFamily="18" charset="0"/>
                <a:cs typeface="Times New Roman" panose="02020603050405020304" pitchFamily="18" charset="0"/>
              </a:rPr>
              <a:t>B.com</a:t>
            </a:r>
            <a:r>
              <a:rPr lang="en-US" dirty="0">
                <a:solidFill>
                  <a:schemeClr val="accent5">
                    <a:lumMod val="50000"/>
                  </a:schemeClr>
                </a:solidFill>
                <a:latin typeface="Times New Roman" panose="02020603050405020304" pitchFamily="18" charset="0"/>
                <a:cs typeface="Times New Roman" panose="02020603050405020304" pitchFamily="18" charset="0"/>
              </a:rPr>
              <a:t> </a:t>
            </a:r>
            <a:r>
              <a:rPr lang="en-US" dirty="0" err="1">
                <a:solidFill>
                  <a:schemeClr val="accent5">
                    <a:lumMod val="50000"/>
                  </a:schemeClr>
                </a:solidFill>
                <a:latin typeface="Times New Roman" panose="02020603050405020304" pitchFamily="18" charset="0"/>
                <a:cs typeface="Times New Roman" panose="02020603050405020304" pitchFamily="18" charset="0"/>
              </a:rPr>
              <a:t>Honours</a:t>
            </a:r>
            <a:endParaRPr lang="en-US" dirty="0">
              <a:solidFill>
                <a:schemeClr val="accent5">
                  <a:lumMod val="50000"/>
                </a:schemeClr>
              </a:solidFill>
              <a:latin typeface="Times New Roman" panose="02020603050405020304" pitchFamily="18" charset="0"/>
              <a:cs typeface="Times New Roman" panose="02020603050405020304" pitchFamily="18" charset="0"/>
            </a:endParaRPr>
          </a:p>
          <a:p>
            <a:pPr algn="l"/>
            <a:r>
              <a:rPr lang="en-US" dirty="0">
                <a:solidFill>
                  <a:schemeClr val="accent5">
                    <a:lumMod val="50000"/>
                  </a:schemeClr>
                </a:solidFill>
                <a:latin typeface="Times New Roman" panose="02020603050405020304" pitchFamily="18" charset="0"/>
                <a:cs typeface="Times New Roman" panose="02020603050405020304" pitchFamily="18" charset="0"/>
              </a:rPr>
              <a:t>ANNA ADARSH COLLEGE FOR WOMEN,CHENNAI.</a:t>
            </a:r>
          </a:p>
          <a:p>
            <a:pPr algn="l"/>
            <a:endParaRPr lang="en-US" dirty="0">
              <a:solidFill>
                <a:schemeClr val="accent5">
                  <a:lumMod val="50000"/>
                </a:schemeClr>
              </a:solidFill>
            </a:endParaRPr>
          </a:p>
        </p:txBody>
      </p:sp>
      <p:pic>
        <p:nvPicPr>
          <p:cNvPr id="4" name="Picture 3" descr="A splash of colours on a white surface">
            <a:extLst>
              <a:ext uri="{FF2B5EF4-FFF2-40B4-BE49-F238E27FC236}">
                <a16:creationId xmlns:a16="http://schemas.microsoft.com/office/drawing/2014/main" id="{EC366E02-3FC2-12B8-5EB9-433877535657}"/>
              </a:ext>
            </a:extLst>
          </p:cNvPr>
          <p:cNvPicPr>
            <a:picLocks noChangeAspect="1"/>
          </p:cNvPicPr>
          <p:nvPr/>
        </p:nvPicPr>
        <p:blipFill>
          <a:blip r:embed="rId2"/>
          <a:srcRect l="1184" r="39711"/>
          <a:stretch/>
        </p:blipFill>
        <p:spPr>
          <a:xfrm>
            <a:off x="-1639" y="10"/>
            <a:ext cx="5404493" cy="6857990"/>
          </a:xfrm>
          <a:prstGeom prst="rect">
            <a:avLst/>
          </a:prstGeom>
        </p:spPr>
      </p:pic>
    </p:spTree>
    <p:extLst>
      <p:ext uri="{BB962C8B-B14F-4D97-AF65-F5344CB8AC3E}">
        <p14:creationId xmlns:p14="http://schemas.microsoft.com/office/powerpoint/2010/main" val="149816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CC839FDE-3093-C8D0-CBA9-8EE35B5AB262}"/>
              </a:ext>
            </a:extLst>
          </p:cNvPr>
          <p:cNvSpPr txBox="1"/>
          <p:nvPr/>
        </p:nvSpPr>
        <p:spPr>
          <a:xfrm>
            <a:off x="6985135" y="352489"/>
            <a:ext cx="3061447" cy="584775"/>
          </a:xfrm>
          <a:prstGeom prst="rect">
            <a:avLst/>
          </a:prstGeom>
          <a:noFill/>
        </p:spPr>
        <p:txBody>
          <a:bodyPr wrap="square">
            <a:spAutoFit/>
          </a:bodyPr>
          <a:lstStyle/>
          <a:p>
            <a:pPr marL="12700" algn="ctr">
              <a:lnSpc>
                <a:spcPct val="100000"/>
              </a:lnSpc>
              <a:spcBef>
                <a:spcPts val="105"/>
              </a:spcBef>
            </a:pPr>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a:t>
            </a:r>
            <a:endParaRPr lang="en-IN" sz="32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7BAE8C-7182-6C28-905C-B2207FA1073D}"/>
              </a:ext>
            </a:extLst>
          </p:cNvPr>
          <p:cNvSpPr txBox="1"/>
          <p:nvPr/>
        </p:nvSpPr>
        <p:spPr>
          <a:xfrm>
            <a:off x="5749126" y="1081476"/>
            <a:ext cx="6098240" cy="5632311"/>
          </a:xfrm>
          <a:prstGeom prst="rect">
            <a:avLst/>
          </a:prstGeom>
          <a:noFill/>
        </p:spPr>
        <p:txBody>
          <a:bodyPr wrap="square">
            <a:spAutoFit/>
          </a:bodyPr>
          <a:lstStyle/>
          <a:p>
            <a:pPr algn="just"/>
            <a:r>
              <a:rPr lang="en-US" sz="1800" b="1" dirty="0">
                <a:solidFill>
                  <a:srgbClr val="00B050"/>
                </a:solidFill>
                <a:latin typeface="Times New Roman" panose="02020603050405020304" pitchFamily="18" charset="0"/>
                <a:cs typeface="Times New Roman" panose="02020603050405020304" pitchFamily="18" charset="0"/>
              </a:rPr>
              <a:t>1. </a:t>
            </a:r>
            <a:r>
              <a:rPr lang="en-US" sz="1800" b="1" u="sng" dirty="0">
                <a:solidFill>
                  <a:schemeClr val="accent5">
                    <a:lumMod val="50000"/>
                  </a:schemeClr>
                </a:solidFill>
                <a:latin typeface="Times New Roman" panose="02020603050405020304" pitchFamily="18" charset="0"/>
                <a:cs typeface="Times New Roman" panose="02020603050405020304" pitchFamily="18" charset="0"/>
              </a:rPr>
              <a:t>Data Collection: </a:t>
            </a:r>
          </a:p>
          <a:p>
            <a:pPr marL="342900" indent="-34290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Data can be collected from Kaggle or </a:t>
            </a:r>
            <a:r>
              <a:rPr lang="en-US" sz="1800" b="1" dirty="0" err="1">
                <a:latin typeface="Times New Roman" panose="02020603050405020304" pitchFamily="18" charset="0"/>
                <a:cs typeface="Times New Roman" panose="02020603050405020304" pitchFamily="18" charset="0"/>
              </a:rPr>
              <a:t>Edunet</a:t>
            </a:r>
            <a:r>
              <a:rPr lang="en-US" sz="1800" b="1" dirty="0">
                <a:latin typeface="Times New Roman" panose="02020603050405020304" pitchFamily="18" charset="0"/>
                <a:cs typeface="Times New Roman" panose="02020603050405020304" pitchFamily="18" charset="0"/>
              </a:rPr>
              <a:t> Dashboard. </a:t>
            </a:r>
          </a:p>
          <a:p>
            <a:pPr algn="just"/>
            <a:r>
              <a:rPr lang="en-US" sz="1800" b="1" dirty="0">
                <a:solidFill>
                  <a:srgbClr val="00B050"/>
                </a:solidFill>
                <a:latin typeface="Times New Roman" panose="02020603050405020304" pitchFamily="18" charset="0"/>
                <a:cs typeface="Times New Roman" panose="02020603050405020304" pitchFamily="18" charset="0"/>
              </a:rPr>
              <a:t>2. </a:t>
            </a:r>
            <a:r>
              <a:rPr lang="en-US" sz="1800" b="1" u="sng" dirty="0">
                <a:solidFill>
                  <a:schemeClr val="accent5">
                    <a:lumMod val="50000"/>
                  </a:schemeClr>
                </a:solidFill>
                <a:latin typeface="Times New Roman" panose="02020603050405020304" pitchFamily="18" charset="0"/>
                <a:cs typeface="Times New Roman" panose="02020603050405020304" pitchFamily="18" charset="0"/>
              </a:rPr>
              <a:t>Feature selection:</a:t>
            </a:r>
          </a:p>
          <a:p>
            <a:pPr marL="285750" indent="-28575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Identifying the required feature form the number of features available – 9 out of 26 features were selected.</a:t>
            </a:r>
          </a:p>
          <a:p>
            <a:pPr algn="just"/>
            <a:r>
              <a:rPr lang="en-US" sz="1800" b="1" dirty="0">
                <a:solidFill>
                  <a:srgbClr val="00B050"/>
                </a:solidFill>
                <a:latin typeface="Times New Roman" panose="02020603050405020304" pitchFamily="18" charset="0"/>
                <a:cs typeface="Times New Roman" panose="02020603050405020304" pitchFamily="18" charset="0"/>
              </a:rPr>
              <a:t>3. </a:t>
            </a:r>
            <a:r>
              <a:rPr lang="en-US" sz="1800" b="1" u="sng" dirty="0">
                <a:solidFill>
                  <a:schemeClr val="accent5">
                    <a:lumMod val="50000"/>
                  </a:schemeClr>
                </a:solidFill>
                <a:latin typeface="Times New Roman" panose="02020603050405020304" pitchFamily="18" charset="0"/>
                <a:cs typeface="Times New Roman" panose="02020603050405020304" pitchFamily="18" charset="0"/>
              </a:rPr>
              <a:t>Data cleaning: </a:t>
            </a:r>
          </a:p>
          <a:p>
            <a:pPr marL="285750" indent="-28575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Identification of missing values.</a:t>
            </a:r>
          </a:p>
          <a:p>
            <a:pPr marL="285750" indent="-28575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Filtering out the missing values.</a:t>
            </a:r>
          </a:p>
          <a:p>
            <a:pPr algn="just"/>
            <a:r>
              <a:rPr lang="en-US" sz="1800" b="1" dirty="0">
                <a:solidFill>
                  <a:srgbClr val="00B050"/>
                </a:solidFill>
                <a:latin typeface="Times New Roman" panose="02020603050405020304" pitchFamily="18" charset="0"/>
                <a:cs typeface="Times New Roman" panose="02020603050405020304" pitchFamily="18" charset="0"/>
              </a:rPr>
              <a:t>4. </a:t>
            </a:r>
            <a:r>
              <a:rPr lang="en-US" sz="1800" b="1" u="sng" dirty="0">
                <a:solidFill>
                  <a:schemeClr val="accent5">
                    <a:lumMod val="50000"/>
                  </a:schemeClr>
                </a:solidFill>
                <a:latin typeface="Times New Roman" panose="02020603050405020304" pitchFamily="18" charset="0"/>
                <a:cs typeface="Times New Roman" panose="02020603050405020304" pitchFamily="18" charset="0"/>
              </a:rPr>
              <a:t>Performance level Calculation:</a:t>
            </a:r>
          </a:p>
          <a:p>
            <a:pPr marL="285750" indent="-28575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Calculation of performance level from current employee rating in order to convert the numerical data into text form.</a:t>
            </a:r>
          </a:p>
          <a:p>
            <a:pPr marL="285750" indent="-28575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Calculation using </a:t>
            </a:r>
          </a:p>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=IFS(Z2&gt;=5,"Very High",Z2&gt;=4,"High",Z2&gt;=3,"Medium",TRUE,"Low")</a:t>
            </a:r>
            <a:endParaRPr lang="en-US" sz="1800" b="1" u="sng" dirty="0">
              <a:solidFill>
                <a:schemeClr val="accent5">
                  <a:lumMod val="50000"/>
                </a:schemeClr>
              </a:solidFill>
              <a:latin typeface="Times New Roman" panose="02020603050405020304" pitchFamily="18" charset="0"/>
              <a:cs typeface="Times New Roman" panose="02020603050405020304" pitchFamily="18" charset="0"/>
            </a:endParaRPr>
          </a:p>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5. </a:t>
            </a:r>
            <a:r>
              <a:rPr lang="en-US" sz="1800" b="1" u="sng" dirty="0">
                <a:solidFill>
                  <a:schemeClr val="accent5">
                    <a:lumMod val="50000"/>
                  </a:schemeClr>
                </a:solidFill>
                <a:latin typeface="Times New Roman" panose="02020603050405020304" pitchFamily="18" charset="0"/>
                <a:cs typeface="Times New Roman" panose="02020603050405020304" pitchFamily="18" charset="0"/>
              </a:rPr>
              <a:t>Preparation of Pivot table</a:t>
            </a:r>
          </a:p>
          <a:p>
            <a:pPr marL="342900" indent="-342900" algn="just">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Pivot table preparation using various factors out of the chosen 9 factors namely, Name, Business unit, Gender and Performance level.</a:t>
            </a:r>
          </a:p>
        </p:txBody>
      </p:sp>
    </p:spTree>
    <p:extLst>
      <p:ext uri="{BB962C8B-B14F-4D97-AF65-F5344CB8AC3E}">
        <p14:creationId xmlns:p14="http://schemas.microsoft.com/office/powerpoint/2010/main" val="344386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B4A9A7F8-C04D-0B93-D6D3-94996C63B5BB}"/>
              </a:ext>
            </a:extLst>
          </p:cNvPr>
          <p:cNvSpPr txBox="1"/>
          <p:nvPr/>
        </p:nvSpPr>
        <p:spPr>
          <a:xfrm>
            <a:off x="7250154" y="903291"/>
            <a:ext cx="3096185" cy="584775"/>
          </a:xfrm>
          <a:prstGeom prst="rect">
            <a:avLst/>
          </a:prstGeom>
          <a:noFill/>
        </p:spPr>
        <p:txBody>
          <a:bodyPr wrap="square">
            <a:spAutoFit/>
          </a:bodyPr>
          <a:lstStyle/>
          <a:p>
            <a:pPr algn="ctr"/>
            <a:r>
              <a:rPr lang="en-IN" sz="3200" b="1" u="sng" spc="15" dirty="0">
                <a:latin typeface="Times New Roman" panose="02020603050405020304" pitchFamily="18" charset="0"/>
                <a:cs typeface="Times New Roman" panose="02020603050405020304" pitchFamily="18" charset="0"/>
              </a:rPr>
              <a:t>M</a:t>
            </a:r>
            <a:r>
              <a:rPr lang="en-IN" sz="3200" b="1" u="sng"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E</a:t>
            </a:r>
            <a:r>
              <a:rPr lang="en-IN" sz="3200" b="1" u="sng" spc="-30" dirty="0">
                <a:latin typeface="Times New Roman" panose="02020603050405020304" pitchFamily="18" charset="0"/>
                <a:cs typeface="Times New Roman" panose="02020603050405020304" pitchFamily="18" charset="0"/>
              </a:rPr>
              <a:t>LL</a:t>
            </a:r>
            <a:r>
              <a:rPr lang="en-IN" sz="3200" b="1" u="sng" spc="-5" dirty="0">
                <a:latin typeface="Times New Roman" panose="02020603050405020304" pitchFamily="18" charset="0"/>
                <a:cs typeface="Times New Roman" panose="02020603050405020304" pitchFamily="18" charset="0"/>
              </a:rPr>
              <a:t>I</a:t>
            </a:r>
            <a:r>
              <a:rPr lang="en-IN" sz="3200" b="1" u="sng" spc="30" dirty="0">
                <a:latin typeface="Times New Roman" panose="02020603050405020304" pitchFamily="18" charset="0"/>
                <a:cs typeface="Times New Roman" panose="02020603050405020304" pitchFamily="18" charset="0"/>
              </a:rPr>
              <a:t>N</a:t>
            </a:r>
            <a:r>
              <a:rPr lang="en-IN" sz="3200" b="1" u="sng" spc="5" dirty="0">
                <a:latin typeface="Times New Roman" panose="02020603050405020304" pitchFamily="18" charset="0"/>
                <a:cs typeface="Times New Roman" panose="02020603050405020304" pitchFamily="18" charset="0"/>
              </a:rPr>
              <a:t>G</a:t>
            </a:r>
            <a:endParaRPr lang="en-IN" sz="32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54B8F1C-6B29-CC42-E34F-BC5CBDFC7017}"/>
              </a:ext>
            </a:extLst>
          </p:cNvPr>
          <p:cNvSpPr txBox="1"/>
          <p:nvPr/>
        </p:nvSpPr>
        <p:spPr>
          <a:xfrm>
            <a:off x="5749126" y="2114834"/>
            <a:ext cx="6098240" cy="3477875"/>
          </a:xfrm>
          <a:prstGeom prst="rect">
            <a:avLst/>
          </a:prstGeom>
          <a:noFill/>
        </p:spPr>
        <p:txBody>
          <a:bodyPr wrap="square">
            <a:spAutoFit/>
          </a:bodyPr>
          <a:lstStyle/>
          <a:p>
            <a:pPr algn="just"/>
            <a:r>
              <a:rPr lang="en-US" sz="2000" b="1" u="sng" dirty="0">
                <a:solidFill>
                  <a:schemeClr val="accent5">
                    <a:lumMod val="50000"/>
                  </a:schemeClr>
                </a:solidFill>
                <a:latin typeface="Times New Roman" panose="02020603050405020304" pitchFamily="18" charset="0"/>
                <a:cs typeface="Times New Roman" panose="02020603050405020304" pitchFamily="18" charset="0"/>
              </a:rPr>
              <a:t>Pivot table: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Filters : Gender Code</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Legend (Series): Performance Level</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Axis (Categories): Business Unit</a:t>
            </a: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Values: Count of First Name</a:t>
            </a:r>
          </a:p>
          <a:p>
            <a:pPr algn="just"/>
            <a:r>
              <a:rPr lang="en-US" sz="2000" b="1" dirty="0">
                <a:solidFill>
                  <a:srgbClr val="00B050"/>
                </a:solidFill>
                <a:latin typeface="Times New Roman" panose="02020603050405020304" pitchFamily="18" charset="0"/>
                <a:cs typeface="Times New Roman" panose="02020603050405020304" pitchFamily="18" charset="0"/>
              </a:rPr>
              <a:t> </a:t>
            </a:r>
            <a:r>
              <a:rPr lang="en-US" sz="2000" b="1" u="sng" dirty="0">
                <a:solidFill>
                  <a:schemeClr val="accent5">
                    <a:lumMod val="50000"/>
                  </a:schemeClr>
                </a:solidFill>
                <a:latin typeface="Times New Roman" panose="02020603050405020304" pitchFamily="18" charset="0"/>
                <a:cs typeface="Times New Roman" panose="02020603050405020304" pitchFamily="18" charset="0"/>
              </a:rPr>
              <a:t>Preparation of Chart:</a:t>
            </a:r>
          </a:p>
          <a:p>
            <a:pPr marL="342900" indent="-342900"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Preparation of chart (Clustered column charts) using the data from Pivot table and naming it as Employee Performance Analysis Chart.</a:t>
            </a:r>
          </a:p>
          <a:p>
            <a:pPr marL="342900" indent="-342900" algn="just">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Adding a trend line to the most common Trend Level (Medium).</a:t>
            </a:r>
          </a:p>
        </p:txBody>
      </p:sp>
    </p:spTree>
    <p:extLst>
      <p:ext uri="{BB962C8B-B14F-4D97-AF65-F5344CB8AC3E}">
        <p14:creationId xmlns:p14="http://schemas.microsoft.com/office/powerpoint/2010/main" val="288441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B0BCFDFA-674C-548A-5281-2653A372C44B}"/>
              </a:ext>
            </a:extLst>
          </p:cNvPr>
          <p:cNvSpPr txBox="1"/>
          <p:nvPr/>
        </p:nvSpPr>
        <p:spPr>
          <a:xfrm>
            <a:off x="7719958" y="868921"/>
            <a:ext cx="2020421" cy="584775"/>
          </a:xfrm>
          <a:prstGeom prst="rect">
            <a:avLst/>
          </a:prstGeom>
          <a:noFill/>
        </p:spPr>
        <p:txBody>
          <a:bodyPr wrap="square">
            <a:spAutoFit/>
          </a:bodyPr>
          <a:lstStyle/>
          <a:p>
            <a:pPr algn="ctr"/>
            <a:r>
              <a:rPr lang="en-IN" sz="3200" b="1" u="sng" dirty="0">
                <a:latin typeface="Times New Roman" panose="02020603050405020304" pitchFamily="18" charset="0"/>
                <a:cs typeface="Times New Roman" panose="02020603050405020304" pitchFamily="18" charset="0"/>
              </a:rPr>
              <a:t>R</a:t>
            </a:r>
            <a:r>
              <a:rPr lang="en-IN" sz="3200" b="1" u="sng" spc="-40" dirty="0">
                <a:latin typeface="Times New Roman" panose="02020603050405020304" pitchFamily="18" charset="0"/>
                <a:cs typeface="Times New Roman" panose="02020603050405020304" pitchFamily="18" charset="0"/>
              </a:rPr>
              <a:t>E</a:t>
            </a:r>
            <a:r>
              <a:rPr lang="en-IN" sz="3200" b="1" u="sng" spc="15" dirty="0">
                <a:latin typeface="Times New Roman" panose="02020603050405020304" pitchFamily="18" charset="0"/>
                <a:cs typeface="Times New Roman" panose="02020603050405020304" pitchFamily="18" charset="0"/>
              </a:rPr>
              <a:t>S</a:t>
            </a:r>
            <a:r>
              <a:rPr lang="en-IN" sz="3200" b="1" u="sng" spc="-30" dirty="0">
                <a:latin typeface="Times New Roman" panose="02020603050405020304" pitchFamily="18" charset="0"/>
                <a:cs typeface="Times New Roman" panose="02020603050405020304" pitchFamily="18" charset="0"/>
              </a:rPr>
              <a:t>U</a:t>
            </a:r>
            <a:r>
              <a:rPr lang="en-IN" sz="3200" b="1" u="sng" spc="-405" dirty="0">
                <a:latin typeface="Times New Roman" panose="02020603050405020304" pitchFamily="18" charset="0"/>
                <a:cs typeface="Times New Roman" panose="02020603050405020304" pitchFamily="18" charset="0"/>
              </a:rPr>
              <a:t>L</a:t>
            </a:r>
            <a:r>
              <a:rPr lang="en-IN" sz="3200" b="1" u="sng" dirty="0">
                <a:latin typeface="Times New Roman" panose="02020603050405020304" pitchFamily="18" charset="0"/>
                <a:cs typeface="Times New Roman" panose="02020603050405020304" pitchFamily="18" charset="0"/>
              </a:rPr>
              <a:t>TS</a:t>
            </a:r>
            <a:endParaRPr lang="en-US" sz="3200" b="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3DC219A2-CB4C-C49A-248D-4662C2B27A54}"/>
              </a:ext>
            </a:extLst>
          </p:cNvPr>
          <p:cNvGraphicFramePr>
            <a:graphicFrameLocks/>
          </p:cNvGraphicFramePr>
          <p:nvPr>
            <p:extLst>
              <p:ext uri="{D42A27DB-BD31-4B8C-83A1-F6EECF244321}">
                <p14:modId xmlns:p14="http://schemas.microsoft.com/office/powerpoint/2010/main" val="667872184"/>
              </p:ext>
            </p:extLst>
          </p:nvPr>
        </p:nvGraphicFramePr>
        <p:xfrm>
          <a:off x="5492510" y="1653989"/>
          <a:ext cx="6475319" cy="3748676"/>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CA9562B8-2653-BDE6-4880-419760268151}"/>
              </a:ext>
            </a:extLst>
          </p:cNvPr>
          <p:cNvSpPr txBox="1"/>
          <p:nvPr/>
        </p:nvSpPr>
        <p:spPr>
          <a:xfrm>
            <a:off x="5492510" y="5602958"/>
            <a:ext cx="6071961" cy="830997"/>
          </a:xfrm>
          <a:prstGeom prst="rect">
            <a:avLst/>
          </a:prstGeom>
          <a:noFill/>
        </p:spPr>
        <p:txBody>
          <a:bodyPr wrap="square" rtlCol="0">
            <a:sp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Overall Employee Performance Analysis</a:t>
            </a:r>
          </a:p>
          <a:p>
            <a:pPr algn="ctr"/>
            <a:endParaRPr lang="en-US" sz="2400" dirty="0"/>
          </a:p>
        </p:txBody>
      </p:sp>
    </p:spTree>
    <p:extLst>
      <p:ext uri="{BB962C8B-B14F-4D97-AF65-F5344CB8AC3E}">
        <p14:creationId xmlns:p14="http://schemas.microsoft.com/office/powerpoint/2010/main" val="398465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25D6A262-96C1-3B92-66FF-4B360E738614}"/>
              </a:ext>
            </a:extLst>
          </p:cNvPr>
          <p:cNvSpPr txBox="1"/>
          <p:nvPr/>
        </p:nvSpPr>
        <p:spPr>
          <a:xfrm>
            <a:off x="7774896" y="904546"/>
            <a:ext cx="2046701" cy="584775"/>
          </a:xfrm>
          <a:prstGeom prst="rect">
            <a:avLst/>
          </a:prstGeom>
          <a:noFill/>
        </p:spPr>
        <p:txBody>
          <a:bodyPr wrap="square">
            <a:spAutoFit/>
          </a:bodyPr>
          <a:lstStyle/>
          <a:p>
            <a:pPr algn="ctr"/>
            <a:r>
              <a:rPr lang="en-IN" sz="3200" b="1" u="sng" dirty="0">
                <a:latin typeface="Times New Roman" panose="02020603050405020304" pitchFamily="18" charset="0"/>
                <a:cs typeface="Times New Roman" panose="02020603050405020304" pitchFamily="18" charset="0"/>
              </a:rPr>
              <a:t>R</a:t>
            </a:r>
            <a:r>
              <a:rPr lang="en-IN" sz="3200" b="1" u="sng" spc="-40" dirty="0">
                <a:latin typeface="Times New Roman" panose="02020603050405020304" pitchFamily="18" charset="0"/>
                <a:cs typeface="Times New Roman" panose="02020603050405020304" pitchFamily="18" charset="0"/>
              </a:rPr>
              <a:t>E</a:t>
            </a:r>
            <a:r>
              <a:rPr lang="en-IN" sz="3200" b="1" u="sng" spc="15" dirty="0">
                <a:latin typeface="Times New Roman" panose="02020603050405020304" pitchFamily="18" charset="0"/>
                <a:cs typeface="Times New Roman" panose="02020603050405020304" pitchFamily="18" charset="0"/>
              </a:rPr>
              <a:t>S</a:t>
            </a:r>
            <a:r>
              <a:rPr lang="en-IN" sz="3200" b="1" u="sng" spc="-30" dirty="0">
                <a:latin typeface="Times New Roman" panose="02020603050405020304" pitchFamily="18" charset="0"/>
                <a:cs typeface="Times New Roman" panose="02020603050405020304" pitchFamily="18" charset="0"/>
              </a:rPr>
              <a:t>U</a:t>
            </a:r>
            <a:r>
              <a:rPr lang="en-IN" sz="3200" b="1" u="sng" spc="-405" dirty="0">
                <a:latin typeface="Times New Roman" panose="02020603050405020304" pitchFamily="18" charset="0"/>
                <a:cs typeface="Times New Roman" panose="02020603050405020304" pitchFamily="18" charset="0"/>
              </a:rPr>
              <a:t>L</a:t>
            </a:r>
            <a:r>
              <a:rPr lang="en-IN" sz="3200" b="1" u="sng" dirty="0">
                <a:latin typeface="Times New Roman" panose="02020603050405020304" pitchFamily="18" charset="0"/>
                <a:cs typeface="Times New Roman" panose="02020603050405020304" pitchFamily="18" charset="0"/>
              </a:rPr>
              <a:t>TS</a:t>
            </a:r>
          </a:p>
        </p:txBody>
      </p:sp>
      <p:graphicFrame>
        <p:nvGraphicFramePr>
          <p:cNvPr id="5" name="Chart 4">
            <a:extLst>
              <a:ext uri="{FF2B5EF4-FFF2-40B4-BE49-F238E27FC236}">
                <a16:creationId xmlns:a16="http://schemas.microsoft.com/office/drawing/2014/main" id="{A60B9FA5-169B-AD54-1AF9-656D271E9AA7}"/>
              </a:ext>
            </a:extLst>
          </p:cNvPr>
          <p:cNvGraphicFramePr>
            <a:graphicFrameLocks/>
          </p:cNvGraphicFramePr>
          <p:nvPr>
            <p:extLst>
              <p:ext uri="{D42A27DB-BD31-4B8C-83A1-F6EECF244321}">
                <p14:modId xmlns:p14="http://schemas.microsoft.com/office/powerpoint/2010/main" val="100107441"/>
              </p:ext>
            </p:extLst>
          </p:nvPr>
        </p:nvGraphicFramePr>
        <p:xfrm>
          <a:off x="7162801" y="2088776"/>
          <a:ext cx="5029199" cy="3276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7C50488C-6EC6-C06F-6E89-F4D4B291BAEA}"/>
              </a:ext>
            </a:extLst>
          </p:cNvPr>
          <p:cNvGraphicFramePr>
            <a:graphicFrameLocks/>
          </p:cNvGraphicFramePr>
          <p:nvPr>
            <p:extLst>
              <p:ext uri="{D42A27DB-BD31-4B8C-83A1-F6EECF244321}">
                <p14:modId xmlns:p14="http://schemas.microsoft.com/office/powerpoint/2010/main" val="3927717222"/>
              </p:ext>
            </p:extLst>
          </p:nvPr>
        </p:nvGraphicFramePr>
        <p:xfrm>
          <a:off x="2133602" y="2088776"/>
          <a:ext cx="5029199" cy="32766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a:extLst>
              <a:ext uri="{FF2B5EF4-FFF2-40B4-BE49-F238E27FC236}">
                <a16:creationId xmlns:a16="http://schemas.microsoft.com/office/drawing/2014/main" id="{63D47524-F202-E379-FB29-9CE595DCC215}"/>
              </a:ext>
            </a:extLst>
          </p:cNvPr>
          <p:cNvSpPr txBox="1"/>
          <p:nvPr/>
        </p:nvSpPr>
        <p:spPr>
          <a:xfrm>
            <a:off x="3644153" y="5584122"/>
            <a:ext cx="6777318" cy="461665"/>
          </a:xfrm>
          <a:prstGeom prst="rect">
            <a:avLst/>
          </a:prstGeom>
          <a:noFill/>
        </p:spPr>
        <p:txBody>
          <a:bodyPr wrap="square">
            <a:sp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Gender based Employee Performance Analysis</a:t>
            </a:r>
          </a:p>
        </p:txBody>
      </p:sp>
    </p:spTree>
    <p:extLst>
      <p:ext uri="{BB962C8B-B14F-4D97-AF65-F5344CB8AC3E}">
        <p14:creationId xmlns:p14="http://schemas.microsoft.com/office/powerpoint/2010/main" val="298092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6900224D-C224-BA06-1E16-AFDA550E628C}"/>
              </a:ext>
            </a:extLst>
          </p:cNvPr>
          <p:cNvSpPr txBox="1"/>
          <p:nvPr/>
        </p:nvSpPr>
        <p:spPr>
          <a:xfrm>
            <a:off x="7539265" y="486826"/>
            <a:ext cx="2182959" cy="584775"/>
          </a:xfrm>
          <a:prstGeom prst="rect">
            <a:avLst/>
          </a:prstGeom>
          <a:noFill/>
        </p:spPr>
        <p:txBody>
          <a:bodyPr wrap="square">
            <a:spAutoFit/>
          </a:bodyPr>
          <a:lstStyle/>
          <a:p>
            <a:r>
              <a:rPr lang="en-IN" sz="3200" b="1" u="sng" dirty="0">
                <a:solidFill>
                  <a:srgbClr val="FF0000"/>
                </a:solidFill>
                <a:latin typeface="Times New Roman" panose="02020603050405020304" pitchFamily="18" charset="0"/>
                <a:cs typeface="Times New Roman" panose="02020603050405020304" pitchFamily="18" charset="0"/>
              </a:rPr>
              <a:t>R</a:t>
            </a:r>
            <a:r>
              <a:rPr lang="en-IN" sz="3200" b="1" u="sng" spc="-40" dirty="0">
                <a:solidFill>
                  <a:srgbClr val="FF0000"/>
                </a:solidFill>
                <a:latin typeface="Times New Roman" panose="02020603050405020304" pitchFamily="18" charset="0"/>
                <a:cs typeface="Times New Roman" panose="02020603050405020304" pitchFamily="18" charset="0"/>
              </a:rPr>
              <a:t>E</a:t>
            </a:r>
            <a:r>
              <a:rPr lang="en-IN" sz="3200" b="1" u="sng" spc="15" dirty="0">
                <a:solidFill>
                  <a:srgbClr val="FF0000"/>
                </a:solidFill>
                <a:latin typeface="Times New Roman" panose="02020603050405020304" pitchFamily="18" charset="0"/>
                <a:cs typeface="Times New Roman" panose="02020603050405020304" pitchFamily="18" charset="0"/>
              </a:rPr>
              <a:t>S</a:t>
            </a:r>
            <a:r>
              <a:rPr lang="en-IN" sz="3200" b="1" u="sng" spc="-30" dirty="0">
                <a:solidFill>
                  <a:srgbClr val="FF0000"/>
                </a:solidFill>
                <a:latin typeface="Times New Roman" panose="02020603050405020304" pitchFamily="18" charset="0"/>
                <a:cs typeface="Times New Roman" panose="02020603050405020304" pitchFamily="18" charset="0"/>
              </a:rPr>
              <a:t>U</a:t>
            </a:r>
            <a:r>
              <a:rPr lang="en-IN" sz="3200" b="1" u="sng" spc="-405" dirty="0">
                <a:solidFill>
                  <a:srgbClr val="FF0000"/>
                </a:solidFill>
                <a:latin typeface="Times New Roman" panose="02020603050405020304" pitchFamily="18" charset="0"/>
                <a:cs typeface="Times New Roman" panose="02020603050405020304" pitchFamily="18" charset="0"/>
              </a:rPr>
              <a:t>L</a:t>
            </a:r>
            <a:r>
              <a:rPr lang="en-IN" sz="3200" b="1" u="sng" dirty="0">
                <a:solidFill>
                  <a:srgbClr val="FF0000"/>
                </a:solidFill>
                <a:latin typeface="Times New Roman" panose="02020603050405020304" pitchFamily="18" charset="0"/>
                <a:cs typeface="Times New Roman" panose="02020603050405020304" pitchFamily="18" charset="0"/>
              </a:rPr>
              <a:t>TS</a:t>
            </a:r>
          </a:p>
        </p:txBody>
      </p:sp>
      <p:graphicFrame>
        <p:nvGraphicFramePr>
          <p:cNvPr id="5" name="Chart 4">
            <a:extLst>
              <a:ext uri="{FF2B5EF4-FFF2-40B4-BE49-F238E27FC236}">
                <a16:creationId xmlns:a16="http://schemas.microsoft.com/office/drawing/2014/main" id="{34D822B7-BDC4-1F64-D8AC-E63B0986C243}"/>
              </a:ext>
            </a:extLst>
          </p:cNvPr>
          <p:cNvGraphicFramePr>
            <a:graphicFrameLocks/>
          </p:cNvGraphicFramePr>
          <p:nvPr>
            <p:extLst>
              <p:ext uri="{D42A27DB-BD31-4B8C-83A1-F6EECF244321}">
                <p14:modId xmlns:p14="http://schemas.microsoft.com/office/powerpoint/2010/main" val="3727144146"/>
              </p:ext>
            </p:extLst>
          </p:nvPr>
        </p:nvGraphicFramePr>
        <p:xfrm>
          <a:off x="4423832" y="1295401"/>
          <a:ext cx="3265170" cy="2209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7EFABAB8-7B27-BD97-0744-270D7BC8190D}"/>
              </a:ext>
            </a:extLst>
          </p:cNvPr>
          <p:cNvGraphicFramePr>
            <a:graphicFrameLocks/>
          </p:cNvGraphicFramePr>
          <p:nvPr>
            <p:extLst>
              <p:ext uri="{D42A27DB-BD31-4B8C-83A1-F6EECF244321}">
                <p14:modId xmlns:p14="http://schemas.microsoft.com/office/powerpoint/2010/main" val="1741354686"/>
              </p:ext>
            </p:extLst>
          </p:nvPr>
        </p:nvGraphicFramePr>
        <p:xfrm>
          <a:off x="8145608" y="1295401"/>
          <a:ext cx="3657600" cy="22097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1053448A-5CA1-3CA9-73AB-26A8516F2362}"/>
              </a:ext>
            </a:extLst>
          </p:cNvPr>
          <p:cNvGraphicFramePr>
            <a:graphicFrameLocks/>
          </p:cNvGraphicFramePr>
          <p:nvPr>
            <p:extLst>
              <p:ext uri="{D42A27DB-BD31-4B8C-83A1-F6EECF244321}">
                <p14:modId xmlns:p14="http://schemas.microsoft.com/office/powerpoint/2010/main" val="3062865980"/>
              </p:ext>
            </p:extLst>
          </p:nvPr>
        </p:nvGraphicFramePr>
        <p:xfrm>
          <a:off x="4274095" y="4030527"/>
          <a:ext cx="3265170" cy="2362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3536BBDE-CE7A-FD66-3011-FCB33D6FAC72}"/>
              </a:ext>
            </a:extLst>
          </p:cNvPr>
          <p:cNvGraphicFramePr>
            <a:graphicFrameLocks/>
          </p:cNvGraphicFramePr>
          <p:nvPr>
            <p:extLst>
              <p:ext uri="{D42A27DB-BD31-4B8C-83A1-F6EECF244321}">
                <p14:modId xmlns:p14="http://schemas.microsoft.com/office/powerpoint/2010/main" val="4211031229"/>
              </p:ext>
            </p:extLst>
          </p:nvPr>
        </p:nvGraphicFramePr>
        <p:xfrm>
          <a:off x="8001586" y="4030527"/>
          <a:ext cx="3505200" cy="2209800"/>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a:extLst>
              <a:ext uri="{FF2B5EF4-FFF2-40B4-BE49-F238E27FC236}">
                <a16:creationId xmlns:a16="http://schemas.microsoft.com/office/drawing/2014/main" id="{AAABB5C3-398D-4D2D-D78D-7C0C7AE38BBF}"/>
              </a:ext>
            </a:extLst>
          </p:cNvPr>
          <p:cNvSpPr txBox="1"/>
          <p:nvPr/>
        </p:nvSpPr>
        <p:spPr>
          <a:xfrm>
            <a:off x="4151977" y="3520162"/>
            <a:ext cx="4306223" cy="369332"/>
          </a:xfrm>
          <a:prstGeom prst="rect">
            <a:avLst/>
          </a:prstGeom>
          <a:noFill/>
        </p:spPr>
        <p:txBody>
          <a:bodyPr wrap="square">
            <a:spAutoFit/>
          </a:bodyPr>
          <a:lstStyle/>
          <a:p>
            <a:pPr algn="ctr"/>
            <a:r>
              <a:rPr lang="en-US" b="1" dirty="0">
                <a:solidFill>
                  <a:schemeClr val="accent5">
                    <a:lumMod val="75000"/>
                  </a:schemeClr>
                </a:solidFill>
                <a:latin typeface="Times New Roman" panose="02020603050405020304" pitchFamily="18" charset="0"/>
                <a:cs typeface="Times New Roman" panose="02020603050405020304" pitchFamily="18" charset="0"/>
              </a:rPr>
              <a:t>Very high level Employee Performance </a:t>
            </a:r>
            <a:endParaRPr lang="en-IN"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C55EA9-B009-B7A3-757E-7C4C19A45036}"/>
              </a:ext>
            </a:extLst>
          </p:cNvPr>
          <p:cNvSpPr txBox="1"/>
          <p:nvPr/>
        </p:nvSpPr>
        <p:spPr>
          <a:xfrm>
            <a:off x="8145608" y="3534497"/>
            <a:ext cx="3889561" cy="369332"/>
          </a:xfrm>
          <a:prstGeom prst="rect">
            <a:avLst/>
          </a:prstGeom>
          <a:noFill/>
        </p:spPr>
        <p:txBody>
          <a:bodyPr wrap="square">
            <a:spAutoFit/>
          </a:bodyPr>
          <a:lstStyle/>
          <a:p>
            <a:pPr algn="ctr"/>
            <a:r>
              <a:rPr lang="en-US" b="1" dirty="0">
                <a:solidFill>
                  <a:schemeClr val="accent5">
                    <a:lumMod val="75000"/>
                  </a:schemeClr>
                </a:solidFill>
                <a:latin typeface="Times New Roman" panose="02020603050405020304" pitchFamily="18" charset="0"/>
                <a:cs typeface="Times New Roman" panose="02020603050405020304" pitchFamily="18" charset="0"/>
              </a:rPr>
              <a:t>High level Employee Performance</a:t>
            </a:r>
            <a:endParaRPr lang="en-IN"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48DFDDC-CDFD-F1B1-8F5B-BA46EC703F92}"/>
              </a:ext>
            </a:extLst>
          </p:cNvPr>
          <p:cNvSpPr txBox="1"/>
          <p:nvPr/>
        </p:nvSpPr>
        <p:spPr>
          <a:xfrm>
            <a:off x="3949039" y="6366725"/>
            <a:ext cx="3915281" cy="369332"/>
          </a:xfrm>
          <a:prstGeom prst="rect">
            <a:avLst/>
          </a:prstGeom>
          <a:noFill/>
        </p:spPr>
        <p:txBody>
          <a:bodyPr wrap="square">
            <a:spAutoFit/>
          </a:bodyPr>
          <a:lstStyle/>
          <a:p>
            <a:pPr algn="ctr"/>
            <a:r>
              <a:rPr lang="en-US" b="1" dirty="0">
                <a:solidFill>
                  <a:schemeClr val="accent5">
                    <a:lumMod val="75000"/>
                  </a:schemeClr>
                </a:solidFill>
                <a:latin typeface="Times New Roman" panose="02020603050405020304" pitchFamily="18" charset="0"/>
                <a:cs typeface="Times New Roman" panose="02020603050405020304" pitchFamily="18" charset="0"/>
              </a:rPr>
              <a:t>Medium level Employee Performance</a:t>
            </a:r>
            <a:endParaRPr lang="en-IN"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0BC441D7-5EF9-830B-9121-D32E8983DD96}"/>
              </a:ext>
            </a:extLst>
          </p:cNvPr>
          <p:cNvSpPr txBox="1"/>
          <p:nvPr/>
        </p:nvSpPr>
        <p:spPr>
          <a:xfrm>
            <a:off x="8001586" y="6366725"/>
            <a:ext cx="4761940" cy="369332"/>
          </a:xfrm>
          <a:prstGeom prst="rect">
            <a:avLst/>
          </a:prstGeom>
          <a:noFill/>
        </p:spPr>
        <p:txBody>
          <a:bodyPr wrap="square">
            <a:spAutoFit/>
          </a:bodyPr>
          <a:lstStyle/>
          <a:p>
            <a:pPr algn="ctr"/>
            <a:r>
              <a:rPr lang="en-US" b="1" dirty="0">
                <a:solidFill>
                  <a:schemeClr val="accent5">
                    <a:lumMod val="75000"/>
                  </a:schemeClr>
                </a:solidFill>
                <a:latin typeface="Baskerville Old Face" panose="02020602080505020303" pitchFamily="18" charset="0"/>
              </a:rPr>
              <a:t>Low level Employee Performance</a:t>
            </a:r>
            <a:endParaRPr lang="en-IN" b="1" dirty="0">
              <a:solidFill>
                <a:schemeClr val="accent5">
                  <a:lumMod val="75000"/>
                </a:schemeClr>
              </a:solidFill>
              <a:latin typeface="Baskerville Old Face" panose="02020602080505020303" pitchFamily="18" charset="0"/>
            </a:endParaRPr>
          </a:p>
        </p:txBody>
      </p:sp>
    </p:spTree>
    <p:extLst>
      <p:ext uri="{BB962C8B-B14F-4D97-AF65-F5344CB8AC3E}">
        <p14:creationId xmlns:p14="http://schemas.microsoft.com/office/powerpoint/2010/main" val="67248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4ADC69A7-9924-5C86-D412-65B1D1A4956E}"/>
              </a:ext>
            </a:extLst>
          </p:cNvPr>
          <p:cNvSpPr txBox="1"/>
          <p:nvPr/>
        </p:nvSpPr>
        <p:spPr>
          <a:xfrm>
            <a:off x="5272219" y="267236"/>
            <a:ext cx="3003680" cy="584775"/>
          </a:xfrm>
          <a:prstGeom prst="rect">
            <a:avLst/>
          </a:prstGeom>
          <a:noFill/>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620EC1-75D5-6A6E-E8E6-13C37ED0D8EC}"/>
              </a:ext>
            </a:extLst>
          </p:cNvPr>
          <p:cNvSpPr txBox="1"/>
          <p:nvPr/>
        </p:nvSpPr>
        <p:spPr>
          <a:xfrm>
            <a:off x="3128682" y="1185814"/>
            <a:ext cx="9063318" cy="5632311"/>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In conclusion, it was understood that the average performing employees are more in number, thus requiring measures to improve them to move into the category of high and very high.</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Low level performance should be giver extra concentration and proper training and other factors which are responsible for their poor performance should be considered and actions to be taken accordingly.</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Here are some ways to achieve good performance from employees:</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Set clear goals</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Reward and recognize your employees</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Have open lines of communication</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Identify and solve the root causes of poor performance</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Provide training opportunities</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Continuously monitor employee performance</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Keep deadlines realistic</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Balance accountability and authority</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Consider remote working options</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Enable employees with collaborative learning opportunities </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Avoid micromanaging</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Overcome skill gaps with reskilling and upskilling opportunities</a:t>
            </a:r>
          </a:p>
          <a:p>
            <a:pPr algn="just">
              <a:buFont typeface="+mj-lt"/>
              <a:buAutoNum type="arabicPeriod"/>
            </a:pPr>
            <a:r>
              <a:rPr lang="en-US" b="1" i="0" dirty="0">
                <a:effectLst/>
                <a:highlight>
                  <a:srgbClr val="F9F9F2"/>
                </a:highlight>
                <a:latin typeface="Times New Roman" panose="02020603050405020304" pitchFamily="18" charset="0"/>
                <a:cs typeface="Times New Roman" panose="02020603050405020304" pitchFamily="18" charset="0"/>
              </a:rPr>
              <a:t> Offer internal leadership opportunities and clear career paths</a:t>
            </a:r>
          </a:p>
        </p:txBody>
      </p:sp>
    </p:spTree>
    <p:extLst>
      <p:ext uri="{BB962C8B-B14F-4D97-AF65-F5344CB8AC3E}">
        <p14:creationId xmlns:p14="http://schemas.microsoft.com/office/powerpoint/2010/main" val="82975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7" name="TextBox 6">
            <a:extLst>
              <a:ext uri="{FF2B5EF4-FFF2-40B4-BE49-F238E27FC236}">
                <a16:creationId xmlns:a16="http://schemas.microsoft.com/office/drawing/2014/main" id="{D7975623-1291-1968-22B4-9B7756CE60AB}"/>
              </a:ext>
            </a:extLst>
          </p:cNvPr>
          <p:cNvSpPr txBox="1"/>
          <p:nvPr/>
        </p:nvSpPr>
        <p:spPr>
          <a:xfrm>
            <a:off x="6096001" y="1497595"/>
            <a:ext cx="5029200" cy="584775"/>
          </a:xfrm>
          <a:prstGeom prst="rect">
            <a:avLst/>
          </a:prstGeom>
          <a:noFill/>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PROJECT</a:t>
            </a:r>
            <a:r>
              <a:rPr lang="en-US" sz="2800" b="1" u="sng"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TITLE</a:t>
            </a:r>
            <a:endParaRPr lang="en-US" sz="2800" b="1" u="sng"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18908C-744E-21C6-5C20-E3883300587D}"/>
              </a:ext>
            </a:extLst>
          </p:cNvPr>
          <p:cNvSpPr txBox="1"/>
          <p:nvPr/>
        </p:nvSpPr>
        <p:spPr>
          <a:xfrm>
            <a:off x="5691631" y="3231865"/>
            <a:ext cx="6213230" cy="954107"/>
          </a:xfrm>
          <a:prstGeom prst="rect">
            <a:avLst/>
          </a:prstGeom>
          <a:noFill/>
        </p:spPr>
        <p:txBody>
          <a:bodyPr wrap="square">
            <a:spAutoFit/>
          </a:bodyPr>
          <a:lstStyle/>
          <a:p>
            <a:pPr algn="ctr"/>
            <a:r>
              <a:rPr lang="en-US" sz="2800" b="1" dirty="0">
                <a:solidFill>
                  <a:schemeClr val="accent5">
                    <a:lumMod val="50000"/>
                  </a:schemeClr>
                </a:solidFill>
                <a:latin typeface="+mj-lt"/>
                <a:cs typeface="Times New Roman" panose="02020603050405020304" pitchFamily="18" charset="0"/>
              </a:rPr>
              <a:t>EMPLYOEE DATA ANALYSIS USING EXCEL</a:t>
            </a:r>
          </a:p>
        </p:txBody>
      </p:sp>
    </p:spTree>
    <p:extLst>
      <p:ext uri="{BB962C8B-B14F-4D97-AF65-F5344CB8AC3E}">
        <p14:creationId xmlns:p14="http://schemas.microsoft.com/office/powerpoint/2010/main" val="29757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6E77E8D3-C4A0-E6D4-C898-CD2922C347BC}"/>
              </a:ext>
            </a:extLst>
          </p:cNvPr>
          <p:cNvSpPr txBox="1"/>
          <p:nvPr/>
        </p:nvSpPr>
        <p:spPr>
          <a:xfrm>
            <a:off x="7538054" y="1239687"/>
            <a:ext cx="2520385" cy="584775"/>
          </a:xfrm>
          <a:prstGeom prst="rect">
            <a:avLst/>
          </a:prstGeom>
          <a:noFill/>
        </p:spPr>
        <p:txBody>
          <a:bodyPr wrap="square">
            <a:spAutoFit/>
          </a:bodyPr>
          <a:lstStyle/>
          <a:p>
            <a:pPr algn="ctr"/>
            <a:r>
              <a:rPr lang="en-US" sz="3200" b="1" u="sng" dirty="0">
                <a:latin typeface="Times New Roman" panose="02020603050405020304" pitchFamily="18" charset="0"/>
                <a:cs typeface="Times New Roman" panose="02020603050405020304" pitchFamily="18" charset="0"/>
              </a:rPr>
              <a:t>AGENDA</a:t>
            </a:r>
          </a:p>
        </p:txBody>
      </p:sp>
      <p:sp>
        <p:nvSpPr>
          <p:cNvPr id="9" name="TextBox 8">
            <a:extLst>
              <a:ext uri="{FF2B5EF4-FFF2-40B4-BE49-F238E27FC236}">
                <a16:creationId xmlns:a16="http://schemas.microsoft.com/office/drawing/2014/main" id="{EA2F069E-2B9A-AC64-DA60-01ABF55D17CA}"/>
              </a:ext>
            </a:extLst>
          </p:cNvPr>
          <p:cNvSpPr txBox="1"/>
          <p:nvPr/>
        </p:nvSpPr>
        <p:spPr>
          <a:xfrm>
            <a:off x="6031600" y="2362144"/>
            <a:ext cx="5533292" cy="3539430"/>
          </a:xfrm>
          <a:prstGeom prst="rect">
            <a:avLst/>
          </a:prstGeom>
          <a:noFill/>
        </p:spPr>
        <p:txBody>
          <a:bodyPr wrap="square">
            <a:spAutoFit/>
          </a:bodyPr>
          <a:lstStyle/>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Problem Statement</a:t>
            </a:r>
          </a:p>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Project Overview</a:t>
            </a:r>
          </a:p>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End Users</a:t>
            </a:r>
          </a:p>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Our Solution and Proposition</a:t>
            </a:r>
          </a:p>
          <a:p>
            <a:pPr algn="just">
              <a:buFont typeface="+mj-lt"/>
              <a:buAutoNum type="arabicPeriod"/>
            </a:pPr>
            <a:r>
              <a:rPr lang="en-US" sz="2800" b="1" dirty="0">
                <a:solidFill>
                  <a:schemeClr val="accent5">
                    <a:lumMod val="50000"/>
                  </a:schemeClr>
                </a:solidFill>
                <a:latin typeface="Times New Roman" panose="02020603050405020304" pitchFamily="18" charset="0"/>
                <a:cs typeface="Times New Roman" panose="02020603050405020304" pitchFamily="18" charset="0"/>
              </a:rPr>
              <a:t>Dataset Description</a:t>
            </a:r>
            <a:endParaRPr lang="en-US" sz="2800" b="1" i="0" dirty="0">
              <a:solidFill>
                <a:schemeClr val="accent5">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Modelling Approach</a:t>
            </a:r>
          </a:p>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Results and </a:t>
            </a:r>
            <a:r>
              <a:rPr lang="en-US" sz="2800" b="1" dirty="0">
                <a:solidFill>
                  <a:schemeClr val="accent5">
                    <a:lumMod val="50000"/>
                  </a:schemeClr>
                </a:solidFill>
                <a:latin typeface="Times New Roman" panose="02020603050405020304" pitchFamily="18" charset="0"/>
                <a:cs typeface="Times New Roman" panose="02020603050405020304" pitchFamily="18" charset="0"/>
              </a:rPr>
              <a:t>Discussion</a:t>
            </a:r>
            <a:endParaRPr lang="en-US" sz="2800" b="1" i="0" dirty="0">
              <a:solidFill>
                <a:schemeClr val="accent5">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800" b="1" i="0" dirty="0">
                <a:solidFill>
                  <a:schemeClr val="accent5">
                    <a:lumMod val="50000"/>
                  </a:schemeClr>
                </a:solidFill>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4935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27C622D7-E567-D1A1-BC8C-4EFF2DBA7323}"/>
              </a:ext>
            </a:extLst>
          </p:cNvPr>
          <p:cNvSpPr txBox="1"/>
          <p:nvPr/>
        </p:nvSpPr>
        <p:spPr>
          <a:xfrm>
            <a:off x="5750246" y="584775"/>
            <a:ext cx="6096000" cy="584775"/>
          </a:xfrm>
          <a:prstGeom prst="rect">
            <a:avLst/>
          </a:prstGeom>
          <a:noFill/>
        </p:spPr>
        <p:txBody>
          <a:bodyPr wrap="square">
            <a:spAutoFit/>
          </a:bodyPr>
          <a:lstStyle/>
          <a:p>
            <a:pPr algn="ctr"/>
            <a:r>
              <a:rPr lang="en-IN" sz="3200" b="1" u="sng" spc="-20" dirty="0">
                <a:latin typeface="Times New Roman" panose="02020603050405020304" pitchFamily="18" charset="0"/>
                <a:cs typeface="Times New Roman" panose="02020603050405020304" pitchFamily="18" charset="0"/>
              </a:rPr>
              <a:t>P</a:t>
            </a:r>
            <a:r>
              <a:rPr lang="en-IN" sz="3200" b="1" u="sng" spc="15" dirty="0">
                <a:latin typeface="Times New Roman" panose="02020603050405020304" pitchFamily="18" charset="0"/>
                <a:cs typeface="Times New Roman" panose="02020603050405020304" pitchFamily="18" charset="0"/>
              </a:rPr>
              <a:t>ROB</a:t>
            </a:r>
            <a:r>
              <a:rPr lang="en-IN" sz="3200" b="1" u="sng" spc="55" dirty="0">
                <a:latin typeface="Times New Roman" panose="02020603050405020304" pitchFamily="18" charset="0"/>
                <a:cs typeface="Times New Roman" panose="02020603050405020304" pitchFamily="18" charset="0"/>
              </a:rPr>
              <a:t>L</a:t>
            </a:r>
            <a:r>
              <a:rPr lang="en-IN" sz="3200" b="1" u="sng" spc="-20" dirty="0">
                <a:latin typeface="Times New Roman" panose="02020603050405020304" pitchFamily="18" charset="0"/>
                <a:cs typeface="Times New Roman" panose="02020603050405020304" pitchFamily="18" charset="0"/>
              </a:rPr>
              <a:t>EM</a:t>
            </a:r>
            <a:r>
              <a:rPr lang="en-IN" sz="3200" b="1" u="sng" spc="20" dirty="0">
                <a:latin typeface="Times New Roman" panose="02020603050405020304" pitchFamily="18" charset="0"/>
                <a:cs typeface="Times New Roman" panose="02020603050405020304" pitchFamily="18" charset="0"/>
              </a:rPr>
              <a:t> </a:t>
            </a:r>
            <a:r>
              <a:rPr lang="en-IN" sz="3200" b="1" u="sng" spc="10" dirty="0">
                <a:latin typeface="Times New Roman" panose="02020603050405020304" pitchFamily="18" charset="0"/>
                <a:cs typeface="Times New Roman" panose="02020603050405020304" pitchFamily="18" charset="0"/>
              </a:rPr>
              <a:t>S</a:t>
            </a:r>
            <a:r>
              <a:rPr lang="en-IN" sz="3200" b="1" u="sng" spc="-370" dirty="0">
                <a:latin typeface="Times New Roman" panose="02020603050405020304" pitchFamily="18" charset="0"/>
                <a:cs typeface="Times New Roman" panose="02020603050405020304" pitchFamily="18" charset="0"/>
              </a:rPr>
              <a:t>T</a:t>
            </a:r>
            <a:r>
              <a:rPr lang="en-IN" sz="3200" b="1" u="sng" spc="-375" dirty="0">
                <a:latin typeface="Times New Roman" panose="02020603050405020304" pitchFamily="18" charset="0"/>
                <a:cs typeface="Times New Roman" panose="02020603050405020304" pitchFamily="18" charset="0"/>
              </a:rPr>
              <a:t>A</a:t>
            </a:r>
            <a:r>
              <a:rPr lang="en-IN" sz="3200" b="1" u="sng" spc="15" dirty="0">
                <a:latin typeface="Times New Roman" panose="02020603050405020304" pitchFamily="18" charset="0"/>
                <a:cs typeface="Times New Roman" panose="02020603050405020304" pitchFamily="18" charset="0"/>
              </a:rPr>
              <a:t>T</a:t>
            </a:r>
            <a:r>
              <a:rPr lang="en-IN" sz="3200" b="1" u="sng" spc="-10" dirty="0">
                <a:latin typeface="Times New Roman" panose="02020603050405020304" pitchFamily="18" charset="0"/>
                <a:cs typeface="Times New Roman" panose="02020603050405020304" pitchFamily="18" charset="0"/>
              </a:rPr>
              <a:t>E</a:t>
            </a:r>
            <a:r>
              <a:rPr lang="en-IN" sz="3200" b="1" u="sng" spc="-20" dirty="0">
                <a:latin typeface="Times New Roman" panose="02020603050405020304" pitchFamily="18" charset="0"/>
                <a:cs typeface="Times New Roman" panose="02020603050405020304" pitchFamily="18" charset="0"/>
              </a:rPr>
              <a:t>ME</a:t>
            </a:r>
            <a:r>
              <a:rPr lang="en-IN" sz="3200" b="1" u="sng" spc="10" dirty="0">
                <a:latin typeface="Times New Roman" panose="02020603050405020304" pitchFamily="18" charset="0"/>
                <a:cs typeface="Times New Roman" panose="02020603050405020304" pitchFamily="18" charset="0"/>
              </a:rPr>
              <a:t>NT</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FE6692-AF77-9653-3137-7AFB44852FE8}"/>
              </a:ext>
            </a:extLst>
          </p:cNvPr>
          <p:cNvSpPr txBox="1"/>
          <p:nvPr/>
        </p:nvSpPr>
        <p:spPr>
          <a:xfrm>
            <a:off x="5568462" y="1520785"/>
            <a:ext cx="6096000" cy="4985980"/>
          </a:xfrm>
          <a:prstGeom prst="rect">
            <a:avLst/>
          </a:prstGeom>
          <a:noFill/>
        </p:spPr>
        <p:txBody>
          <a:bodyPr wrap="square">
            <a:spAutoFit/>
          </a:bodyPr>
          <a:lstStyle/>
          <a:p>
            <a:r>
              <a:rPr lang="en-US" sz="2400" b="1" dirty="0">
                <a:solidFill>
                  <a:schemeClr val="accent5">
                    <a:lumMod val="50000"/>
                  </a:schemeClr>
                </a:solidFill>
                <a:latin typeface="Times New Roman" panose="02020603050405020304" pitchFamily="18" charset="0"/>
                <a:cs typeface="Times New Roman" panose="02020603050405020304" pitchFamily="18" charset="0"/>
              </a:rPr>
              <a:t>TITLE: </a:t>
            </a:r>
            <a:r>
              <a:rPr lang="en-US" sz="2400" b="1" u="sng" dirty="0">
                <a:latin typeface="Times New Roman" panose="02020603050405020304" pitchFamily="18" charset="0"/>
                <a:cs typeface="Times New Roman" panose="02020603050405020304" pitchFamily="18" charset="0"/>
              </a:rPr>
              <a:t>EMPLOYEE PERFORMANCE ANALYSIS.</a:t>
            </a:r>
          </a:p>
          <a:p>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The project is undertaken to understand the performance of the employees in an organization.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performance is helpful both for the organization as well as the employees.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For employees, this analysis gives them insights on their performance of the assigned job and useful in knowing the areas of improvement.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 the view of organization, this analysis is useful in knowing about the performance of job by employees and comparing their performance for a specific period of time. </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analysis is helpful in performance appraisal, knowing job satisfaction, comparison of works and the need for employee training and development.</a:t>
            </a:r>
          </a:p>
        </p:txBody>
      </p:sp>
    </p:spTree>
    <p:extLst>
      <p:ext uri="{BB962C8B-B14F-4D97-AF65-F5344CB8AC3E}">
        <p14:creationId xmlns:p14="http://schemas.microsoft.com/office/powerpoint/2010/main" val="3165707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655E09FA-C7CF-EA8C-46BC-839A50DA1DC7}"/>
              </a:ext>
            </a:extLst>
          </p:cNvPr>
          <p:cNvSpPr txBox="1"/>
          <p:nvPr/>
        </p:nvSpPr>
        <p:spPr>
          <a:xfrm>
            <a:off x="5849815" y="1024145"/>
            <a:ext cx="6096000" cy="584775"/>
          </a:xfrm>
          <a:prstGeom prst="rect">
            <a:avLst/>
          </a:prstGeom>
          <a:noFill/>
        </p:spPr>
        <p:txBody>
          <a:bodyPr wrap="square">
            <a:spAutoFit/>
          </a:bodyPr>
          <a:lstStyle/>
          <a:p>
            <a:pPr algn="ctr"/>
            <a:r>
              <a:rPr lang="en-IN" sz="3200" b="1" u="sng" spc="5" dirty="0">
                <a:latin typeface="Times New Roman" panose="02020603050405020304" pitchFamily="18" charset="0"/>
                <a:cs typeface="Times New Roman" panose="02020603050405020304" pitchFamily="18" charset="0"/>
              </a:rPr>
              <a:t>PROJECT </a:t>
            </a:r>
            <a:r>
              <a:rPr lang="en-IN" sz="3200" b="1" u="sng" spc="-20" dirty="0">
                <a:latin typeface="Times New Roman" panose="02020603050405020304" pitchFamily="18" charset="0"/>
                <a:cs typeface="Times New Roman" panose="02020603050405020304" pitchFamily="18" charset="0"/>
              </a:rPr>
              <a:t>OVERVIEW</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33DACF-288D-C3EA-E82C-3F90DE814EE7}"/>
              </a:ext>
            </a:extLst>
          </p:cNvPr>
          <p:cNvSpPr txBox="1"/>
          <p:nvPr/>
        </p:nvSpPr>
        <p:spPr>
          <a:xfrm>
            <a:off x="5750246" y="2202134"/>
            <a:ext cx="6096000" cy="4062651"/>
          </a:xfrm>
          <a:prstGeom prst="rect">
            <a:avLst/>
          </a:prstGeom>
          <a:noFill/>
        </p:spPr>
        <p:txBody>
          <a:bodyPr wrap="square">
            <a:spAutoFit/>
          </a:bodyPr>
          <a:lstStyle/>
          <a:p>
            <a:pPr marL="342900" indent="-342900" algn="just">
              <a:buFont typeface="Wingdings" panose="05000000000000000000" pitchFamily="2" charset="2"/>
              <a:buChar char="Ø"/>
            </a:pPr>
            <a:r>
              <a:rPr lang="en-US" sz="2000" b="1" i="0" dirty="0">
                <a:solidFill>
                  <a:srgbClr val="25223B"/>
                </a:solidFill>
                <a:effectLst/>
                <a:highlight>
                  <a:srgbClr val="F9F9F2"/>
                </a:highlight>
                <a:latin typeface="Times New Roman" panose="02020603050405020304" pitchFamily="18" charset="0"/>
                <a:cs typeface="Times New Roman" panose="02020603050405020304" pitchFamily="18" charset="0"/>
              </a:rPr>
              <a:t>Employee performance is the level of effectiveness, efficiency, productivity, and quality of work by an individual team member within an organization. </a:t>
            </a:r>
          </a:p>
          <a:p>
            <a:pPr marL="342900" indent="-342900" algn="just">
              <a:buFont typeface="Wingdings" panose="05000000000000000000" pitchFamily="2" charset="2"/>
              <a:buChar char="Ø"/>
            </a:pPr>
            <a:r>
              <a:rPr lang="en-US" sz="2000" b="1" i="0" dirty="0">
                <a:solidFill>
                  <a:srgbClr val="25223B"/>
                </a:solidFill>
                <a:effectLst/>
                <a:highlight>
                  <a:srgbClr val="F9F9F2"/>
                </a:highlight>
                <a:latin typeface="Times New Roman" panose="02020603050405020304" pitchFamily="18" charset="0"/>
                <a:cs typeface="Times New Roman" panose="02020603050405020304" pitchFamily="18" charset="0"/>
              </a:rPr>
              <a:t>It encompasses how well employees fulfill their job responsibilities, achieve set goals and objectives, and contribute to the overall success of the organization.</a:t>
            </a:r>
          </a:p>
          <a:p>
            <a:pPr marL="342900" indent="-342900" algn="just">
              <a:buFont typeface="Wingdings" panose="05000000000000000000" pitchFamily="2" charset="2"/>
              <a:buChar char="Ø"/>
            </a:pPr>
            <a:r>
              <a:rPr lang="en-US" sz="2000" b="1" i="0" dirty="0">
                <a:solidFill>
                  <a:srgbClr val="25223B"/>
                </a:solidFill>
                <a:effectLst/>
                <a:highlight>
                  <a:srgbClr val="F9F9F2"/>
                </a:highlight>
                <a:latin typeface="Times New Roman" panose="02020603050405020304" pitchFamily="18" charset="0"/>
                <a:cs typeface="Times New Roman" panose="02020603050405020304" pitchFamily="18" charset="0"/>
              </a:rPr>
              <a:t>Employee performance is not solely based on quantitative metrics. </a:t>
            </a:r>
          </a:p>
          <a:p>
            <a:pPr marL="342900" indent="-342900" algn="just">
              <a:buFont typeface="Wingdings" panose="05000000000000000000" pitchFamily="2" charset="2"/>
              <a:buChar char="Ø"/>
            </a:pPr>
            <a:r>
              <a:rPr lang="en-US" sz="2000" b="1" i="0" dirty="0">
                <a:solidFill>
                  <a:srgbClr val="25223B"/>
                </a:solidFill>
                <a:effectLst/>
                <a:highlight>
                  <a:srgbClr val="F9F9F2"/>
                </a:highlight>
                <a:latin typeface="Times New Roman" panose="02020603050405020304" pitchFamily="18" charset="0"/>
                <a:cs typeface="Times New Roman" panose="02020603050405020304" pitchFamily="18" charset="0"/>
              </a:rPr>
              <a:t>It also includes qualitative factors such as communication skills, teamwork, problem-solving abilities, and adaptability.</a:t>
            </a:r>
          </a:p>
          <a:p>
            <a:pPr marL="342900" indent="-342900" algn="l">
              <a:buFont typeface="Wingdings" panose="05000000000000000000" pitchFamily="2" charset="2"/>
              <a:buChar char="Ø"/>
            </a:pPr>
            <a:endParaRPr lang="en-US" sz="1800" b="1" i="0" dirty="0">
              <a:solidFill>
                <a:srgbClr val="0D0D0D"/>
              </a:solidFill>
              <a:effectLst/>
              <a:latin typeface="Baskerville Old Face" panose="02020602080505020303" pitchFamily="18" charset="0"/>
              <a:cs typeface="Times New Roman" panose="02020603050405020304" pitchFamily="18" charset="0"/>
            </a:endParaRPr>
          </a:p>
        </p:txBody>
      </p:sp>
    </p:spTree>
    <p:extLst>
      <p:ext uri="{BB962C8B-B14F-4D97-AF65-F5344CB8AC3E}">
        <p14:creationId xmlns:p14="http://schemas.microsoft.com/office/powerpoint/2010/main" val="138517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3" name="object 5">
            <a:extLst>
              <a:ext uri="{FF2B5EF4-FFF2-40B4-BE49-F238E27FC236}">
                <a16:creationId xmlns:a16="http://schemas.microsoft.com/office/drawing/2014/main" id="{DD7BBEAF-2B8F-788C-850D-56C84EF000F2}"/>
              </a:ext>
            </a:extLst>
          </p:cNvPr>
          <p:cNvSpPr txBox="1">
            <a:spLocks/>
          </p:cNvSpPr>
          <p:nvPr/>
        </p:nvSpPr>
        <p:spPr>
          <a:xfrm>
            <a:off x="5017706" y="912300"/>
            <a:ext cx="6991350" cy="570669"/>
          </a:xfrm>
          <a:prstGeom prst="rect">
            <a:avLst/>
          </a:prstGeom>
        </p:spPr>
        <p:txBody>
          <a:bodyPr vert="horz" wrap="square" lIns="0" tIns="16510" rIns="0" bIns="0" rtlCol="0">
            <a:sp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pPr marL="12700" algn="ctr">
              <a:lnSpc>
                <a:spcPct val="100000"/>
              </a:lnSpc>
              <a:spcBef>
                <a:spcPts val="130"/>
              </a:spcBef>
            </a:pPr>
            <a:r>
              <a:rPr lang="en-US" sz="3600" b="1" u="sng" spc="25" dirty="0">
                <a:latin typeface="Times New Roman" panose="02020603050405020304" pitchFamily="18" charset="0"/>
                <a:cs typeface="Times New Roman" panose="02020603050405020304" pitchFamily="18" charset="0"/>
              </a:rPr>
              <a:t>W</a:t>
            </a:r>
            <a:r>
              <a:rPr lang="en-US" sz="3600" b="1" u="sng" spc="-20" dirty="0">
                <a:latin typeface="Times New Roman" panose="02020603050405020304" pitchFamily="18" charset="0"/>
                <a:cs typeface="Times New Roman" panose="02020603050405020304" pitchFamily="18" charset="0"/>
              </a:rPr>
              <a:t>H</a:t>
            </a:r>
            <a:r>
              <a:rPr lang="en-US" sz="3600" b="1" u="sng" spc="20" dirty="0">
                <a:latin typeface="Times New Roman" panose="02020603050405020304" pitchFamily="18" charset="0"/>
                <a:cs typeface="Times New Roman" panose="02020603050405020304" pitchFamily="18" charset="0"/>
              </a:rPr>
              <a:t>O</a:t>
            </a:r>
            <a:r>
              <a:rPr lang="en-US" sz="3600" b="1" u="sng" spc="-235" dirty="0">
                <a:latin typeface="Times New Roman" panose="02020603050405020304" pitchFamily="18" charset="0"/>
                <a:cs typeface="Times New Roman" panose="02020603050405020304" pitchFamily="18" charset="0"/>
              </a:rPr>
              <a:t> </a:t>
            </a:r>
            <a:r>
              <a:rPr lang="en-US" sz="3600" b="1" u="sng" spc="-10" dirty="0">
                <a:latin typeface="Times New Roman" panose="02020603050405020304" pitchFamily="18" charset="0"/>
                <a:cs typeface="Times New Roman" panose="02020603050405020304" pitchFamily="18" charset="0"/>
              </a:rPr>
              <a:t>AR</a:t>
            </a:r>
            <a:r>
              <a:rPr lang="en-US" sz="3600" b="1" u="sng" spc="15" dirty="0">
                <a:latin typeface="Times New Roman" panose="02020603050405020304" pitchFamily="18" charset="0"/>
                <a:cs typeface="Times New Roman" panose="02020603050405020304" pitchFamily="18" charset="0"/>
              </a:rPr>
              <a:t>E</a:t>
            </a:r>
            <a:r>
              <a:rPr lang="en-US" sz="3600" b="1" u="sng" spc="-35" dirty="0">
                <a:latin typeface="Times New Roman" panose="02020603050405020304" pitchFamily="18" charset="0"/>
                <a:cs typeface="Times New Roman" panose="02020603050405020304" pitchFamily="18" charset="0"/>
              </a:rPr>
              <a:t> </a:t>
            </a:r>
            <a:r>
              <a:rPr lang="en-US" sz="3600" b="1" u="sng" spc="-10" dirty="0">
                <a:latin typeface="Times New Roman" panose="02020603050405020304" pitchFamily="18" charset="0"/>
                <a:cs typeface="Times New Roman" panose="02020603050405020304" pitchFamily="18" charset="0"/>
              </a:rPr>
              <a:t>T</a:t>
            </a:r>
            <a:r>
              <a:rPr lang="en-US" sz="3600" b="1" u="sng" spc="-15" dirty="0">
                <a:latin typeface="Times New Roman" panose="02020603050405020304" pitchFamily="18" charset="0"/>
                <a:cs typeface="Times New Roman" panose="02020603050405020304" pitchFamily="18" charset="0"/>
              </a:rPr>
              <a:t>H</a:t>
            </a:r>
            <a:r>
              <a:rPr lang="en-US" sz="3600" b="1" u="sng" spc="15" dirty="0">
                <a:latin typeface="Times New Roman" panose="02020603050405020304" pitchFamily="18" charset="0"/>
                <a:cs typeface="Times New Roman" panose="02020603050405020304" pitchFamily="18" charset="0"/>
              </a:rPr>
              <a:t>E</a:t>
            </a:r>
            <a:r>
              <a:rPr lang="en-US" sz="3600" b="1" u="sng" spc="-35" dirty="0">
                <a:latin typeface="Times New Roman" panose="02020603050405020304" pitchFamily="18" charset="0"/>
                <a:cs typeface="Times New Roman" panose="02020603050405020304" pitchFamily="18" charset="0"/>
              </a:rPr>
              <a:t> </a:t>
            </a:r>
            <a:r>
              <a:rPr lang="en-US" sz="3600" b="1" u="sng" spc="-20" dirty="0">
                <a:latin typeface="Times New Roman" panose="02020603050405020304" pitchFamily="18" charset="0"/>
                <a:cs typeface="Times New Roman" panose="02020603050405020304" pitchFamily="18" charset="0"/>
              </a:rPr>
              <a:t>E</a:t>
            </a:r>
            <a:r>
              <a:rPr lang="en-US" sz="3600" b="1" u="sng" spc="30" dirty="0">
                <a:latin typeface="Times New Roman" panose="02020603050405020304" pitchFamily="18" charset="0"/>
                <a:cs typeface="Times New Roman" panose="02020603050405020304" pitchFamily="18" charset="0"/>
              </a:rPr>
              <a:t>N</a:t>
            </a:r>
            <a:r>
              <a:rPr lang="en-US" sz="3600" b="1" u="sng" spc="15" dirty="0">
                <a:latin typeface="Times New Roman" panose="02020603050405020304" pitchFamily="18" charset="0"/>
                <a:cs typeface="Times New Roman" panose="02020603050405020304" pitchFamily="18" charset="0"/>
              </a:rPr>
              <a:t>D</a:t>
            </a:r>
            <a:r>
              <a:rPr lang="en-US" sz="3600" b="1" u="sng" spc="-45" dirty="0">
                <a:latin typeface="Times New Roman" panose="02020603050405020304" pitchFamily="18" charset="0"/>
                <a:cs typeface="Times New Roman" panose="02020603050405020304" pitchFamily="18" charset="0"/>
              </a:rPr>
              <a:t> </a:t>
            </a:r>
            <a:r>
              <a:rPr lang="en-US" sz="3600" b="1" u="sng" dirty="0">
                <a:latin typeface="Times New Roman" panose="02020603050405020304" pitchFamily="18" charset="0"/>
                <a:cs typeface="Times New Roman" panose="02020603050405020304" pitchFamily="18" charset="0"/>
              </a:rPr>
              <a:t>U</a:t>
            </a:r>
            <a:r>
              <a:rPr lang="en-US" sz="3600" b="1" u="sng" spc="10" dirty="0">
                <a:latin typeface="Times New Roman" panose="02020603050405020304" pitchFamily="18" charset="0"/>
                <a:cs typeface="Times New Roman" panose="02020603050405020304" pitchFamily="18" charset="0"/>
              </a:rPr>
              <a:t>S</a:t>
            </a:r>
            <a:r>
              <a:rPr lang="en-US" sz="3600" b="1" u="sng" spc="-25" dirty="0">
                <a:latin typeface="Times New Roman" panose="02020603050405020304" pitchFamily="18" charset="0"/>
                <a:cs typeface="Times New Roman" panose="02020603050405020304" pitchFamily="18" charset="0"/>
              </a:rPr>
              <a:t>E</a:t>
            </a:r>
            <a:r>
              <a:rPr lang="en-US" sz="3600" b="1" u="sng" spc="-10" dirty="0">
                <a:latin typeface="Times New Roman" panose="02020603050405020304" pitchFamily="18" charset="0"/>
                <a:cs typeface="Times New Roman" panose="02020603050405020304" pitchFamily="18" charset="0"/>
              </a:rPr>
              <a:t>R</a:t>
            </a:r>
            <a:r>
              <a:rPr lang="en-US" sz="3600" b="1" u="sng" spc="5" dirty="0">
                <a:latin typeface="Times New Roman" panose="02020603050405020304" pitchFamily="18" charset="0"/>
                <a:cs typeface="Times New Roman" panose="02020603050405020304" pitchFamily="18" charset="0"/>
              </a:rPr>
              <a:t>S?</a:t>
            </a:r>
            <a:endParaRPr lang="en-US" sz="36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DCE3233-800C-B959-F4BF-8E1A2796C923}"/>
              </a:ext>
            </a:extLst>
          </p:cNvPr>
          <p:cNvSpPr txBox="1"/>
          <p:nvPr/>
        </p:nvSpPr>
        <p:spPr>
          <a:xfrm>
            <a:off x="5546404" y="1908327"/>
            <a:ext cx="6096000" cy="452431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The End users of the Employee Performance Analysis are:</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solidFill>
                  <a:schemeClr val="accent5">
                    <a:lumMod val="50000"/>
                  </a:schemeClr>
                </a:solidFill>
                <a:latin typeface="Times New Roman" panose="02020603050405020304" pitchFamily="18" charset="0"/>
                <a:cs typeface="Times New Roman" panose="02020603050405020304" pitchFamily="18" charset="0"/>
              </a:rPr>
              <a:t>The Employees: </a:t>
            </a:r>
            <a:r>
              <a:rPr lang="en-US" b="1" dirty="0">
                <a:latin typeface="Times New Roman" panose="02020603050405020304" pitchFamily="18" charset="0"/>
                <a:cs typeface="Times New Roman" panose="02020603050405020304" pitchFamily="18" charset="0"/>
              </a:rPr>
              <a:t>The employees are being one of the end users of the employees performance analysis data as they use this data to find the level of performance and to compare themselves with other employees. Sometimes, they use these data to claim exclusive perks and benefits from the company.</a:t>
            </a:r>
          </a:p>
          <a:p>
            <a:pPr marL="342900" indent="-342900" algn="just">
              <a:buFont typeface="+mj-lt"/>
              <a:buAutoNum type="arabicPeriod"/>
            </a:pPr>
            <a:r>
              <a:rPr lang="en-US" b="1" dirty="0">
                <a:solidFill>
                  <a:schemeClr val="accent5">
                    <a:lumMod val="50000"/>
                  </a:schemeClr>
                </a:solidFill>
                <a:latin typeface="Times New Roman" panose="02020603050405020304" pitchFamily="18" charset="0"/>
                <a:cs typeface="Times New Roman" panose="02020603050405020304" pitchFamily="18" charset="0"/>
              </a:rPr>
              <a:t>The Organizations: </a:t>
            </a:r>
            <a:r>
              <a:rPr lang="en-US" b="1" dirty="0">
                <a:latin typeface="Times New Roman" panose="02020603050405020304" pitchFamily="18" charset="0"/>
                <a:cs typeface="Times New Roman" panose="02020603050405020304" pitchFamily="18" charset="0"/>
              </a:rPr>
              <a:t>Organizations use these data for several purposes ranging from training and development of employees to retention and performance appraisal of the employees. </a:t>
            </a:r>
          </a:p>
          <a:p>
            <a:pPr marL="342900" indent="-342900" algn="just">
              <a:buFont typeface="+mj-lt"/>
              <a:buAutoNum type="arabicPeriod"/>
            </a:pPr>
            <a:r>
              <a:rPr lang="en-US" b="1" dirty="0">
                <a:solidFill>
                  <a:schemeClr val="accent5">
                    <a:lumMod val="50000"/>
                  </a:schemeClr>
                </a:solidFill>
                <a:latin typeface="Times New Roman" panose="02020603050405020304" pitchFamily="18" charset="0"/>
                <a:cs typeface="Times New Roman" panose="02020603050405020304" pitchFamily="18" charset="0"/>
              </a:rPr>
              <a:t>Other Organizations: </a:t>
            </a:r>
            <a:r>
              <a:rPr lang="en-US" b="1" dirty="0">
                <a:latin typeface="Times New Roman" panose="02020603050405020304" pitchFamily="18" charset="0"/>
                <a:cs typeface="Times New Roman" panose="02020603050405020304" pitchFamily="18" charset="0"/>
              </a:rPr>
              <a:t>In rare cases, other organizations for the purpose of recruiting employees who were previously working in the organization. They use this data to know about the performance of the employee.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344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4AC9AB56-D41C-8603-8481-BA51C4E91096}"/>
              </a:ext>
            </a:extLst>
          </p:cNvPr>
          <p:cNvSpPr txBox="1"/>
          <p:nvPr/>
        </p:nvSpPr>
        <p:spPr>
          <a:xfrm>
            <a:off x="5638799" y="923165"/>
            <a:ext cx="6096000" cy="1077218"/>
          </a:xfrm>
          <a:prstGeom prst="rect">
            <a:avLst/>
          </a:prstGeom>
          <a:noFill/>
        </p:spPr>
        <p:txBody>
          <a:bodyPr wrap="square">
            <a:spAutoFit/>
          </a:bodyPr>
          <a:lstStyle/>
          <a:p>
            <a:pPr algn="ctr"/>
            <a:r>
              <a:rPr lang="en-IN" sz="3200" b="1" u="sng" spc="10" dirty="0">
                <a:latin typeface="Times New Roman" panose="02020603050405020304" pitchFamily="18" charset="0"/>
                <a:cs typeface="Times New Roman" panose="02020603050405020304" pitchFamily="18" charset="0"/>
              </a:rPr>
              <a:t>O</a:t>
            </a:r>
            <a:r>
              <a:rPr lang="en-IN" sz="3200" b="1" u="sng" spc="25" dirty="0">
                <a:latin typeface="Times New Roman" panose="02020603050405020304" pitchFamily="18" charset="0"/>
                <a:cs typeface="Times New Roman" panose="02020603050405020304" pitchFamily="18" charset="0"/>
              </a:rPr>
              <a:t>U</a:t>
            </a:r>
            <a:r>
              <a:rPr lang="en-IN" sz="3200" b="1" u="sng" dirty="0">
                <a:latin typeface="Times New Roman" panose="02020603050405020304" pitchFamily="18" charset="0"/>
                <a:cs typeface="Times New Roman" panose="02020603050405020304" pitchFamily="18" charset="0"/>
              </a:rPr>
              <a:t>R</a:t>
            </a:r>
            <a:r>
              <a:rPr lang="en-IN" sz="3200" b="1" u="sng" spc="5" dirty="0">
                <a:latin typeface="Times New Roman" panose="02020603050405020304" pitchFamily="18" charset="0"/>
                <a:cs typeface="Times New Roman" panose="02020603050405020304" pitchFamily="18" charset="0"/>
              </a:rPr>
              <a:t> </a:t>
            </a:r>
            <a:r>
              <a:rPr lang="en-IN" sz="3200" b="1" u="sng" spc="25" dirty="0">
                <a:latin typeface="Times New Roman" panose="02020603050405020304" pitchFamily="18" charset="0"/>
                <a:cs typeface="Times New Roman" panose="02020603050405020304" pitchFamily="18" charset="0"/>
              </a:rPr>
              <a:t>S</a:t>
            </a:r>
            <a:r>
              <a:rPr lang="en-IN" sz="3200" b="1" u="sng" spc="10" dirty="0">
                <a:latin typeface="Times New Roman" panose="02020603050405020304" pitchFamily="18" charset="0"/>
                <a:cs typeface="Times New Roman" panose="02020603050405020304" pitchFamily="18" charset="0"/>
              </a:rPr>
              <a:t>O</a:t>
            </a:r>
            <a:r>
              <a:rPr lang="en-IN" sz="3200" b="1" u="sng" spc="25" dirty="0">
                <a:latin typeface="Times New Roman" panose="02020603050405020304" pitchFamily="18" charset="0"/>
                <a:cs typeface="Times New Roman" panose="02020603050405020304" pitchFamily="18" charset="0"/>
              </a:rPr>
              <a:t>LU</a:t>
            </a:r>
            <a:r>
              <a:rPr lang="en-IN" sz="3200" b="1" u="sng" spc="-35" dirty="0">
                <a:latin typeface="Times New Roman" panose="02020603050405020304" pitchFamily="18" charset="0"/>
                <a:cs typeface="Times New Roman" panose="02020603050405020304" pitchFamily="18" charset="0"/>
              </a:rPr>
              <a:t>T</a:t>
            </a:r>
            <a:r>
              <a:rPr lang="en-IN" sz="3200" b="1" u="sng" spc="-30" dirty="0">
                <a:latin typeface="Times New Roman" panose="02020603050405020304" pitchFamily="18" charset="0"/>
                <a:cs typeface="Times New Roman" panose="02020603050405020304" pitchFamily="18" charset="0"/>
              </a:rPr>
              <a:t>I</a:t>
            </a:r>
            <a:r>
              <a:rPr lang="en-IN" sz="3200" b="1" u="sng" spc="10" dirty="0">
                <a:latin typeface="Times New Roman" panose="02020603050405020304" pitchFamily="18" charset="0"/>
                <a:cs typeface="Times New Roman" panose="02020603050405020304" pitchFamily="18" charset="0"/>
              </a:rPr>
              <a:t>O</a:t>
            </a:r>
            <a:r>
              <a:rPr lang="en-IN" sz="3200" b="1" u="sng" dirty="0">
                <a:latin typeface="Times New Roman" panose="02020603050405020304" pitchFamily="18" charset="0"/>
                <a:cs typeface="Times New Roman" panose="02020603050405020304" pitchFamily="18" charset="0"/>
              </a:rPr>
              <a:t>N</a:t>
            </a:r>
            <a:r>
              <a:rPr lang="en-IN" sz="3200" b="1" u="sng" spc="-345" dirty="0">
                <a:latin typeface="Times New Roman" panose="02020603050405020304" pitchFamily="18" charset="0"/>
                <a:cs typeface="Times New Roman" panose="02020603050405020304" pitchFamily="18" charset="0"/>
              </a:rPr>
              <a:t> </a:t>
            </a:r>
            <a:r>
              <a:rPr lang="en-IN" sz="3200" b="1" u="sng" spc="-35" dirty="0">
                <a:latin typeface="Times New Roman" panose="02020603050405020304" pitchFamily="18" charset="0"/>
                <a:cs typeface="Times New Roman" panose="02020603050405020304" pitchFamily="18" charset="0"/>
              </a:rPr>
              <a:t>A</a:t>
            </a:r>
            <a:r>
              <a:rPr lang="en-IN" sz="3200" b="1" u="sng" spc="-5" dirty="0">
                <a:latin typeface="Times New Roman" panose="02020603050405020304" pitchFamily="18" charset="0"/>
                <a:cs typeface="Times New Roman" panose="02020603050405020304" pitchFamily="18" charset="0"/>
              </a:rPr>
              <a:t>N</a:t>
            </a:r>
            <a:r>
              <a:rPr lang="en-IN" sz="3200" b="1" u="sng" dirty="0">
                <a:latin typeface="Times New Roman" panose="02020603050405020304" pitchFamily="18" charset="0"/>
                <a:cs typeface="Times New Roman" panose="02020603050405020304" pitchFamily="18" charset="0"/>
              </a:rPr>
              <a:t>D</a:t>
            </a:r>
            <a:r>
              <a:rPr lang="en-IN" sz="3200" b="1" u="sng" spc="35" dirty="0">
                <a:latin typeface="Times New Roman" panose="02020603050405020304" pitchFamily="18" charset="0"/>
                <a:cs typeface="Times New Roman" panose="02020603050405020304" pitchFamily="18" charset="0"/>
              </a:rPr>
              <a:t> </a:t>
            </a:r>
            <a:r>
              <a:rPr lang="en-IN" sz="3200" b="1" u="sng" spc="-30" dirty="0">
                <a:latin typeface="Times New Roman" panose="02020603050405020304" pitchFamily="18" charset="0"/>
                <a:cs typeface="Times New Roman" panose="02020603050405020304" pitchFamily="18" charset="0"/>
              </a:rPr>
              <a:t>I</a:t>
            </a:r>
            <a:r>
              <a:rPr lang="en-IN" sz="3200" b="1" u="sng" spc="-35" dirty="0">
                <a:latin typeface="Times New Roman" panose="02020603050405020304" pitchFamily="18" charset="0"/>
                <a:cs typeface="Times New Roman" panose="02020603050405020304" pitchFamily="18" charset="0"/>
              </a:rPr>
              <a:t>T</a:t>
            </a:r>
            <a:r>
              <a:rPr lang="en-IN" sz="3200" b="1" u="sng" dirty="0">
                <a:latin typeface="Times New Roman" panose="02020603050405020304" pitchFamily="18" charset="0"/>
                <a:cs typeface="Times New Roman" panose="02020603050405020304" pitchFamily="18" charset="0"/>
              </a:rPr>
              <a:t>S</a:t>
            </a:r>
            <a:r>
              <a:rPr lang="en-IN" sz="3200" b="1" u="sng" spc="60" dirty="0">
                <a:latin typeface="Times New Roman" panose="02020603050405020304" pitchFamily="18" charset="0"/>
                <a:cs typeface="Times New Roman" panose="02020603050405020304" pitchFamily="18" charset="0"/>
              </a:rPr>
              <a:t> </a:t>
            </a:r>
            <a:r>
              <a:rPr lang="en-IN" sz="3200" b="1" u="sng" spc="-295" dirty="0">
                <a:latin typeface="Times New Roman" panose="02020603050405020304" pitchFamily="18" charset="0"/>
                <a:cs typeface="Times New Roman" panose="02020603050405020304" pitchFamily="18" charset="0"/>
              </a:rPr>
              <a:t>V</a:t>
            </a:r>
            <a:r>
              <a:rPr lang="en-IN" sz="3200" b="1" u="sng" spc="-35" dirty="0">
                <a:latin typeface="Times New Roman" panose="02020603050405020304" pitchFamily="18" charset="0"/>
                <a:cs typeface="Times New Roman" panose="02020603050405020304" pitchFamily="18" charset="0"/>
              </a:rPr>
              <a:t>A</a:t>
            </a:r>
            <a:r>
              <a:rPr lang="en-IN" sz="3200" b="1" u="sng" spc="25" dirty="0">
                <a:latin typeface="Times New Roman" panose="02020603050405020304" pitchFamily="18" charset="0"/>
                <a:cs typeface="Times New Roman" panose="02020603050405020304" pitchFamily="18" charset="0"/>
              </a:rPr>
              <a:t>LU</a:t>
            </a:r>
            <a:r>
              <a:rPr lang="en-IN" sz="3200" b="1" u="sng" dirty="0">
                <a:latin typeface="Times New Roman" panose="02020603050405020304" pitchFamily="18" charset="0"/>
                <a:cs typeface="Times New Roman" panose="02020603050405020304" pitchFamily="18" charset="0"/>
              </a:rPr>
              <a:t>E</a:t>
            </a:r>
            <a:r>
              <a:rPr lang="en-IN" sz="3200" b="1" u="sng" spc="-65" dirty="0">
                <a:latin typeface="Times New Roman" panose="02020603050405020304" pitchFamily="18" charset="0"/>
                <a:cs typeface="Times New Roman" panose="02020603050405020304" pitchFamily="18" charset="0"/>
              </a:rPr>
              <a:t> </a:t>
            </a:r>
            <a:r>
              <a:rPr lang="en-IN" sz="3200" b="1" u="sng" spc="-15" dirty="0">
                <a:latin typeface="Times New Roman" panose="02020603050405020304" pitchFamily="18" charset="0"/>
                <a:cs typeface="Times New Roman" panose="02020603050405020304" pitchFamily="18" charset="0"/>
              </a:rPr>
              <a:t>P</a:t>
            </a:r>
            <a:r>
              <a:rPr lang="en-IN" sz="3200" b="1" u="sng" spc="-30" dirty="0">
                <a:latin typeface="Times New Roman" panose="02020603050405020304" pitchFamily="18" charset="0"/>
                <a:cs typeface="Times New Roman" panose="02020603050405020304" pitchFamily="18" charset="0"/>
              </a:rPr>
              <a:t>R</a:t>
            </a:r>
            <a:r>
              <a:rPr lang="en-IN" sz="3200" b="1" u="sng" spc="10" dirty="0">
                <a:latin typeface="Times New Roman" panose="02020603050405020304" pitchFamily="18" charset="0"/>
                <a:cs typeface="Times New Roman" panose="02020603050405020304" pitchFamily="18" charset="0"/>
              </a:rPr>
              <a:t>O</a:t>
            </a:r>
            <a:r>
              <a:rPr lang="en-IN" sz="3200" b="1" u="sng" spc="-15" dirty="0">
                <a:latin typeface="Times New Roman" panose="02020603050405020304" pitchFamily="18" charset="0"/>
                <a:cs typeface="Times New Roman" panose="02020603050405020304" pitchFamily="18" charset="0"/>
              </a:rPr>
              <a:t>P</a:t>
            </a:r>
            <a:r>
              <a:rPr lang="en-IN" sz="3200" b="1" u="sng" spc="10" dirty="0">
                <a:latin typeface="Times New Roman" panose="02020603050405020304" pitchFamily="18" charset="0"/>
                <a:cs typeface="Times New Roman" panose="02020603050405020304" pitchFamily="18" charset="0"/>
              </a:rPr>
              <a:t>O</a:t>
            </a:r>
            <a:r>
              <a:rPr lang="en-IN" sz="3200" b="1" u="sng" spc="25" dirty="0">
                <a:latin typeface="Times New Roman" panose="02020603050405020304" pitchFamily="18" charset="0"/>
                <a:cs typeface="Times New Roman" panose="02020603050405020304" pitchFamily="18" charset="0"/>
              </a:rPr>
              <a:t>S</a:t>
            </a:r>
            <a:r>
              <a:rPr lang="en-IN" sz="3200" b="1" u="sng" spc="-30" dirty="0">
                <a:latin typeface="Times New Roman" panose="02020603050405020304" pitchFamily="18" charset="0"/>
                <a:cs typeface="Times New Roman" panose="02020603050405020304" pitchFamily="18" charset="0"/>
              </a:rPr>
              <a:t>I</a:t>
            </a:r>
            <a:r>
              <a:rPr lang="en-IN" sz="3200" b="1" u="sng" spc="-35" dirty="0">
                <a:latin typeface="Times New Roman" panose="02020603050405020304" pitchFamily="18" charset="0"/>
                <a:cs typeface="Times New Roman" panose="02020603050405020304" pitchFamily="18" charset="0"/>
              </a:rPr>
              <a:t>T</a:t>
            </a:r>
            <a:r>
              <a:rPr lang="en-IN" sz="3200" b="1" u="sng" spc="-30" dirty="0">
                <a:latin typeface="Times New Roman" panose="02020603050405020304" pitchFamily="18" charset="0"/>
                <a:cs typeface="Times New Roman" panose="02020603050405020304" pitchFamily="18" charset="0"/>
              </a:rPr>
              <a:t>I</a:t>
            </a:r>
            <a:r>
              <a:rPr lang="en-IN" sz="3200" b="1" u="sng" spc="10" dirty="0">
                <a:latin typeface="Times New Roman" panose="02020603050405020304" pitchFamily="18" charset="0"/>
                <a:cs typeface="Times New Roman" panose="02020603050405020304" pitchFamily="18" charset="0"/>
              </a:rPr>
              <a:t>O</a:t>
            </a:r>
            <a:r>
              <a:rPr lang="en-IN" sz="3200" b="1" u="sng" dirty="0">
                <a:latin typeface="Times New Roman" panose="02020603050405020304" pitchFamily="18" charset="0"/>
                <a:cs typeface="Times New Roman" panose="02020603050405020304" pitchFamily="18" charset="0"/>
              </a:rPr>
              <a:t>N</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2EBFBB-E6E2-2D38-AF30-9B23DF783CCC}"/>
              </a:ext>
            </a:extLst>
          </p:cNvPr>
          <p:cNvSpPr txBox="1"/>
          <p:nvPr/>
        </p:nvSpPr>
        <p:spPr>
          <a:xfrm>
            <a:off x="5404493" y="2654331"/>
            <a:ext cx="6096000" cy="3477875"/>
          </a:xfrm>
          <a:prstGeom prst="rect">
            <a:avLst/>
          </a:prstGeom>
          <a:noFill/>
        </p:spPr>
        <p:txBody>
          <a:bodyPr wrap="square">
            <a:spAutoFit/>
          </a:bodyPr>
          <a:lstStyle/>
          <a:p>
            <a:pPr marL="342900" indent="-342900" algn="just">
              <a:buFont typeface="Wingdings" panose="05000000000000000000" pitchFamily="2" charset="2"/>
              <a:buChar char="q"/>
            </a:pPr>
            <a:r>
              <a:rPr lang="en-US" sz="2000" b="1" dirty="0">
                <a:solidFill>
                  <a:srgbClr val="7030A0"/>
                </a:solidFill>
                <a:latin typeface="Times New Roman" panose="02020603050405020304" pitchFamily="18" charset="0"/>
                <a:cs typeface="Times New Roman" panose="02020603050405020304" pitchFamily="18" charset="0"/>
              </a:rPr>
              <a:t>Conditional Formatting: </a:t>
            </a:r>
            <a:r>
              <a:rPr lang="en-US" sz="2000" b="1" dirty="0">
                <a:latin typeface="Times New Roman" panose="02020603050405020304" pitchFamily="18" charset="0"/>
                <a:cs typeface="Times New Roman" panose="02020603050405020304" pitchFamily="18" charset="0"/>
              </a:rPr>
              <a:t>To identify the missing values and  remove the blank/left spaces.</a:t>
            </a:r>
          </a:p>
          <a:p>
            <a:pPr marL="342900" indent="-342900" algn="just">
              <a:buFont typeface="Wingdings" panose="05000000000000000000" pitchFamily="2" charset="2"/>
              <a:buChar char="q"/>
            </a:pPr>
            <a:r>
              <a:rPr lang="en-US" sz="2000" b="1" dirty="0">
                <a:solidFill>
                  <a:srgbClr val="7030A0"/>
                </a:solidFill>
                <a:latin typeface="Times New Roman" panose="02020603050405020304" pitchFamily="18" charset="0"/>
                <a:cs typeface="Times New Roman" panose="02020603050405020304" pitchFamily="18" charset="0"/>
              </a:rPr>
              <a:t>Filtering: </a:t>
            </a:r>
            <a:r>
              <a:rPr lang="en-US" sz="2000" b="1" dirty="0">
                <a:latin typeface="Times New Roman" panose="02020603050405020304" pitchFamily="18" charset="0"/>
                <a:cs typeface="Times New Roman" panose="02020603050405020304" pitchFamily="18" charset="0"/>
              </a:rPr>
              <a:t>To  filter out or to remove the identified missing values.</a:t>
            </a:r>
          </a:p>
          <a:p>
            <a:pPr marL="342900" indent="-342900" algn="just">
              <a:buFont typeface="Wingdings" panose="05000000000000000000" pitchFamily="2" charset="2"/>
              <a:buChar char="q"/>
            </a:pPr>
            <a:r>
              <a:rPr lang="en-US" sz="2000" b="1" dirty="0">
                <a:solidFill>
                  <a:srgbClr val="7030A0"/>
                </a:solidFill>
                <a:latin typeface="Times New Roman" panose="02020603050405020304" pitchFamily="18" charset="0"/>
                <a:cs typeface="Times New Roman" panose="02020603050405020304" pitchFamily="18" charset="0"/>
              </a:rPr>
              <a:t>Formulas: </a:t>
            </a:r>
            <a:r>
              <a:rPr lang="en-US" sz="2000" b="1" dirty="0">
                <a:latin typeface="Times New Roman" panose="02020603050405020304" pitchFamily="18" charset="0"/>
                <a:cs typeface="Times New Roman" panose="02020603050405020304" pitchFamily="18" charset="0"/>
              </a:rPr>
              <a:t>To convert employee rating points to employee performance levels (IFS and TRUE).</a:t>
            </a:r>
          </a:p>
          <a:p>
            <a:pPr marL="342900" indent="-342900" algn="just">
              <a:buFont typeface="Wingdings" panose="05000000000000000000" pitchFamily="2" charset="2"/>
              <a:buChar char="q"/>
            </a:pPr>
            <a:r>
              <a:rPr lang="en-US" sz="2000" b="1" dirty="0">
                <a:solidFill>
                  <a:srgbClr val="7030A0"/>
                </a:solidFill>
                <a:latin typeface="Times New Roman" panose="02020603050405020304" pitchFamily="18" charset="0"/>
                <a:cs typeface="Times New Roman" panose="02020603050405020304" pitchFamily="18" charset="0"/>
              </a:rPr>
              <a:t>Pivot Table: </a:t>
            </a:r>
            <a:r>
              <a:rPr lang="en-US" sz="2000" b="1" dirty="0">
                <a:latin typeface="Times New Roman" panose="02020603050405020304" pitchFamily="18" charset="0"/>
                <a:cs typeface="Times New Roman" panose="02020603050405020304" pitchFamily="18" charset="0"/>
              </a:rPr>
              <a:t>To summarize the complex data into a simpler one using specific criteria namely, Gender code, Performance levels, Business units and the First name. </a:t>
            </a:r>
          </a:p>
          <a:p>
            <a:pPr marL="342900" indent="-342900" algn="just">
              <a:buFont typeface="Wingdings" panose="05000000000000000000" pitchFamily="2" charset="2"/>
              <a:buChar char="q"/>
            </a:pPr>
            <a:r>
              <a:rPr lang="en-US" sz="2000" b="1" dirty="0">
                <a:solidFill>
                  <a:srgbClr val="7030A0"/>
                </a:solidFill>
                <a:latin typeface="Times New Roman" panose="02020603050405020304" pitchFamily="18" charset="0"/>
                <a:cs typeface="Times New Roman" panose="02020603050405020304" pitchFamily="18" charset="0"/>
              </a:rPr>
              <a:t>Graphs: </a:t>
            </a:r>
            <a:r>
              <a:rPr lang="en-US" sz="2000" b="1" dirty="0">
                <a:latin typeface="Times New Roman" panose="02020603050405020304" pitchFamily="18" charset="0"/>
                <a:cs typeface="Times New Roman" panose="02020603050405020304" pitchFamily="18" charset="0"/>
              </a:rPr>
              <a:t>Pictorial representation of Data.</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42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0E52960B-C5EB-965C-2691-92323FC83B4C}"/>
              </a:ext>
            </a:extLst>
          </p:cNvPr>
          <p:cNvSpPr txBox="1"/>
          <p:nvPr/>
        </p:nvSpPr>
        <p:spPr>
          <a:xfrm>
            <a:off x="6998676" y="1247562"/>
            <a:ext cx="3927232" cy="584775"/>
          </a:xfrm>
          <a:prstGeom prst="rect">
            <a:avLst/>
          </a:prstGeom>
          <a:noFill/>
        </p:spPr>
        <p:txBody>
          <a:bodyPr wrap="square">
            <a:spAutoFit/>
          </a:bodyPr>
          <a:lstStyle/>
          <a:p>
            <a:pPr algn="ctr"/>
            <a:r>
              <a:rPr lang="en-IN" sz="3200" b="1" u="sng" dirty="0">
                <a:latin typeface="Times New Roman" panose="02020603050405020304" pitchFamily="18" charset="0"/>
                <a:cs typeface="Times New Roman" panose="02020603050405020304" pitchFamily="18" charset="0"/>
              </a:rPr>
              <a:t>Dataset Description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893B96-FBE2-0294-67BC-A4696DAFC2E7}"/>
              </a:ext>
            </a:extLst>
          </p:cNvPr>
          <p:cNvSpPr txBox="1"/>
          <p:nvPr/>
        </p:nvSpPr>
        <p:spPr>
          <a:xfrm>
            <a:off x="5591908" y="2377333"/>
            <a:ext cx="6096000" cy="3416320"/>
          </a:xfrm>
          <a:prstGeom prst="rect">
            <a:avLst/>
          </a:prstGeom>
          <a:noFill/>
        </p:spPr>
        <p:txBody>
          <a:bodyPr wrap="square">
            <a:spAutoFit/>
          </a:bodyPr>
          <a:lstStyle/>
          <a:p>
            <a:pPr algn="just"/>
            <a:r>
              <a:rPr lang="en-US" sz="1800" b="1" dirty="0">
                <a:solidFill>
                  <a:schemeClr val="accent5">
                    <a:lumMod val="50000"/>
                  </a:schemeClr>
                </a:solidFill>
                <a:latin typeface="Times New Roman" panose="02020603050405020304" pitchFamily="18" charset="0"/>
                <a:cs typeface="Times New Roman" panose="02020603050405020304" pitchFamily="18" charset="0"/>
              </a:rPr>
              <a:t>Employee dataset </a:t>
            </a:r>
            <a:r>
              <a:rPr lang="en-US" sz="1800" b="1" dirty="0">
                <a:latin typeface="Times New Roman" panose="02020603050405020304" pitchFamily="18" charset="0"/>
                <a:cs typeface="Times New Roman" panose="02020603050405020304" pitchFamily="18" charset="0"/>
              </a:rPr>
              <a:t>– Kaggle</a:t>
            </a:r>
            <a:r>
              <a:rPr lang="en-IN" sz="1800" b="1" dirty="0">
                <a:latin typeface="Times New Roman" panose="02020603050405020304" pitchFamily="18" charset="0"/>
                <a:cs typeface="Times New Roman" panose="02020603050405020304" pitchFamily="18" charset="0"/>
              </a:rPr>
              <a:t> which contained 26 features, out of which only 9 features were taken into consideration. These features are as follows:</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Employee ID number.</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First name and Last name of the Employee.</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Employment type.</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Performance Level.</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Employee Rating.</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Gender.</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Business Unit.</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Performance scores.</a:t>
            </a:r>
          </a:p>
          <a:p>
            <a:pPr marL="342900" indent="-342900" algn="just">
              <a:buFont typeface="+mj-lt"/>
              <a:buAutoNum type="arabicPeriod"/>
            </a:pPr>
            <a:r>
              <a:rPr lang="en-IN" sz="1800" b="1" dirty="0">
                <a:latin typeface="Times New Roman" panose="02020603050405020304" pitchFamily="18" charset="0"/>
                <a:cs typeface="Times New Roman" panose="02020603050405020304" pitchFamily="18" charset="0"/>
              </a:rPr>
              <a:t>Employee classification type.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49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2">
            <a:extLst>
              <a:ext uri="{FF2B5EF4-FFF2-40B4-BE49-F238E27FC236}">
                <a16:creationId xmlns:a16="http://schemas.microsoft.com/office/drawing/2014/main" id="{BC4A0336-662C-41C3-8DC8-3104A1694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plash of colours on a white surface">
            <a:extLst>
              <a:ext uri="{FF2B5EF4-FFF2-40B4-BE49-F238E27FC236}">
                <a16:creationId xmlns:a16="http://schemas.microsoft.com/office/drawing/2014/main" id="{FDDB265D-EF69-0369-F3EB-CC6E824A7A68}"/>
              </a:ext>
            </a:extLst>
          </p:cNvPr>
          <p:cNvPicPr>
            <a:picLocks noChangeAspect="1"/>
          </p:cNvPicPr>
          <p:nvPr/>
        </p:nvPicPr>
        <p:blipFill>
          <a:blip r:embed="rId3"/>
          <a:srcRect l="1184" r="39711"/>
          <a:stretch/>
        </p:blipFill>
        <p:spPr>
          <a:xfrm>
            <a:off x="0" y="10"/>
            <a:ext cx="5404493" cy="6857990"/>
          </a:xfrm>
          <a:prstGeom prst="rect">
            <a:avLst/>
          </a:prstGeom>
        </p:spPr>
      </p:pic>
      <p:sp>
        <p:nvSpPr>
          <p:cNvPr id="4" name="TextBox 3">
            <a:extLst>
              <a:ext uri="{FF2B5EF4-FFF2-40B4-BE49-F238E27FC236}">
                <a16:creationId xmlns:a16="http://schemas.microsoft.com/office/drawing/2014/main" id="{3D723DF6-6F6C-BA57-387A-F8A651543065}"/>
              </a:ext>
            </a:extLst>
          </p:cNvPr>
          <p:cNvSpPr txBox="1"/>
          <p:nvPr/>
        </p:nvSpPr>
        <p:spPr>
          <a:xfrm>
            <a:off x="5323464" y="1157626"/>
            <a:ext cx="6775938" cy="584775"/>
          </a:xfrm>
          <a:prstGeom prst="rect">
            <a:avLst/>
          </a:prstGeom>
          <a:noFill/>
        </p:spPr>
        <p:txBody>
          <a:bodyPr wrap="square">
            <a:spAutoFit/>
          </a:bodyPr>
          <a:lstStyle/>
          <a:p>
            <a:pPr algn="ctr"/>
            <a:r>
              <a:rPr lang="en-IN" sz="3200" b="1" u="sng" spc="15" dirty="0">
                <a:latin typeface="Times New Roman" panose="02020603050405020304" pitchFamily="18" charset="0"/>
                <a:cs typeface="Times New Roman" panose="02020603050405020304" pitchFamily="18" charset="0"/>
              </a:rPr>
              <a:t>THE</a:t>
            </a:r>
            <a:r>
              <a:rPr lang="en-IN" sz="3200" b="1" u="sng" spc="20" dirty="0">
                <a:latin typeface="Times New Roman" panose="02020603050405020304" pitchFamily="18" charset="0"/>
                <a:cs typeface="Times New Roman" panose="02020603050405020304" pitchFamily="18" charset="0"/>
              </a:rPr>
              <a:t> "</a:t>
            </a:r>
            <a:r>
              <a:rPr lang="en-IN" sz="3200" b="1" u="sng" spc="10" dirty="0">
                <a:latin typeface="Times New Roman" panose="02020603050405020304" pitchFamily="18" charset="0"/>
                <a:cs typeface="Times New Roman" panose="02020603050405020304" pitchFamily="18" charset="0"/>
              </a:rPr>
              <a:t>WOW"</a:t>
            </a:r>
            <a:r>
              <a:rPr lang="en-IN" sz="3200" b="1" u="sng" spc="85" dirty="0">
                <a:latin typeface="Times New Roman" panose="02020603050405020304" pitchFamily="18" charset="0"/>
                <a:cs typeface="Times New Roman" panose="02020603050405020304" pitchFamily="18" charset="0"/>
              </a:rPr>
              <a:t> </a:t>
            </a:r>
            <a:r>
              <a:rPr lang="en-IN" sz="3200" b="1" u="sng" spc="10" dirty="0">
                <a:latin typeface="Times New Roman" panose="02020603050405020304" pitchFamily="18" charset="0"/>
                <a:cs typeface="Times New Roman" panose="02020603050405020304" pitchFamily="18" charset="0"/>
              </a:rPr>
              <a:t>IN</a:t>
            </a:r>
            <a:r>
              <a:rPr lang="en-IN" sz="3200" b="1" u="sng" spc="-5" dirty="0">
                <a:latin typeface="Times New Roman" panose="02020603050405020304" pitchFamily="18" charset="0"/>
                <a:cs typeface="Times New Roman" panose="02020603050405020304" pitchFamily="18" charset="0"/>
              </a:rPr>
              <a:t> </a:t>
            </a:r>
            <a:r>
              <a:rPr lang="en-IN" sz="3200" b="1" u="sng" spc="15" dirty="0">
                <a:latin typeface="Times New Roman" panose="02020603050405020304" pitchFamily="18" charset="0"/>
                <a:cs typeface="Times New Roman" panose="02020603050405020304" pitchFamily="18" charset="0"/>
              </a:rPr>
              <a:t>OUR</a:t>
            </a:r>
            <a:r>
              <a:rPr lang="en-IN" sz="3200" b="1" u="sng" spc="-10" dirty="0">
                <a:latin typeface="Times New Roman" panose="02020603050405020304" pitchFamily="18" charset="0"/>
                <a:cs typeface="Times New Roman" panose="02020603050405020304" pitchFamily="18" charset="0"/>
              </a:rPr>
              <a:t> </a:t>
            </a:r>
            <a:r>
              <a:rPr lang="en-IN" sz="3200" b="1" u="sng" spc="20" dirty="0">
                <a:latin typeface="Times New Roman" panose="02020603050405020304" pitchFamily="18" charset="0"/>
                <a:cs typeface="Times New Roman" panose="02020603050405020304" pitchFamily="18" charset="0"/>
              </a:rPr>
              <a:t>SOLUTION</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18F08A-05D6-F30E-3AC5-1D366C7181CE}"/>
              </a:ext>
            </a:extLst>
          </p:cNvPr>
          <p:cNvSpPr txBox="1"/>
          <p:nvPr/>
        </p:nvSpPr>
        <p:spPr>
          <a:xfrm>
            <a:off x="5526224" y="2530275"/>
            <a:ext cx="6125306" cy="3170099"/>
          </a:xfrm>
          <a:prstGeom prst="rect">
            <a:avLst/>
          </a:prstGeom>
          <a:noFill/>
        </p:spPr>
        <p:txBody>
          <a:bodyPr wrap="square">
            <a:spAutoFit/>
          </a:bodyPr>
          <a:lstStyle/>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The unique thing which we’ve added in our project is that we tried converting numerical data into text form.</a:t>
            </a: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For this purpose we took Current Employment Rating ranging from ( 1, 2, 3, 4, 5.) and converted it into Performance Levels (Very – High, High, Medium, Low.)</a:t>
            </a: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The formula used here is </a:t>
            </a:r>
            <a:r>
              <a:rPr lang="en-US" sz="2000" b="1" dirty="0">
                <a:solidFill>
                  <a:srgbClr val="7030A0"/>
                </a:solidFill>
                <a:latin typeface="Times New Roman" panose="02020603050405020304" pitchFamily="18" charset="0"/>
                <a:cs typeface="Times New Roman" panose="02020603050405020304" pitchFamily="18" charset="0"/>
              </a:rPr>
              <a:t>{=IFS(Z2&gt;=5,"Very High",Z2&gt;=4,"High",Z2&gt;=3,"Medium",TRUE,"Low")}</a:t>
            </a:r>
          </a:p>
        </p:txBody>
      </p:sp>
    </p:spTree>
    <p:extLst>
      <p:ext uri="{BB962C8B-B14F-4D97-AF65-F5344CB8AC3E}">
        <p14:creationId xmlns:p14="http://schemas.microsoft.com/office/powerpoint/2010/main" val="3973106442"/>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4532</TotalTime>
  <Words>1060</Words>
  <Application>Microsoft Macintosh PowerPoint</Application>
  <PresentationFormat>Widescreen</PresentationFormat>
  <Paragraphs>128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Aharoni</vt:lpstr>
      <vt:lpstr>Arial</vt:lpstr>
      <vt:lpstr>Avenir Next LT Pro</vt:lpstr>
      <vt:lpstr>Baskerville Old Face</vt:lpstr>
      <vt:lpstr>Calibri</vt:lpstr>
      <vt:lpstr>Times New Roman</vt:lpstr>
      <vt:lpstr>Wingdings</vt:lpstr>
      <vt:lpstr>PrismaticVTI</vt:lpstr>
      <vt:lpstr>EMPLOYEE DATA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info wetailwind</dc:creator>
  <cp:lastModifiedBy>info wetailwind</cp:lastModifiedBy>
  <cp:revision>2</cp:revision>
  <dcterms:created xsi:type="dcterms:W3CDTF">2024-08-27T14:47:17Z</dcterms:created>
  <dcterms:modified xsi:type="dcterms:W3CDTF">2024-08-30T19:03:41Z</dcterms:modified>
</cp:coreProperties>
</file>