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20"/>
  </p:notesMasterIdLst>
  <p:sldIdLst>
    <p:sldId id="256" r:id="rId3"/>
    <p:sldId id="257" r:id="rId4"/>
    <p:sldId id="258" r:id="rId5"/>
    <p:sldId id="259" r:id="rId6"/>
    <p:sldId id="260" r:id="rId7"/>
    <p:sldId id="261" r:id="rId8"/>
    <p:sldId id="271" r:id="rId9"/>
    <p:sldId id="272"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100" d="100"/>
          <a:sy n="10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5445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a:rPr>
              <a:t>Hive and Hive QL statements have been used for querying the data.</a:t>
            </a:r>
          </a:p>
          <a:p>
            <a:r>
              <a:rPr lang="en-IN" sz="2000" b="0" strike="noStrike" spc="-1">
                <a:solidFill>
                  <a:srgbClr val="000000"/>
                </a:solidFill>
                <a:uFill>
                  <a:solidFill>
                    <a:srgbClr val="FFFFFF"/>
                  </a:solidFill>
                </a:uFill>
                <a:latin typeface="Arial"/>
              </a:rPr>
              <a:t>For future scope, various different Machine Learning algo0rithm will be implemented on different flight delay datasets.</a:t>
            </a:r>
          </a:p>
          <a:p>
            <a:endParaRPr lang="en-IN"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85081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3602880" y="1604520"/>
            <a:ext cx="4984920" cy="3977280"/>
          </a:xfrm>
          <a:prstGeom prst="rect">
            <a:avLst/>
          </a:prstGeom>
          <a:ln>
            <a:noFill/>
          </a:ln>
        </p:spPr>
      </p:pic>
      <p:pic>
        <p:nvPicPr>
          <p:cNvPr id="37" name="Picture 3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86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106909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896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000177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456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96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122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646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511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365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304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819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5136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698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647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973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06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4"/>
          <a:stretch/>
        </p:blipFill>
        <p:spPr>
          <a:xfrm>
            <a:off x="0" y="0"/>
            <a:ext cx="12207960" cy="6856920"/>
          </a:xfrm>
          <a:prstGeom prst="rect">
            <a:avLst/>
          </a:prstGeom>
          <a:ln w="9360">
            <a:noFill/>
          </a:ln>
        </p:spPr>
      </p:pic>
      <p:pic>
        <p:nvPicPr>
          <p:cNvPr id="5" name="Picture 2"/>
          <p:cNvPicPr/>
          <p:nvPr/>
        </p:nvPicPr>
        <p:blipFill>
          <a:blip r:embed="rId15"/>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04919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pc="-1" dirty="0">
                <a:solidFill>
                  <a:schemeClr val="bg1"/>
                </a:solidFill>
                <a:uFill>
                  <a:solidFill>
                    <a:srgbClr val="FFFFFF"/>
                  </a:solidFill>
                </a:uFill>
              </a:rPr>
              <a:t>"</a:t>
            </a:r>
            <a:r>
              <a:rPr lang="en-US" sz="2400" b="1" spc="-1" dirty="0">
                <a:solidFill>
                  <a:schemeClr val="bg1"/>
                </a:solidFill>
                <a:uFill>
                  <a:solidFill>
                    <a:srgbClr val="FFFFFF"/>
                  </a:solidFill>
                </a:uFill>
                <a:latin typeface="Times New Roman" panose="02020603050405020304" pitchFamily="18" charset="0"/>
                <a:cs typeface="Times New Roman" panose="02020603050405020304" pitchFamily="18" charset="0"/>
              </a:rPr>
              <a:t>Crypto Crystal Ball: Using Machine Learning to Forecast the Price of Trending Digital Currencies"</a:t>
            </a:r>
            <a:endParaRPr lang="en-IN" sz="2400" b="1" strike="noStrike"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11</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a:ea typeface="SimSun"/>
              </a:rPr>
              <a:t>1</a:t>
            </a:fld>
            <a:endParaRPr lang="en-IN" sz="1800" b="0" strike="noStrike" spc="-1">
              <a:solidFill>
                <a:srgbClr val="000000"/>
              </a:solidFill>
              <a:uFill>
                <a:solidFill>
                  <a:srgbClr val="FFFFFF"/>
                </a:solidFill>
              </a:uFill>
              <a:latin typeface="Arial"/>
            </a:endParaRPr>
          </a:p>
        </p:txBody>
      </p:sp>
      <p:sp>
        <p:nvSpPr>
          <p:cNvPr id="83" name="CustomShape 4"/>
          <p:cNvSpPr/>
          <p:nvPr/>
        </p:nvSpPr>
        <p:spPr>
          <a:xfrm>
            <a:off x="8419680" y="4752360"/>
            <a:ext cx="3562200" cy="1461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Arial"/>
                <a:ea typeface="SimSun"/>
              </a:rPr>
              <a:t>Submitted By:</a:t>
            </a:r>
            <a:r>
              <a:rPr lang="en-IN" sz="1800" b="0" strike="noStrike" spc="-1" dirty="0">
                <a:solidFill>
                  <a:srgbClr val="000000"/>
                </a:solidFill>
                <a:uFill>
                  <a:solidFill>
                    <a:srgbClr val="FFFFFF"/>
                  </a:solidFill>
                </a:uFill>
                <a:latin typeface="Times New Roman"/>
                <a:ea typeface="SimSun"/>
              </a:rPr>
              <a:t> </a:t>
            </a:r>
            <a:endParaRPr lang="en-IN" sz="1800" b="0" strike="noStrike" spc="-1" dirty="0">
              <a:solidFill>
                <a:srgbClr val="000000"/>
              </a:solidFill>
              <a:uFill>
                <a:solidFill>
                  <a:srgbClr val="FFFFFF"/>
                </a:solidFill>
              </a:uFill>
              <a:latin typeface="Arial"/>
            </a:endParaRPr>
          </a:p>
          <a:p>
            <a:pPr>
              <a:lnSpc>
                <a:spcPct val="100000"/>
              </a:lnSpc>
            </a:pPr>
            <a:r>
              <a:rPr lang="en-IN" spc="-1" dirty="0" smtClean="0">
                <a:solidFill>
                  <a:srgbClr val="000000"/>
                </a:solidFill>
                <a:uFill>
                  <a:solidFill>
                    <a:srgbClr val="FFFFFF"/>
                  </a:solidFill>
                </a:uFill>
                <a:latin typeface="Arial"/>
                <a:ea typeface="SimSun"/>
              </a:rPr>
              <a:t>Anisha Gupta (220943025006)</a:t>
            </a:r>
          </a:p>
          <a:p>
            <a:pPr>
              <a:lnSpc>
                <a:spcPct val="100000"/>
              </a:lnSpc>
            </a:pPr>
            <a:r>
              <a:rPr lang="en-IN" sz="1800" b="0" strike="noStrike" spc="-1" dirty="0" smtClean="0">
                <a:solidFill>
                  <a:srgbClr val="000000"/>
                </a:solidFill>
                <a:uFill>
                  <a:solidFill>
                    <a:srgbClr val="FFFFFF"/>
                  </a:solidFill>
                </a:uFill>
                <a:latin typeface="Arial"/>
                <a:ea typeface="SimSun"/>
              </a:rPr>
              <a:t>Raunak Mudgal (220943025032)</a:t>
            </a:r>
            <a:endParaRPr lang="en-IN" sz="1800" b="0" strike="noStrike" spc="-1" dirty="0">
              <a:solidFill>
                <a:srgbClr val="000000"/>
              </a:solidFill>
              <a:uFill>
                <a:solidFill>
                  <a:srgbClr val="FFFFFF"/>
                </a:solidFill>
              </a:uFill>
              <a:latin typeface="Arial"/>
            </a:endParaRPr>
          </a:p>
        </p:txBody>
      </p:sp>
      <p:pic>
        <p:nvPicPr>
          <p:cNvPr id="84" name="Picture 1"/>
          <p:cNvPicPr/>
          <p:nvPr/>
        </p:nvPicPr>
        <p:blipFill>
          <a:blip r:embed="rId2"/>
          <a:stretch/>
        </p:blipFill>
        <p:spPr>
          <a:xfrm>
            <a:off x="4705200" y="2217600"/>
            <a:ext cx="2281680" cy="773640"/>
          </a:xfrm>
          <a:prstGeom prst="rect">
            <a:avLst/>
          </a:prstGeom>
          <a:ln w="9360">
            <a:noFill/>
          </a:ln>
        </p:spPr>
      </p:pic>
      <p:sp>
        <p:nvSpPr>
          <p:cNvPr id="85" name="CustomShape 5"/>
          <p:cNvSpPr/>
          <p:nvPr/>
        </p:nvSpPr>
        <p:spPr>
          <a:xfrm>
            <a:off x="840240" y="4761720"/>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a:ea typeface="SimSun"/>
              </a:rPr>
              <a:t>Guided By: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Arial"/>
                <a:ea typeface="SimSun"/>
              </a:rPr>
              <a:t>Mr. </a:t>
            </a:r>
            <a:r>
              <a:rPr lang="en-IN" sz="1800" b="0" strike="noStrike" spc="-1" dirty="0" err="1">
                <a:solidFill>
                  <a:srgbClr val="000000"/>
                </a:solidFill>
                <a:uFill>
                  <a:solidFill>
                    <a:srgbClr val="FFFFFF"/>
                  </a:solidFill>
                </a:uFill>
                <a:latin typeface="Arial"/>
                <a:ea typeface="SimSun"/>
              </a:rPr>
              <a:t>Amay</a:t>
            </a:r>
            <a:r>
              <a:rPr lang="en-IN" sz="1800" b="0" strike="noStrike" spc="-1" dirty="0">
                <a:solidFill>
                  <a:srgbClr val="000000"/>
                </a:solidFill>
                <a:uFill>
                  <a:solidFill>
                    <a:srgbClr val="FFFFFF"/>
                  </a:solidFill>
                </a:uFill>
                <a:latin typeface="Arial"/>
                <a:ea typeface="SimSun"/>
              </a:rPr>
              <a:t> Manjrekar</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Arial"/>
                <a:ea typeface="SimSun"/>
              </a:rPr>
              <a:t>Mr. Sanjay Sane</a:t>
            </a:r>
            <a:endParaRPr lang="en-IN" sz="1800" b="0" strike="noStrike" spc="-1" dirty="0">
              <a:solidFill>
                <a:srgbClr val="000000"/>
              </a:solidFill>
              <a:uFill>
                <a:solidFill>
                  <a:srgbClr val="FFFFFF"/>
                </a:solidFill>
              </a:uFill>
              <a:latin typeface="Arial"/>
            </a:endParaRPr>
          </a:p>
        </p:txBody>
      </p:sp>
    </p:spTree>
  </p:cSld>
  <p:clrMapOvr>
    <a:masterClrMapping/>
  </p:clrMapOvr>
  <p:transition>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Machine Learning Algorithms</a:t>
            </a:r>
            <a:endParaRPr lang="en-IN" sz="1800" b="0" strike="noStrike" spc="-1">
              <a:solidFill>
                <a:srgbClr val="000000"/>
              </a:solidFill>
              <a:uFill>
                <a:solidFill>
                  <a:srgbClr val="FFFFFF"/>
                </a:solidFill>
              </a:uFill>
              <a:latin typeface="Arial"/>
            </a:endParaRPr>
          </a:p>
        </p:txBody>
      </p:sp>
      <p:pic>
        <p:nvPicPr>
          <p:cNvPr id="133" name="Picture 1"/>
          <p:cNvPicPr/>
          <p:nvPr/>
        </p:nvPicPr>
        <p:blipFill>
          <a:blip r:embed="rId2"/>
          <a:stretch/>
        </p:blipFill>
        <p:spPr>
          <a:xfrm>
            <a:off x="9950400" y="-720"/>
            <a:ext cx="2248200" cy="761400"/>
          </a:xfrm>
          <a:prstGeom prst="rect">
            <a:avLst/>
          </a:prstGeom>
          <a:ln w="9360">
            <a:noFill/>
          </a:ln>
        </p:spPr>
      </p:pic>
      <p:sp>
        <p:nvSpPr>
          <p:cNvPr id="134" name="CustomShape 2"/>
          <p:cNvSpPr/>
          <p:nvPr/>
        </p:nvSpPr>
        <p:spPr>
          <a:xfrm>
            <a:off x="609480" y="885960"/>
            <a:ext cx="10971000" cy="594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AutoNum type="arabicPeriod"/>
            </a:pPr>
            <a:r>
              <a:rPr lang="en-IN" sz="2000" b="0" strike="noStrike" spc="-1" dirty="0" smtClean="0">
                <a:solidFill>
                  <a:srgbClr val="000000"/>
                </a:solidFill>
                <a:uFill>
                  <a:solidFill>
                    <a:srgbClr val="FFFFFF"/>
                  </a:solidFill>
                </a:uFill>
                <a:latin typeface="Arial"/>
                <a:ea typeface="SimSun"/>
              </a:rPr>
              <a:t>Random </a:t>
            </a:r>
            <a:r>
              <a:rPr lang="en-IN" sz="2000" b="0" strike="noStrike" spc="-1" dirty="0">
                <a:solidFill>
                  <a:srgbClr val="000000"/>
                </a:solidFill>
                <a:uFill>
                  <a:solidFill>
                    <a:srgbClr val="FFFFFF"/>
                  </a:solidFill>
                </a:uFill>
                <a:latin typeface="Arial"/>
                <a:ea typeface="SimSun"/>
              </a:rPr>
              <a:t>Forest </a:t>
            </a:r>
            <a:r>
              <a:rPr lang="en-IN" sz="2000" b="0" strike="noStrike" spc="-1" dirty="0" smtClean="0">
                <a:solidFill>
                  <a:srgbClr val="000000"/>
                </a:solidFill>
                <a:uFill>
                  <a:solidFill>
                    <a:srgbClr val="FFFFFF"/>
                  </a:solidFill>
                </a:uFill>
                <a:latin typeface="Arial"/>
                <a:ea typeface="SimSun"/>
              </a:rPr>
              <a:t>Regressor</a:t>
            </a:r>
            <a:r>
              <a:rPr lang="en-IN" spc="-1" dirty="0">
                <a:solidFill>
                  <a:srgbClr val="000000"/>
                </a:solidFill>
                <a:uFill>
                  <a:solidFill>
                    <a:srgbClr val="FFFFFF"/>
                  </a:solidFill>
                </a:uFill>
                <a:latin typeface="Arial"/>
              </a:rPr>
              <a:t> </a:t>
            </a:r>
            <a:r>
              <a:rPr lang="en-IN" spc="-1" dirty="0" smtClean="0">
                <a:solidFill>
                  <a:srgbClr val="000000"/>
                </a:solidFill>
                <a:uFill>
                  <a:solidFill>
                    <a:srgbClr val="FFFFFF"/>
                  </a:solidFill>
                </a:uFill>
                <a:latin typeface="Arial"/>
              </a:rPr>
              <a:t>:</a:t>
            </a:r>
          </a:p>
          <a:p>
            <a:r>
              <a:rPr lang="en-IN" sz="1800" b="0" strike="noStrike" spc="-1" dirty="0">
                <a:solidFill>
                  <a:srgbClr val="000000"/>
                </a:solidFill>
                <a:uFill>
                  <a:solidFill>
                    <a:srgbClr val="FFFFFF"/>
                  </a:solidFill>
                </a:uFill>
                <a:latin typeface="Arial"/>
              </a:rPr>
              <a:t> </a:t>
            </a:r>
            <a:r>
              <a:rPr lang="en-IN" sz="1800" b="0" strike="noStrike" spc="-1" dirty="0" smtClean="0">
                <a:solidFill>
                  <a:srgbClr val="000000"/>
                </a:solidFill>
                <a:uFill>
                  <a:solidFill>
                    <a:srgbClr val="FFFFFF"/>
                  </a:solidFill>
                </a:uFill>
                <a:latin typeface="Arial"/>
              </a:rPr>
              <a:t>      (a) </a:t>
            </a:r>
            <a:r>
              <a:rPr lang="en-US" dirty="0" smtClean="0"/>
              <a:t>Ensemble </a:t>
            </a:r>
            <a:r>
              <a:rPr lang="en-US" dirty="0"/>
              <a:t>of decision trees: Random Forest </a:t>
            </a:r>
            <a:r>
              <a:rPr lang="en-US" dirty="0" err="1"/>
              <a:t>Regressor</a:t>
            </a:r>
            <a:r>
              <a:rPr lang="en-US" dirty="0"/>
              <a:t> is an ensemble learning method that combines multiple </a:t>
            </a:r>
            <a:r>
              <a:rPr lang="en-US" dirty="0" smtClean="0"/>
              <a:t>    decision </a:t>
            </a:r>
            <a:r>
              <a:rPr lang="en-US" dirty="0"/>
              <a:t>trees to produce a more accurate prediction. Each decision tree in the forest is trained on a randomly sampled subset of the training data and a subset of the input features. The final prediction is the average of the predictions of all the trees in the forest</a:t>
            </a:r>
            <a:r>
              <a:rPr lang="en-US" dirty="0" smtClean="0"/>
              <a:t>.</a:t>
            </a:r>
          </a:p>
          <a:p>
            <a:r>
              <a:rPr lang="en-US" dirty="0"/>
              <a:t> </a:t>
            </a:r>
            <a:r>
              <a:rPr lang="en-US" dirty="0" smtClean="0"/>
              <a:t>    </a:t>
            </a:r>
          </a:p>
          <a:p>
            <a:r>
              <a:rPr lang="en-US" dirty="0" smtClean="0"/>
              <a:t> (b) Large </a:t>
            </a:r>
            <a:r>
              <a:rPr lang="en-US" dirty="0"/>
              <a:t>datasets: Random Forest </a:t>
            </a:r>
            <a:r>
              <a:rPr lang="en-US" dirty="0" err="1"/>
              <a:t>Regressor</a:t>
            </a:r>
            <a:r>
              <a:rPr lang="en-US" dirty="0"/>
              <a:t> can handle large datasets and can be easily parallelized using distributed </a:t>
            </a:r>
            <a:r>
              <a:rPr lang="en-US" dirty="0" smtClean="0"/>
              <a:t>  computing </a:t>
            </a:r>
            <a:r>
              <a:rPr lang="en-US" dirty="0"/>
              <a:t>frameworks such as Apache </a:t>
            </a:r>
            <a:r>
              <a:rPr lang="en-US" dirty="0" smtClean="0"/>
              <a:t>Spark.</a:t>
            </a:r>
          </a:p>
          <a:p>
            <a:endParaRPr lang="en-US" dirty="0"/>
          </a:p>
          <a:p>
            <a:pPr>
              <a:lnSpc>
                <a:spcPct val="100000"/>
              </a:lnSpc>
            </a:pPr>
            <a:r>
              <a:rPr lang="en-IN" sz="2000" b="0" strike="noStrike" spc="-1" dirty="0" smtClean="0">
                <a:solidFill>
                  <a:srgbClr val="000000"/>
                </a:solidFill>
                <a:uFill>
                  <a:solidFill>
                    <a:srgbClr val="FFFFFF"/>
                  </a:solidFill>
                </a:uFill>
                <a:latin typeface="Arial"/>
                <a:ea typeface="SimSun"/>
              </a:rPr>
              <a:t>2</a:t>
            </a:r>
            <a:r>
              <a:rPr lang="en-IN" sz="2000" b="0" strike="noStrike" spc="-1" dirty="0">
                <a:solidFill>
                  <a:srgbClr val="000000"/>
                </a:solidFill>
                <a:uFill>
                  <a:solidFill>
                    <a:srgbClr val="FFFFFF"/>
                  </a:solidFill>
                </a:uFill>
                <a:latin typeface="Arial"/>
                <a:ea typeface="SimSun"/>
              </a:rPr>
              <a:t>. </a:t>
            </a:r>
            <a:r>
              <a:rPr lang="en-IN" sz="2000" b="0" strike="noStrike" spc="-1" dirty="0" smtClean="0">
                <a:solidFill>
                  <a:srgbClr val="000000"/>
                </a:solidFill>
                <a:uFill>
                  <a:solidFill>
                    <a:srgbClr val="FFFFFF"/>
                  </a:solidFill>
                </a:uFill>
                <a:latin typeface="Arial"/>
                <a:ea typeface="SimSun"/>
              </a:rPr>
              <a:t>Decision Tree Regressor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Arial"/>
              </a:rPr>
              <a:t>    (a)</a:t>
            </a:r>
            <a:r>
              <a:rPr lang="en-US" dirty="0"/>
              <a:t> Decision Tree </a:t>
            </a:r>
            <a:r>
              <a:rPr lang="en-US" dirty="0" err="1"/>
              <a:t>Regressor</a:t>
            </a:r>
            <a:r>
              <a:rPr lang="en-US" dirty="0"/>
              <a:t> is a machine learning algorithm that uses a decision tree to predict continuous numerical values. In Apache Spark's Machine Learning Library (MLlib), you can use the Decision Tree </a:t>
            </a:r>
            <a:r>
              <a:rPr lang="en-US" dirty="0" err="1"/>
              <a:t>Regressor</a:t>
            </a:r>
            <a:r>
              <a:rPr lang="en-US" dirty="0"/>
              <a:t> algorithm to build a decision tree model</a:t>
            </a:r>
            <a:r>
              <a:rPr lang="en-US" dirty="0" smtClean="0"/>
              <a:t>.</a:t>
            </a:r>
          </a:p>
          <a:p>
            <a:pPr>
              <a:lnSpc>
                <a:spcPct val="100000"/>
              </a:lnSpc>
            </a:pPr>
            <a:r>
              <a:rPr lang="en-US" sz="1800" b="0" strike="noStrike" spc="-1" dirty="0">
                <a:solidFill>
                  <a:srgbClr val="000000"/>
                </a:solidFill>
                <a:uFill>
                  <a:solidFill>
                    <a:srgbClr val="FFFFFF"/>
                  </a:solidFill>
                </a:uFill>
                <a:latin typeface="Arial"/>
              </a:rPr>
              <a:t> </a:t>
            </a:r>
            <a:r>
              <a:rPr lang="en-US" sz="1800" b="0" strike="noStrike" spc="-1" dirty="0" smtClean="0">
                <a:solidFill>
                  <a:srgbClr val="000000"/>
                </a:solidFill>
                <a:uFill>
                  <a:solidFill>
                    <a:srgbClr val="FFFFFF"/>
                  </a:solidFill>
                </a:uFill>
                <a:latin typeface="Arial"/>
              </a:rPr>
              <a:t>  (b)</a:t>
            </a:r>
            <a:r>
              <a:rPr lang="en-US" dirty="0"/>
              <a:t> Decision Tree </a:t>
            </a:r>
            <a:r>
              <a:rPr lang="en-US" dirty="0" err="1"/>
              <a:t>Regressor</a:t>
            </a:r>
            <a:r>
              <a:rPr lang="en-US" dirty="0"/>
              <a:t> is a machine learning algorithm that uses a decision tree to predict continuous numerical values. </a:t>
            </a:r>
            <a:endParaRPr lang="en-US" dirty="0" smtClean="0"/>
          </a:p>
          <a:p>
            <a:r>
              <a:rPr lang="en-US" sz="1800" b="0" strike="noStrike" spc="-1" dirty="0">
                <a:solidFill>
                  <a:srgbClr val="000000"/>
                </a:solidFill>
                <a:uFill>
                  <a:solidFill>
                    <a:srgbClr val="FFFFFF"/>
                  </a:solidFill>
                </a:uFill>
                <a:latin typeface="Arial"/>
              </a:rPr>
              <a:t> </a:t>
            </a:r>
            <a:r>
              <a:rPr lang="en-US" sz="1800" b="0" strike="noStrike" spc="-1" dirty="0" smtClean="0">
                <a:solidFill>
                  <a:srgbClr val="000000"/>
                </a:solidFill>
                <a:uFill>
                  <a:solidFill>
                    <a:srgbClr val="FFFFFF"/>
                  </a:solidFill>
                </a:uFill>
                <a:latin typeface="Arial"/>
              </a:rPr>
              <a:t> (c) </a:t>
            </a:r>
            <a:r>
              <a:rPr lang="en-US" dirty="0"/>
              <a:t>Feature importance: Decision Tree </a:t>
            </a:r>
            <a:r>
              <a:rPr lang="en-US" dirty="0" err="1"/>
              <a:t>Regressor</a:t>
            </a:r>
            <a:r>
              <a:rPr lang="en-US" dirty="0"/>
              <a:t> provides a measure of feature importance, which indicates the contribution of each input feature to the prediction. Feature importance can be used to identify the most important features in the dataset and to perform feature selection.</a:t>
            </a: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000000"/>
                </a:solidFill>
                <a:uFill>
                  <a:solidFill>
                    <a:srgbClr val="FFFFFF"/>
                  </a:solidFill>
                </a:uFill>
                <a:latin typeface="Arial"/>
                <a:ea typeface="SimSun"/>
              </a:rPr>
              <a:t>.</a:t>
            </a:r>
            <a:endParaRPr lang="en-IN" sz="1800" b="0" strike="noStrike" spc="-1" dirty="0">
              <a:solidFill>
                <a:srgbClr val="000000"/>
              </a:solidFill>
              <a:uFill>
                <a:solidFill>
                  <a:srgbClr val="FFFFFF"/>
                </a:solidFill>
              </a:uFill>
              <a:latin typeface="Arial"/>
            </a:endParaRPr>
          </a:p>
          <a:p>
            <a:pPr>
              <a:lnSpc>
                <a:spcPct val="150000"/>
              </a:lnSpc>
            </a:pPr>
            <a:endParaRPr lang="en-IN" sz="1800" b="0" strike="noStrike" spc="-1" dirty="0">
              <a:solidFill>
                <a:srgbClr val="000000"/>
              </a:solidFill>
              <a:uFill>
                <a:solidFill>
                  <a:srgbClr val="FFFFFF"/>
                </a:solidFill>
              </a:uFill>
              <a:latin typeface="Arial"/>
            </a:endParaRPr>
          </a:p>
          <a:p>
            <a:pPr>
              <a:lnSpc>
                <a:spcPct val="150000"/>
              </a:lnSpc>
            </a:pPr>
            <a:endParaRPr lang="en-IN" sz="1800" b="0" strike="noStrike" spc="-1" dirty="0">
              <a:solidFill>
                <a:srgbClr val="000000"/>
              </a:solidFill>
              <a:uFill>
                <a:solidFill>
                  <a:srgbClr val="FFFFFF"/>
                </a:solidFill>
              </a:uFill>
              <a:latin typeface="Arial"/>
            </a:endParaRPr>
          </a:p>
        </p:txBody>
      </p:sp>
      <p:sp>
        <p:nvSpPr>
          <p:cNvPr id="13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36"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9EFCE74-612E-4B11-819E-832DC110BC8F}" type="slidenum">
              <a:rPr lang="en-IN" sz="1400" b="0" strike="noStrike" spc="-1">
                <a:solidFill>
                  <a:srgbClr val="000000"/>
                </a:solidFill>
                <a:uFill>
                  <a:solidFill>
                    <a:srgbClr val="FFFFFF"/>
                  </a:solidFill>
                </a:uFill>
                <a:latin typeface="Arial"/>
                <a:ea typeface="SimSun"/>
              </a:rPr>
              <a:t>10</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426240"/>
            <a:ext cx="10971720" cy="545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smtClean="0">
              <a:solidFill>
                <a:srgbClr val="000000"/>
              </a:solidFill>
              <a:uFill>
                <a:solidFill>
                  <a:srgbClr val="FFFFFF"/>
                </a:solidFill>
              </a:uFill>
              <a:latin typeface="Arial"/>
            </a:endParaRPr>
          </a:p>
          <a:p>
            <a:pPr>
              <a:lnSpc>
                <a:spcPct val="100000"/>
              </a:lnSpc>
            </a:pPr>
            <a:r>
              <a:rPr lang="en-IN" spc="-1" dirty="0" smtClean="0">
                <a:solidFill>
                  <a:srgbClr val="000000"/>
                </a:solidFill>
                <a:uFill>
                  <a:solidFill>
                    <a:srgbClr val="FFFFFF"/>
                  </a:solidFill>
                </a:uFill>
                <a:latin typeface="Arial"/>
              </a:rPr>
              <a:t>3. GBT Regressor :</a:t>
            </a:r>
          </a:p>
          <a:p>
            <a:pPr>
              <a:lnSpc>
                <a:spcPct val="100000"/>
              </a:lnSpc>
            </a:pPr>
            <a:r>
              <a:rPr lang="en-IN" spc="-1" dirty="0">
                <a:solidFill>
                  <a:srgbClr val="000000"/>
                </a:solidFill>
                <a:uFill>
                  <a:solidFill>
                    <a:srgbClr val="FFFFFF"/>
                  </a:solidFill>
                </a:uFill>
                <a:latin typeface="Arial"/>
              </a:rPr>
              <a:t> </a:t>
            </a:r>
            <a:r>
              <a:rPr lang="en-US" dirty="0"/>
              <a:t>GBT </a:t>
            </a:r>
            <a:r>
              <a:rPr lang="en-US" dirty="0" err="1"/>
              <a:t>Regressor</a:t>
            </a:r>
            <a:r>
              <a:rPr lang="en-US" dirty="0"/>
              <a:t> is a gradient-boosted tree algorithm, which means it builds an ensemble of decision trees by iteratively adding trees that correct the errors of the previous trees. The algorithm minimizes the loss function by using gradient </a:t>
            </a:r>
            <a:r>
              <a:rPr lang="en-US" dirty="0" smtClean="0"/>
              <a:t>descent.</a:t>
            </a:r>
          </a:p>
          <a:p>
            <a:pPr>
              <a:lnSpc>
                <a:spcPct val="100000"/>
              </a:lnSpc>
            </a:pPr>
            <a:r>
              <a:rPr lang="en-US" dirty="0"/>
              <a:t>The most important </a:t>
            </a:r>
            <a:r>
              <a:rPr lang="en-US" dirty="0" err="1"/>
              <a:t>hyperparameters</a:t>
            </a:r>
            <a:r>
              <a:rPr lang="en-US" dirty="0"/>
              <a:t> of the GBT </a:t>
            </a:r>
            <a:r>
              <a:rPr lang="en-US" dirty="0" err="1"/>
              <a:t>Regressor</a:t>
            </a:r>
            <a:r>
              <a:rPr lang="en-US" dirty="0"/>
              <a:t> algorithm are the maximum depth of the tree (</a:t>
            </a:r>
            <a:r>
              <a:rPr lang="en-US" dirty="0" err="1"/>
              <a:t>maxDepth</a:t>
            </a:r>
            <a:r>
              <a:rPr lang="en-US" dirty="0"/>
              <a:t>), the maximum number of iterations (</a:t>
            </a:r>
            <a:r>
              <a:rPr lang="en-US" dirty="0" err="1"/>
              <a:t>maxIter</a:t>
            </a:r>
            <a:r>
              <a:rPr lang="en-US" dirty="0"/>
              <a:t>), the learning rate (</a:t>
            </a:r>
            <a:r>
              <a:rPr lang="en-US" dirty="0" err="1"/>
              <a:t>stepSize</a:t>
            </a:r>
            <a:r>
              <a:rPr lang="en-US" dirty="0"/>
              <a:t>), and the fraction of the dataset used for each iteration (</a:t>
            </a:r>
            <a:r>
              <a:rPr lang="en-US" dirty="0" err="1"/>
              <a:t>subsampleRate</a:t>
            </a:r>
            <a:r>
              <a:rPr lang="en-US" dirty="0"/>
              <a:t>). You can tune these </a:t>
            </a:r>
            <a:r>
              <a:rPr lang="en-US" dirty="0" err="1"/>
              <a:t>hyperparameters</a:t>
            </a:r>
            <a:r>
              <a:rPr lang="en-US" dirty="0"/>
              <a:t> to optimize the performance of the algorithm</a:t>
            </a:r>
            <a:r>
              <a:rPr lang="en-US" dirty="0" smtClean="0"/>
              <a:t>.</a:t>
            </a:r>
            <a:r>
              <a:rPr lang="en-IN" sz="1800" b="0" strike="noStrike" spc="-1" dirty="0" smtClean="0">
                <a:solidFill>
                  <a:srgbClr val="000000"/>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a:p>
            <a:pPr marL="1080">
              <a:lnSpc>
                <a:spcPct val="100000"/>
              </a:lnSpc>
              <a:buClr>
                <a:srgbClr val="000000"/>
              </a:buClr>
              <a:buSzPct val="45000"/>
            </a:pPr>
            <a:r>
              <a:rPr lang="en-IN" sz="1800" b="0" strike="noStrike" spc="-1" dirty="0" smtClean="0">
                <a:solidFill>
                  <a:srgbClr val="000000"/>
                </a:solidFill>
                <a:uFill>
                  <a:solidFill>
                    <a:srgbClr val="FFFFFF"/>
                  </a:solidFill>
                </a:uFill>
                <a:latin typeface="Arial"/>
                <a:ea typeface="SimSun"/>
              </a:rPr>
              <a:t>4.Linear Regression:</a:t>
            </a:r>
          </a:p>
          <a:p>
            <a:pPr marL="1080">
              <a:lnSpc>
                <a:spcPct val="100000"/>
              </a:lnSpc>
              <a:buClr>
                <a:srgbClr val="000000"/>
              </a:buClr>
              <a:buSzPct val="45000"/>
            </a:pPr>
            <a:r>
              <a:rPr lang="en-IN" sz="1800" b="0" strike="noStrike" spc="-1" dirty="0" smtClean="0">
                <a:solidFill>
                  <a:srgbClr val="000000"/>
                </a:solidFill>
                <a:uFill>
                  <a:solidFill>
                    <a:srgbClr val="FFFFFF"/>
                  </a:solidFill>
                </a:uFill>
                <a:latin typeface="Arial"/>
                <a:ea typeface="SimSun"/>
              </a:rPr>
              <a:t> </a:t>
            </a:r>
            <a:r>
              <a:rPr lang="en-US" dirty="0"/>
              <a:t>Linear regression </a:t>
            </a:r>
            <a:r>
              <a:rPr lang="en-US" b="1" dirty="0"/>
              <a:t>uses the relationship between the data-points to draw a straight line through all them</a:t>
            </a:r>
            <a:r>
              <a:rPr lang="en-US" dirty="0"/>
              <a:t>. This line can be used to predict future values. In the most simple words, Linear Regression is the supervised Machine Learning model in which the model finds the best fit linear line between the independent and dependent variable </a:t>
            </a:r>
            <a:r>
              <a:rPr lang="en-US" dirty="0" err="1"/>
              <a:t>i.e</a:t>
            </a:r>
            <a:r>
              <a:rPr lang="en-US" dirty="0"/>
              <a:t> it finds the linear relationship between the dependent and independent </a:t>
            </a:r>
            <a:r>
              <a:rPr lang="en-US" dirty="0" smtClean="0"/>
              <a:t>variable.</a:t>
            </a:r>
          </a:p>
          <a:p>
            <a:pPr marL="1080">
              <a:lnSpc>
                <a:spcPct val="100000"/>
              </a:lnSpc>
              <a:buClr>
                <a:srgbClr val="000000"/>
              </a:buClr>
              <a:buSzPct val="45000"/>
            </a:pPr>
            <a:r>
              <a:rPr lang="en-IN" sz="1800" b="0" strike="noStrike" spc="-1" dirty="0" smtClean="0">
                <a:solidFill>
                  <a:srgbClr val="000000"/>
                </a:solidFill>
                <a:uFill>
                  <a:solidFill>
                    <a:srgbClr val="FFFFFF"/>
                  </a:solidFill>
                </a:uFill>
                <a:latin typeface="Arial"/>
                <a:ea typeface="SimSun"/>
              </a:rPr>
              <a:t>5.K </a:t>
            </a:r>
            <a:r>
              <a:rPr lang="en-IN" sz="1800" b="0" strike="noStrike" spc="-1" dirty="0">
                <a:solidFill>
                  <a:srgbClr val="000000"/>
                </a:solidFill>
                <a:uFill>
                  <a:solidFill>
                    <a:srgbClr val="FFFFFF"/>
                  </a:solidFill>
                </a:uFill>
                <a:latin typeface="Arial"/>
                <a:ea typeface="SimSun"/>
              </a:rPr>
              <a:t>Means</a:t>
            </a:r>
            <a:endParaRPr lang="en-IN" sz="1800" b="0" strike="noStrike" spc="-1" dirty="0">
              <a:solidFill>
                <a:srgbClr val="000000"/>
              </a:solidFill>
              <a:uFill>
                <a:solidFill>
                  <a:srgbClr val="FFFFFF"/>
                </a:solidFill>
              </a:uFill>
              <a:latin typeface="Arial"/>
            </a:endParaRPr>
          </a:p>
          <a:p>
            <a:pPr>
              <a:lnSpc>
                <a:spcPct val="100000"/>
              </a:lnSpc>
            </a:pPr>
            <a:r>
              <a:rPr lang="en-US" dirty="0" smtClean="0"/>
              <a:t>  K-Means </a:t>
            </a:r>
            <a:r>
              <a:rPr lang="en-US" dirty="0"/>
              <a:t>clustering is a </a:t>
            </a:r>
            <a:r>
              <a:rPr lang="en-US" dirty="0" smtClean="0"/>
              <a:t>popular </a:t>
            </a:r>
            <a:r>
              <a:rPr lang="en-US" dirty="0"/>
              <a:t>unsupervised machine learning algorithm for clustering data. The algorithm works as </a:t>
            </a:r>
            <a:r>
              <a:rPr lang="en-US" dirty="0" smtClean="0"/>
              <a:t>   follows </a:t>
            </a:r>
            <a:r>
              <a:rPr lang="en-US" dirty="0"/>
              <a:t>to cluster data points: First, we define a number of clusters, let it be K here. Randomly choose K data points as centroids of the clusters.</a:t>
            </a:r>
            <a:endParaRPr lang="en-IN" sz="1800" b="0" strike="noStrike" spc="-1" dirty="0">
              <a:solidFill>
                <a:srgbClr val="000000"/>
              </a:solidFill>
              <a:uFill>
                <a:solidFill>
                  <a:srgbClr val="FFFFFF"/>
                </a:solidFill>
              </a:uFill>
              <a:latin typeface="Arial"/>
            </a:endParaRPr>
          </a:p>
        </p:txBody>
      </p:sp>
      <p:sp>
        <p:nvSpPr>
          <p:cNvPr id="138"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39"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02E7957-434E-4BB6-99C2-3026B21416E8}" type="slidenum">
              <a:rPr lang="en-IN" sz="1400" b="0" strike="noStrike" spc="-1">
                <a:solidFill>
                  <a:srgbClr val="000000"/>
                </a:solidFill>
                <a:uFill>
                  <a:solidFill>
                    <a:srgbClr val="FFFFFF"/>
                  </a:solidFill>
                </a:uFill>
                <a:latin typeface="Arial"/>
                <a:ea typeface="SimSun"/>
              </a:rPr>
              <a:t>11</a:t>
            </a:fld>
            <a:endParaRPr lang="en-IN" sz="1800" b="0" strike="noStrike" spc="-1">
              <a:solidFill>
                <a:srgbClr val="000000"/>
              </a:solidFill>
              <a:uFill>
                <a:solidFill>
                  <a:srgbClr val="FFFFFF"/>
                </a:solidFill>
              </a:uFill>
              <a:latin typeface="Arial"/>
            </a:endParaRPr>
          </a:p>
        </p:txBody>
      </p:sp>
      <p:pic>
        <p:nvPicPr>
          <p:cNvPr id="140" name="Picture 1"/>
          <p:cNvPicPr/>
          <p:nvPr/>
        </p:nvPicPr>
        <p:blipFill>
          <a:blip r:embed="rId2"/>
          <a:stretch/>
        </p:blipFill>
        <p:spPr>
          <a:xfrm>
            <a:off x="9950400" y="-720"/>
            <a:ext cx="2248200" cy="761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800" b="0" strike="noStrike" spc="-1">
                <a:solidFill>
                  <a:srgbClr val="000000"/>
                </a:solidFill>
                <a:uFill>
                  <a:solidFill>
                    <a:srgbClr val="FFFFFF"/>
                  </a:solidFill>
                </a:uFill>
                <a:latin typeface="Arial"/>
                <a:ea typeface="DejaVu Sans"/>
              </a:rPr>
              <a:t>Data Visualization &amp; Representation</a:t>
            </a:r>
            <a:endParaRPr lang="en-IN" sz="1800" b="0" strike="noStrike" spc="-1">
              <a:solidFill>
                <a:srgbClr val="000000"/>
              </a:solidFill>
              <a:uFill>
                <a:solidFill>
                  <a:srgbClr val="FFFFFF"/>
                </a:solidFill>
              </a:uFill>
              <a:latin typeface="Arial"/>
            </a:endParaRPr>
          </a:p>
        </p:txBody>
      </p:sp>
      <p:pic>
        <p:nvPicPr>
          <p:cNvPr id="142" name="Picture 141"/>
          <p:cNvPicPr/>
          <p:nvPr/>
        </p:nvPicPr>
        <p:blipFill>
          <a:blip r:embed="rId2"/>
          <a:stretch/>
        </p:blipFill>
        <p:spPr>
          <a:xfrm>
            <a:off x="904320" y="1512000"/>
            <a:ext cx="7552080" cy="4247640"/>
          </a:xfrm>
          <a:prstGeom prst="rect">
            <a:avLst/>
          </a:prstGeom>
          <a:ln>
            <a:noFill/>
          </a:ln>
        </p:spPr>
      </p:pic>
      <p:pic>
        <p:nvPicPr>
          <p:cNvPr id="143" name="Picture 1"/>
          <p:cNvPicPr/>
          <p:nvPr/>
        </p:nvPicPr>
        <p:blipFill>
          <a:blip r:embed="rId3"/>
          <a:stretch/>
        </p:blipFill>
        <p:spPr>
          <a:xfrm>
            <a:off x="9950040" y="-1080"/>
            <a:ext cx="2248200" cy="761400"/>
          </a:xfrm>
          <a:prstGeom prst="rect">
            <a:avLst/>
          </a:prstGeom>
          <a:ln w="9360">
            <a:noFill/>
          </a:ln>
        </p:spPr>
      </p:pic>
      <p:sp>
        <p:nvSpPr>
          <p:cNvPr id="144" name="CustomShape 2"/>
          <p:cNvSpPr/>
          <p:nvPr/>
        </p:nvSpPr>
        <p:spPr>
          <a:xfrm>
            <a:off x="1944000" y="6192000"/>
            <a:ext cx="61916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Arial"/>
                <a:ea typeface="SimSun"/>
              </a:rPr>
              <a:t>Fig: Pie chart Of Toss Decision Percentage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44"/>
          <p:cNvPicPr/>
          <p:nvPr/>
        </p:nvPicPr>
        <p:blipFill>
          <a:blip r:embed="rId2"/>
          <a:stretch/>
        </p:blipFill>
        <p:spPr>
          <a:xfrm>
            <a:off x="1551960" y="1080000"/>
            <a:ext cx="8320320" cy="4679640"/>
          </a:xfrm>
          <a:prstGeom prst="rect">
            <a:avLst/>
          </a:prstGeom>
          <a:ln>
            <a:noFill/>
          </a:ln>
        </p:spPr>
      </p:pic>
      <p:pic>
        <p:nvPicPr>
          <p:cNvPr id="146" name="Picture 1"/>
          <p:cNvPicPr/>
          <p:nvPr/>
        </p:nvPicPr>
        <p:blipFill>
          <a:blip r:embed="rId3"/>
          <a:stretch/>
        </p:blipFill>
        <p:spPr>
          <a:xfrm>
            <a:off x="9950040" y="-1080"/>
            <a:ext cx="2248200" cy="761400"/>
          </a:xfrm>
          <a:prstGeom prst="rect">
            <a:avLst/>
          </a:prstGeom>
          <a:ln w="9360">
            <a:noFill/>
          </a:ln>
        </p:spPr>
      </p:pic>
      <p:sp>
        <p:nvSpPr>
          <p:cNvPr id="147" name="CustomShape 1"/>
          <p:cNvSpPr/>
          <p:nvPr/>
        </p:nvSpPr>
        <p:spPr>
          <a:xfrm>
            <a:off x="2160000" y="5976000"/>
            <a:ext cx="56156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Arial"/>
                <a:ea typeface="SimSun"/>
              </a:rPr>
              <a:t>Fig: Bar chart Of Team Wise Winning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p:cNvPicPr/>
          <p:nvPr/>
        </p:nvPicPr>
        <p:blipFill>
          <a:blip r:embed="rId2"/>
          <a:stretch/>
        </p:blipFill>
        <p:spPr>
          <a:xfrm>
            <a:off x="930240" y="841320"/>
            <a:ext cx="8616240" cy="4846320"/>
          </a:xfrm>
          <a:prstGeom prst="rect">
            <a:avLst/>
          </a:prstGeom>
          <a:ln>
            <a:noFill/>
          </a:ln>
        </p:spPr>
      </p:pic>
      <p:pic>
        <p:nvPicPr>
          <p:cNvPr id="149" name="Picture 1"/>
          <p:cNvPicPr/>
          <p:nvPr/>
        </p:nvPicPr>
        <p:blipFill>
          <a:blip r:embed="rId3"/>
          <a:stretch/>
        </p:blipFill>
        <p:spPr>
          <a:xfrm>
            <a:off x="9950040" y="-1080"/>
            <a:ext cx="2248200" cy="761400"/>
          </a:xfrm>
          <a:prstGeom prst="rect">
            <a:avLst/>
          </a:prstGeom>
          <a:ln w="9360">
            <a:noFill/>
          </a:ln>
        </p:spPr>
      </p:pic>
      <p:sp>
        <p:nvSpPr>
          <p:cNvPr id="150" name="CustomShape 1"/>
          <p:cNvSpPr/>
          <p:nvPr/>
        </p:nvSpPr>
        <p:spPr>
          <a:xfrm>
            <a:off x="1584000" y="6192000"/>
            <a:ext cx="71996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Arial"/>
                <a:ea typeface="SimSun"/>
              </a:rPr>
              <a:t>Fig: Bar Chart Of Top Bowlers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Conclusion and Future Scope</a:t>
            </a:r>
            <a:endParaRPr lang="en-IN" sz="1800" b="0" strike="noStrike" spc="-1">
              <a:solidFill>
                <a:srgbClr val="000000"/>
              </a:solidFill>
              <a:uFill>
                <a:solidFill>
                  <a:srgbClr val="FFFFFF"/>
                </a:solidFill>
              </a:uFill>
              <a:latin typeface="Arial"/>
            </a:endParaRPr>
          </a:p>
        </p:txBody>
      </p:sp>
      <p:sp>
        <p:nvSpPr>
          <p:cNvPr id="152" name="CustomShape 2"/>
          <p:cNvSpPr/>
          <p:nvPr/>
        </p:nvSpPr>
        <p:spPr>
          <a:xfrm>
            <a:off x="609480" y="1174680"/>
            <a:ext cx="10971720" cy="289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1800" b="0" strike="noStrike" spc="-1" dirty="0">
                <a:solidFill>
                  <a:srgbClr val="000000"/>
                </a:solidFill>
                <a:uFill>
                  <a:solidFill>
                    <a:srgbClr val="FFFFFF"/>
                  </a:solidFill>
                </a:uFill>
                <a:latin typeface="Arial"/>
                <a:ea typeface="SimSun"/>
              </a:rPr>
              <a:t>This project presented a new machine learning </a:t>
            </a:r>
            <a:r>
              <a:rPr lang="en-IN" sz="1800" b="0" strike="noStrike" spc="-1" dirty="0" smtClean="0">
                <a:solidFill>
                  <a:srgbClr val="000000"/>
                </a:solidFill>
                <a:uFill>
                  <a:solidFill>
                    <a:srgbClr val="FFFFFF"/>
                  </a:solidFill>
                </a:uFill>
                <a:latin typeface="Arial"/>
                <a:ea typeface="SimSun"/>
              </a:rPr>
              <a:t>bitcoin price prediction model </a:t>
            </a:r>
            <a:r>
              <a:rPr lang="en-IN" sz="1800" b="0" strike="noStrike" spc="-1" dirty="0">
                <a:solidFill>
                  <a:srgbClr val="000000"/>
                </a:solidFill>
                <a:uFill>
                  <a:solidFill>
                    <a:srgbClr val="FFFFFF"/>
                  </a:solidFill>
                </a:uFill>
                <a:latin typeface="Arial"/>
                <a:ea typeface="SimSun"/>
              </a:rPr>
              <a:t>that combined and implemented machine learning algorithms and </a:t>
            </a:r>
            <a:r>
              <a:rPr lang="en-IN" sz="1800" b="0" strike="noStrike" spc="-1" dirty="0" smtClean="0">
                <a:solidFill>
                  <a:srgbClr val="000000"/>
                </a:solidFill>
                <a:uFill>
                  <a:solidFill>
                    <a:srgbClr val="FFFFFF"/>
                  </a:solidFill>
                </a:uFill>
                <a:latin typeface="Arial"/>
                <a:ea typeface="SimSun"/>
              </a:rPr>
              <a:t>generated and predicted </a:t>
            </a:r>
            <a:r>
              <a:rPr lang="en-IN" sz="1800" b="0" strike="noStrike" spc="-1" dirty="0">
                <a:solidFill>
                  <a:srgbClr val="000000"/>
                </a:solidFill>
                <a:uFill>
                  <a:solidFill>
                    <a:srgbClr val="FFFFFF"/>
                  </a:solidFill>
                </a:uFill>
                <a:latin typeface="Arial"/>
                <a:ea typeface="SimSun"/>
              </a:rPr>
              <a:t>a model. To improve the prediction performance, an optimal feature selection process is introduced and demonstrated to have better performance than directly using all the features of available datasets. </a:t>
            </a:r>
            <a:endParaRPr lang="en-IN" sz="1800" b="0" strike="noStrike" spc="-1" dirty="0">
              <a:solidFill>
                <a:srgbClr val="000000"/>
              </a:solidFill>
              <a:uFill>
                <a:solidFill>
                  <a:srgbClr val="FFFFFF"/>
                </a:solidFill>
              </a:uFill>
              <a:latin typeface="Arial"/>
            </a:endParaRPr>
          </a:p>
        </p:txBody>
      </p:sp>
      <p:sp>
        <p:nvSpPr>
          <p:cNvPr id="153"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a:ea typeface="SimSun"/>
              </a:rPr>
              <a:t>15</a:t>
            </a:fld>
            <a:endParaRPr lang="en-IN" sz="1800" b="0" strike="noStrike" spc="-1">
              <a:solidFill>
                <a:srgbClr val="000000"/>
              </a:solidFill>
              <a:uFill>
                <a:solidFill>
                  <a:srgbClr val="FFFFFF"/>
                </a:solidFill>
              </a:uFill>
              <a:latin typeface="Arial"/>
            </a:endParaRPr>
          </a:p>
        </p:txBody>
      </p:sp>
      <p:pic>
        <p:nvPicPr>
          <p:cNvPr id="155" name="Picture 1"/>
          <p:cNvPicPr/>
          <p:nvPr/>
        </p:nvPicPr>
        <p:blipFill>
          <a:blip r:embed="rId2"/>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2800" b="0" strike="noStrike" spc="-1">
                <a:solidFill>
                  <a:srgbClr val="000000"/>
                </a:solidFill>
                <a:uFill>
                  <a:solidFill>
                    <a:srgbClr val="FFFFFF"/>
                  </a:solidFill>
                </a:uFill>
                <a:latin typeface="Arial"/>
                <a:ea typeface="SimSun"/>
              </a:rPr>
              <a:t>Bibliography</a:t>
            </a:r>
            <a:endParaRPr lang="en-IN" sz="1800" b="0" strike="noStrike" spc="-1">
              <a:solidFill>
                <a:srgbClr val="000000"/>
              </a:solidFill>
              <a:uFill>
                <a:solidFill>
                  <a:srgbClr val="FFFFFF"/>
                </a:solidFill>
              </a:uFill>
              <a:latin typeface="Arial"/>
            </a:endParaRPr>
          </a:p>
        </p:txBody>
      </p:sp>
      <p:sp>
        <p:nvSpPr>
          <p:cNvPr id="157"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5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457A7BE-9B27-4EC3-AA87-5FC49D84CFF0}" type="slidenum">
              <a:rPr lang="en-IN" sz="1400" b="0" strike="noStrike" spc="-1">
                <a:solidFill>
                  <a:srgbClr val="000000"/>
                </a:solidFill>
                <a:uFill>
                  <a:solidFill>
                    <a:srgbClr val="FFFFFF"/>
                  </a:solidFill>
                </a:uFill>
                <a:latin typeface="Arial"/>
                <a:ea typeface="SimSun"/>
              </a:rPr>
              <a:t>16</a:t>
            </a:fld>
            <a:endParaRPr lang="en-IN" sz="1800" b="0" strike="noStrike" spc="-1">
              <a:solidFill>
                <a:srgbClr val="000000"/>
              </a:solidFill>
              <a:uFill>
                <a:solidFill>
                  <a:srgbClr val="FFFFFF"/>
                </a:solidFill>
              </a:uFill>
              <a:latin typeface="Arial"/>
            </a:endParaRPr>
          </a:p>
        </p:txBody>
      </p:sp>
      <p:pic>
        <p:nvPicPr>
          <p:cNvPr id="159" name="Picture 1"/>
          <p:cNvPicPr/>
          <p:nvPr/>
        </p:nvPicPr>
        <p:blipFill>
          <a:blip r:embed="rId2"/>
          <a:stretch/>
        </p:blipFill>
        <p:spPr>
          <a:xfrm>
            <a:off x="9905400" y="-1440"/>
            <a:ext cx="2281680" cy="773640"/>
          </a:xfrm>
          <a:prstGeom prst="rect">
            <a:avLst/>
          </a:prstGeom>
          <a:ln w="9360">
            <a:noFill/>
          </a:ln>
        </p:spPr>
      </p:pic>
      <p:sp>
        <p:nvSpPr>
          <p:cNvPr id="160" name="CustomShape 4"/>
          <p:cNvSpPr/>
          <p:nvPr/>
        </p:nvSpPr>
        <p:spPr>
          <a:xfrm>
            <a:off x="609480" y="970920"/>
            <a:ext cx="10178640" cy="44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IN" sz="1800" b="0" strike="noStrike" spc="-1">
                <a:solidFill>
                  <a:srgbClr val="000000"/>
                </a:solidFill>
                <a:uFill>
                  <a:solidFill>
                    <a:srgbClr val="FFFFFF"/>
                  </a:solidFill>
                </a:uFill>
                <a:latin typeface="Arial"/>
                <a:ea typeface="SimSun"/>
              </a:rPr>
              <a:t>1. https://www.kaggle.com/giovamata/airlinedelaycauses </a:t>
            </a:r>
            <a:endParaRPr lang="en-IN" sz="1800" b="0" strike="noStrike" spc="-1">
              <a:solidFill>
                <a:srgbClr val="000000"/>
              </a:solidFill>
              <a:uFill>
                <a:solidFill>
                  <a:srgbClr val="FFFFFF"/>
                </a:solidFill>
              </a:uFill>
              <a:latin typeface="Arial"/>
            </a:endParaRPr>
          </a:p>
          <a:p>
            <a:pPr>
              <a:lnSpc>
                <a:spcPct val="150000"/>
              </a:lnSpc>
            </a:pPr>
            <a:r>
              <a:rPr lang="en-IN" sz="1800" b="0" strike="noStrike" spc="-1">
                <a:solidFill>
                  <a:srgbClr val="000000"/>
                </a:solidFill>
                <a:uFill>
                  <a:solidFill>
                    <a:srgbClr val="FFFFFF"/>
                  </a:solidFill>
                </a:uFill>
                <a:latin typeface="Arial"/>
                <a:ea typeface="SimSun"/>
              </a:rPr>
              <a:t>2. https://www.slideshare.net/ShubhamGupta577/flight-delay-prediction-model-2 </a:t>
            </a:r>
            <a:endParaRPr lang="en-IN" sz="1800" b="0" strike="noStrike" spc="-1">
              <a:solidFill>
                <a:srgbClr val="000000"/>
              </a:solidFill>
              <a:uFill>
                <a:solidFill>
                  <a:srgbClr val="FFFFFF"/>
                </a:solidFill>
              </a:uFill>
              <a:latin typeface="Arial"/>
            </a:endParaRPr>
          </a:p>
          <a:p>
            <a:pPr>
              <a:lnSpc>
                <a:spcPct val="150000"/>
              </a:lnSpc>
            </a:pPr>
            <a:r>
              <a:rPr lang="en-IN" sz="1800" b="0" strike="noStrike" spc="-1">
                <a:solidFill>
                  <a:srgbClr val="000000"/>
                </a:solidFill>
                <a:uFill>
                  <a:solidFill>
                    <a:srgbClr val="FFFFFF"/>
                  </a:solidFill>
                </a:uFill>
                <a:latin typeface="Arial"/>
                <a:ea typeface="SimSun"/>
              </a:rPr>
              <a:t>3. https://www.slideshare.net/ColleenFarrelly/machine-learning-by-analogy-59094152</a:t>
            </a:r>
            <a:endParaRPr lang="en-IN" sz="1800" b="0" strike="noStrike" spc="-1">
              <a:solidFill>
                <a:srgbClr val="000000"/>
              </a:solidFill>
              <a:uFill>
                <a:solidFill>
                  <a:srgbClr val="FFFFFF"/>
                </a:solidFill>
              </a:uFill>
              <a:latin typeface="Arial"/>
            </a:endParaRPr>
          </a:p>
          <a:p>
            <a:pPr algn="just">
              <a:lnSpc>
                <a:spcPct val="150000"/>
              </a:lnSpc>
            </a:pPr>
            <a:r>
              <a:rPr lang="en-IN" sz="1800" b="0" strike="noStrike" spc="-1">
                <a:solidFill>
                  <a:srgbClr val="000000"/>
                </a:solidFill>
                <a:uFill>
                  <a:solidFill>
                    <a:srgbClr val="FFFFFF"/>
                  </a:solidFill>
                </a:uFill>
                <a:latin typeface="Arial"/>
                <a:ea typeface="SimSun"/>
              </a:rPr>
              <a:t>4. R. Britto, M. Dresner, and A. Voltes. The impact of flight delays on passenger demand and societal welfare. Transportation Research Part E: Logistics and Transportation Review, 48(2):460–469, Mar. 2012. </a:t>
            </a:r>
            <a:endParaRPr lang="en-IN" sz="1800" b="0" strike="noStrike" spc="-1">
              <a:solidFill>
                <a:srgbClr val="000000"/>
              </a:solidFill>
              <a:uFill>
                <a:solidFill>
                  <a:srgbClr val="FFFFFF"/>
                </a:solidFill>
              </a:uFill>
              <a:latin typeface="Arial"/>
            </a:endParaRPr>
          </a:p>
          <a:p>
            <a:pPr algn="just">
              <a:lnSpc>
                <a:spcPct val="150000"/>
              </a:lnSpc>
            </a:pPr>
            <a:r>
              <a:rPr lang="en-IN" sz="1800" b="0" strike="noStrike" spc="-1">
                <a:solidFill>
                  <a:srgbClr val="000000"/>
                </a:solidFill>
                <a:uFill>
                  <a:solidFill>
                    <a:srgbClr val="FFFFFF"/>
                  </a:solidFill>
                </a:uFill>
                <a:latin typeface="Arial"/>
                <a:ea typeface="SimSun"/>
              </a:rPr>
              <a:t>5. Breiman, L., “Random forests,” Machine learning, Vol. 45, No. 1, 2001, pp. 5–32.</a:t>
            </a:r>
            <a:endParaRPr lang="en-IN" sz="1800" b="0" strike="noStrike" spc="-1">
              <a:solidFill>
                <a:srgbClr val="000000"/>
              </a:solidFill>
              <a:uFill>
                <a:solidFill>
                  <a:srgbClr val="FFFFFF"/>
                </a:solidFill>
              </a:uFill>
              <a:latin typeface="Arial"/>
            </a:endParaRPr>
          </a:p>
          <a:p>
            <a:pPr algn="just">
              <a:lnSpc>
                <a:spcPct val="150000"/>
              </a:lnSpc>
            </a:pPr>
            <a:r>
              <a:rPr lang="en-IN" sz="1800" b="0" strike="noStrike" spc="-1">
                <a:solidFill>
                  <a:srgbClr val="000000"/>
                </a:solidFill>
                <a:uFill>
                  <a:solidFill>
                    <a:srgbClr val="FFFFFF"/>
                  </a:solidFill>
                </a:uFill>
                <a:latin typeface="Arial"/>
                <a:ea typeface="SimSun"/>
              </a:rPr>
              <a:t>6. Hastie, T., Tibshirani, R., and Friedman, J., “Overview of supervised learning,” The elements of statistical learning, Springer,2009, pp. 9–41.</a:t>
            </a:r>
            <a:endParaRPr lang="en-IN" sz="1800" b="0" strike="noStrike" spc="-1">
              <a:solidFill>
                <a:srgbClr val="000000"/>
              </a:solidFill>
              <a:uFill>
                <a:solidFill>
                  <a:srgbClr val="FFFFFF"/>
                </a:solidFill>
              </a:uFill>
              <a:latin typeface="Arial"/>
            </a:endParaRPr>
          </a:p>
          <a:p>
            <a:pPr algn="just">
              <a:lnSpc>
                <a:spcPct val="150000"/>
              </a:lnSpc>
            </a:pPr>
            <a:r>
              <a:rPr lang="en-IN" sz="1800" b="0" strike="noStrike" spc="-1">
                <a:solidFill>
                  <a:srgbClr val="000000"/>
                </a:solidFill>
                <a:uFill>
                  <a:solidFill>
                    <a:srgbClr val="FFFFFF"/>
                  </a:solidFill>
                </a:uFill>
                <a:latin typeface="Arial"/>
                <a:ea typeface="SimSun"/>
              </a:rPr>
              <a:t>7. Ho, T. K., “The random subspace method for constructing decision forests,” IEEE transactions on pattern analysis and machine intelligence, Vol. 20, No. 8, 1998, pp. 832–844.</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i="1" strike="noStrike" spc="-1">
                <a:solidFill>
                  <a:srgbClr val="FFFFFF"/>
                </a:solidFill>
                <a:uFill>
                  <a:solidFill>
                    <a:srgbClr val="FFFFFF"/>
                  </a:solidFill>
                </a:uFill>
                <a:latin typeface="Arial"/>
                <a:ea typeface="SimSun"/>
              </a:rPr>
              <a:t>Thank you for Your Attention!!!</a:t>
            </a:r>
            <a:endParaRPr lang="en-IN" sz="1800" b="0" strike="noStrike" spc="-1">
              <a:solidFill>
                <a:srgbClr val="000000"/>
              </a:solidFill>
              <a:uFill>
                <a:solidFill>
                  <a:srgbClr val="FFFFFF"/>
                </a:solidFill>
              </a:uFill>
              <a:latin typeface="Arial"/>
            </a:endParaRPr>
          </a:p>
        </p:txBody>
      </p:sp>
      <p:sp>
        <p:nvSpPr>
          <p:cNvPr id="162"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63"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a:ea typeface="SimSun"/>
              </a:rPr>
              <a:t>17</a:t>
            </a:fld>
            <a:endParaRPr lang="en-IN" sz="1800" b="0" strike="noStrike" spc="-1">
              <a:solidFill>
                <a:srgbClr val="000000"/>
              </a:solidFill>
              <a:uFill>
                <a:solidFill>
                  <a:srgbClr val="FFFFFF"/>
                </a:solidFill>
              </a:uFill>
              <a:latin typeface="Arial"/>
            </a:endParaRPr>
          </a:p>
        </p:txBody>
      </p:sp>
      <p:pic>
        <p:nvPicPr>
          <p:cNvPr id="164" name="Picture 1"/>
          <p:cNvPicPr/>
          <p:nvPr/>
        </p:nvPicPr>
        <p:blipFill>
          <a:blip r:embed="rId2"/>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SimSun"/>
              </a:rPr>
              <a:t>Outline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87" name="CustomShape 2"/>
          <p:cNvSpPr/>
          <p:nvPr/>
        </p:nvSpPr>
        <p:spPr>
          <a:xfrm>
            <a:off x="609480" y="95256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Introduction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Problem Statement</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System Architecture</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Pre-Processing</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Methodology</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err="1" smtClean="0">
                <a:solidFill>
                  <a:srgbClr val="000000"/>
                </a:solidFill>
                <a:uFill>
                  <a:solidFill>
                    <a:srgbClr val="FFFFFF"/>
                  </a:solidFill>
                </a:uFill>
                <a:latin typeface="Arial"/>
                <a:ea typeface="SimSun"/>
              </a:rPr>
              <a:t>PySpark</a:t>
            </a:r>
            <a:r>
              <a:rPr lang="en-IN" sz="2000" b="0" strike="noStrike" spc="-1" dirty="0" smtClean="0">
                <a:solidFill>
                  <a:srgbClr val="000000"/>
                </a:solidFill>
                <a:uFill>
                  <a:solidFill>
                    <a:srgbClr val="FFFFFF"/>
                  </a:solidFill>
                </a:uFill>
                <a:latin typeface="Arial"/>
                <a:ea typeface="SimSun"/>
              </a:rPr>
              <a:t> with Mlib </a:t>
            </a:r>
            <a:r>
              <a:rPr lang="en-IN" sz="2000" b="0" strike="noStrike" spc="-1" dirty="0">
                <a:solidFill>
                  <a:srgbClr val="000000"/>
                </a:solidFill>
                <a:uFill>
                  <a:solidFill>
                    <a:srgbClr val="FFFFFF"/>
                  </a:solidFill>
                </a:uFill>
                <a:latin typeface="Arial"/>
                <a:ea typeface="SimSun"/>
              </a:rPr>
              <a:t>Algorithms</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Visualization &amp; Representation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Conclusion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Future Scope</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References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88" name="Picture 1"/>
          <p:cNvPicPr/>
          <p:nvPr/>
        </p:nvPicPr>
        <p:blipFill>
          <a:blip r:embed="rId2"/>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a:ea typeface="SimSun"/>
              </a:rPr>
              <a:t>2</a:t>
            </a:fld>
            <a:endParaRPr lang="en-IN" sz="1800" b="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092" y="1221584"/>
            <a:ext cx="5110953" cy="2862134"/>
          </a:xfrm>
          <a:prstGeom prst="rect">
            <a:avLst/>
          </a:prstGeom>
        </p:spPr>
      </p:pic>
    </p:spTree>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SimSun"/>
              </a:rPr>
              <a:t>Introduction</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92" name="Picture 1"/>
          <p:cNvPicPr/>
          <p:nvPr/>
        </p:nvPicPr>
        <p:blipFill>
          <a:blip r:embed="rId3"/>
          <a:stretch/>
        </p:blipFill>
        <p:spPr>
          <a:xfrm>
            <a:off x="9916920" y="-1440"/>
            <a:ext cx="2281680" cy="773640"/>
          </a:xfrm>
          <a:prstGeom prst="rect">
            <a:avLst/>
          </a:prstGeom>
          <a:ln>
            <a:noFill/>
          </a:ln>
        </p:spPr>
      </p:pic>
      <p:sp>
        <p:nvSpPr>
          <p:cNvPr id="93" name="CustomShape 2"/>
          <p:cNvSpPr/>
          <p:nvPr/>
        </p:nvSpPr>
        <p:spPr>
          <a:xfrm>
            <a:off x="609480" y="964078"/>
            <a:ext cx="10610280" cy="51965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gn="just">
              <a:lnSpc>
                <a:spcPct val="150000"/>
              </a:lnSpc>
              <a:buClr>
                <a:srgbClr val="000000"/>
              </a:buClr>
              <a:buFont typeface="Arial"/>
              <a:buChar char="•"/>
            </a:pPr>
            <a:r>
              <a:rPr lang="en-US" dirty="0"/>
              <a:t>A cryptocurrency is a digital currency, which is an alternative form of payment created using encryption algorithms. The use of encryption technologies means that cryptocurrencies function both as a currency and as a virtual accounting system. To use cryptocurrencies, you need a cryptocurrency wallet</a:t>
            </a:r>
            <a:r>
              <a:rPr lang="en-US" dirty="0" smtClean="0"/>
              <a:t>.</a:t>
            </a:r>
          </a:p>
          <a:p>
            <a:pPr marL="285840" indent="-284760" algn="just">
              <a:lnSpc>
                <a:spcPct val="150000"/>
              </a:lnSpc>
              <a:buClr>
                <a:srgbClr val="000000"/>
              </a:buClr>
              <a:buFont typeface="Arial"/>
              <a:buChar char="•"/>
            </a:pPr>
            <a:r>
              <a:rPr lang="en-US" dirty="0" smtClean="0"/>
              <a:t>Cryptocurrency such as Bitcoin are more popular these days among investors.</a:t>
            </a:r>
          </a:p>
          <a:p>
            <a:pPr marL="285840" indent="-284760" algn="just">
              <a:lnSpc>
                <a:spcPct val="150000"/>
              </a:lnSpc>
              <a:buClr>
                <a:srgbClr val="000000"/>
              </a:buClr>
              <a:buFont typeface="Arial"/>
              <a:buChar char="•"/>
            </a:pPr>
            <a:r>
              <a:rPr lang="en-US" dirty="0" smtClean="0"/>
              <a:t>To predict the bitcoin price accurately, firstly , we identify the daily trends in the bitcoin price while gaining insight into the optimal features surrounding the bitcoin price. Secondly, using the available information, we will predict the sign of the daily price change with highest possible accuracy.</a:t>
            </a:r>
          </a:p>
          <a:p>
            <a:pPr marL="285840" indent="-284760" algn="just">
              <a:lnSpc>
                <a:spcPct val="150000"/>
              </a:lnSpc>
              <a:buClr>
                <a:srgbClr val="000000"/>
              </a:buClr>
              <a:buFont typeface="Arial"/>
              <a:buChar char="•"/>
            </a:pPr>
            <a:r>
              <a:rPr lang="en-IN" spc="-1" dirty="0">
                <a:solidFill>
                  <a:srgbClr val="000000"/>
                </a:solidFill>
                <a:uFill>
                  <a:solidFill>
                    <a:srgbClr val="FFFFFF"/>
                  </a:solidFill>
                </a:uFill>
                <a:ea typeface="SimSun"/>
              </a:rPr>
              <a:t>Data used in the project is </a:t>
            </a:r>
            <a:r>
              <a:rPr lang="en-IN" spc="-1" dirty="0" smtClean="0">
                <a:solidFill>
                  <a:srgbClr val="000000"/>
                </a:solidFill>
                <a:uFill>
                  <a:solidFill>
                    <a:srgbClr val="FFFFFF"/>
                  </a:solidFill>
                </a:uFill>
                <a:ea typeface="SimSun"/>
              </a:rPr>
              <a:t>structured in </a:t>
            </a:r>
            <a:r>
              <a:rPr lang="en-IN" spc="-1" dirty="0">
                <a:solidFill>
                  <a:srgbClr val="000000"/>
                </a:solidFill>
                <a:uFill>
                  <a:solidFill>
                    <a:srgbClr val="FFFFFF"/>
                  </a:solidFill>
                </a:uFill>
                <a:ea typeface="SimSun"/>
              </a:rPr>
              <a:t>nature from year </a:t>
            </a:r>
            <a:r>
              <a:rPr lang="en-IN" spc="-1" dirty="0" smtClean="0">
                <a:solidFill>
                  <a:srgbClr val="000000"/>
                </a:solidFill>
                <a:uFill>
                  <a:solidFill>
                    <a:srgbClr val="FFFFFF"/>
                  </a:solidFill>
                </a:uFill>
                <a:ea typeface="SimSun"/>
              </a:rPr>
              <a:t>2020.1 </a:t>
            </a:r>
            <a:r>
              <a:rPr lang="en-IN" spc="-1" dirty="0">
                <a:solidFill>
                  <a:srgbClr val="000000"/>
                </a:solidFill>
                <a:uFill>
                  <a:solidFill>
                    <a:srgbClr val="FFFFFF"/>
                  </a:solidFill>
                </a:uFill>
                <a:ea typeface="SimSun"/>
              </a:rPr>
              <a:t>to </a:t>
            </a:r>
            <a:r>
              <a:rPr lang="en-IN" spc="-1" dirty="0" smtClean="0">
                <a:solidFill>
                  <a:srgbClr val="000000"/>
                </a:solidFill>
                <a:uFill>
                  <a:solidFill>
                    <a:srgbClr val="FFFFFF"/>
                  </a:solidFill>
                </a:uFill>
                <a:ea typeface="SimSun"/>
              </a:rPr>
              <a:t>2021.5. </a:t>
            </a:r>
            <a:r>
              <a:rPr lang="en-IN" spc="-1" dirty="0">
                <a:solidFill>
                  <a:srgbClr val="000000"/>
                </a:solidFill>
                <a:uFill>
                  <a:solidFill>
                    <a:srgbClr val="FFFFFF"/>
                  </a:solidFill>
                </a:uFill>
                <a:ea typeface="SimSun"/>
              </a:rPr>
              <a:t>It was collected from </a:t>
            </a:r>
            <a:r>
              <a:rPr lang="en-IN" spc="-1" dirty="0" smtClean="0">
                <a:solidFill>
                  <a:srgbClr val="000000"/>
                </a:solidFill>
                <a:uFill>
                  <a:solidFill>
                    <a:srgbClr val="FFFFFF"/>
                  </a:solidFill>
                </a:uFill>
                <a:ea typeface="SimSun"/>
              </a:rPr>
              <a:t>www.kaggle.com.</a:t>
            </a:r>
            <a:r>
              <a:rPr lang="en-US" spc="-1" dirty="0" smtClean="0">
                <a:solidFill>
                  <a:srgbClr val="000000"/>
                </a:solidFill>
                <a:uFill>
                  <a:solidFill>
                    <a:srgbClr val="FFFFFF"/>
                  </a:solidFill>
                </a:uFill>
                <a:ea typeface="SimSun"/>
              </a:rPr>
              <a:t> To assess the accuracy of the developed prediction model and identify ways to improve its performance.</a:t>
            </a:r>
            <a:r>
              <a:rPr lang="en-IN" spc="-1" dirty="0" smtClean="0">
                <a:solidFill>
                  <a:srgbClr val="000000"/>
                </a:solidFill>
                <a:uFill>
                  <a:solidFill>
                    <a:srgbClr val="FFFFFF"/>
                  </a:solidFill>
                </a:uFill>
                <a:ea typeface="SimSun"/>
              </a:rPr>
              <a:t>This </a:t>
            </a:r>
            <a:r>
              <a:rPr lang="en-IN" spc="-1" dirty="0">
                <a:solidFill>
                  <a:srgbClr val="000000"/>
                </a:solidFill>
                <a:uFill>
                  <a:solidFill>
                    <a:srgbClr val="FFFFFF"/>
                  </a:solidFill>
                </a:uFill>
                <a:ea typeface="SimSun"/>
              </a:rPr>
              <a:t>research </a:t>
            </a:r>
            <a:r>
              <a:rPr lang="en-IN" spc="-1" dirty="0" smtClean="0">
                <a:solidFill>
                  <a:srgbClr val="000000"/>
                </a:solidFill>
                <a:uFill>
                  <a:solidFill>
                    <a:srgbClr val="FFFFFF"/>
                  </a:solidFill>
                </a:uFill>
                <a:ea typeface="SimSun"/>
              </a:rPr>
              <a:t>uses Decision Tree Regressor, Random Forest Regressor, GBT Regressor, Linear Regression </a:t>
            </a:r>
            <a:r>
              <a:rPr lang="en-IN" spc="-1" dirty="0">
                <a:solidFill>
                  <a:srgbClr val="000000"/>
                </a:solidFill>
                <a:uFill>
                  <a:solidFill>
                    <a:srgbClr val="FFFFFF"/>
                  </a:solidFill>
                </a:uFill>
                <a:ea typeface="SimSun"/>
              </a:rPr>
              <a:t>and </a:t>
            </a:r>
            <a:r>
              <a:rPr lang="en-IN" spc="-1" dirty="0" smtClean="0">
                <a:solidFill>
                  <a:srgbClr val="000000"/>
                </a:solidFill>
                <a:uFill>
                  <a:solidFill>
                    <a:srgbClr val="FFFFFF"/>
                  </a:solidFill>
                </a:uFill>
                <a:ea typeface="SimSun"/>
              </a:rPr>
              <a:t>K-Means.</a:t>
            </a:r>
            <a:endParaRPr lang="en-US" dirty="0" smtClean="0"/>
          </a:p>
          <a:p>
            <a:pPr marL="285840" indent="-284760" algn="just">
              <a:lnSpc>
                <a:spcPct val="150000"/>
              </a:lnSpc>
              <a:buClr>
                <a:srgbClr val="000000"/>
              </a:buClr>
              <a:buFont typeface="Arial"/>
              <a:buChar char="•"/>
            </a:pPr>
            <a:endParaRPr lang="en-US" dirty="0" smtClean="0"/>
          </a:p>
          <a:p>
            <a:pPr marL="285840" indent="-284760" algn="just">
              <a:lnSpc>
                <a:spcPct val="150000"/>
              </a:lnSpc>
              <a:buClr>
                <a:srgbClr val="000000"/>
              </a:buClr>
              <a:buFont typeface="Arial"/>
              <a:buChar char="•"/>
            </a:pPr>
            <a:endParaRPr lang="en-US" dirty="0" smtClean="0"/>
          </a:p>
          <a:p>
            <a:pPr marL="285840" indent="-284760" algn="just">
              <a:lnSpc>
                <a:spcPct val="150000"/>
              </a:lnSpc>
              <a:buClr>
                <a:srgbClr val="000000"/>
              </a:buClr>
              <a:buFont typeface="Arial"/>
              <a:buChar char="•"/>
            </a:pPr>
            <a:endParaRPr lang="en-US" dirty="0" smtClean="0"/>
          </a:p>
          <a:p>
            <a:pPr marL="285840" indent="-284760" algn="just">
              <a:lnSpc>
                <a:spcPct val="150000"/>
              </a:lnSpc>
              <a:buClr>
                <a:srgbClr val="000000"/>
              </a:buClr>
              <a:buFont typeface="Arial"/>
              <a:buChar char="•"/>
            </a:pPr>
            <a:endParaRPr lang="en-IN" sz="1800" b="0" strike="noStrike" spc="-1" dirty="0">
              <a:solidFill>
                <a:srgbClr val="000000"/>
              </a:solidFill>
              <a:uFill>
                <a:solidFill>
                  <a:srgbClr val="FFFFFF"/>
                </a:solidFill>
              </a:uFill>
              <a:latin typeface="Arial"/>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a:ea typeface="SimSun"/>
              </a:rPr>
              <a:t>3</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Problem Statement</a:t>
            </a:r>
            <a:endParaRPr lang="en-IN" sz="1800" b="0" strike="noStrike" spc="-1">
              <a:solidFill>
                <a:srgbClr val="000000"/>
              </a:solidFill>
              <a:uFill>
                <a:solidFill>
                  <a:srgbClr val="FFFFFF"/>
                </a:solidFill>
              </a:uFill>
              <a:latin typeface="Arial"/>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988199"/>
            <a:ext cx="9941040" cy="26047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285840" indent="-284760" algn="just">
              <a:lnSpc>
                <a:spcPct val="150000"/>
              </a:lnSpc>
              <a:buClr>
                <a:srgbClr val="000000"/>
              </a:buClr>
              <a:buFont typeface="Arial"/>
              <a:buChar char="•"/>
            </a:pPr>
            <a:r>
              <a:rPr lang="en-US" sz="2000" spc="-1" dirty="0">
                <a:solidFill>
                  <a:srgbClr val="000000"/>
                </a:solidFill>
                <a:uFill>
                  <a:solidFill>
                    <a:srgbClr val="FFFFFF"/>
                  </a:solidFill>
                </a:uFill>
                <a:ea typeface="SimSun"/>
              </a:rPr>
              <a:t>To identify the most important features or factors that affect the price of cryptocurrencies and incorporate them into the prediction </a:t>
            </a:r>
            <a:r>
              <a:rPr lang="en-US" sz="2000" spc="-1" dirty="0" smtClean="0">
                <a:solidFill>
                  <a:srgbClr val="000000"/>
                </a:solidFill>
                <a:uFill>
                  <a:solidFill>
                    <a:srgbClr val="FFFFFF"/>
                  </a:solidFill>
                </a:uFill>
                <a:ea typeface="SimSun"/>
              </a:rPr>
              <a:t>model.</a:t>
            </a:r>
          </a:p>
          <a:p>
            <a:pPr marL="285840" indent="-284760" algn="just">
              <a:lnSpc>
                <a:spcPct val="150000"/>
              </a:lnSpc>
              <a:buClr>
                <a:srgbClr val="000000"/>
              </a:buClr>
              <a:buFont typeface="Arial"/>
              <a:buChar char="•"/>
            </a:pPr>
            <a:r>
              <a:rPr lang="en-US" spc="-1" dirty="0">
                <a:solidFill>
                  <a:srgbClr val="000000"/>
                </a:solidFill>
                <a:uFill>
                  <a:solidFill>
                    <a:srgbClr val="FFFFFF"/>
                  </a:solidFill>
                </a:uFill>
              </a:rPr>
              <a:t>To test the prediction model on historical data and assess its performance using metrics such as </a:t>
            </a:r>
            <a:r>
              <a:rPr lang="en-US" spc="-1" dirty="0" smtClean="0">
                <a:solidFill>
                  <a:srgbClr val="000000"/>
                </a:solidFill>
                <a:uFill>
                  <a:solidFill>
                    <a:srgbClr val="FFFFFF"/>
                  </a:solidFill>
                </a:uFill>
              </a:rPr>
              <a:t>root </a:t>
            </a:r>
            <a:r>
              <a:rPr lang="en-US" spc="-1" dirty="0">
                <a:solidFill>
                  <a:srgbClr val="000000"/>
                </a:solidFill>
                <a:uFill>
                  <a:solidFill>
                    <a:srgbClr val="FFFFFF"/>
                  </a:solidFill>
                </a:uFill>
              </a:rPr>
              <a:t>mean square </a:t>
            </a:r>
            <a:r>
              <a:rPr lang="en-US" spc="-1" dirty="0" smtClean="0">
                <a:solidFill>
                  <a:srgbClr val="000000"/>
                </a:solidFill>
                <a:uFill>
                  <a:solidFill>
                    <a:srgbClr val="FFFFFF"/>
                  </a:solidFill>
                </a:uFill>
              </a:rPr>
              <a:t>error.</a:t>
            </a:r>
            <a:endParaRPr lang="en-IN" sz="1800" b="0" strike="noStrike" spc="-1" dirty="0">
              <a:solidFill>
                <a:srgbClr val="000000"/>
              </a:solidFill>
              <a:uFill>
                <a:solidFill>
                  <a:srgbClr val="FFFFFF"/>
                </a:solidFill>
              </a:uFill>
              <a:latin typeface="Arial"/>
            </a:endParaRPr>
          </a:p>
        </p:txBody>
      </p:sp>
      <p:pic>
        <p:nvPicPr>
          <p:cNvPr id="100" name="Picture 1"/>
          <p:cNvPicPr/>
          <p:nvPr/>
        </p:nvPicPr>
        <p:blipFill>
          <a:blip r:embed="rId2"/>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738" y="3650580"/>
            <a:ext cx="4331855" cy="175640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System Architecture</a:t>
            </a:r>
            <a:endParaRPr lang="en-IN" sz="1800" b="0" strike="noStrike" spc="-1">
              <a:solidFill>
                <a:srgbClr val="000000"/>
              </a:solidFill>
              <a:uFill>
                <a:solidFill>
                  <a:srgbClr val="FFFFFF"/>
                </a:solidFill>
              </a:uFill>
              <a:latin typeface="Arial"/>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a:ea typeface="SimSun"/>
              </a:rPr>
              <a:t>5</a:t>
            </a:fld>
            <a:endParaRPr lang="en-IN" sz="1800" b="0" strike="noStrike" spc="-1">
              <a:solidFill>
                <a:srgbClr val="000000"/>
              </a:solidFill>
              <a:uFill>
                <a:solidFill>
                  <a:srgbClr val="FFFFFF"/>
                </a:solidFill>
              </a:uFill>
              <a:latin typeface="Arial"/>
            </a:endParaRPr>
          </a:p>
        </p:txBody>
      </p:sp>
      <p:pic>
        <p:nvPicPr>
          <p:cNvPr id="106" name="Content Placeholder 5"/>
          <p:cNvPicPr/>
          <p:nvPr/>
        </p:nvPicPr>
        <p:blipFill>
          <a:blip r:embed="rId2"/>
          <a:stretch/>
        </p:blipFill>
        <p:spPr>
          <a:xfrm>
            <a:off x="3676680" y="773280"/>
            <a:ext cx="4075560" cy="4771080"/>
          </a:xfrm>
          <a:prstGeom prst="rect">
            <a:avLst/>
          </a:prstGeom>
          <a:ln>
            <a:noFill/>
          </a:ln>
        </p:spPr>
      </p:pic>
      <p:sp>
        <p:nvSpPr>
          <p:cNvPr id="107" name="CustomShape 4"/>
          <p:cNvSpPr/>
          <p:nvPr/>
        </p:nvSpPr>
        <p:spPr>
          <a:xfrm>
            <a:off x="2866320" y="5877000"/>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Arial"/>
                <a:ea typeface="SimSun"/>
              </a:rPr>
              <a:t>Fig: System Architecture of Analyzing And Predicting     Outcome of IPL Data </a:t>
            </a:r>
            <a:endParaRPr lang="en-IN" sz="1800" b="0" strike="noStrike" spc="-1">
              <a:solidFill>
                <a:srgbClr val="000000"/>
              </a:solidFill>
              <a:uFill>
                <a:solidFill>
                  <a:srgbClr val="FFFFFF"/>
                </a:solidFill>
              </a:uFill>
              <a:latin typeface="Arial"/>
            </a:endParaRPr>
          </a:p>
        </p:txBody>
      </p:sp>
      <p:pic>
        <p:nvPicPr>
          <p:cNvPr id="108" name="Picture 1"/>
          <p:cNvPicPr/>
          <p:nvPr/>
        </p:nvPicPr>
        <p:blipFill>
          <a:blip r:embed="rId3"/>
          <a:stretch/>
        </p:blipFill>
        <p:spPr>
          <a:xfrm>
            <a:off x="9937080" y="0"/>
            <a:ext cx="2277360" cy="7722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Data Pre-Processing</a:t>
            </a:r>
            <a:endParaRPr lang="en-IN" sz="1800" b="0" strike="noStrike" spc="-1">
              <a:solidFill>
                <a:srgbClr val="000000"/>
              </a:solidFill>
              <a:uFill>
                <a:solidFill>
                  <a:srgbClr val="FFFFFF"/>
                </a:solidFill>
              </a:uFill>
              <a:latin typeface="Arial"/>
            </a:endParaRPr>
          </a:p>
        </p:txBody>
      </p:sp>
      <p:pic>
        <p:nvPicPr>
          <p:cNvPr id="110" name="Picture 1"/>
          <p:cNvPicPr/>
          <p:nvPr/>
        </p:nvPicPr>
        <p:blipFill>
          <a:blip r:embed="rId2"/>
          <a:stretch/>
        </p:blipFill>
        <p:spPr>
          <a:xfrm>
            <a:off x="9924480" y="-11520"/>
            <a:ext cx="2262600" cy="767160"/>
          </a:xfrm>
          <a:prstGeom prst="rect">
            <a:avLst/>
          </a:prstGeom>
          <a:ln w="9360">
            <a:noFill/>
          </a:ln>
        </p:spPr>
      </p:pic>
      <p:sp>
        <p:nvSpPr>
          <p:cNvPr id="111" name="CustomShape 2"/>
          <p:cNvSpPr/>
          <p:nvPr/>
        </p:nvSpPr>
        <p:spPr>
          <a:xfrm>
            <a:off x="609480" y="3845520"/>
            <a:ext cx="10543680" cy="176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0" strike="noStrike" spc="-1" dirty="0">
                <a:solidFill>
                  <a:srgbClr val="000000"/>
                </a:solidFill>
                <a:uFill>
                  <a:solidFill>
                    <a:srgbClr val="FFFFFF"/>
                  </a:solidFill>
                </a:uFill>
                <a:latin typeface="Arial"/>
                <a:ea typeface="SimSun"/>
              </a:rPr>
              <a:t>Missing values</a:t>
            </a:r>
            <a:endParaRPr lang="en-IN" sz="1800" b="0" strike="noStrike" spc="-1" dirty="0">
              <a:solidFill>
                <a:srgbClr val="000000"/>
              </a:solidFill>
              <a:uFill>
                <a:solidFill>
                  <a:srgbClr val="FFFFFF"/>
                </a:solidFill>
              </a:uFill>
              <a:latin typeface="Arial"/>
            </a:endParaRPr>
          </a:p>
          <a:p>
            <a:pPr marL="343080" indent="-342000" algn="just">
              <a:lnSpc>
                <a:spcPct val="150000"/>
              </a:lnSpc>
              <a:buClr>
                <a:srgbClr val="000000"/>
              </a:buClr>
              <a:buFont typeface="Arial"/>
              <a:buChar char="•"/>
            </a:pPr>
            <a:r>
              <a:rPr lang="en-IN" sz="2000" b="0" strike="noStrike" spc="-1" dirty="0">
                <a:solidFill>
                  <a:srgbClr val="000000"/>
                </a:solidFill>
                <a:uFill>
                  <a:solidFill>
                    <a:srgbClr val="FFFFFF"/>
                  </a:solidFill>
                </a:uFill>
                <a:latin typeface="Arial"/>
                <a:ea typeface="SimSun"/>
              </a:rPr>
              <a:t>Missing values in the type of delay </a:t>
            </a:r>
            <a:r>
              <a:rPr lang="en-IN" sz="2000" b="0" strike="noStrike" spc="-1" dirty="0" smtClean="0">
                <a:solidFill>
                  <a:srgbClr val="000000"/>
                </a:solidFill>
                <a:uFill>
                  <a:solidFill>
                    <a:srgbClr val="FFFFFF"/>
                  </a:solidFill>
                </a:uFill>
                <a:latin typeface="Arial"/>
                <a:ea typeface="SimSun"/>
              </a:rPr>
              <a:t>columns are being dropped, </a:t>
            </a:r>
            <a:r>
              <a:rPr lang="en-IN" sz="2000" b="0" strike="noStrike" spc="-1" dirty="0">
                <a:solidFill>
                  <a:srgbClr val="000000"/>
                </a:solidFill>
                <a:uFill>
                  <a:solidFill>
                    <a:srgbClr val="FFFFFF"/>
                  </a:solidFill>
                </a:uFill>
                <a:latin typeface="Arial"/>
                <a:ea typeface="SimSun"/>
              </a:rPr>
              <a:t>indicating the cause is not valid</a:t>
            </a:r>
            <a:r>
              <a:rPr lang="en-IN" sz="2000" b="0" strike="noStrike" spc="-1" dirty="0" smtClean="0">
                <a:solidFill>
                  <a:srgbClr val="000000"/>
                </a:solidFill>
                <a:uFill>
                  <a:solidFill>
                    <a:srgbClr val="FFFFFF"/>
                  </a:solidFill>
                </a:uFill>
                <a:latin typeface="Arial"/>
                <a:ea typeface="SimSun"/>
              </a:rPr>
              <a:t>.</a:t>
            </a:r>
          </a:p>
          <a:p>
            <a:pPr marL="343080" indent="-342000" algn="just">
              <a:lnSpc>
                <a:spcPct val="150000"/>
              </a:lnSpc>
              <a:buClr>
                <a:srgbClr val="000000"/>
              </a:buClr>
              <a:buFont typeface="Arial"/>
              <a:buChar char="•"/>
            </a:pPr>
            <a:r>
              <a:rPr lang="en-IN" sz="2000" spc="-1" dirty="0" smtClean="0">
                <a:solidFill>
                  <a:srgbClr val="000000"/>
                </a:solidFill>
                <a:uFill>
                  <a:solidFill>
                    <a:srgbClr val="FFFFFF"/>
                  </a:solidFill>
                </a:uFill>
                <a:latin typeface="Arial"/>
                <a:ea typeface="SimSun"/>
              </a:rPr>
              <a:t>Although, there are no null values in our data.</a:t>
            </a:r>
            <a:endParaRPr lang="en-IN" sz="1800" b="0" strike="noStrike" spc="-1" dirty="0">
              <a:solidFill>
                <a:srgbClr val="000000"/>
              </a:solidFill>
              <a:uFill>
                <a:solidFill>
                  <a:srgbClr val="FFFFFF"/>
                </a:solidFill>
              </a:uFill>
              <a:latin typeface="Arial"/>
            </a:endParaRPr>
          </a:p>
          <a:p>
            <a:pPr algn="just">
              <a:lnSpc>
                <a:spcPct val="150000"/>
              </a:lnSpc>
            </a:pPr>
            <a:endParaRPr lang="en-IN" sz="1800" b="0" strike="noStrike" spc="-1" dirty="0">
              <a:solidFill>
                <a:srgbClr val="000000"/>
              </a:solidFill>
              <a:uFill>
                <a:solidFill>
                  <a:srgbClr val="FFFFFF"/>
                </a:solidFill>
              </a:uFill>
              <a:latin typeface="Arial"/>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a:ea typeface="SimSun"/>
              </a:rPr>
              <a:t>6</a:t>
            </a:fld>
            <a:endParaRPr lang="en-IN" sz="1800" b="0" strike="noStrike" spc="-1">
              <a:solidFill>
                <a:srgbClr val="000000"/>
              </a:solidFill>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64" y="973801"/>
            <a:ext cx="4285672" cy="272074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673" y="973801"/>
            <a:ext cx="4276436" cy="272074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93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84516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Methodology</a:t>
            </a:r>
            <a:endParaRPr lang="en-IN" sz="1800" b="0" strike="noStrike" spc="-1">
              <a:solidFill>
                <a:srgbClr val="000000"/>
              </a:solidFill>
              <a:uFill>
                <a:solidFill>
                  <a:srgbClr val="FFFFFF"/>
                </a:solidFill>
              </a:uFill>
              <a:latin typeface="Arial"/>
            </a:endParaRPr>
          </a:p>
        </p:txBody>
      </p:sp>
      <p:pic>
        <p:nvPicPr>
          <p:cNvPr id="116" name="Picture 1"/>
          <p:cNvPicPr/>
          <p:nvPr/>
        </p:nvPicPr>
        <p:blipFill>
          <a:blip r:embed="rId2"/>
          <a:stretch/>
        </p:blipFill>
        <p:spPr>
          <a:xfrm>
            <a:off x="9942120" y="-720"/>
            <a:ext cx="2248200" cy="761400"/>
          </a:xfrm>
          <a:prstGeom prst="rect">
            <a:avLst/>
          </a:prstGeom>
          <a:ln w="9360">
            <a:noFill/>
          </a:ln>
        </p:spPr>
      </p:pic>
      <p:sp>
        <p:nvSpPr>
          <p:cNvPr id="117"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uFill>
                  <a:solidFill>
                    <a:srgbClr val="FFFFFF"/>
                  </a:solidFill>
                </a:uFill>
                <a:latin typeface="Arial"/>
                <a:ea typeface="SimSun"/>
              </a:rPr>
              <a:t>27/01/20</a:t>
            </a:r>
            <a:endParaRPr lang="en-IN" sz="1800" b="0" strike="noStrike" spc="-1">
              <a:solidFill>
                <a:srgbClr val="000000"/>
              </a:solidFill>
              <a:uFill>
                <a:solidFill>
                  <a:srgbClr val="FFFFFF"/>
                </a:solidFill>
              </a:uFill>
              <a:latin typeface="Arial"/>
            </a:endParaRPr>
          </a:p>
        </p:txBody>
      </p:sp>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sz="1400" b="0" strike="noStrike" spc="-1">
                <a:solidFill>
                  <a:srgbClr val="000000"/>
                </a:solidFill>
                <a:uFill>
                  <a:solidFill>
                    <a:srgbClr val="FFFFFF"/>
                  </a:solidFill>
                </a:uFill>
                <a:latin typeface="Arial"/>
                <a:ea typeface="SimSun"/>
              </a:rPr>
              <a:t>9</a:t>
            </a:fld>
            <a:endParaRPr lang="en-IN" sz="1800" b="0" strike="noStrike" spc="-1">
              <a:solidFill>
                <a:srgbClr val="000000"/>
              </a:solidFill>
              <a:uFill>
                <a:solidFill>
                  <a:srgbClr val="FFFFFF"/>
                </a:solidFill>
              </a:uFill>
              <a:latin typeface="Arial"/>
            </a:endParaRPr>
          </a:p>
        </p:txBody>
      </p:sp>
      <p:sp>
        <p:nvSpPr>
          <p:cNvPr id="119" name="CustomShape 4"/>
          <p:cNvSpPr/>
          <p:nvPr/>
        </p:nvSpPr>
        <p:spPr>
          <a:xfrm>
            <a:off x="3898440" y="5877000"/>
            <a:ext cx="5127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dirty="0">
                <a:solidFill>
                  <a:srgbClr val="000000"/>
                </a:solidFill>
                <a:uFill>
                  <a:solidFill>
                    <a:srgbClr val="FFFFFF"/>
                  </a:solidFill>
                </a:uFill>
                <a:latin typeface="Arial"/>
                <a:ea typeface="SimSun"/>
              </a:rPr>
              <a:t>Fig: Process of </a:t>
            </a:r>
            <a:r>
              <a:rPr lang="en-IN" sz="1800" b="0" strike="noStrike" spc="-1" dirty="0" smtClean="0">
                <a:solidFill>
                  <a:srgbClr val="000000"/>
                </a:solidFill>
                <a:uFill>
                  <a:solidFill>
                    <a:srgbClr val="FFFFFF"/>
                  </a:solidFill>
                </a:uFill>
                <a:latin typeface="Arial"/>
                <a:ea typeface="SimSun"/>
              </a:rPr>
              <a:t>Analysing </a:t>
            </a:r>
            <a:r>
              <a:rPr lang="en-IN" sz="1800" b="0" strike="noStrike" spc="-1" dirty="0">
                <a:solidFill>
                  <a:srgbClr val="000000"/>
                </a:solidFill>
                <a:uFill>
                  <a:solidFill>
                    <a:srgbClr val="FFFFFF"/>
                  </a:solidFill>
                </a:uFill>
                <a:latin typeface="Arial"/>
                <a:ea typeface="SimSun"/>
              </a:rPr>
              <a:t>And Predicting     Outcome of </a:t>
            </a:r>
            <a:r>
              <a:rPr lang="en-IN" spc="-1" dirty="0" smtClean="0">
                <a:solidFill>
                  <a:srgbClr val="000000"/>
                </a:solidFill>
                <a:uFill>
                  <a:solidFill>
                    <a:srgbClr val="FFFFFF"/>
                  </a:solidFill>
                </a:uFill>
                <a:latin typeface="Arial"/>
                <a:ea typeface="SimSun"/>
              </a:rPr>
              <a:t>Bitcoin Cryptocurrency </a:t>
            </a:r>
            <a:r>
              <a:rPr lang="en-IN" sz="1800" b="0" strike="noStrike" spc="-1" dirty="0" smtClean="0">
                <a:solidFill>
                  <a:srgbClr val="000000"/>
                </a:solidFill>
                <a:uFill>
                  <a:solidFill>
                    <a:srgbClr val="FFFFFF"/>
                  </a:solidFill>
                </a:uFill>
                <a:latin typeface="Arial"/>
                <a:ea typeface="SimSun"/>
              </a:rPr>
              <a:t>Data </a:t>
            </a:r>
            <a:endParaRPr lang="en-IN" sz="1800" b="0" strike="noStrike" spc="-1" dirty="0">
              <a:solidFill>
                <a:srgbClr val="000000"/>
              </a:solidFill>
              <a:uFill>
                <a:solidFill>
                  <a:srgbClr val="FFFFFF"/>
                </a:solidFill>
              </a:uFill>
              <a:latin typeface="Arial"/>
            </a:endParaRPr>
          </a:p>
        </p:txBody>
      </p:sp>
      <p:sp>
        <p:nvSpPr>
          <p:cNvPr id="120" name="CustomShape 5"/>
          <p:cNvSpPr/>
          <p:nvPr/>
        </p:nvSpPr>
        <p:spPr>
          <a:xfrm>
            <a:off x="1220760" y="1096200"/>
            <a:ext cx="7549200" cy="730800"/>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Data Used :</a:t>
            </a:r>
            <a:endParaRPr lang="en-IN" sz="1800" b="0" strike="noStrike" spc="-1" dirty="0">
              <a:solidFill>
                <a:srgbClr val="000000"/>
              </a:solidFill>
              <a:uFill>
                <a:solidFill>
                  <a:srgbClr val="FFFFFF"/>
                </a:solidFill>
              </a:uFill>
              <a:latin typeface="Arial"/>
            </a:endParaRPr>
          </a:p>
          <a:p>
            <a:pPr>
              <a:lnSpc>
                <a:spcPct val="90000"/>
              </a:lnSpc>
            </a:pPr>
            <a:r>
              <a:rPr lang="en-IN" spc="-1" dirty="0" smtClean="0">
                <a:solidFill>
                  <a:srgbClr val="000000"/>
                </a:solidFill>
                <a:uFill>
                  <a:solidFill>
                    <a:srgbClr val="FFFFFF"/>
                  </a:solidFill>
                </a:uFill>
                <a:latin typeface="Arial"/>
                <a:ea typeface="SimSun"/>
              </a:rPr>
              <a:t>Bitcoin Dataset- btc.csv(2020.1-2021.5)</a:t>
            </a:r>
            <a:endParaRPr lang="en-IN" sz="1800" b="0" strike="noStrike" spc="-1" dirty="0">
              <a:solidFill>
                <a:srgbClr val="000000"/>
              </a:solidFill>
              <a:uFill>
                <a:solidFill>
                  <a:srgbClr val="FFFFFF"/>
                </a:solidFill>
              </a:uFill>
              <a:latin typeface="Arial"/>
            </a:endParaRPr>
          </a:p>
        </p:txBody>
      </p:sp>
      <p:sp>
        <p:nvSpPr>
          <p:cNvPr id="121" name="CustomShape 6"/>
          <p:cNvSpPr/>
          <p:nvPr/>
        </p:nvSpPr>
        <p:spPr>
          <a:xfrm>
            <a:off x="137880" y="138744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2" name="CustomShape 7"/>
          <p:cNvSpPr/>
          <p:nvPr/>
        </p:nvSpPr>
        <p:spPr>
          <a:xfrm>
            <a:off x="1220400" y="1938600"/>
            <a:ext cx="7549560" cy="619618"/>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a:solidFill>
                  <a:srgbClr val="FFFFFF"/>
                </a:solidFill>
                <a:uFill>
                  <a:solidFill>
                    <a:srgbClr val="FFFFFF"/>
                  </a:solidFill>
                </a:uFill>
                <a:latin typeface="Times New Roman"/>
                <a:ea typeface="SimSun"/>
              </a:rPr>
              <a:t>Dumping the Data :</a:t>
            </a:r>
            <a:endParaRPr lang="en-IN" sz="1800" b="0" strike="noStrike" spc="-1">
              <a:solidFill>
                <a:srgbClr val="000000"/>
              </a:solidFill>
              <a:uFill>
                <a:solidFill>
                  <a:srgbClr val="FFFFFF"/>
                </a:solidFill>
              </a:uFill>
              <a:latin typeface="Arial"/>
            </a:endParaRPr>
          </a:p>
          <a:p>
            <a:pPr>
              <a:lnSpc>
                <a:spcPct val="90000"/>
              </a:lnSpc>
            </a:pPr>
            <a:r>
              <a:rPr lang="en-IN" sz="1800" b="0" strike="noStrike" spc="-1">
                <a:solidFill>
                  <a:srgbClr val="000000"/>
                </a:solidFill>
                <a:uFill>
                  <a:solidFill>
                    <a:srgbClr val="FFFFFF"/>
                  </a:solidFill>
                </a:uFill>
                <a:latin typeface="Arial"/>
                <a:ea typeface="SimSun"/>
              </a:rPr>
              <a:t>We dumped the data into HDFS </a:t>
            </a:r>
            <a:endParaRPr lang="en-IN" sz="1800" b="0" strike="noStrike" spc="-1">
              <a:solidFill>
                <a:srgbClr val="000000"/>
              </a:solidFill>
              <a:uFill>
                <a:solidFill>
                  <a:srgbClr val="FFFFFF"/>
                </a:solidFill>
              </a:uFill>
              <a:latin typeface="Arial"/>
            </a:endParaRPr>
          </a:p>
        </p:txBody>
      </p:sp>
      <p:sp>
        <p:nvSpPr>
          <p:cNvPr id="123" name="CustomShape 8"/>
          <p:cNvSpPr/>
          <p:nvPr/>
        </p:nvSpPr>
        <p:spPr>
          <a:xfrm>
            <a:off x="1220760" y="2669818"/>
            <a:ext cx="7549200" cy="607622"/>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Data Filtering :</a:t>
            </a:r>
            <a:endParaRPr lang="en-IN" sz="1800" b="0" strike="noStrike" spc="-1" dirty="0">
              <a:solidFill>
                <a:srgbClr val="000000"/>
              </a:solidFill>
              <a:uFill>
                <a:solidFill>
                  <a:srgbClr val="FFFFFF"/>
                </a:solidFill>
              </a:uFill>
              <a:latin typeface="Arial"/>
            </a:endParaRPr>
          </a:p>
          <a:p>
            <a:pPr>
              <a:lnSpc>
                <a:spcPct val="90000"/>
              </a:lnSpc>
            </a:pPr>
            <a:r>
              <a:rPr lang="en-IN" sz="1800" b="0" strike="noStrike" spc="-1" dirty="0">
                <a:solidFill>
                  <a:srgbClr val="000000"/>
                </a:solidFill>
                <a:uFill>
                  <a:solidFill>
                    <a:srgbClr val="FFFFFF"/>
                  </a:solidFill>
                </a:uFill>
                <a:latin typeface="Arial"/>
                <a:ea typeface="SimSun"/>
              </a:rPr>
              <a:t>Cleaned &amp; transformed the data in the format we can access </a:t>
            </a:r>
            <a:r>
              <a:rPr lang="en-IN" sz="1800" b="0" strike="noStrike" spc="-1" dirty="0" smtClean="0">
                <a:solidFill>
                  <a:srgbClr val="000000"/>
                </a:solidFill>
                <a:uFill>
                  <a:solidFill>
                    <a:srgbClr val="FFFFFF"/>
                  </a:solidFill>
                </a:uFill>
                <a:latin typeface="Arial"/>
                <a:ea typeface="SimSun"/>
              </a:rPr>
              <a:t>it.</a:t>
            </a:r>
            <a:endParaRPr lang="en-IN" sz="1800" b="0" strike="noStrike" spc="-1" dirty="0">
              <a:solidFill>
                <a:srgbClr val="000000"/>
              </a:solidFill>
              <a:uFill>
                <a:solidFill>
                  <a:srgbClr val="FFFFFF"/>
                </a:solidFill>
              </a:uFill>
              <a:latin typeface="Arial"/>
            </a:endParaRPr>
          </a:p>
        </p:txBody>
      </p:sp>
      <p:sp>
        <p:nvSpPr>
          <p:cNvPr id="124" name="CustomShape 9"/>
          <p:cNvSpPr/>
          <p:nvPr/>
        </p:nvSpPr>
        <p:spPr>
          <a:xfrm>
            <a:off x="1220760" y="3402900"/>
            <a:ext cx="7549200" cy="526018"/>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a:solidFill>
                  <a:srgbClr val="FFFFFF"/>
                </a:solidFill>
                <a:uFill>
                  <a:solidFill>
                    <a:srgbClr val="FFFFFF"/>
                  </a:solidFill>
                </a:uFill>
                <a:latin typeface="Times New Roman"/>
                <a:ea typeface="SimSun"/>
              </a:rPr>
              <a:t>Storing the Data :</a:t>
            </a:r>
            <a:endParaRPr lang="en-IN" sz="1800" b="0" strike="noStrike" spc="-1">
              <a:solidFill>
                <a:srgbClr val="000000"/>
              </a:solidFill>
              <a:uFill>
                <a:solidFill>
                  <a:srgbClr val="FFFFFF"/>
                </a:solidFill>
              </a:uFill>
              <a:latin typeface="Arial"/>
            </a:endParaRPr>
          </a:p>
          <a:p>
            <a:pPr>
              <a:lnSpc>
                <a:spcPct val="90000"/>
              </a:lnSpc>
            </a:pPr>
            <a:r>
              <a:rPr lang="en-IN" sz="1800" b="0" strike="noStrike" spc="-1">
                <a:solidFill>
                  <a:srgbClr val="000000"/>
                </a:solidFill>
                <a:uFill>
                  <a:solidFill>
                    <a:srgbClr val="FFFFFF"/>
                  </a:solidFill>
                </a:uFill>
                <a:latin typeface="Arial"/>
                <a:ea typeface="SimSun"/>
              </a:rPr>
              <a:t>Retrieved it in Hive</a:t>
            </a:r>
            <a:endParaRPr lang="en-IN" sz="1800" b="0" strike="noStrike" spc="-1">
              <a:solidFill>
                <a:srgbClr val="000000"/>
              </a:solidFill>
              <a:uFill>
                <a:solidFill>
                  <a:srgbClr val="FFFFFF"/>
                </a:solidFill>
              </a:uFill>
              <a:latin typeface="Arial"/>
            </a:endParaRPr>
          </a:p>
        </p:txBody>
      </p:sp>
      <p:sp>
        <p:nvSpPr>
          <p:cNvPr id="125" name="CustomShape 10"/>
          <p:cNvSpPr/>
          <p:nvPr/>
        </p:nvSpPr>
        <p:spPr>
          <a:xfrm>
            <a:off x="1220400" y="4920300"/>
            <a:ext cx="7549560" cy="593762"/>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a:solidFill>
                  <a:srgbClr val="FFFFFF"/>
                </a:solidFill>
                <a:uFill>
                  <a:solidFill>
                    <a:srgbClr val="FFFFFF"/>
                  </a:solidFill>
                </a:uFill>
                <a:latin typeface="Times New Roman"/>
                <a:ea typeface="SimSun"/>
              </a:rPr>
              <a:t>Visualizing the Data :</a:t>
            </a:r>
            <a:endParaRPr lang="en-IN" sz="1800" b="0" strike="noStrike" spc="-1">
              <a:solidFill>
                <a:srgbClr val="000000"/>
              </a:solidFill>
              <a:uFill>
                <a:solidFill>
                  <a:srgbClr val="FFFFFF"/>
                </a:solidFill>
              </a:uFill>
              <a:latin typeface="Arial"/>
            </a:endParaRPr>
          </a:p>
          <a:p>
            <a:pPr>
              <a:lnSpc>
                <a:spcPct val="90000"/>
              </a:lnSpc>
            </a:pPr>
            <a:r>
              <a:rPr lang="en-IN" sz="1800" b="0" strike="noStrike" spc="-1">
                <a:solidFill>
                  <a:srgbClr val="000000"/>
                </a:solidFill>
                <a:uFill>
                  <a:solidFill>
                    <a:srgbClr val="FFFFFF"/>
                  </a:solidFill>
                </a:uFill>
                <a:latin typeface="Arial"/>
                <a:ea typeface="SimSun"/>
              </a:rPr>
              <a:t>Visualised the data using Tableau</a:t>
            </a:r>
            <a:endParaRPr lang="en-IN" sz="1800" b="0" strike="noStrike" spc="-1">
              <a:solidFill>
                <a:srgbClr val="000000"/>
              </a:solidFill>
              <a:uFill>
                <a:solidFill>
                  <a:srgbClr val="FFFFFF"/>
                </a:solidFill>
              </a:uFill>
              <a:latin typeface="Arial"/>
            </a:endParaRPr>
          </a:p>
        </p:txBody>
      </p:sp>
      <p:sp>
        <p:nvSpPr>
          <p:cNvPr id="126" name="CustomShape 11"/>
          <p:cNvSpPr/>
          <p:nvPr/>
        </p:nvSpPr>
        <p:spPr>
          <a:xfrm>
            <a:off x="137880" y="213228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7" name="CustomShape 12"/>
          <p:cNvSpPr/>
          <p:nvPr/>
        </p:nvSpPr>
        <p:spPr>
          <a:xfrm>
            <a:off x="137880" y="287460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8" name="CustomShape 13"/>
          <p:cNvSpPr/>
          <p:nvPr/>
        </p:nvSpPr>
        <p:spPr>
          <a:xfrm>
            <a:off x="137880" y="359100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9" name="CustomShape 14"/>
          <p:cNvSpPr/>
          <p:nvPr/>
        </p:nvSpPr>
        <p:spPr>
          <a:xfrm>
            <a:off x="1221120" y="4054378"/>
            <a:ext cx="7549560" cy="740462"/>
          </a:xfrm>
          <a:prstGeom prst="roundRect">
            <a:avLst>
              <a:gd name="adj" fmla="val 16667"/>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sz="1800" b="0" strike="noStrike" spc="-1" dirty="0">
                <a:solidFill>
                  <a:srgbClr val="FFFFFF"/>
                </a:solidFill>
                <a:uFill>
                  <a:solidFill>
                    <a:srgbClr val="FFFFFF"/>
                  </a:solidFill>
                </a:uFill>
                <a:latin typeface="Times New Roman"/>
                <a:ea typeface="SimSun"/>
              </a:rPr>
              <a:t>Machine Learning Used </a:t>
            </a:r>
            <a:r>
              <a:rPr lang="en-IN" sz="1800" b="0" strike="noStrike" spc="-1" dirty="0" smtClean="0">
                <a:solidFill>
                  <a:srgbClr val="FFFFFF"/>
                </a:solidFill>
                <a:uFill>
                  <a:solidFill>
                    <a:srgbClr val="FFFFFF"/>
                  </a:solidFill>
                </a:uFill>
                <a:latin typeface="Times New Roman"/>
                <a:ea typeface="SimSun"/>
              </a:rPr>
              <a:t>:</a:t>
            </a:r>
            <a:endParaRPr lang="en-IN" spc="-1" dirty="0">
              <a:solidFill>
                <a:srgbClr val="000000"/>
              </a:solidFill>
              <a:uFill>
                <a:solidFill>
                  <a:srgbClr val="FFFFFF"/>
                </a:solidFill>
              </a:uFill>
              <a:latin typeface="Arial"/>
            </a:endParaRPr>
          </a:p>
          <a:p>
            <a:pPr>
              <a:lnSpc>
                <a:spcPct val="90000"/>
              </a:lnSpc>
            </a:pPr>
            <a:r>
              <a:rPr lang="en-IN" spc="-1" dirty="0" smtClean="0">
                <a:solidFill>
                  <a:srgbClr val="000000"/>
                </a:solidFill>
                <a:uFill>
                  <a:solidFill>
                    <a:srgbClr val="FFFFFF"/>
                  </a:solidFill>
                </a:uFill>
                <a:ea typeface="SimSun"/>
              </a:rPr>
              <a:t>Decision Tree Regressor, Random Forest Regressor, GBT Regressor, </a:t>
            </a:r>
          </a:p>
          <a:p>
            <a:pPr>
              <a:lnSpc>
                <a:spcPct val="90000"/>
              </a:lnSpc>
            </a:pPr>
            <a:r>
              <a:rPr lang="en-IN" spc="-1" dirty="0" smtClean="0">
                <a:solidFill>
                  <a:srgbClr val="000000"/>
                </a:solidFill>
                <a:uFill>
                  <a:solidFill>
                    <a:srgbClr val="FFFFFF"/>
                  </a:solidFill>
                </a:uFill>
                <a:ea typeface="SimSun"/>
              </a:rPr>
              <a:t>Linear Regression and K-Means.</a:t>
            </a:r>
            <a:r>
              <a:rPr lang="en-IN" sz="1800" b="0" strike="noStrike" spc="-1" dirty="0" smtClean="0">
                <a:solidFill>
                  <a:srgbClr val="000000"/>
                </a:solidFill>
                <a:uFill>
                  <a:solidFill>
                    <a:srgbClr val="FFFFFF"/>
                  </a:solidFill>
                </a:uFill>
                <a:latin typeface="Arial"/>
                <a:ea typeface="SimSun"/>
              </a:rPr>
              <a:t>.</a:t>
            </a:r>
            <a:endParaRPr lang="en-IN" sz="1800" b="0" strike="noStrike" spc="-1" dirty="0">
              <a:solidFill>
                <a:srgbClr val="000000"/>
              </a:solidFill>
              <a:uFill>
                <a:solidFill>
                  <a:srgbClr val="FFFFFF"/>
                </a:solidFill>
              </a:uFill>
              <a:latin typeface="Arial"/>
            </a:endParaRPr>
          </a:p>
        </p:txBody>
      </p:sp>
      <p:sp>
        <p:nvSpPr>
          <p:cNvPr id="130" name="CustomShape 15"/>
          <p:cNvSpPr/>
          <p:nvPr/>
        </p:nvSpPr>
        <p:spPr>
          <a:xfrm>
            <a:off x="137880" y="430704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31" name="CustomShape 16"/>
          <p:cNvSpPr/>
          <p:nvPr/>
        </p:nvSpPr>
        <p:spPr>
          <a:xfrm>
            <a:off x="137880" y="5041440"/>
            <a:ext cx="978120" cy="402840"/>
          </a:xfrm>
          <a:prstGeom prst="notchedRightArrow">
            <a:avLst>
              <a:gd name="adj1" fmla="val 50000"/>
              <a:gd name="adj2" fmla="val 50000"/>
            </a:avLst>
          </a:prstGeom>
          <a:gradFill>
            <a:gsLst>
              <a:gs pos="0">
                <a:schemeClr val="accent1"/>
              </a:gs>
              <a:gs pos="100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895</Words>
  <Application>Microsoft Office PowerPoint</Application>
  <PresentationFormat>Widescreen</PresentationFormat>
  <Paragraphs>117</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SimSun</vt:lpstr>
      <vt:lpstr>Arial</vt:lpstr>
      <vt:lpstr>DejaVu Sans</vt:lpstr>
      <vt:lpstr>Garamond</vt:lpstr>
      <vt:lpstr>Symbol</vt:lpstr>
      <vt:lpstr>Times New Roman</vt:lpstr>
      <vt:lpstr>Wingdings</vt:lpstr>
      <vt:lpstr>Office Theme</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subject/>
  <dc:creator>student</dc:creator>
  <dc:description/>
  <cp:lastModifiedBy>LENOVO</cp:lastModifiedBy>
  <cp:revision>111</cp:revision>
  <dcterms:created xsi:type="dcterms:W3CDTF">2019-08-03T06:37:25Z</dcterms:created>
  <dcterms:modified xsi:type="dcterms:W3CDTF">2023-03-10T19:05:07Z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