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58" r:id="rId7"/>
    <p:sldId id="276" r:id="rId8"/>
    <p:sldId id="280" r:id="rId9"/>
    <p:sldId id="282" r:id="rId10"/>
    <p:sldId id="279" r:id="rId11"/>
    <p:sldId id="285" r:id="rId12"/>
    <p:sldId id="296" r:id="rId13"/>
    <p:sldId id="286" r:id="rId14"/>
    <p:sldId id="287" r:id="rId15"/>
    <p:sldId id="277" r:id="rId16"/>
    <p:sldId id="283" r:id="rId17"/>
    <p:sldId id="288" r:id="rId18"/>
    <p:sldId id="292" r:id="rId19"/>
    <p:sldId id="297" r:id="rId20"/>
    <p:sldId id="289" r:id="rId21"/>
    <p:sldId id="299"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D6980-0286-4AA8-BFA8-29EEB836BB26}" v="2178" dt="2022-10-16T20:31:40.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10/16/2022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10/16/2022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10/16/2022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10/16/2022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10/16/2022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10/16/2022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10/16/2022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463341" y="-136540"/>
            <a:ext cx="8628245" cy="3268520"/>
          </a:xfrm>
        </p:spPr>
        <p:txBody>
          <a:bodyPr>
            <a:normAutofit/>
          </a:bodyPr>
          <a:lstStyle/>
          <a:p>
            <a:pPr algn="ctr"/>
            <a:r>
              <a:rPr lang="en-US" sz="8000" dirty="0">
                <a:solidFill>
                  <a:srgbClr val="FFFFFF"/>
                </a:solidFill>
              </a:rPr>
              <a:t>CASE STUDY ON </a:t>
            </a:r>
            <a:br>
              <a:rPr lang="en-US" sz="8000" dirty="0"/>
            </a:br>
            <a:r>
              <a:rPr lang="en-US" sz="8000" dirty="0" err="1">
                <a:solidFill>
                  <a:srgbClr val="FFFFFF"/>
                </a:solidFill>
              </a:rPr>
              <a:t>DOGaholics</a:t>
            </a:r>
            <a:endParaRPr lang="en-US" sz="8000" dirty="0">
              <a:solidFill>
                <a:srgbClr val="FFFFFF"/>
              </a:solidFill>
            </a:endParaRP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931874" y="4797188"/>
            <a:ext cx="9679807" cy="1241828"/>
          </a:xfrm>
        </p:spPr>
        <p:txBody>
          <a:bodyPr vert="horz" lIns="91440" tIns="45720" rIns="91440" bIns="45720" rtlCol="0" anchor="t">
            <a:noAutofit/>
          </a:bodyPr>
          <a:lstStyle/>
          <a:p>
            <a:pPr algn="r"/>
            <a:r>
              <a:rPr lang="en-US" dirty="0">
                <a:solidFill>
                  <a:srgbClr val="FFFFFF"/>
                </a:solidFill>
              </a:rPr>
              <a:t>Anisha J</a:t>
            </a:r>
          </a:p>
          <a:p>
            <a:pPr algn="r"/>
            <a:r>
              <a:rPr lang="en-US" dirty="0">
                <a:solidFill>
                  <a:srgbClr val="FFFFFF"/>
                </a:solidFill>
              </a:rPr>
              <a:t>2211630</a:t>
            </a:r>
          </a:p>
          <a:p>
            <a:pPr algn="r"/>
            <a:r>
              <a:rPr lang="en-US" dirty="0">
                <a:solidFill>
                  <a:srgbClr val="FFFFFF"/>
                </a:solidFill>
              </a:rPr>
              <a:t>CDB22DW022</a:t>
            </a:r>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E116BCC-F61F-BD8B-A263-ED4D514C5A74}"/>
              </a:ext>
            </a:extLst>
          </p:cNvPr>
          <p:cNvPicPr>
            <a:picLocks noChangeAspect="1"/>
          </p:cNvPicPr>
          <p:nvPr/>
        </p:nvPicPr>
        <p:blipFill>
          <a:blip r:embed="rId2"/>
          <a:stretch>
            <a:fillRect/>
          </a:stretch>
        </p:blipFill>
        <p:spPr>
          <a:xfrm>
            <a:off x="1062486" y="1867505"/>
            <a:ext cx="2809884" cy="4586514"/>
          </a:xfrm>
          <a:prstGeom prst="rect">
            <a:avLst/>
          </a:prstGeom>
        </p:spPr>
      </p:pic>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371599" y="1721297"/>
            <a:ext cx="9724031" cy="4915258"/>
          </a:xfrm>
        </p:spPr>
        <p:txBody>
          <a:bodyPr vert="horz" lIns="91440" tIns="45720" rIns="91440" bIns="45720" rtlCol="0" anchor="ctr">
            <a:normAutofit/>
          </a:bodyPr>
          <a:lstStyle/>
          <a:p>
            <a:pPr marL="342900" indent="-342900" algn="just">
              <a:buChar char="•"/>
            </a:pPr>
            <a:r>
              <a:rPr lang="en-US" sz="2000" b="1" dirty="0">
                <a:solidFill>
                  <a:schemeClr val="tx1">
                    <a:lumMod val="95000"/>
                    <a:lumOff val="5000"/>
                  </a:schemeClr>
                </a:solidFill>
                <a:ea typeface="+mn-lt"/>
                <a:cs typeface="+mn-lt"/>
              </a:rPr>
              <a:t>Training and counselling </a:t>
            </a:r>
            <a:endParaRPr lang="en-US" sz="2000" b="1"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Owners of pets must exercise a great deal of patience while grooming and teaching their animals. Lessons on how to train animals might be quite beneficial. Users may look for problems and find quick fixes, which may involve anything relating to their pets. </a:t>
            </a:r>
            <a:endParaRPr lang="en-US" sz="2000" dirty="0">
              <a:solidFill>
                <a:schemeClr val="tx1">
                  <a:lumMod val="95000"/>
                  <a:lumOff val="5000"/>
                </a:schemeClr>
              </a:solidFill>
            </a:endParaRPr>
          </a:p>
          <a:p>
            <a:pPr marL="342900" indent="-342900" algn="just">
              <a:buChar char="•"/>
            </a:pPr>
            <a:r>
              <a:rPr lang="en-US" sz="2000" b="1" dirty="0">
                <a:solidFill>
                  <a:schemeClr val="tx1">
                    <a:lumMod val="95000"/>
                    <a:lumOff val="5000"/>
                  </a:schemeClr>
                </a:solidFill>
                <a:ea typeface="+mn-lt"/>
                <a:cs typeface="+mn-lt"/>
              </a:rPr>
              <a:t>Pet-friendly hotel reservations </a:t>
            </a:r>
            <a:endParaRPr lang="en-US" sz="2000" b="1"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Another distinctive function of this app is it helps in finding pet-friendly lodging and organizing pet-friendly travel. It aids customers in booking the hotel with the greatest pet accommodations. </a:t>
            </a:r>
          </a:p>
          <a:p>
            <a:pPr marL="342900" indent="-342900" algn="just">
              <a:buChar char="•"/>
            </a:pPr>
            <a:r>
              <a:rPr lang="en-US" sz="2000" b="1" dirty="0">
                <a:solidFill>
                  <a:schemeClr val="tx1">
                    <a:lumMod val="95000"/>
                    <a:lumOff val="5000"/>
                  </a:schemeClr>
                </a:solidFill>
                <a:ea typeface="+mn-lt"/>
                <a:cs typeface="+mn-lt"/>
              </a:rPr>
              <a:t>Services for emergencies </a:t>
            </a:r>
            <a:endParaRPr lang="en-US" sz="2000" b="1"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When a pet is injured in an accident, the emergency feature of this app is useful. For instance, if a pet is hurt, the app links the user with a local vet, animal hospital.</a:t>
            </a:r>
            <a:br>
              <a:rPr lang="en-US" sz="2000" dirty="0">
                <a:solidFill>
                  <a:schemeClr val="tx1">
                    <a:lumMod val="95000"/>
                    <a:lumOff val="5000"/>
                  </a:schemeClr>
                </a:solidFill>
                <a:ea typeface="+mn-lt"/>
                <a:cs typeface="+mn-lt"/>
              </a:rPr>
            </a:br>
            <a:r>
              <a:rPr lang="en-US" sz="2000" dirty="0">
                <a:solidFill>
                  <a:schemeClr val="tx1">
                    <a:lumMod val="95000"/>
                    <a:lumOff val="5000"/>
                  </a:schemeClr>
                </a:solidFill>
                <a:ea typeface="+mn-lt"/>
                <a:cs typeface="+mn-lt"/>
              </a:rPr>
              <a:t> </a:t>
            </a:r>
            <a:br>
              <a:rPr lang="en-US" sz="1400" dirty="0">
                <a:solidFill>
                  <a:schemeClr val="tx1">
                    <a:lumMod val="95000"/>
                    <a:lumOff val="5000"/>
                  </a:schemeClr>
                </a:solidFill>
                <a:ea typeface="+mn-lt"/>
                <a:cs typeface="+mn-lt"/>
              </a:rPr>
            </a:br>
            <a:endParaRPr lang="en-US" sz="1400" dirty="0">
              <a:solidFill>
                <a:schemeClr val="tx1">
                  <a:lumMod val="95000"/>
                  <a:lumOff val="5000"/>
                </a:schemeClr>
              </a:solidFill>
              <a:ea typeface="+mn-lt"/>
              <a:cs typeface="+mn-lt"/>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1704320" y="6455431"/>
            <a:ext cx="445913"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spTree>
    <p:extLst>
      <p:ext uri="{BB962C8B-B14F-4D97-AF65-F5344CB8AC3E}">
        <p14:creationId xmlns:p14="http://schemas.microsoft.com/office/powerpoint/2010/main" val="284338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371599" y="1657797"/>
            <a:ext cx="9724031" cy="5004158"/>
          </a:xfrm>
        </p:spPr>
        <p:txBody>
          <a:bodyPr vert="horz" lIns="91440" tIns="45720" rIns="91440" bIns="45720" rtlCol="0" anchor="ctr">
            <a:noAutofit/>
          </a:bodyPr>
          <a:lstStyle/>
          <a:p>
            <a:pPr marL="342900" indent="-342900" algn="just">
              <a:buChar char="•"/>
            </a:pPr>
            <a:r>
              <a:rPr lang="en-US" sz="2000" b="1" dirty="0">
                <a:solidFill>
                  <a:schemeClr val="tx1">
                    <a:lumMod val="95000"/>
                    <a:lumOff val="5000"/>
                  </a:schemeClr>
                </a:solidFill>
                <a:ea typeface="+mn-lt"/>
                <a:cs typeface="+mn-lt"/>
              </a:rPr>
              <a:t>Reminders </a:t>
            </a:r>
            <a:endParaRPr lang="en-US" sz="2000" b="1"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The pet owner will get reminders by receiving timely updates about immunizations and doctor's visits. </a:t>
            </a:r>
          </a:p>
          <a:p>
            <a:pPr marL="342900" indent="-342900" algn="just">
              <a:buChar char="•"/>
            </a:pPr>
            <a:r>
              <a:rPr lang="en-US" sz="2000" b="1" dirty="0">
                <a:solidFill>
                  <a:schemeClr val="tx1">
                    <a:lumMod val="95000"/>
                    <a:lumOff val="5000"/>
                  </a:schemeClr>
                </a:solidFill>
                <a:ea typeface="+mn-lt"/>
                <a:cs typeface="+mn-lt"/>
              </a:rPr>
              <a:t>Discussion with the Doctor </a:t>
            </a:r>
            <a:endParaRPr lang="en-US" sz="2000"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Through the app, pet owners should be able to get in touch with their animal's veterinarians </a:t>
            </a:r>
            <a:endParaRPr lang="en-US" sz="2000" dirty="0">
              <a:solidFill>
                <a:schemeClr val="tx1">
                  <a:lumMod val="95000"/>
                  <a:lumOff val="5000"/>
                </a:schemeClr>
              </a:solidFill>
            </a:endParaRPr>
          </a:p>
          <a:p>
            <a:pPr marL="342900" indent="-342900" algn="just">
              <a:buChar char="•"/>
            </a:pPr>
            <a:r>
              <a:rPr lang="en-US" sz="2000" b="1" dirty="0">
                <a:solidFill>
                  <a:schemeClr val="tx1">
                    <a:lumMod val="95000"/>
                    <a:lumOff val="5000"/>
                  </a:schemeClr>
                </a:solidFill>
                <a:ea typeface="+mn-lt"/>
                <a:cs typeface="+mn-lt"/>
              </a:rPr>
              <a:t>Electronic Notes </a:t>
            </a:r>
            <a:endParaRPr lang="en-US" sz="2000">
              <a:solidFill>
                <a:schemeClr val="tx1">
                  <a:lumMod val="95000"/>
                  <a:lumOff val="5000"/>
                </a:schemeClr>
              </a:solidFill>
            </a:endParaRPr>
          </a:p>
          <a:p>
            <a:pPr algn="just"/>
            <a:r>
              <a:rPr lang="en-US" sz="2000" dirty="0">
                <a:solidFill>
                  <a:schemeClr val="tx1">
                    <a:lumMod val="95000"/>
                    <a:lumOff val="5000"/>
                  </a:schemeClr>
                </a:solidFill>
                <a:ea typeface="+mn-lt"/>
                <a:cs typeface="+mn-lt"/>
              </a:rPr>
              <a:t>Notes are useful for keeping track of a pet's routine, including its nutrition, medication schedule, and exercise regimen. </a:t>
            </a:r>
            <a:endParaRPr lang="en-US" sz="2000" dirty="0">
              <a:solidFill>
                <a:schemeClr val="tx1">
                  <a:lumMod val="95000"/>
                  <a:lumOff val="5000"/>
                </a:schemeClr>
              </a:solidFill>
            </a:endParaRPr>
          </a:p>
          <a:p>
            <a:pPr marL="342900" indent="-342900" algn="just">
              <a:buChar char="•"/>
            </a:pPr>
            <a:r>
              <a:rPr lang="en-US" sz="2000" b="1" dirty="0">
                <a:solidFill>
                  <a:schemeClr val="tx1">
                    <a:lumMod val="95000"/>
                    <a:lumOff val="5000"/>
                  </a:schemeClr>
                </a:solidFill>
                <a:ea typeface="+mn-lt"/>
                <a:cs typeface="+mn-lt"/>
              </a:rPr>
              <a:t>Text and Image Connection </a:t>
            </a:r>
            <a:endParaRPr lang="en-US" sz="2000" b="1">
              <a:solidFill>
                <a:schemeClr val="tx1">
                  <a:lumMod val="95000"/>
                  <a:lumOff val="5000"/>
                </a:schemeClr>
              </a:solidFill>
            </a:endParaRPr>
          </a:p>
          <a:p>
            <a:pPr algn="just"/>
            <a:r>
              <a:rPr lang="en-US" sz="2000" dirty="0">
                <a:solidFill>
                  <a:schemeClr val="tx1">
                    <a:lumMod val="95000"/>
                    <a:lumOff val="5000"/>
                  </a:schemeClr>
                </a:solidFill>
                <a:ea typeface="+mn-lt"/>
                <a:cs typeface="+mn-lt"/>
              </a:rPr>
              <a:t>Pet owners ought to be able to communicate with one another by exchanging texts  and pictures of their pets. </a:t>
            </a:r>
            <a:endParaRPr lang="en-US" sz="200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1704320" y="6455431"/>
            <a:ext cx="445913"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extLst>
      <p:ext uri="{BB962C8B-B14F-4D97-AF65-F5344CB8AC3E}">
        <p14:creationId xmlns:p14="http://schemas.microsoft.com/office/powerpoint/2010/main" val="267171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Plans to </a:t>
            </a:r>
            <a:r>
              <a:rPr lang="en-US" sz="4000" dirty="0">
                <a:solidFill>
                  <a:srgbClr val="FFFFFF"/>
                </a:solidFill>
              </a:rPr>
              <a:t>Measure</a:t>
            </a:r>
            <a:r>
              <a:rPr lang="en-US" sz="4000" kern="1200" dirty="0">
                <a:solidFill>
                  <a:srgbClr val="FFFFFF"/>
                </a:solidFill>
                <a:latin typeface="+mj-lt"/>
                <a:ea typeface="+mj-ea"/>
                <a:cs typeface="+mj-cs"/>
              </a:rPr>
              <a:t> </a:t>
            </a:r>
            <a:r>
              <a:rPr lang="en-US" sz="4000" dirty="0">
                <a:solidFill>
                  <a:srgbClr val="FFFFFF"/>
                </a:solidFill>
              </a:rPr>
              <a:t>User</a:t>
            </a:r>
            <a:r>
              <a:rPr lang="en-US" sz="4000" kern="1200" dirty="0">
                <a:solidFill>
                  <a:srgbClr val="FFFFFF"/>
                </a:solidFill>
                <a:latin typeface="+mj-lt"/>
                <a:ea typeface="+mj-ea"/>
                <a:cs typeface="+mj-cs"/>
              </a:rPr>
              <a:t> </a:t>
            </a:r>
            <a:r>
              <a:rPr lang="en-US" sz="4000" dirty="0">
                <a:solidFill>
                  <a:srgbClr val="FFFFFF"/>
                </a:solidFill>
              </a:rPr>
              <a:t>Engagement </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1657797"/>
            <a:ext cx="9724031" cy="5169258"/>
          </a:xfrm>
        </p:spPr>
        <p:txBody>
          <a:bodyPr vert="horz" lIns="91440" tIns="45720" rIns="91440" bIns="45720" rtlCol="0" anchor="ctr">
            <a:normAutofit/>
          </a:bodyPr>
          <a:lstStyle/>
          <a:p>
            <a:pPr indent="-228600" algn="just">
              <a:lnSpc>
                <a:spcPct val="90000"/>
              </a:lnSpc>
              <a:buFont typeface="Arial" panose="020B0604020202020204" pitchFamily="34" charset="0"/>
              <a:buChar char="•"/>
            </a:pPr>
            <a:r>
              <a:rPr lang="en-US" sz="2000" b="1" dirty="0">
                <a:solidFill>
                  <a:schemeClr val="tx1"/>
                </a:solidFill>
              </a:rPr>
              <a:t>Data Visualization</a:t>
            </a:r>
            <a:endParaRPr lang="en-US" sz="2000" b="1">
              <a:solidFill>
                <a:schemeClr val="tx1"/>
              </a:solidFill>
            </a:endParaRPr>
          </a:p>
          <a:p>
            <a:pPr algn="just">
              <a:lnSpc>
                <a:spcPct val="90000"/>
              </a:lnSpc>
            </a:pPr>
            <a:r>
              <a:rPr lang="en-US" sz="2000" dirty="0">
                <a:solidFill>
                  <a:schemeClr val="tx1"/>
                </a:solidFill>
              </a:rPr>
              <a:t>The admin will be able to see all essential data and info about pet owners, pet sitters, vets, and other data. </a:t>
            </a:r>
          </a:p>
          <a:p>
            <a:pPr indent="-228600" algn="just">
              <a:lnSpc>
                <a:spcPct val="90000"/>
              </a:lnSpc>
              <a:buFont typeface="Arial" panose="020B0604020202020204" pitchFamily="34" charset="0"/>
              <a:buChar char="•"/>
            </a:pPr>
            <a:r>
              <a:rPr lang="en-US" sz="2000" b="1" dirty="0">
                <a:solidFill>
                  <a:schemeClr val="tx1"/>
                </a:solidFill>
              </a:rPr>
              <a:t>E-mail marketing </a:t>
            </a:r>
            <a:endParaRPr lang="en-US" sz="2000" b="1">
              <a:solidFill>
                <a:schemeClr val="tx1"/>
              </a:solidFill>
            </a:endParaRPr>
          </a:p>
          <a:p>
            <a:pPr algn="just">
              <a:lnSpc>
                <a:spcPct val="90000"/>
              </a:lnSpc>
            </a:pPr>
            <a:r>
              <a:rPr lang="en-US" sz="2000" dirty="0">
                <a:solidFill>
                  <a:schemeClr val="tx1"/>
                </a:solidFill>
              </a:rPr>
              <a:t>E-mail marketing is essential for admin in order to promote the app. </a:t>
            </a:r>
          </a:p>
          <a:p>
            <a:pPr indent="-228600" algn="just">
              <a:lnSpc>
                <a:spcPct val="90000"/>
              </a:lnSpc>
              <a:buFont typeface="Arial" panose="020B0604020202020204" pitchFamily="34" charset="0"/>
              <a:buChar char="•"/>
            </a:pPr>
            <a:r>
              <a:rPr lang="en-US" sz="2000" b="1" dirty="0">
                <a:solidFill>
                  <a:schemeClr val="tx1"/>
                </a:solidFill>
              </a:rPr>
              <a:t>Cloud-based Storage </a:t>
            </a:r>
            <a:endParaRPr lang="en-US" sz="2000" b="1">
              <a:solidFill>
                <a:schemeClr val="tx1"/>
              </a:solidFill>
            </a:endParaRPr>
          </a:p>
          <a:p>
            <a:pPr algn="just">
              <a:lnSpc>
                <a:spcPct val="90000"/>
              </a:lnSpc>
            </a:pPr>
            <a:r>
              <a:rPr lang="en-US" sz="2000" dirty="0">
                <a:solidFill>
                  <a:schemeClr val="tx1"/>
                </a:solidFill>
              </a:rPr>
              <a:t>Cloud storage helps in accessing the data from anywhere at any time. It is a safe and secure environment for storing data. </a:t>
            </a:r>
          </a:p>
          <a:p>
            <a:pPr indent="-228600" algn="just">
              <a:lnSpc>
                <a:spcPct val="90000"/>
              </a:lnSpc>
              <a:buFont typeface="Arial" panose="020B0604020202020204" pitchFamily="34" charset="0"/>
              <a:buChar char="•"/>
            </a:pPr>
            <a:r>
              <a:rPr lang="en-US" sz="2000" b="1" dirty="0">
                <a:solidFill>
                  <a:schemeClr val="tx1"/>
                </a:solidFill>
              </a:rPr>
              <a:t>Performance Statistics </a:t>
            </a:r>
            <a:endParaRPr lang="en-US" sz="2000" b="1">
              <a:solidFill>
                <a:schemeClr val="tx1"/>
              </a:solidFill>
            </a:endParaRPr>
          </a:p>
          <a:p>
            <a:pPr algn="just">
              <a:lnSpc>
                <a:spcPct val="90000"/>
              </a:lnSpc>
            </a:pPr>
            <a:r>
              <a:rPr lang="en-US" sz="2000" dirty="0">
                <a:solidFill>
                  <a:schemeClr val="tx1"/>
                </a:solidFill>
              </a:rPr>
              <a:t>The admin or app owner will be able to check the app performance for taking better business decisions.</a:t>
            </a:r>
          </a:p>
          <a:p>
            <a:pPr marL="342900" indent="-342900" algn="just">
              <a:lnSpc>
                <a:spcPct val="90000"/>
              </a:lnSpc>
              <a:buChar char="•"/>
            </a:pPr>
            <a:r>
              <a:rPr lang="en-US" sz="2000" b="1" dirty="0">
                <a:solidFill>
                  <a:schemeClr val="tx1">
                    <a:lumMod val="95000"/>
                    <a:lumOff val="5000"/>
                  </a:schemeClr>
                </a:solidFill>
                <a:ea typeface="+mn-lt"/>
                <a:cs typeface="+mn-lt"/>
              </a:rPr>
              <a:t>Ratings and Feedback </a:t>
            </a:r>
          </a:p>
          <a:p>
            <a:pPr algn="just">
              <a:lnSpc>
                <a:spcPct val="90000"/>
              </a:lnSpc>
            </a:pPr>
            <a:r>
              <a:rPr lang="en-US" sz="2000" dirty="0">
                <a:solidFill>
                  <a:schemeClr val="tx1">
                    <a:lumMod val="95000"/>
                    <a:lumOff val="5000"/>
                  </a:schemeClr>
                </a:solidFill>
                <a:ea typeface="+mn-lt"/>
                <a:cs typeface="+mn-lt"/>
              </a:rPr>
              <a:t>Admin should receive all the ratings and feedbacks by the user to make improvisation in the app. </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08523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Working model of DOGaholics</a:t>
            </a:r>
            <a:endParaRPr lang="en-US" sz="4000" b="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1886397"/>
            <a:ext cx="9724031" cy="4661258"/>
          </a:xfrm>
        </p:spPr>
        <p:txBody>
          <a:bodyPr vert="horz" lIns="91440" tIns="45720" rIns="91440" bIns="45720" rtlCol="0" anchor="ctr">
            <a:normAutofit/>
          </a:bodyPr>
          <a:lstStyle/>
          <a:p>
            <a:pPr algn="just">
              <a:lnSpc>
                <a:spcPct val="90000"/>
              </a:lnSpc>
            </a:pPr>
            <a:r>
              <a:rPr lang="en-US" sz="2000" dirty="0" err="1">
                <a:solidFill>
                  <a:schemeClr val="tx1"/>
                </a:solidFill>
              </a:rPr>
              <a:t>DOGaholics</a:t>
            </a:r>
            <a:r>
              <a:rPr lang="en-US" sz="2000" dirty="0">
                <a:solidFill>
                  <a:schemeClr val="tx1"/>
                </a:solidFill>
              </a:rPr>
              <a:t> serves various needs of pet owners and caregivers in a single place. Let us understand how the pet care app works. </a:t>
            </a:r>
            <a:endParaRPr lang="en-US">
              <a:solidFill>
                <a:schemeClr val="tx1"/>
              </a:solidFill>
            </a:endParaRPr>
          </a:p>
          <a:p>
            <a:pPr marL="285750" indent="-228600" algn="just">
              <a:lnSpc>
                <a:spcPct val="90000"/>
              </a:lnSpc>
              <a:buFont typeface="Arial" panose="020B0604020202020204" pitchFamily="34" charset="0"/>
              <a:buChar char="•"/>
            </a:pPr>
            <a:r>
              <a:rPr lang="en-US" sz="2000" dirty="0">
                <a:solidFill>
                  <a:schemeClr val="tx1"/>
                </a:solidFill>
              </a:rPr>
              <a:t>The pet parents need to install the app on their devices. </a:t>
            </a:r>
          </a:p>
          <a:p>
            <a:pPr marL="285750" indent="-228600" algn="just">
              <a:lnSpc>
                <a:spcPct val="90000"/>
              </a:lnSpc>
              <a:buFont typeface="Arial" panose="020B0604020202020204" pitchFamily="34" charset="0"/>
              <a:buChar char="•"/>
            </a:pPr>
            <a:r>
              <a:rPr lang="en-US" sz="2000" dirty="0">
                <a:solidFill>
                  <a:schemeClr val="tx1"/>
                </a:solidFill>
              </a:rPr>
              <a:t>Next, they must enter the login or signup details, such as name, e-mail, and phone number.  </a:t>
            </a:r>
          </a:p>
          <a:p>
            <a:pPr marL="285750" indent="-228600" algn="just">
              <a:lnSpc>
                <a:spcPct val="90000"/>
              </a:lnSpc>
              <a:buFont typeface="Arial" panose="020B0604020202020204" pitchFamily="34" charset="0"/>
              <a:buChar char="•"/>
            </a:pPr>
            <a:r>
              <a:rPr lang="en-US" sz="2000" dirty="0">
                <a:solidFill>
                  <a:schemeClr val="tx1"/>
                </a:solidFill>
              </a:rPr>
              <a:t>There will be option for a relevant subscription to use the app and their services. Choosing a subscription plan will help to avail of unique features offered by the app. </a:t>
            </a:r>
          </a:p>
          <a:p>
            <a:pPr marL="285750" indent="-228600" algn="just">
              <a:lnSpc>
                <a:spcPct val="90000"/>
              </a:lnSpc>
              <a:buFont typeface="Arial" panose="020B0604020202020204" pitchFamily="34" charset="0"/>
              <a:buChar char="•"/>
            </a:pPr>
            <a:r>
              <a:rPr lang="en-US" sz="2000" dirty="0">
                <a:solidFill>
                  <a:schemeClr val="tx1"/>
                </a:solidFill>
              </a:rPr>
              <a:t>Include details about the pet in the application for personalized recommendations. </a:t>
            </a:r>
          </a:p>
          <a:p>
            <a:pPr marL="285750" indent="-228600" algn="just">
              <a:lnSpc>
                <a:spcPct val="90000"/>
              </a:lnSpc>
              <a:buFont typeface="Arial" panose="020B0604020202020204" pitchFamily="34" charset="0"/>
              <a:buChar char="•"/>
            </a:pPr>
            <a:r>
              <a:rPr lang="en-US" sz="2000" dirty="0">
                <a:solidFill>
                  <a:schemeClr val="tx1"/>
                </a:solidFill>
              </a:rPr>
              <a:t>Choose the product or pet care service they are interested in. </a:t>
            </a:r>
          </a:p>
          <a:p>
            <a:pPr marL="285750" indent="-228600" algn="just">
              <a:lnSpc>
                <a:spcPct val="90000"/>
              </a:lnSpc>
              <a:buFont typeface="Arial" panose="020B0604020202020204" pitchFamily="34" charset="0"/>
              <a:buChar char="•"/>
            </a:pPr>
            <a:r>
              <a:rPr lang="en-US" sz="2000" dirty="0">
                <a:solidFill>
                  <a:schemeClr val="tx1"/>
                </a:solidFill>
              </a:rPr>
              <a:t>After selecting and paying for the products or services, wait for further commands.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Tree>
    <p:extLst>
      <p:ext uri="{BB962C8B-B14F-4D97-AF65-F5344CB8AC3E}">
        <p14:creationId xmlns:p14="http://schemas.microsoft.com/office/powerpoint/2010/main" val="61187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ea typeface="+mj-lt"/>
                <a:cs typeface="+mj-lt"/>
              </a:rPr>
              <a:t>Predictive and Prescriptive Analytics </a:t>
            </a: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342900" indent="-342900" algn="just">
              <a:lnSpc>
                <a:spcPct val="90000"/>
              </a:lnSpc>
              <a:buChar char="•"/>
            </a:pPr>
            <a:r>
              <a:rPr lang="en-US" sz="2000" dirty="0">
                <a:solidFill>
                  <a:schemeClr val="tx1"/>
                </a:solidFill>
              </a:rPr>
              <a:t>Based on what kind of services a user likes, the user will be provided with similar kind of notification for such services.</a:t>
            </a:r>
            <a:endParaRPr lang="en-US" dirty="0">
              <a:solidFill>
                <a:schemeClr val="tx1"/>
              </a:solidFill>
            </a:endParaRPr>
          </a:p>
          <a:p>
            <a:pPr marL="342900" indent="-342900" algn="just">
              <a:lnSpc>
                <a:spcPct val="90000"/>
              </a:lnSpc>
              <a:buChar char="•"/>
            </a:pPr>
            <a:r>
              <a:rPr lang="en-US" sz="2000" dirty="0">
                <a:solidFill>
                  <a:schemeClr val="tx1"/>
                </a:solidFill>
              </a:rPr>
              <a:t>Based on a user’s engagement with different product and services, similar thing will  be forwarded to the user. </a:t>
            </a:r>
            <a:endParaRPr lang="en-US">
              <a:solidFill>
                <a:schemeClr val="tx1"/>
              </a:solidFill>
            </a:endParaRPr>
          </a:p>
          <a:p>
            <a:pPr marL="342900" indent="-342900" algn="just">
              <a:lnSpc>
                <a:spcPct val="90000"/>
              </a:lnSpc>
              <a:buChar char="•"/>
            </a:pPr>
            <a:r>
              <a:rPr lang="en-US" sz="2000" dirty="0">
                <a:solidFill>
                  <a:schemeClr val="tx1"/>
                </a:solidFill>
              </a:rPr>
              <a:t>Based on the ratings and reviews of the users regarding the app, it will be noticed for further preference and recommendations to users which will be based on these rankings. The rankings may be regarding different aspects like cost, hospitality, services offered, products delivered, errors in management and so on.</a:t>
            </a:r>
            <a:endParaRPr lang="en-US" dirty="0">
              <a:solidFill>
                <a:schemeClr val="tx1"/>
              </a:solidFill>
            </a:endParaRPr>
          </a:p>
          <a:p>
            <a:pPr marL="342900" indent="-342900" algn="just">
              <a:lnSpc>
                <a:spcPct val="90000"/>
              </a:lnSpc>
              <a:buChar char="•"/>
            </a:pPr>
            <a:endParaRPr lang="en-US" sz="2000" dirty="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dirty="0">
                <a:solidFill>
                  <a:schemeClr val="tx1">
                    <a:lumMod val="50000"/>
                    <a:lumOff val="50000"/>
                  </a:schemeClr>
                </a:solidFill>
              </a:rPr>
              <a:pPr>
                <a:spcAft>
                  <a:spcPts val="600"/>
                </a:spcAft>
              </a:pPr>
              <a:t>14</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145511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DAAB1-F925-A876-BDAD-A40D7DE56B4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Churn</a:t>
            </a:r>
            <a:r>
              <a:rPr lang="en-US" sz="4000" kern="1200" dirty="0">
                <a:solidFill>
                  <a:srgbClr val="FFFFFF"/>
                </a:solidFill>
                <a:latin typeface="+mj-lt"/>
                <a:ea typeface="+mj-ea"/>
                <a:cs typeface="+mj-cs"/>
              </a:rPr>
              <a:t> </a:t>
            </a:r>
            <a:r>
              <a:rPr lang="en-US" sz="4000" dirty="0">
                <a:solidFill>
                  <a:srgbClr val="FFFFFF"/>
                </a:solidFill>
              </a:rPr>
              <a:t>Analysis</a:t>
            </a:r>
            <a:r>
              <a:rPr lang="en-US" sz="4000" kern="1200" dirty="0">
                <a:solidFill>
                  <a:srgbClr val="FFFFFF"/>
                </a:solidFill>
                <a:latin typeface="+mj-lt"/>
                <a:ea typeface="+mj-ea"/>
                <a:cs typeface="+mj-cs"/>
              </a:rPr>
              <a:t> </a:t>
            </a:r>
            <a:r>
              <a:rPr lang="en-US" sz="4000" dirty="0">
                <a:solidFill>
                  <a:srgbClr val="FFFFFF"/>
                </a:solidFill>
              </a:rPr>
              <a:t>for Retaining</a:t>
            </a:r>
            <a:r>
              <a:rPr lang="en-US" sz="4000" kern="1200" dirty="0">
                <a:solidFill>
                  <a:srgbClr val="FFFFFF"/>
                </a:solidFill>
                <a:latin typeface="+mj-lt"/>
                <a:ea typeface="+mj-ea"/>
                <a:cs typeface="+mj-cs"/>
              </a:rPr>
              <a:t> </a:t>
            </a:r>
            <a:r>
              <a:rPr lang="en-US" sz="4000" dirty="0">
                <a:solidFill>
                  <a:srgbClr val="FFFFFF"/>
                </a:solidFill>
              </a:rPr>
              <a:t>Users</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EE12EC2-66D3-1325-7460-A6EED56A398F}"/>
              </a:ext>
            </a:extLst>
          </p:cNvPr>
          <p:cNvSpPr>
            <a:spLocks noGrp="1"/>
          </p:cNvSpPr>
          <p:nvPr>
            <p:ph type="body" idx="1"/>
          </p:nvPr>
        </p:nvSpPr>
        <p:spPr>
          <a:xfrm>
            <a:off x="1371599" y="1860997"/>
            <a:ext cx="9724031" cy="4864458"/>
          </a:xfrm>
        </p:spPr>
        <p:txBody>
          <a:bodyPr vert="horz" lIns="91440" tIns="45720" rIns="91440" bIns="45720" rtlCol="0" anchor="ctr">
            <a:normAutofit/>
          </a:bodyPr>
          <a:lstStyle/>
          <a:p>
            <a:pPr marL="342900" indent="-342900" algn="just">
              <a:buChar char="•"/>
            </a:pPr>
            <a:r>
              <a:rPr lang="en-US" sz="2000" b="1" dirty="0">
                <a:solidFill>
                  <a:schemeClr val="tx1">
                    <a:lumMod val="95000"/>
                    <a:lumOff val="5000"/>
                  </a:schemeClr>
                </a:solidFill>
                <a:ea typeface="+mn-lt"/>
                <a:cs typeface="+mn-lt"/>
              </a:rPr>
              <a:t>Setting realistic expectations from the get-go </a:t>
            </a:r>
            <a:endParaRPr lang="en-US" sz="2000" b="1"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The most common reason why customers leave a platform – they fail to deliver to the tunes of the promises they made. It is a common practice across industries to over promise and under deliver. Setting a realistic expectation will helps to go with the flow. </a:t>
            </a:r>
            <a:endParaRPr lang="en-US" sz="2000">
              <a:solidFill>
                <a:schemeClr val="tx1">
                  <a:lumMod val="95000"/>
                  <a:lumOff val="5000"/>
                </a:schemeClr>
              </a:solidFill>
            </a:endParaRPr>
          </a:p>
          <a:p>
            <a:pPr marL="342900" indent="-342900" algn="just">
              <a:buChar char="•"/>
            </a:pPr>
            <a:r>
              <a:rPr lang="en-US" sz="2000" b="1" dirty="0">
                <a:solidFill>
                  <a:schemeClr val="tx1">
                    <a:lumMod val="95000"/>
                    <a:lumOff val="5000"/>
                  </a:schemeClr>
                </a:solidFill>
                <a:ea typeface="+mn-lt"/>
                <a:cs typeface="+mn-lt"/>
              </a:rPr>
              <a:t>Nail the first five minutes </a:t>
            </a:r>
            <a:endParaRPr lang="en-US" sz="2000" b="1">
              <a:solidFill>
                <a:schemeClr val="tx1">
                  <a:lumMod val="95000"/>
                  <a:lumOff val="5000"/>
                </a:schemeClr>
              </a:solidFill>
            </a:endParaRPr>
          </a:p>
          <a:p>
            <a:pPr algn="just"/>
            <a:r>
              <a:rPr lang="en-US" sz="2000" dirty="0">
                <a:solidFill>
                  <a:schemeClr val="tx1">
                    <a:lumMod val="95000"/>
                    <a:lumOff val="5000"/>
                  </a:schemeClr>
                </a:solidFill>
                <a:ea typeface="+mn-lt"/>
                <a:cs typeface="+mn-lt"/>
              </a:rPr>
              <a:t>The most reliable way to reduce customer churn and earn the loyalty of a customer is to deliver remarkable customer service. It essentially starts with the first impression your business creates in the minds of the customer </a:t>
            </a:r>
            <a:endParaRPr lang="en-US" sz="2000">
              <a:solidFill>
                <a:schemeClr val="tx1">
                  <a:lumMod val="95000"/>
                  <a:lumOff val="5000"/>
                </a:schemeClr>
              </a:solidFill>
            </a:endParaRPr>
          </a:p>
          <a:p>
            <a:pPr algn="just"/>
            <a:endParaRPr lang="en-US" sz="2000" b="1"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7CD0D1F9-8478-1874-936C-1C85C53DF962}"/>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dirty="0">
                <a:solidFill>
                  <a:schemeClr val="tx1">
                    <a:lumMod val="50000"/>
                    <a:lumOff val="50000"/>
                  </a:schemeClr>
                </a:solidFill>
              </a:rPr>
              <a:pPr>
                <a:spcAft>
                  <a:spcPts val="600"/>
                </a:spcAft>
              </a:pPr>
              <a:t>15</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106675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E12EC2-66D3-1325-7460-A6EED56A398F}"/>
              </a:ext>
            </a:extLst>
          </p:cNvPr>
          <p:cNvSpPr>
            <a:spLocks noGrp="1"/>
          </p:cNvSpPr>
          <p:nvPr>
            <p:ph type="body" idx="1"/>
          </p:nvPr>
        </p:nvSpPr>
        <p:spPr>
          <a:xfrm>
            <a:off x="1371599" y="1873697"/>
            <a:ext cx="9724031" cy="4394558"/>
          </a:xfrm>
        </p:spPr>
        <p:txBody>
          <a:bodyPr vert="horz" lIns="91440" tIns="45720" rIns="91440" bIns="45720" rtlCol="0" anchor="ctr">
            <a:normAutofit/>
          </a:bodyPr>
          <a:lstStyle/>
          <a:p>
            <a:pPr marL="342900" indent="-342900" algn="just">
              <a:lnSpc>
                <a:spcPct val="90000"/>
              </a:lnSpc>
              <a:buChar char="•"/>
            </a:pPr>
            <a:r>
              <a:rPr lang="en-US" sz="2000" b="1" dirty="0">
                <a:solidFill>
                  <a:schemeClr val="tx1">
                    <a:lumMod val="95000"/>
                    <a:lumOff val="5000"/>
                  </a:schemeClr>
                </a:solidFill>
                <a:ea typeface="+mn-lt"/>
                <a:cs typeface="+mn-lt"/>
              </a:rPr>
              <a:t>Collecting feedback from customers </a:t>
            </a:r>
            <a:endParaRPr lang="en-US" sz="2000" b="1">
              <a:solidFill>
                <a:schemeClr val="tx1">
                  <a:lumMod val="95000"/>
                  <a:lumOff val="5000"/>
                </a:schemeClr>
              </a:solidFill>
            </a:endParaRPr>
          </a:p>
          <a:p>
            <a:pPr algn="just">
              <a:lnSpc>
                <a:spcPct val="90000"/>
              </a:lnSpc>
            </a:pPr>
            <a:r>
              <a:rPr lang="en-US" sz="2000" dirty="0">
                <a:solidFill>
                  <a:schemeClr val="tx1">
                    <a:lumMod val="95000"/>
                    <a:lumOff val="5000"/>
                  </a:schemeClr>
                </a:solidFill>
                <a:ea typeface="+mn-lt"/>
                <a:cs typeface="+mn-lt"/>
              </a:rPr>
              <a:t>This is the easiest, yet the most powerful way to keep your customers from churning. Collecting feedback from the customers and reviewing those feedbacks, providing proper solution to dissatisfied uses will helps to reduce customers from churning.</a:t>
            </a:r>
          </a:p>
          <a:p>
            <a:pPr marL="342900" indent="-342900" algn="just">
              <a:lnSpc>
                <a:spcPct val="90000"/>
              </a:lnSpc>
              <a:buChar char="•"/>
            </a:pPr>
            <a:r>
              <a:rPr lang="en-US" sz="2000" b="1" dirty="0">
                <a:solidFill>
                  <a:schemeClr val="tx1">
                    <a:lumMod val="95000"/>
                    <a:lumOff val="5000"/>
                  </a:schemeClr>
                </a:solidFill>
                <a:ea typeface="+mn-lt"/>
                <a:cs typeface="+mn-lt"/>
              </a:rPr>
              <a:t>Building useful resources for customers </a:t>
            </a:r>
            <a:endParaRPr lang="en-US" sz="2000" b="1">
              <a:solidFill>
                <a:schemeClr val="tx1">
                  <a:lumMod val="95000"/>
                  <a:lumOff val="5000"/>
                </a:schemeClr>
              </a:solidFill>
            </a:endParaRPr>
          </a:p>
          <a:p>
            <a:pPr algn="just">
              <a:lnSpc>
                <a:spcPct val="90000"/>
              </a:lnSpc>
            </a:pPr>
            <a:r>
              <a:rPr lang="en-US" sz="2000" dirty="0">
                <a:solidFill>
                  <a:schemeClr val="tx1">
                    <a:lumMod val="95000"/>
                    <a:lumOff val="5000"/>
                  </a:schemeClr>
                </a:solidFill>
                <a:ea typeface="+mn-lt"/>
                <a:cs typeface="+mn-lt"/>
              </a:rPr>
              <a:t>A customer who understands the  product and its benefits well is an educated customer and educated customers do not abandon you. Building a useful resources for the customers will always  keep them within the premise of the app</a:t>
            </a:r>
            <a:endParaRPr lang="en-US" sz="200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7CD0D1F9-8478-1874-936C-1C85C53DF962}"/>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dirty="0">
                <a:solidFill>
                  <a:schemeClr val="tx1">
                    <a:lumMod val="50000"/>
                    <a:lumOff val="50000"/>
                  </a:schemeClr>
                </a:solidFill>
              </a:rPr>
              <a:pPr>
                <a:spcAft>
                  <a:spcPts val="600"/>
                </a:spcAft>
              </a:pPr>
              <a:t>16</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221781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Monetization </a:t>
            </a:r>
            <a:r>
              <a:rPr lang="en-US" sz="4000" dirty="0">
                <a:solidFill>
                  <a:srgbClr val="FFFFFF"/>
                </a:solidFill>
              </a:rPr>
              <a:t>Ideas</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1594297"/>
            <a:ext cx="9724031" cy="5347058"/>
          </a:xfrm>
        </p:spPr>
        <p:txBody>
          <a:bodyPr vert="horz" lIns="91440" tIns="45720" rIns="91440" bIns="45720" rtlCol="0" anchor="ctr">
            <a:normAutofit/>
          </a:bodyPr>
          <a:lstStyle/>
          <a:p>
            <a:pPr marL="342900" indent="-342900" algn="just">
              <a:lnSpc>
                <a:spcPct val="90000"/>
              </a:lnSpc>
              <a:buChar char="•"/>
            </a:pPr>
            <a:r>
              <a:rPr lang="en-US" sz="2000" b="1" dirty="0">
                <a:solidFill>
                  <a:schemeClr val="tx1">
                    <a:lumMod val="95000"/>
                    <a:lumOff val="5000"/>
                  </a:schemeClr>
                </a:solidFill>
                <a:ea typeface="+mn-lt"/>
                <a:cs typeface="+mn-lt"/>
              </a:rPr>
              <a:t>Merchandise </a:t>
            </a:r>
            <a:endParaRPr lang="en-US" sz="2000" b="1">
              <a:solidFill>
                <a:schemeClr val="tx1">
                  <a:lumMod val="95000"/>
                  <a:lumOff val="5000"/>
                </a:schemeClr>
              </a:solidFill>
            </a:endParaRPr>
          </a:p>
          <a:p>
            <a:pPr algn="just">
              <a:lnSpc>
                <a:spcPct val="90000"/>
              </a:lnSpc>
            </a:pPr>
            <a:r>
              <a:rPr lang="en-US" sz="2000" dirty="0">
                <a:solidFill>
                  <a:schemeClr val="tx1">
                    <a:lumMod val="95000"/>
                    <a:lumOff val="5000"/>
                  </a:schemeClr>
                </a:solidFill>
                <a:ea typeface="+mn-lt"/>
                <a:cs typeface="+mn-lt"/>
              </a:rPr>
              <a:t>Under this revenue model, the business developing pet marketplace app can design and sell company-themed merchandise. It can include dog collars, shirts, and other pet-related products on which the company’s brand gets tagged.  </a:t>
            </a:r>
          </a:p>
          <a:p>
            <a:pPr marL="342900" indent="-342900" algn="just">
              <a:lnSpc>
                <a:spcPct val="90000"/>
              </a:lnSpc>
              <a:buChar char="•"/>
            </a:pPr>
            <a:r>
              <a:rPr lang="en-US" sz="2000" b="1" dirty="0">
                <a:solidFill>
                  <a:schemeClr val="tx1">
                    <a:lumMod val="95000"/>
                    <a:lumOff val="5000"/>
                  </a:schemeClr>
                </a:solidFill>
                <a:ea typeface="+mn-lt"/>
                <a:cs typeface="+mn-lt"/>
              </a:rPr>
              <a:t>Advertisements </a:t>
            </a:r>
            <a:endParaRPr lang="en-US" sz="2000" b="1">
              <a:solidFill>
                <a:schemeClr val="tx1">
                  <a:lumMod val="95000"/>
                  <a:lumOff val="5000"/>
                </a:schemeClr>
              </a:solidFill>
              <a:ea typeface="+mn-lt"/>
              <a:cs typeface="+mn-lt"/>
            </a:endParaRPr>
          </a:p>
          <a:p>
            <a:pPr algn="just">
              <a:lnSpc>
                <a:spcPct val="90000"/>
              </a:lnSpc>
            </a:pPr>
            <a:r>
              <a:rPr lang="en-US" sz="2000" dirty="0">
                <a:solidFill>
                  <a:schemeClr val="tx1">
                    <a:lumMod val="95000"/>
                    <a:lumOff val="5000"/>
                  </a:schemeClr>
                </a:solidFill>
                <a:ea typeface="+mn-lt"/>
                <a:cs typeface="+mn-lt"/>
              </a:rPr>
              <a:t>The advertisement revenue model targets two birds with one stone. The app charges businesses who want to place ads in the app, thus making revenue from them. Also, the app users can purchase a premium version for ad-free experience in the app. </a:t>
            </a:r>
          </a:p>
          <a:p>
            <a:pPr marL="342900" indent="-342900" algn="just">
              <a:lnSpc>
                <a:spcPct val="90000"/>
              </a:lnSpc>
              <a:buChar char="•"/>
            </a:pPr>
            <a:r>
              <a:rPr lang="en-US" sz="2000" b="1" dirty="0">
                <a:solidFill>
                  <a:schemeClr val="tx1">
                    <a:lumMod val="95000"/>
                    <a:lumOff val="5000"/>
                  </a:schemeClr>
                </a:solidFill>
                <a:ea typeface="+mn-lt"/>
                <a:cs typeface="+mn-lt"/>
              </a:rPr>
              <a:t>Integrating eCommerce </a:t>
            </a:r>
            <a:endParaRPr lang="en-US" sz="2000" b="1">
              <a:solidFill>
                <a:schemeClr val="tx1">
                  <a:lumMod val="95000"/>
                  <a:lumOff val="5000"/>
                </a:schemeClr>
              </a:solidFill>
              <a:ea typeface="+mn-lt"/>
              <a:cs typeface="+mn-lt"/>
            </a:endParaRPr>
          </a:p>
          <a:p>
            <a:pPr algn="just">
              <a:lnSpc>
                <a:spcPct val="90000"/>
              </a:lnSpc>
            </a:pPr>
            <a:r>
              <a:rPr lang="en-US" sz="2000" dirty="0">
                <a:solidFill>
                  <a:schemeClr val="tx1">
                    <a:lumMod val="95000"/>
                    <a:lumOff val="5000"/>
                  </a:schemeClr>
                </a:solidFill>
                <a:ea typeface="+mn-lt"/>
                <a:cs typeface="+mn-lt"/>
              </a:rPr>
              <a:t>A pet care app can sell diverse pet products like harnesses, supplies, food, etc. Integrating with e-commerce giants like Amazon can increase the sales. </a:t>
            </a:r>
          </a:p>
          <a:p>
            <a:pPr marL="342900" indent="-342900" algn="just">
              <a:lnSpc>
                <a:spcPct val="90000"/>
              </a:lnSpc>
              <a:buChar char="•"/>
            </a:pPr>
            <a:r>
              <a:rPr lang="en-US" sz="2000" b="1" dirty="0">
                <a:solidFill>
                  <a:schemeClr val="tx1">
                    <a:lumMod val="95000"/>
                    <a:lumOff val="5000"/>
                  </a:schemeClr>
                </a:solidFill>
                <a:ea typeface="+mn-lt"/>
                <a:cs typeface="+mn-lt"/>
              </a:rPr>
              <a:t>Commission </a:t>
            </a:r>
            <a:endParaRPr lang="en-US" sz="2000" b="1">
              <a:solidFill>
                <a:schemeClr val="tx1">
                  <a:lumMod val="95000"/>
                  <a:lumOff val="5000"/>
                </a:schemeClr>
              </a:solidFill>
              <a:ea typeface="+mn-lt"/>
              <a:cs typeface="+mn-lt"/>
            </a:endParaRPr>
          </a:p>
          <a:p>
            <a:pPr algn="just">
              <a:lnSpc>
                <a:spcPct val="90000"/>
              </a:lnSpc>
            </a:pPr>
            <a:r>
              <a:rPr lang="en-US" sz="2000" dirty="0">
                <a:solidFill>
                  <a:schemeClr val="tx1">
                    <a:lumMod val="95000"/>
                    <a:lumOff val="5000"/>
                  </a:schemeClr>
                </a:solidFill>
                <a:ea typeface="+mn-lt"/>
                <a:cs typeface="+mn-lt"/>
              </a:rPr>
              <a:t>Under this revenue model, the application brings pet sellers and owners together and charges both of them a percentage to use the app and its features. </a:t>
            </a:r>
          </a:p>
          <a:p>
            <a:pPr algn="just">
              <a:lnSpc>
                <a:spcPct val="90000"/>
              </a:lnSpc>
            </a:pPr>
            <a:endParaRPr lang="en-US" sz="2000"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dirty="0">
                <a:solidFill>
                  <a:schemeClr val="tx1">
                    <a:lumMod val="50000"/>
                    <a:lumOff val="50000"/>
                  </a:schemeClr>
                </a:solidFill>
              </a:rPr>
              <a:pPr>
                <a:spcAft>
                  <a:spcPts val="600"/>
                </a:spcAft>
              </a:pPr>
              <a:t>17</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294765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7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 Placeholder 4">
            <a:extLst>
              <a:ext uri="{FF2B5EF4-FFF2-40B4-BE49-F238E27FC236}">
                <a16:creationId xmlns:a16="http://schemas.microsoft.com/office/drawing/2014/main" id="{6B2931CB-831E-56DF-D168-A02BD5196D69}"/>
              </a:ext>
            </a:extLst>
          </p:cNvPr>
          <p:cNvSpPr>
            <a:spLocks noGrp="1"/>
          </p:cNvSpPr>
          <p:nvPr>
            <p:ph type="body" idx="1"/>
          </p:nvPr>
        </p:nvSpPr>
        <p:spPr>
          <a:xfrm>
            <a:off x="736242" y="1581524"/>
            <a:ext cx="2919738" cy="3703917"/>
          </a:xfrm>
        </p:spPr>
        <p:txBody>
          <a:bodyPr vert="horz" lIns="91440" tIns="45720" rIns="91440" bIns="45720" rtlCol="0" anchor="b">
            <a:noAutofit/>
          </a:bodyPr>
          <a:lstStyle/>
          <a:p>
            <a:pPr>
              <a:lnSpc>
                <a:spcPct val="90000"/>
              </a:lnSpc>
            </a:pPr>
            <a:r>
              <a:rPr lang="en-US" sz="3600" b="1" kern="1200" dirty="0">
                <a:solidFill>
                  <a:srgbClr val="FFFFFF"/>
                </a:solidFill>
                <a:latin typeface="+mn-lt"/>
                <a:ea typeface="+mn-ea"/>
                <a:cs typeface="+mn-cs"/>
              </a:rPr>
              <a:t>“Dogs do speak, but only to those who </a:t>
            </a:r>
            <a:r>
              <a:rPr lang="en-US" sz="3600" b="1" dirty="0">
                <a:solidFill>
                  <a:srgbClr val="FFFFFF"/>
                </a:solidFill>
              </a:rPr>
              <a:t>know how</a:t>
            </a:r>
            <a:r>
              <a:rPr lang="en-US" sz="3600" b="1" kern="1200" dirty="0">
                <a:solidFill>
                  <a:srgbClr val="FFFFFF"/>
                </a:solidFill>
                <a:latin typeface="+mn-lt"/>
                <a:ea typeface="+mn-ea"/>
                <a:cs typeface="+mn-cs"/>
              </a:rPr>
              <a:t> to listen.”– Orhan Pamuk</a:t>
            </a:r>
          </a:p>
        </p:txBody>
      </p:sp>
      <p:pic>
        <p:nvPicPr>
          <p:cNvPr id="7" name="Picture 10" descr="A picture containing dog, indoor, green, brown&#10;&#10;Description automatically generated">
            <a:extLst>
              <a:ext uri="{FF2B5EF4-FFF2-40B4-BE49-F238E27FC236}">
                <a16:creationId xmlns:a16="http://schemas.microsoft.com/office/drawing/2014/main" id="{44C7BB1F-1997-E4A7-AA72-4687CDE61FEA}"/>
              </a:ext>
            </a:extLst>
          </p:cNvPr>
          <p:cNvPicPr>
            <a:picLocks noChangeAspect="1"/>
          </p:cNvPicPr>
          <p:nvPr/>
        </p:nvPicPr>
        <p:blipFill rotWithShape="1">
          <a:blip r:embed="rId2"/>
          <a:srcRect t="7458" r="9693" b="1634"/>
          <a:stretch/>
        </p:blipFill>
        <p:spPr>
          <a:xfrm>
            <a:off x="4502428" y="855879"/>
            <a:ext cx="7225748" cy="5146241"/>
          </a:xfrm>
          <a:prstGeom prst="rect">
            <a:avLst/>
          </a:prstGeom>
        </p:spPr>
      </p:pic>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defRPr/>
            </a:pPr>
            <a:fld id="{294A09A9-5501-47C1-A89A-A340965A2BE2}" type="slidenum">
              <a:rPr lang="en-US" sz="1100">
                <a:solidFill>
                  <a:schemeClr val="tx1">
                    <a:lumMod val="50000"/>
                    <a:lumOff val="50000"/>
                  </a:schemeClr>
                </a:solidFill>
              </a:rPr>
              <a:pPr>
                <a:spcAft>
                  <a:spcPts val="600"/>
                </a:spcAft>
                <a:defRPr/>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424358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16" name="Picture 16">
            <a:extLst>
              <a:ext uri="{FF2B5EF4-FFF2-40B4-BE49-F238E27FC236}">
                <a16:creationId xmlns:a16="http://schemas.microsoft.com/office/drawing/2014/main" id="{EFF5EF4C-C0F6-A4D4-57AE-C9309425715A}"/>
              </a:ext>
            </a:extLst>
          </p:cNvPr>
          <p:cNvPicPr>
            <a:picLocks noChangeAspect="1"/>
          </p:cNvPicPr>
          <p:nvPr/>
        </p:nvPicPr>
        <p:blipFill rotWithShape="1">
          <a:blip r:embed="rId2"/>
          <a:srcRect t="18014" b="24734"/>
          <a:stretch/>
        </p:blipFill>
        <p:spPr>
          <a:xfrm>
            <a:off x="20" y="10"/>
            <a:ext cx="12191980" cy="6857990"/>
          </a:xfrm>
          <a:prstGeom prst="rect">
            <a:avLst/>
          </a:prstGeom>
        </p:spPr>
      </p:pic>
      <p:sp>
        <p:nvSpPr>
          <p:cNvPr id="95" name="Rectangle 8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a:t>
            </a:r>
          </a:p>
        </p:txBody>
      </p:sp>
      <p:cxnSp>
        <p:nvCxnSpPr>
          <p:cNvPr id="96" name="Straight Connector 9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defRPr/>
            </a:pPr>
            <a:fld id="{294A09A9-5501-47C1-A89A-A340965A2BE2}" type="slidenum">
              <a:rPr lang="en-US" dirty="0">
                <a:solidFill>
                  <a:srgbClr val="FFFFFF"/>
                </a:solidFill>
              </a:rPr>
              <a:pPr defTabSz="457200">
                <a:spcAft>
                  <a:spcPts val="600"/>
                </a:spcAft>
                <a:defRPr/>
              </a:pPr>
              <a:t>19</a:t>
            </a:fld>
            <a:endParaRPr lang="en-US" dirty="0">
              <a:solidFill>
                <a:srgbClr val="FFFFFF"/>
              </a:solidFill>
            </a:endParaRPr>
          </a:p>
        </p:txBody>
      </p:sp>
    </p:spTree>
    <p:extLst>
      <p:ext uri="{BB962C8B-B14F-4D97-AF65-F5344CB8AC3E}">
        <p14:creationId xmlns:p14="http://schemas.microsoft.com/office/powerpoint/2010/main" val="164890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FFF217BA-9514-CEF7-3C06-EDE93D7F1772}"/>
              </a:ext>
            </a:extLst>
          </p:cNvPr>
          <p:cNvPicPr>
            <a:picLocks noChangeAspect="1"/>
          </p:cNvPicPr>
          <p:nvPr/>
        </p:nvPicPr>
        <p:blipFill rotWithShape="1">
          <a:blip r:embed="rId2"/>
          <a:srcRect l="18959" r="20734" b="-1"/>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115" name="Freeform: Shape 110">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6" name="Freeform: Shape 112">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725236" y="507289"/>
            <a:ext cx="4819952" cy="1325563"/>
          </a:xfrm>
        </p:spPr>
        <p:txBody>
          <a:bodyPr>
            <a:normAutofit/>
          </a:bodyPr>
          <a:lstStyle/>
          <a:p>
            <a:r>
              <a:rPr lang="en-US"/>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801435" y="2224282"/>
            <a:ext cx="4819951" cy="3829384"/>
          </a:xfrm>
        </p:spPr>
        <p:txBody>
          <a:bodyPr vert="horz" lIns="91440" tIns="45720" rIns="91440" bIns="45720" rtlCol="0" anchor="t">
            <a:normAutofit/>
          </a:bodyPr>
          <a:lstStyle/>
          <a:p>
            <a:pPr marL="285750" indent="-285750">
              <a:buChar char="•"/>
            </a:pPr>
            <a:r>
              <a:rPr lang="en-US" sz="1800" b="1" dirty="0">
                <a:solidFill>
                  <a:schemeClr val="tx1">
                    <a:lumMod val="95000"/>
                    <a:lumOff val="5000"/>
                  </a:schemeClr>
                </a:solidFill>
              </a:rPr>
              <a:t>Introduction</a:t>
            </a:r>
            <a:endParaRPr lang="en-US"/>
          </a:p>
          <a:p>
            <a:pPr marL="285750" indent="-285750">
              <a:buChar char="•"/>
            </a:pPr>
            <a:r>
              <a:rPr lang="en-US" sz="1800" b="1" dirty="0">
                <a:solidFill>
                  <a:schemeClr val="tx1">
                    <a:lumMod val="95000"/>
                    <a:lumOff val="5000"/>
                  </a:schemeClr>
                </a:solidFill>
                <a:ea typeface="+mn-lt"/>
                <a:cs typeface="+mn-lt"/>
              </a:rPr>
              <a:t>About </a:t>
            </a:r>
            <a:r>
              <a:rPr lang="en-US" sz="1800" b="1" dirty="0" err="1">
                <a:solidFill>
                  <a:schemeClr val="tx1">
                    <a:lumMod val="95000"/>
                    <a:lumOff val="5000"/>
                  </a:schemeClr>
                </a:solidFill>
                <a:ea typeface="+mn-lt"/>
                <a:cs typeface="+mn-lt"/>
              </a:rPr>
              <a:t>DOGaholics</a:t>
            </a:r>
            <a:r>
              <a:rPr lang="en-US" sz="1800" b="1" dirty="0">
                <a:solidFill>
                  <a:schemeClr val="tx1">
                    <a:lumMod val="95000"/>
                    <a:lumOff val="5000"/>
                  </a:schemeClr>
                </a:solidFill>
                <a:ea typeface="+mn-lt"/>
                <a:cs typeface="+mn-lt"/>
              </a:rPr>
              <a:t> </a:t>
            </a:r>
          </a:p>
          <a:p>
            <a:pPr marL="285750" indent="-285750">
              <a:buChar char="•"/>
            </a:pPr>
            <a:r>
              <a:rPr lang="en-US" sz="1800" b="1" dirty="0">
                <a:solidFill>
                  <a:schemeClr val="tx1">
                    <a:lumMod val="95000"/>
                    <a:lumOff val="5000"/>
                  </a:schemeClr>
                </a:solidFill>
                <a:ea typeface="+mn-lt"/>
                <a:cs typeface="+mn-lt"/>
              </a:rPr>
              <a:t>Target Population</a:t>
            </a:r>
          </a:p>
          <a:p>
            <a:pPr marL="285750" indent="-285750">
              <a:buChar char="•"/>
            </a:pPr>
            <a:r>
              <a:rPr lang="en-US" sz="1800" b="1" dirty="0">
                <a:solidFill>
                  <a:schemeClr val="tx1">
                    <a:lumMod val="95000"/>
                    <a:lumOff val="5000"/>
                  </a:schemeClr>
                </a:solidFill>
                <a:ea typeface="+mn-lt"/>
                <a:cs typeface="+mn-lt"/>
              </a:rPr>
              <a:t>Data Collection</a:t>
            </a:r>
            <a:endParaRPr lang="en-US" sz="1800" b="1" dirty="0">
              <a:solidFill>
                <a:schemeClr val="tx1">
                  <a:lumMod val="95000"/>
                  <a:lumOff val="5000"/>
                </a:schemeClr>
              </a:solidFill>
            </a:endParaRPr>
          </a:p>
          <a:p>
            <a:pPr marL="285750" indent="-285750">
              <a:buChar char="•"/>
            </a:pPr>
            <a:r>
              <a:rPr lang="en-US" sz="1800" b="1" dirty="0">
                <a:solidFill>
                  <a:schemeClr val="tx1">
                    <a:lumMod val="95000"/>
                    <a:lumOff val="5000"/>
                  </a:schemeClr>
                </a:solidFill>
                <a:ea typeface="+mn-lt"/>
                <a:cs typeface="+mn-lt"/>
              </a:rPr>
              <a:t>Services Offered by </a:t>
            </a:r>
            <a:r>
              <a:rPr lang="en-US" sz="1800" b="1" dirty="0" err="1">
                <a:solidFill>
                  <a:schemeClr val="tx1">
                    <a:lumMod val="95000"/>
                    <a:lumOff val="5000"/>
                  </a:schemeClr>
                </a:solidFill>
                <a:ea typeface="+mn-lt"/>
                <a:cs typeface="+mn-lt"/>
              </a:rPr>
              <a:t>DOGaholics</a:t>
            </a:r>
            <a:endParaRPr lang="en-US" sz="1800" b="1">
              <a:solidFill>
                <a:schemeClr val="tx1">
                  <a:lumMod val="95000"/>
                  <a:lumOff val="5000"/>
                </a:schemeClr>
              </a:solidFill>
              <a:ea typeface="+mn-lt"/>
              <a:cs typeface="+mn-lt"/>
            </a:endParaRPr>
          </a:p>
          <a:p>
            <a:pPr marL="285750" indent="-285750">
              <a:buChar char="•"/>
            </a:pPr>
            <a:r>
              <a:rPr lang="en-US" sz="1800" b="1" dirty="0">
                <a:solidFill>
                  <a:schemeClr val="tx1">
                    <a:lumMod val="95000"/>
                    <a:lumOff val="5000"/>
                  </a:schemeClr>
                </a:solidFill>
                <a:ea typeface="+mn-lt"/>
                <a:cs typeface="+mn-lt"/>
              </a:rPr>
              <a:t>Plans to Measure User Engagement </a:t>
            </a:r>
            <a:endParaRPr lang="en-US" sz="1800" b="1">
              <a:solidFill>
                <a:schemeClr val="tx1">
                  <a:lumMod val="95000"/>
                  <a:lumOff val="5000"/>
                </a:schemeClr>
              </a:solidFill>
              <a:ea typeface="+mn-lt"/>
              <a:cs typeface="+mn-lt"/>
            </a:endParaRPr>
          </a:p>
          <a:p>
            <a:pPr marL="285750" indent="-285750">
              <a:buChar char="•"/>
            </a:pPr>
            <a:r>
              <a:rPr lang="en-US" sz="1800" b="1" dirty="0">
                <a:solidFill>
                  <a:schemeClr val="tx1">
                    <a:lumMod val="95000"/>
                    <a:lumOff val="5000"/>
                  </a:schemeClr>
                </a:solidFill>
                <a:ea typeface="+mn-lt"/>
                <a:cs typeface="+mn-lt"/>
              </a:rPr>
              <a:t>Working Model of </a:t>
            </a:r>
            <a:r>
              <a:rPr lang="en-US" sz="1800" b="1" dirty="0" err="1">
                <a:solidFill>
                  <a:schemeClr val="tx1">
                    <a:lumMod val="95000"/>
                    <a:lumOff val="5000"/>
                  </a:schemeClr>
                </a:solidFill>
                <a:ea typeface="+mn-lt"/>
                <a:cs typeface="+mn-lt"/>
              </a:rPr>
              <a:t>DOGaholics</a:t>
            </a:r>
            <a:endParaRPr lang="en-US" sz="1800" b="1">
              <a:solidFill>
                <a:schemeClr val="tx1">
                  <a:lumMod val="95000"/>
                  <a:lumOff val="5000"/>
                </a:schemeClr>
              </a:solidFill>
              <a:ea typeface="+mn-lt"/>
              <a:cs typeface="+mn-lt"/>
            </a:endParaRPr>
          </a:p>
          <a:p>
            <a:pPr marL="285750" indent="-285750">
              <a:buChar char="•"/>
            </a:pPr>
            <a:r>
              <a:rPr lang="en-US" sz="1800" b="1" dirty="0">
                <a:solidFill>
                  <a:schemeClr val="tx1">
                    <a:lumMod val="95000"/>
                    <a:lumOff val="5000"/>
                  </a:schemeClr>
                </a:solidFill>
                <a:ea typeface="+mn-lt"/>
                <a:cs typeface="+mn-lt"/>
              </a:rPr>
              <a:t>Predictive and Prescriptive Analytics </a:t>
            </a:r>
          </a:p>
          <a:p>
            <a:pPr marL="285750" indent="-285750">
              <a:buChar char="•"/>
            </a:pPr>
            <a:r>
              <a:rPr lang="en-US" sz="1800" b="1" dirty="0">
                <a:solidFill>
                  <a:schemeClr val="tx1">
                    <a:lumMod val="95000"/>
                    <a:lumOff val="5000"/>
                  </a:schemeClr>
                </a:solidFill>
                <a:ea typeface="+mn-lt"/>
                <a:cs typeface="+mn-lt"/>
              </a:rPr>
              <a:t>Churn Analysis for Retaining Users</a:t>
            </a:r>
          </a:p>
          <a:p>
            <a:pPr marL="285750" indent="-285750">
              <a:buChar char="•"/>
            </a:pPr>
            <a:r>
              <a:rPr lang="en-US" sz="1800" b="1" dirty="0">
                <a:solidFill>
                  <a:schemeClr val="tx1">
                    <a:lumMod val="95000"/>
                    <a:lumOff val="5000"/>
                  </a:schemeClr>
                </a:solidFill>
                <a:ea typeface="+mn-lt"/>
                <a:cs typeface="+mn-lt"/>
              </a:rPr>
              <a:t>Monetization Ideas</a:t>
            </a: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a:p>
            <a:pPr marL="285750" indent="-285750">
              <a:buChar char="•"/>
            </a:pPr>
            <a:endParaRPr lang="en-US" sz="1800" b="1" dirty="0">
              <a:solidFill>
                <a:schemeClr val="tx1">
                  <a:lumMod val="95000"/>
                  <a:lumOff val="5000"/>
                </a:schemeClr>
              </a:solidFill>
            </a:endParaRPr>
          </a:p>
        </p:txBody>
      </p:sp>
    </p:spTree>
    <p:extLst>
      <p:ext uri="{BB962C8B-B14F-4D97-AF65-F5344CB8AC3E}">
        <p14:creationId xmlns:p14="http://schemas.microsoft.com/office/powerpoint/2010/main" val="1325608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indent="-228600" algn="just">
              <a:lnSpc>
                <a:spcPct val="90000"/>
              </a:lnSpc>
              <a:buFont typeface="Arial" panose="020B0604020202020204" pitchFamily="34" charset="0"/>
              <a:buChar char="•"/>
            </a:pPr>
            <a:r>
              <a:rPr lang="en-US" sz="2000" dirty="0">
                <a:solidFill>
                  <a:schemeClr val="tx1"/>
                </a:solidFill>
              </a:rPr>
              <a:t>As a data scientist/machine learning engineer, I am tasked to build a niche social network platform for a particular segment of Indian population. For that, I would like to build a dog care app. I named this platform as </a:t>
            </a:r>
            <a:r>
              <a:rPr lang="en-US" sz="2000" b="1" dirty="0">
                <a:solidFill>
                  <a:schemeClr val="tx1"/>
                </a:solidFill>
              </a:rPr>
              <a:t>"</a:t>
            </a:r>
            <a:r>
              <a:rPr lang="en-US" sz="2000" b="1" dirty="0" err="1">
                <a:solidFill>
                  <a:schemeClr val="tx1"/>
                </a:solidFill>
              </a:rPr>
              <a:t>DOGaholics</a:t>
            </a:r>
            <a:r>
              <a:rPr lang="en-US" sz="2000" b="1" dirty="0">
                <a:solidFill>
                  <a:schemeClr val="tx1"/>
                </a:solidFill>
              </a:rPr>
              <a:t>"</a:t>
            </a:r>
            <a:r>
              <a:rPr lang="en-US" sz="2000" dirty="0">
                <a:solidFill>
                  <a:schemeClr val="tx1"/>
                </a:solidFill>
              </a:rPr>
              <a:t>. Despite being human’s greatest pals for thousands of years, dogs are now the sole company for some individuals. The only living thing that loves us more than it loves itself is a dog. So, I thought of building a niche social network for a segment of people who loves dog and in need of providing proper care training to them. </a:t>
            </a:r>
            <a:endParaRPr lang="en-US">
              <a:solidFill>
                <a:schemeClr val="tx1"/>
              </a:solidFill>
            </a:endParaRPr>
          </a:p>
          <a:p>
            <a:pPr indent="-228600" algn="just">
              <a:lnSpc>
                <a:spcPct val="90000"/>
              </a:lnSpc>
              <a:buFont typeface="Arial" panose="020B0604020202020204" pitchFamily="34" charset="0"/>
              <a:buChar char="•"/>
            </a:pPr>
            <a:r>
              <a:rPr lang="en-US" sz="2000" dirty="0">
                <a:solidFill>
                  <a:schemeClr val="tx1"/>
                </a:solidFill>
              </a:rPr>
              <a:t>Already there are some existing app for dogs, but those apps miss some necessary information and tools. So, I would like to build a platform which fulfils all the necessities  of dog owners for the well-being of their pets.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000" dirty="0">
                <a:solidFill>
                  <a:schemeClr val="bg1"/>
                </a:solidFill>
              </a:rPr>
              <a:t>About</a:t>
            </a:r>
            <a:r>
              <a:rPr lang="en-US" sz="5400" dirty="0">
                <a:solidFill>
                  <a:schemeClr val="bg1"/>
                </a:solidFill>
              </a:rPr>
              <a:t> </a:t>
            </a:r>
            <a:r>
              <a:rPr lang="en-US" sz="4000" dirty="0" err="1">
                <a:solidFill>
                  <a:schemeClr val="bg1"/>
                </a:solidFill>
              </a:rPr>
              <a:t>DOGaholics</a:t>
            </a:r>
            <a:r>
              <a:rPr lang="en-US" sz="5400" dirty="0">
                <a:solidFill>
                  <a:schemeClr val="bg1"/>
                </a:solidFill>
              </a:rPr>
              <a:t> </a:t>
            </a:r>
            <a:endParaRPr lang="en-US" sz="5400">
              <a:solidFill>
                <a:schemeClr val="bg1"/>
              </a:solidFill>
            </a:endParaRPr>
          </a:p>
        </p:txBody>
      </p:sp>
      <p:sp>
        <p:nvSpPr>
          <p:cNvPr id="4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4">
            <a:extLst>
              <a:ext uri="{FF2B5EF4-FFF2-40B4-BE49-F238E27FC236}">
                <a16:creationId xmlns:a16="http://schemas.microsoft.com/office/drawing/2014/main" id="{CE30E749-C437-8317-6A5B-A5AF31D8AD5C}"/>
              </a:ext>
            </a:extLst>
          </p:cNvPr>
          <p:cNvPicPr>
            <a:picLocks noChangeAspect="1"/>
          </p:cNvPicPr>
          <p:nvPr/>
        </p:nvPicPr>
        <p:blipFill rotWithShape="1">
          <a:blip r:embed="rId2"/>
          <a:srcRect r="822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294A09A9-5501-47C1-A89A-A340965A2BE2}" type="slidenum">
              <a:rPr lang="en-US">
                <a:solidFill>
                  <a:srgbClr val="FFFFFF"/>
                </a:solidFill>
                <a:latin typeface="Calibri" panose="020F0502020204030204"/>
              </a:rPr>
              <a:pPr>
                <a:spcAft>
                  <a:spcPts val="600"/>
                </a:spcAft>
                <a:defRPr/>
              </a:pPr>
              <a:t>4</a:t>
            </a:fld>
            <a:endParaRPr lang="en-US">
              <a:solidFill>
                <a:srgbClr val="FFFFFF"/>
              </a:solidFill>
              <a:latin typeface="Calibri" panose="020F0502020204030204"/>
            </a:endParaRPr>
          </a:p>
        </p:txBody>
      </p:sp>
      <p:sp>
        <p:nvSpPr>
          <p:cNvPr id="128" name="TextBox 127">
            <a:extLst>
              <a:ext uri="{FF2B5EF4-FFF2-40B4-BE49-F238E27FC236}">
                <a16:creationId xmlns:a16="http://schemas.microsoft.com/office/drawing/2014/main" id="{C56350D6-E216-1077-BB04-3405FBBF8023}"/>
              </a:ext>
            </a:extLst>
          </p:cNvPr>
          <p:cNvSpPr txBox="1"/>
          <p:nvPr/>
        </p:nvSpPr>
        <p:spPr>
          <a:xfrm>
            <a:off x="834571" y="3247570"/>
            <a:ext cx="383373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dirty="0">
                <a:solidFill>
                  <a:schemeClr val="bg1"/>
                </a:solidFill>
                <a:latin typeface="Calibri"/>
                <a:ea typeface="Arial"/>
                <a:cs typeface="Arial"/>
              </a:rPr>
              <a:t>It is the most complete digital pet-care platform. It offers everything you might need to better care for your pets including reminders for all care tasks, medical history and data sharing.</a:t>
            </a:r>
            <a:endParaRPr lang="en-US" sz="2000">
              <a:solidFill>
                <a:schemeClr val="bg1"/>
              </a:solidFill>
            </a:endParaRPr>
          </a:p>
          <a:p>
            <a:endParaRPr lang="en-US" sz="2000" dirty="0">
              <a:solidFill>
                <a:schemeClr val="bg1"/>
              </a:solidFill>
              <a:latin typeface="Calibri"/>
              <a:ea typeface="Arial"/>
              <a:cs typeface="Arial"/>
            </a:endParaRPr>
          </a:p>
          <a:p>
            <a:pPr>
              <a:buChar char="•"/>
            </a:pPr>
            <a:r>
              <a:rPr lang="en-US" sz="2000" dirty="0">
                <a:solidFill>
                  <a:schemeClr val="bg1"/>
                </a:solidFill>
                <a:latin typeface="Calibri"/>
                <a:ea typeface="Arial"/>
                <a:cs typeface="Arial"/>
              </a:rPr>
              <a:t>Now, lets have a detailed vision about this platform.​</a:t>
            </a:r>
            <a:endParaRPr lang="en-US" sz="2000">
              <a:solidFill>
                <a:schemeClr val="bg1"/>
              </a:solidFill>
            </a:endParaRPr>
          </a:p>
        </p:txBody>
      </p:sp>
    </p:spTree>
    <p:extLst>
      <p:ext uri="{BB962C8B-B14F-4D97-AF65-F5344CB8AC3E}">
        <p14:creationId xmlns:p14="http://schemas.microsoft.com/office/powerpoint/2010/main" val="9837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Target Population</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indent="-228600" algn="just">
              <a:lnSpc>
                <a:spcPct val="90000"/>
              </a:lnSpc>
              <a:buFont typeface="Arial" panose="020B0604020202020204" pitchFamily="34" charset="0"/>
              <a:buChar char="•"/>
            </a:pPr>
            <a:r>
              <a:rPr lang="en-US" sz="2000" dirty="0">
                <a:solidFill>
                  <a:schemeClr val="tx1"/>
                </a:solidFill>
              </a:rPr>
              <a:t>All dog owners, pet lovers and caregivers will be the most important target audience.</a:t>
            </a:r>
            <a:endParaRPr lang="en-US" sz="2000"/>
          </a:p>
          <a:p>
            <a:pPr indent="-228600" algn="just">
              <a:lnSpc>
                <a:spcPct val="90000"/>
              </a:lnSpc>
              <a:buFont typeface="Arial" panose="020B0604020202020204" pitchFamily="34" charset="0"/>
              <a:buChar char="•"/>
            </a:pPr>
            <a:r>
              <a:rPr lang="en-US" sz="2000" dirty="0">
                <a:solidFill>
                  <a:schemeClr val="tx1"/>
                </a:solidFill>
              </a:rPr>
              <a:t>People who are having pets for a long years will also be targeted so that they will share the experience in their point of view. </a:t>
            </a:r>
            <a:endParaRPr lang="en-US" sz="2000">
              <a:solidFill>
                <a:schemeClr val="tx1"/>
              </a:solidFill>
            </a:endParaRPr>
          </a:p>
          <a:p>
            <a:pPr indent="-228600" algn="just">
              <a:lnSpc>
                <a:spcPct val="90000"/>
              </a:lnSpc>
              <a:buFont typeface="Arial" panose="020B0604020202020204" pitchFamily="34" charset="0"/>
              <a:buChar char="•"/>
            </a:pPr>
            <a:r>
              <a:rPr lang="en-US" sz="2000" dirty="0">
                <a:solidFill>
                  <a:schemeClr val="tx1"/>
                </a:solidFill>
              </a:rPr>
              <a:t>People who are interested to research about pets, especially dogs. </a:t>
            </a:r>
            <a:endParaRPr lang="en-US" sz="2000">
              <a:solidFill>
                <a:schemeClr val="tx1"/>
              </a:solidFill>
            </a:endParaRPr>
          </a:p>
          <a:p>
            <a:pPr indent="-228600" algn="just">
              <a:lnSpc>
                <a:spcPct val="90000"/>
              </a:lnSpc>
              <a:buFont typeface="Arial" panose="020B0604020202020204" pitchFamily="34" charset="0"/>
              <a:buChar char="•"/>
            </a:pPr>
            <a:r>
              <a:rPr lang="en-US" sz="2000" dirty="0">
                <a:solidFill>
                  <a:schemeClr val="tx1"/>
                </a:solidFill>
              </a:rPr>
              <a:t>People who are interested to buy a pet but have no idea on how to look after them.</a:t>
            </a:r>
            <a:endParaRPr lang="en-US" sz="2000">
              <a:solidFill>
                <a:schemeClr val="tx1"/>
              </a:solidFill>
            </a:endParaRPr>
          </a:p>
          <a:p>
            <a:pPr indent="-228600" algn="just">
              <a:lnSpc>
                <a:spcPct val="90000"/>
              </a:lnSpc>
              <a:buFont typeface="Arial" panose="020B0604020202020204" pitchFamily="34" charset="0"/>
              <a:buChar char="•"/>
            </a:pPr>
            <a:r>
              <a:rPr lang="en-US" sz="2000" dirty="0">
                <a:solidFill>
                  <a:schemeClr val="tx1"/>
                </a:solidFill>
              </a:rPr>
              <a:t>Lonely people who are turning to pets for friendship.</a:t>
            </a:r>
            <a:endParaRPr lang="en-US" sz="2000">
              <a:solidFill>
                <a:schemeClr val="tx1"/>
              </a:solidFill>
            </a:endParaRPr>
          </a:p>
          <a:p>
            <a:pPr indent="-228600" algn="just">
              <a:lnSpc>
                <a:spcPct val="90000"/>
              </a:lnSpc>
              <a:buFont typeface="Arial" panose="020B0604020202020204" pitchFamily="34" charset="0"/>
              <a:buChar char="•"/>
            </a:pPr>
            <a:r>
              <a:rPr lang="en-US" sz="2000" dirty="0">
                <a:solidFill>
                  <a:schemeClr val="tx1"/>
                </a:solidFill>
              </a:rPr>
              <a:t>Pet doctors to share their thoughts and to provide proper guidelines to the users. </a:t>
            </a:r>
            <a:endParaRPr lang="en-US" sz="200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911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Data Collection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1773914"/>
            <a:ext cx="9724031" cy="4965450"/>
          </a:xfrm>
        </p:spPr>
        <p:txBody>
          <a:bodyPr vert="horz" lIns="91440" tIns="45720" rIns="91440" bIns="45720" rtlCol="0" anchor="ctr">
            <a:noAutofit/>
          </a:bodyPr>
          <a:lstStyle/>
          <a:p>
            <a:pPr marL="342900" indent="-342900" algn="just">
              <a:lnSpc>
                <a:spcPct val="90000"/>
              </a:lnSpc>
              <a:buChar char="•"/>
            </a:pPr>
            <a:r>
              <a:rPr lang="en-US" sz="2000" dirty="0">
                <a:solidFill>
                  <a:schemeClr val="tx1"/>
                </a:solidFill>
              </a:rPr>
              <a:t>Each type of user will be asked to provide  basic personal information such as name, address, contact information, date of birth and  number of members in family. The authentic users will be verified by important government records. </a:t>
            </a:r>
            <a:endParaRPr lang="en-US">
              <a:solidFill>
                <a:schemeClr val="tx1"/>
              </a:solidFill>
            </a:endParaRPr>
          </a:p>
          <a:p>
            <a:pPr marL="342900" indent="-342900" algn="just">
              <a:lnSpc>
                <a:spcPct val="90000"/>
              </a:lnSpc>
              <a:buChar char="•"/>
            </a:pPr>
            <a:r>
              <a:rPr lang="en-US" sz="2000" dirty="0">
                <a:solidFill>
                  <a:schemeClr val="tx1"/>
                </a:solidFill>
              </a:rPr>
              <a:t>All details of the veterinarian users will also get updated and verified.</a:t>
            </a:r>
          </a:p>
          <a:p>
            <a:pPr marL="342900" indent="-342900" algn="just">
              <a:lnSpc>
                <a:spcPct val="90000"/>
              </a:lnSpc>
              <a:buChar char="•"/>
            </a:pPr>
            <a:r>
              <a:rPr lang="en-US" sz="2000" dirty="0">
                <a:solidFill>
                  <a:schemeClr val="tx1"/>
                </a:solidFill>
              </a:rPr>
              <a:t>Users should update all details of their pets starting from its from its origin, scientific breed of the pet, genealogy, weight, height, color, age, gender etc. </a:t>
            </a:r>
            <a:endParaRPr lang="en-US">
              <a:solidFill>
                <a:schemeClr val="tx1"/>
              </a:solidFill>
            </a:endParaRPr>
          </a:p>
          <a:p>
            <a:pPr marL="342900" indent="-342900" algn="just">
              <a:lnSpc>
                <a:spcPct val="90000"/>
              </a:lnSpc>
              <a:buChar char="•"/>
            </a:pPr>
            <a:r>
              <a:rPr lang="en-US" sz="2000" dirty="0">
                <a:solidFill>
                  <a:schemeClr val="tx1"/>
                </a:solidFill>
              </a:rPr>
              <a:t>Users should update the name of the vaccines injected to their pets. </a:t>
            </a:r>
          </a:p>
          <a:p>
            <a:pPr marL="342900" indent="-342900" algn="just">
              <a:lnSpc>
                <a:spcPct val="90000"/>
              </a:lnSpc>
              <a:buChar char="•"/>
            </a:pPr>
            <a:r>
              <a:rPr lang="en-US" sz="2000" dirty="0">
                <a:solidFill>
                  <a:schemeClr val="tx1"/>
                </a:solidFill>
              </a:rPr>
              <a:t>Users should update about the food habits followed till now for their pets. </a:t>
            </a:r>
          </a:p>
          <a:p>
            <a:pPr marL="342900" indent="-342900" algn="just">
              <a:lnSpc>
                <a:spcPct val="90000"/>
              </a:lnSpc>
              <a:buChar char="•"/>
            </a:pPr>
            <a:r>
              <a:rPr lang="en-US" sz="2000" dirty="0">
                <a:solidFill>
                  <a:schemeClr val="tx1"/>
                </a:solidFill>
              </a:rPr>
              <a:t>Users should update whether they have a single pet or multiple pets in their home. </a:t>
            </a:r>
          </a:p>
          <a:p>
            <a:pPr marL="342900" indent="-342900" algn="just">
              <a:lnSpc>
                <a:spcPct val="90000"/>
              </a:lnSpc>
              <a:buChar char="•"/>
            </a:pPr>
            <a:r>
              <a:rPr lang="en-US" sz="2000" dirty="0">
                <a:solidFill>
                  <a:schemeClr val="tx1"/>
                </a:solidFill>
              </a:rPr>
              <a:t>User preference data will also get collected frequently.</a:t>
            </a:r>
          </a:p>
          <a:p>
            <a:pPr marL="342900" indent="-342900" algn="just">
              <a:lnSpc>
                <a:spcPct val="90000"/>
              </a:lnSpc>
              <a:buChar char="•"/>
            </a:pPr>
            <a:r>
              <a:rPr lang="en-US" sz="2000" dirty="0">
                <a:solidFill>
                  <a:schemeClr val="tx1"/>
                </a:solidFill>
              </a:rPr>
              <a:t>Users should give feedback on daily/weekly basis for the service provided in the app.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46169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Services</a:t>
            </a:r>
            <a:r>
              <a:rPr lang="en-US" sz="4000" kern="1200" dirty="0">
                <a:solidFill>
                  <a:srgbClr val="FFFFFF"/>
                </a:solidFill>
                <a:latin typeface="+mj-lt"/>
                <a:ea typeface="+mj-ea"/>
                <a:cs typeface="+mj-cs"/>
              </a:rPr>
              <a:t> </a:t>
            </a:r>
            <a:r>
              <a:rPr lang="en-US" sz="4000" dirty="0">
                <a:solidFill>
                  <a:srgbClr val="FFFFFF"/>
                </a:solidFill>
              </a:rPr>
              <a:t>Offered by </a:t>
            </a:r>
            <a:r>
              <a:rPr lang="en-US" sz="4000" dirty="0" err="1">
                <a:solidFill>
                  <a:srgbClr val="FFFFFF"/>
                </a:solidFill>
              </a:rPr>
              <a:t>DOGaholics</a:t>
            </a:r>
            <a:endParaRPr lang="en-US" sz="4000" kern="1200" dirty="0">
              <a:solidFill>
                <a:srgbClr val="FFFFFF"/>
              </a:solidFill>
              <a:latin typeface="+mj-lt"/>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71599" y="1701341"/>
            <a:ext cx="9724031" cy="4699356"/>
          </a:xfrm>
        </p:spPr>
        <p:txBody>
          <a:bodyPr vert="horz" lIns="91440" tIns="45720" rIns="91440" bIns="45720" rtlCol="0" anchor="ctr">
            <a:normAutofit/>
          </a:bodyPr>
          <a:lstStyle/>
          <a:p>
            <a:pPr marL="342900" indent="-342900" algn="just">
              <a:lnSpc>
                <a:spcPct val="90000"/>
              </a:lnSpc>
              <a:buChar char="•"/>
            </a:pPr>
            <a:r>
              <a:rPr lang="en-US" sz="2000" b="1" dirty="0">
                <a:solidFill>
                  <a:schemeClr val="tx1"/>
                </a:solidFill>
              </a:rPr>
              <a:t>Provides enough details </a:t>
            </a:r>
            <a:endParaRPr lang="en-US" dirty="0">
              <a:solidFill>
                <a:schemeClr val="tx1"/>
              </a:solidFill>
            </a:endParaRPr>
          </a:p>
          <a:p>
            <a:pPr algn="just">
              <a:lnSpc>
                <a:spcPct val="90000"/>
              </a:lnSpc>
            </a:pPr>
            <a:r>
              <a:rPr lang="en-US" sz="2000" dirty="0">
                <a:solidFill>
                  <a:schemeClr val="tx1"/>
                </a:solidFill>
              </a:rPr>
              <a:t>The app should make sure that users can access all the information they need from the platform itself. The information which is collected to have information on breed, height, weight, news, and ideal weather for the pet, among other things will results in tailoring to the needs of users. This application will be updated to include their lifetime, prevalent health issues, and feeding needs. By Before getting a pet, users may uncover important facts that pet owners should be aware of. </a:t>
            </a:r>
            <a:endParaRPr lang="en-US">
              <a:solidFill>
                <a:schemeClr val="tx1"/>
              </a:solidFill>
            </a:endParaRPr>
          </a:p>
          <a:p>
            <a:pPr marL="342900" indent="-342900" algn="just">
              <a:lnSpc>
                <a:spcPct val="90000"/>
              </a:lnSpc>
              <a:buChar char="•"/>
            </a:pPr>
            <a:r>
              <a:rPr lang="en-US" sz="2000" b="1" dirty="0">
                <a:solidFill>
                  <a:schemeClr val="tx1"/>
                </a:solidFill>
              </a:rPr>
              <a:t>Pet health information centralized </a:t>
            </a:r>
          </a:p>
          <a:p>
            <a:pPr algn="just">
              <a:lnSpc>
                <a:spcPct val="90000"/>
              </a:lnSpc>
            </a:pPr>
            <a:r>
              <a:rPr lang="en-US" sz="2000" dirty="0">
                <a:solidFill>
                  <a:schemeClr val="tx1"/>
                </a:solidFill>
              </a:rPr>
              <a:t>The collected  medical history data makes it simpler to identify current health concerns and takes necessary action. Additionally, it is simple to maintain track of a pet's most recent shots or clinic visits. This app keeps a record of all past shots, illnesses, medicines, and appointments with the vet.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Tree>
    <p:extLst>
      <p:ext uri="{BB962C8B-B14F-4D97-AF65-F5344CB8AC3E}">
        <p14:creationId xmlns:p14="http://schemas.microsoft.com/office/powerpoint/2010/main" val="18193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371599" y="1721297"/>
            <a:ext cx="9724031" cy="4737458"/>
          </a:xfrm>
        </p:spPr>
        <p:txBody>
          <a:bodyPr vert="horz" lIns="91440" tIns="45720" rIns="91440" bIns="45720" rtlCol="0" anchor="ctr">
            <a:normAutofit/>
          </a:bodyPr>
          <a:lstStyle/>
          <a:p>
            <a:pPr marL="342900" indent="-342900" algn="just">
              <a:buChar char="•"/>
            </a:pPr>
            <a:r>
              <a:rPr lang="en-US" sz="2000" b="1" dirty="0">
                <a:solidFill>
                  <a:schemeClr val="tx1">
                    <a:lumMod val="95000"/>
                    <a:lumOff val="5000"/>
                  </a:schemeClr>
                </a:solidFill>
                <a:ea typeface="+mn-lt"/>
                <a:cs typeface="+mn-lt"/>
              </a:rPr>
              <a:t>Fixing an appointment. </a:t>
            </a:r>
            <a:endParaRPr lang="en-US" sz="2000">
              <a:solidFill>
                <a:schemeClr val="tx1">
                  <a:lumMod val="95000"/>
                  <a:lumOff val="5000"/>
                </a:schemeClr>
              </a:solidFill>
            </a:endParaRPr>
          </a:p>
          <a:p>
            <a:pPr algn="just"/>
            <a:r>
              <a:rPr lang="en-US" sz="2000" dirty="0">
                <a:solidFill>
                  <a:schemeClr val="tx1">
                    <a:lumMod val="95000"/>
                    <a:lumOff val="5000"/>
                  </a:schemeClr>
                </a:solidFill>
                <a:ea typeface="+mn-lt"/>
                <a:cs typeface="+mn-lt"/>
              </a:rPr>
              <a:t>The </a:t>
            </a:r>
            <a:r>
              <a:rPr lang="en-US" sz="2000" dirty="0" err="1">
                <a:solidFill>
                  <a:schemeClr val="tx1">
                    <a:lumMod val="95000"/>
                    <a:lumOff val="5000"/>
                  </a:schemeClr>
                </a:solidFill>
                <a:ea typeface="+mn-lt"/>
                <a:cs typeface="+mn-lt"/>
              </a:rPr>
              <a:t>DOGaholics</a:t>
            </a:r>
            <a:r>
              <a:rPr lang="en-US" sz="2000" dirty="0">
                <a:solidFill>
                  <a:schemeClr val="tx1">
                    <a:lumMod val="95000"/>
                    <a:lumOff val="5000"/>
                  </a:schemeClr>
                </a:solidFill>
                <a:ea typeface="+mn-lt"/>
                <a:cs typeface="+mn-lt"/>
              </a:rPr>
              <a:t> app allows users to set up appointments for medical and grooming services. They are also alerted through text message on their phones when veterinarian immunizations and grooming appointments are approaching. </a:t>
            </a:r>
            <a:endParaRPr lang="en-US" sz="2000">
              <a:solidFill>
                <a:schemeClr val="tx1">
                  <a:lumMod val="95000"/>
                  <a:lumOff val="5000"/>
                </a:schemeClr>
              </a:solidFill>
            </a:endParaRPr>
          </a:p>
          <a:p>
            <a:pPr marL="342900" indent="-342900" algn="just">
              <a:buChar char="•"/>
            </a:pPr>
            <a:r>
              <a:rPr lang="en-US" sz="2000" b="1" dirty="0">
                <a:solidFill>
                  <a:schemeClr val="tx1">
                    <a:lumMod val="95000"/>
                    <a:lumOff val="5000"/>
                  </a:schemeClr>
                </a:solidFill>
                <a:ea typeface="+mn-lt"/>
                <a:cs typeface="+mn-lt"/>
              </a:rPr>
              <a:t>Vet Finder </a:t>
            </a:r>
            <a:endParaRPr lang="en-US" sz="2000" b="1">
              <a:solidFill>
                <a:schemeClr val="tx1">
                  <a:lumMod val="95000"/>
                  <a:lumOff val="5000"/>
                </a:schemeClr>
              </a:solidFill>
              <a:ea typeface="+mn-lt"/>
              <a:cs typeface="+mn-lt"/>
            </a:endParaRPr>
          </a:p>
          <a:p>
            <a:pPr algn="just"/>
            <a:r>
              <a:rPr lang="en-US" sz="2000" dirty="0">
                <a:solidFill>
                  <a:schemeClr val="tx1">
                    <a:lumMod val="95000"/>
                    <a:lumOff val="5000"/>
                  </a:schemeClr>
                </a:solidFill>
                <a:ea typeface="+mn-lt"/>
                <a:cs typeface="+mn-lt"/>
              </a:rPr>
              <a:t>This platform helps in seeking for nearby vets and animal clinics by pet owners from their home itself so that Pet owners save time and effort by not having to look for a welcoming vet or animal hospital. The app also suggest consumers to verified veterinarians based on user reviews and veterinary expertise. </a:t>
            </a:r>
            <a:endParaRPr lang="en-US" sz="2000">
              <a:solidFill>
                <a:schemeClr val="tx1">
                  <a:lumMod val="95000"/>
                  <a:lumOff val="5000"/>
                </a:schemeClr>
              </a:solidFill>
              <a:ea typeface="+mn-lt"/>
              <a:cs typeface="+mn-lt"/>
            </a:endParaRPr>
          </a:p>
          <a:p>
            <a:pPr marL="342900" indent="-342900" algn="just">
              <a:buChar char="•"/>
            </a:pPr>
            <a:r>
              <a:rPr lang="en-US" sz="2000" b="1" dirty="0">
                <a:solidFill>
                  <a:schemeClr val="tx1">
                    <a:lumMod val="95000"/>
                    <a:lumOff val="5000"/>
                  </a:schemeClr>
                </a:solidFill>
                <a:ea typeface="+mn-lt"/>
                <a:cs typeface="+mn-lt"/>
              </a:rPr>
              <a:t>Online store incorporation </a:t>
            </a:r>
            <a:endParaRPr lang="en-US" sz="2000" b="1">
              <a:solidFill>
                <a:schemeClr val="tx1">
                  <a:lumMod val="95000"/>
                  <a:lumOff val="5000"/>
                </a:schemeClr>
              </a:solidFill>
            </a:endParaRPr>
          </a:p>
          <a:p>
            <a:pPr algn="just"/>
            <a:r>
              <a:rPr lang="en-US" sz="2000" dirty="0">
                <a:solidFill>
                  <a:schemeClr val="tx1">
                    <a:lumMod val="95000"/>
                    <a:lumOff val="5000"/>
                  </a:schemeClr>
                </a:solidFill>
                <a:ea typeface="+mn-lt"/>
                <a:cs typeface="+mn-lt"/>
              </a:rPr>
              <a:t>Integrating niche platform with e-commerce has several advantages. For instance, making it easier for pet owners to purchase everything they require for their animals under one roof.  </a:t>
            </a:r>
            <a:endParaRPr lang="en-US" sz="200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1704320" y="6455431"/>
            <a:ext cx="445913"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58473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371599" y="1721297"/>
            <a:ext cx="9724031" cy="4927958"/>
          </a:xfrm>
        </p:spPr>
        <p:txBody>
          <a:bodyPr vert="horz" lIns="91440" tIns="45720" rIns="91440" bIns="45720" rtlCol="0" anchor="ctr">
            <a:normAutofit/>
          </a:bodyPr>
          <a:lstStyle/>
          <a:p>
            <a:pPr marL="342900" indent="-342900" algn="just">
              <a:buChar char="•"/>
            </a:pPr>
            <a:r>
              <a:rPr lang="en-US" sz="2000" b="1" dirty="0">
                <a:solidFill>
                  <a:schemeClr val="tx1">
                    <a:lumMod val="95000"/>
                    <a:lumOff val="5000"/>
                  </a:schemeClr>
                </a:solidFill>
                <a:ea typeface="+mn-lt"/>
                <a:cs typeface="+mn-lt"/>
              </a:rPr>
              <a:t>Keep track of your pet's growth </a:t>
            </a:r>
            <a:endParaRPr lang="en-US" b="1">
              <a:solidFill>
                <a:schemeClr val="tx1">
                  <a:lumMod val="95000"/>
                  <a:lumOff val="5000"/>
                </a:schemeClr>
              </a:solidFill>
            </a:endParaRPr>
          </a:p>
          <a:p>
            <a:pPr algn="just"/>
            <a:r>
              <a:rPr lang="en-US" sz="2000" dirty="0">
                <a:solidFill>
                  <a:schemeClr val="tx1">
                    <a:lumMod val="95000"/>
                    <a:lumOff val="5000"/>
                  </a:schemeClr>
                </a:solidFill>
                <a:ea typeface="+mn-lt"/>
                <a:cs typeface="+mn-lt"/>
              </a:rPr>
              <a:t>Pet owners are often concerned about their animals' health. Users will be able to track their development and make milestone notes as a result. The tool enables pet owners  to receive monthly updates that illustrate how much their pet has grown and what it  requires for optimum growth, as well as regular information on how their pet's  physical development. </a:t>
            </a:r>
            <a:endParaRPr lang="en-US">
              <a:solidFill>
                <a:schemeClr val="tx1">
                  <a:lumMod val="95000"/>
                  <a:lumOff val="5000"/>
                </a:schemeClr>
              </a:solidFill>
              <a:ea typeface="+mn-lt"/>
              <a:cs typeface="+mn-lt"/>
            </a:endParaRPr>
          </a:p>
          <a:p>
            <a:pPr marL="342900" indent="-342900" algn="just">
              <a:buChar char="•"/>
            </a:pPr>
            <a:r>
              <a:rPr lang="en-US" sz="2000" b="1" dirty="0">
                <a:solidFill>
                  <a:schemeClr val="tx1">
                    <a:lumMod val="95000"/>
                    <a:lumOff val="5000"/>
                  </a:schemeClr>
                </a:solidFill>
                <a:ea typeface="+mn-lt"/>
                <a:cs typeface="+mn-lt"/>
              </a:rPr>
              <a:t>Wearable activity trackers and pet monitors</a:t>
            </a:r>
            <a:r>
              <a:rPr lang="en-US" sz="2000" dirty="0">
                <a:solidFill>
                  <a:schemeClr val="tx1">
                    <a:lumMod val="95000"/>
                    <a:lumOff val="5000"/>
                  </a:schemeClr>
                </a:solidFill>
                <a:ea typeface="+mn-lt"/>
                <a:cs typeface="+mn-lt"/>
              </a:rPr>
              <a:t> </a:t>
            </a:r>
            <a:endParaRPr lang="en-US" dirty="0">
              <a:solidFill>
                <a:schemeClr val="tx1">
                  <a:lumMod val="95000"/>
                  <a:lumOff val="5000"/>
                </a:schemeClr>
              </a:solidFill>
            </a:endParaRPr>
          </a:p>
          <a:p>
            <a:pPr algn="just"/>
            <a:r>
              <a:rPr lang="en-US" sz="2000" dirty="0">
                <a:solidFill>
                  <a:schemeClr val="tx1">
                    <a:lumMod val="95000"/>
                    <a:lumOff val="5000"/>
                  </a:schemeClr>
                </a:solidFill>
                <a:ea typeface="+mn-lt"/>
                <a:cs typeface="+mn-lt"/>
              </a:rPr>
              <a:t>Wearable trackers will be provided to the users  to tracks and monitor their pets. The use of wearable technology may be a great way to allay any worries when owners are not there.  When a wearable tracker is fastened to the collar, keeping track of their pet is easy. If a pet manages to get out of the safety net, the gadget will promptly alert the pet's owner. </a:t>
            </a:r>
          </a:p>
          <a:p>
            <a:pPr marL="342900" indent="-342900" algn="just">
              <a:buChar char="•"/>
            </a:pPr>
            <a:r>
              <a:rPr lang="en-US" sz="2000" b="1" dirty="0">
                <a:solidFill>
                  <a:schemeClr val="tx1">
                    <a:lumMod val="95000"/>
                    <a:lumOff val="5000"/>
                  </a:schemeClr>
                </a:solidFill>
                <a:ea typeface="+mn-lt"/>
                <a:cs typeface="+mn-lt"/>
              </a:rPr>
              <a:t>Monitoring of feed </a:t>
            </a:r>
          </a:p>
          <a:p>
            <a:pPr algn="just"/>
            <a:r>
              <a:rPr lang="en-US" sz="2000" dirty="0">
                <a:solidFill>
                  <a:schemeClr val="tx1">
                    <a:lumMod val="95000"/>
                    <a:lumOff val="5000"/>
                  </a:schemeClr>
                </a:solidFill>
                <a:ea typeface="+mn-lt"/>
                <a:cs typeface="+mn-lt"/>
              </a:rPr>
              <a:t>This tool gives dog owners a diet plan and calorie tables so they can simply keep tabs on the wellbeing of their dogs.</a:t>
            </a:r>
            <a:endParaRPr lang="en-US"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1704320" y="6455431"/>
            <a:ext cx="445913"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310404229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CASE STUDY ON  DOGaholics</vt:lpstr>
      <vt:lpstr>CONTENTS</vt:lpstr>
      <vt:lpstr>Introduction</vt:lpstr>
      <vt:lpstr>About DOGaholics </vt:lpstr>
      <vt:lpstr>Target Population</vt:lpstr>
      <vt:lpstr>Data Collection</vt:lpstr>
      <vt:lpstr>Services Offered by DOGaholics</vt:lpstr>
      <vt:lpstr>PowerPoint Presentation</vt:lpstr>
      <vt:lpstr>PowerPoint Presentation</vt:lpstr>
      <vt:lpstr>PowerPoint Presentation</vt:lpstr>
      <vt:lpstr>PowerPoint Presentation</vt:lpstr>
      <vt:lpstr>Plans to Measure User Engagement </vt:lpstr>
      <vt:lpstr>Working model of DOGaholics</vt:lpstr>
      <vt:lpstr>Predictive and Prescriptive Analytics </vt:lpstr>
      <vt:lpstr>Churn Analysis for Retaining Users</vt:lpstr>
      <vt:lpstr>PowerPoint Presentation</vt:lpstr>
      <vt:lpstr>Monetization Ideas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810</cp:revision>
  <dcterms:created xsi:type="dcterms:W3CDTF">2022-10-16T17:38:04Z</dcterms:created>
  <dcterms:modified xsi:type="dcterms:W3CDTF">2022-10-16T20:34:27Z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