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84" r:id="rId1"/>
  </p:sldMasterIdLst>
  <p:notesMasterIdLst>
    <p:notesMasterId r:id="rId26"/>
  </p:notesMasterIdLst>
  <p:sldIdLst>
    <p:sldId id="256" r:id="rId2"/>
    <p:sldId id="257" r:id="rId3"/>
    <p:sldId id="259" r:id="rId4"/>
    <p:sldId id="258" r:id="rId5"/>
    <p:sldId id="311" r:id="rId6"/>
    <p:sldId id="290" r:id="rId7"/>
    <p:sldId id="291" r:id="rId8"/>
    <p:sldId id="292" r:id="rId9"/>
    <p:sldId id="293" r:id="rId10"/>
    <p:sldId id="312" r:id="rId11"/>
    <p:sldId id="263" r:id="rId12"/>
    <p:sldId id="295" r:id="rId13"/>
    <p:sldId id="296" r:id="rId14"/>
    <p:sldId id="297" r:id="rId15"/>
    <p:sldId id="302" r:id="rId16"/>
    <p:sldId id="303" r:id="rId17"/>
    <p:sldId id="304" r:id="rId18"/>
    <p:sldId id="305" r:id="rId19"/>
    <p:sldId id="306" r:id="rId20"/>
    <p:sldId id="307" r:id="rId21"/>
    <p:sldId id="308" r:id="rId22"/>
    <p:sldId id="309" r:id="rId23"/>
    <p:sldId id="310" r:id="rId24"/>
    <p:sldId id="313" r:id="rId2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qRHtNhQ8D2myVgs+lBlhxLFt78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 Meenakshi"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FF"/>
    <a:srgbClr val="99CCFF"/>
    <a:srgbClr val="FFCCFF"/>
    <a:srgbClr val="FF99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EC740F-703C-4BAA-B2FE-6BF03845BD7E}" v="10" dt="2024-11-24T10:58:27.4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002" autoAdjust="0"/>
    <p:restoredTop sz="94660"/>
  </p:normalViewPr>
  <p:slideViewPr>
    <p:cSldViewPr snapToGrid="0">
      <p:cViewPr>
        <p:scale>
          <a:sx n="50" d="100"/>
          <a:sy n="50" d="100"/>
        </p:scale>
        <p:origin x="1982" y="758"/>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42"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82029971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85600" y="274649"/>
            <a:ext cx="36576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274649"/>
            <a:ext cx="107696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1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29600" y="1600206"/>
            <a:ext cx="7213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74"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4"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6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3"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Ovr>
    <a:masterClrMapping/>
  </p:clrMapOvr>
  <p:transition>
    <p:cut thruBlk="1"/>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99CC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6"/>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6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165600" y="635636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6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IN" smtClean="0"/>
              <a:pPr marL="0" lvl="0" indent="0" algn="r" rtl="0">
                <a:spcBef>
                  <a:spcPts val="0"/>
                </a:spcBef>
                <a:spcAft>
                  <a:spcPts val="0"/>
                </a:spcAft>
                <a:buNone/>
              </a:pPr>
              <a:t>‹#›</a:t>
            </a:fld>
            <a:endParaRPr lang="en-IN"/>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p:cut thruBlk="1"/>
  </p:transition>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365760" y="2824480"/>
            <a:ext cx="9832599" cy="721360"/>
          </a:xfrm>
          <a:prstGeom prst="rect">
            <a:avLst/>
          </a:prstGeom>
          <a:noFill/>
          <a:ln>
            <a:noFill/>
          </a:ln>
        </p:spPr>
        <p:txBody>
          <a:bodyPr spcFirstLastPara="1" wrap="square" lIns="91425" tIns="45700" rIns="91425" bIns="45700" anchor="b" anchorCtr="0">
            <a:normAutofit fontScale="90000"/>
          </a:bodyPr>
          <a:lstStyle/>
          <a:p>
            <a:pPr marL="0" lvl="0" indent="0" rtl="0">
              <a:lnSpc>
                <a:spcPct val="90000"/>
              </a:lnSpc>
              <a:spcBef>
                <a:spcPts val="0"/>
              </a:spcBef>
              <a:spcAft>
                <a:spcPts val="0"/>
              </a:spcAft>
              <a:buClr>
                <a:srgbClr val="54045C"/>
              </a:buClr>
              <a:buSzPts val="6000"/>
              <a:buFont typeface="Times New Roman"/>
              <a:buNone/>
            </a:pPr>
            <a:r>
              <a:rPr lang="en-IN" sz="6000" b="1" dirty="0">
                <a:solidFill>
                  <a:srgbClr val="54045C"/>
                </a:solidFill>
                <a:latin typeface="Times New Roman"/>
                <a:cs typeface="Times New Roman"/>
                <a:sym typeface="Times New Roman"/>
              </a:rPr>
              <a:t>	  </a:t>
            </a: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r>
              <a:rPr lang="en-IN" sz="6000" b="1" dirty="0">
                <a:solidFill>
                  <a:srgbClr val="54045C"/>
                </a:solidFill>
                <a:latin typeface="Times New Roman"/>
                <a:cs typeface="Times New Roman"/>
                <a:sym typeface="Times New Roman"/>
              </a:rPr>
              <a:t>                                                                     </a:t>
            </a: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6000" b="1" dirty="0">
                <a:solidFill>
                  <a:srgbClr val="54045C"/>
                </a:solidFill>
                <a:latin typeface="Times New Roman"/>
                <a:cs typeface="Times New Roman"/>
                <a:sym typeface="Times New Roman"/>
              </a:rPr>
            </a:br>
            <a:br>
              <a:rPr lang="en-IN" sz="2700" b="1" dirty="0">
                <a:solidFill>
                  <a:srgbClr val="54045C"/>
                </a:solidFill>
                <a:latin typeface="Times New Roman"/>
                <a:cs typeface="Times New Roman"/>
                <a:sym typeface="Times New Roman"/>
              </a:rPr>
            </a:br>
            <a:br>
              <a:rPr lang="en-IN" sz="2700" b="1" dirty="0">
                <a:solidFill>
                  <a:srgbClr val="54045C"/>
                </a:solidFill>
                <a:latin typeface="Times New Roman"/>
                <a:cs typeface="Times New Roman"/>
                <a:sym typeface="Times New Roman"/>
              </a:rPr>
            </a:br>
            <a:endParaRPr sz="2700" dirty="0">
              <a:solidFill>
                <a:srgbClr val="002060"/>
              </a:solidFill>
            </a:endParaRPr>
          </a:p>
        </p:txBody>
      </p:sp>
      <p:sp>
        <p:nvSpPr>
          <p:cNvPr id="85" name="Google Shape;85;p1"/>
          <p:cNvSpPr txBox="1">
            <a:spLocks noGrp="1"/>
          </p:cNvSpPr>
          <p:nvPr>
            <p:ph type="subTitle" idx="1"/>
          </p:nvPr>
        </p:nvSpPr>
        <p:spPr>
          <a:xfrm>
            <a:off x="730345" y="2555874"/>
            <a:ext cx="10731307" cy="4215040"/>
          </a:xfrm>
          <a:prstGeom prst="rect">
            <a:avLst/>
          </a:prstGeom>
          <a:noFill/>
          <a:ln>
            <a:noFill/>
          </a:ln>
        </p:spPr>
        <p:txBody>
          <a:bodyPr spcFirstLastPara="1" wrap="square" lIns="91425" tIns="45700" rIns="91425" bIns="45700" anchor="t" anchorCtr="0">
            <a:normAutofit fontScale="25000" lnSpcReduction="20000"/>
          </a:bodyPr>
          <a:lstStyle/>
          <a:p>
            <a:pPr marL="0" lvl="0" indent="0" algn="l" rtl="0">
              <a:lnSpc>
                <a:spcPct val="150000"/>
              </a:lnSpc>
              <a:spcBef>
                <a:spcPts val="0"/>
              </a:spcBef>
              <a:spcAft>
                <a:spcPts val="0"/>
              </a:spcAft>
              <a:buClr>
                <a:srgbClr val="54045C"/>
              </a:buClr>
              <a:buSzPct val="100000"/>
              <a:buNone/>
            </a:pPr>
            <a:r>
              <a:rPr lang="en-IN" sz="9600" b="1" u="sng" dirty="0">
                <a:solidFill>
                  <a:srgbClr val="54045C"/>
                </a:solidFill>
                <a:latin typeface="Times New Roman"/>
                <a:ea typeface="Times New Roman"/>
                <a:cs typeface="Times New Roman"/>
                <a:sym typeface="Times New Roman"/>
              </a:rPr>
              <a:t>Team Details:                                          </a:t>
            </a:r>
            <a:endParaRPr sz="9600" b="1" u="sng" dirty="0">
              <a:solidFill>
                <a:srgbClr val="54045C"/>
              </a:solidFill>
              <a:latin typeface="Times New Roman"/>
              <a:ea typeface="Times New Roman"/>
              <a:cs typeface="Times New Roman"/>
              <a:sym typeface="Times New Roman"/>
            </a:endParaRPr>
          </a:p>
          <a:p>
            <a:pPr lvl="0" algn="l">
              <a:lnSpc>
                <a:spcPct val="150000"/>
              </a:lnSpc>
              <a:spcBef>
                <a:spcPts val="0"/>
              </a:spcBef>
              <a:buClr>
                <a:srgbClr val="54045C"/>
              </a:buClr>
              <a:buSzPct val="100000"/>
            </a:pPr>
            <a:r>
              <a:rPr lang="en-IN" sz="9600" b="1" dirty="0">
                <a:solidFill>
                  <a:srgbClr val="54045C"/>
                </a:solidFill>
                <a:latin typeface="Times New Roman"/>
                <a:cs typeface="Times New Roman"/>
                <a:sym typeface="Times New Roman"/>
              </a:rPr>
              <a:t>Title:  CUSTOM CREATIONS HUB</a:t>
            </a:r>
            <a:endParaRPr lang="en-GB" sz="9600" b="1" dirty="0">
              <a:solidFill>
                <a:srgbClr val="54045C"/>
              </a:solidFill>
              <a:latin typeface="Times New Roman"/>
              <a:ea typeface="Times New Roman"/>
              <a:cs typeface="Times New Roman"/>
              <a:sym typeface="Times New Roman"/>
            </a:endParaRPr>
          </a:p>
          <a:p>
            <a:pPr lvl="0" algn="l">
              <a:lnSpc>
                <a:spcPct val="150000"/>
              </a:lnSpc>
              <a:spcBef>
                <a:spcPts val="0"/>
              </a:spcBef>
              <a:buClr>
                <a:srgbClr val="54045C"/>
              </a:buClr>
              <a:buSzPct val="100000"/>
            </a:pPr>
            <a:r>
              <a:rPr lang="en-GB" sz="9600" b="1" dirty="0">
                <a:solidFill>
                  <a:srgbClr val="54045C"/>
                </a:solidFill>
                <a:latin typeface="Times New Roman"/>
                <a:ea typeface="Times New Roman"/>
                <a:cs typeface="Times New Roman"/>
                <a:sym typeface="Times New Roman"/>
              </a:rPr>
              <a:t>Names</a:t>
            </a:r>
            <a:r>
              <a:rPr lang="en-IN" sz="9600" b="1" dirty="0">
                <a:solidFill>
                  <a:srgbClr val="54045C"/>
                </a:solidFill>
                <a:latin typeface="Times New Roman"/>
                <a:ea typeface="Times New Roman"/>
                <a:cs typeface="Times New Roman"/>
                <a:sym typeface="Times New Roman"/>
              </a:rPr>
              <a:t>: ANISHA N/211423104042, ANILITTY LD/211423104040</a:t>
            </a:r>
          </a:p>
          <a:p>
            <a:pPr lvl="0" algn="l">
              <a:lnSpc>
                <a:spcPct val="150000"/>
              </a:lnSpc>
              <a:spcBef>
                <a:spcPts val="0"/>
              </a:spcBef>
              <a:buClr>
                <a:srgbClr val="54045C"/>
              </a:buClr>
              <a:buSzPct val="100000"/>
            </a:pPr>
            <a:endParaRPr lang="en-IN" sz="9600" b="1" dirty="0">
              <a:solidFill>
                <a:srgbClr val="54045C"/>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rgbClr val="54045C"/>
              </a:buClr>
              <a:buSzPct val="100000"/>
              <a:buNone/>
            </a:pPr>
            <a:r>
              <a:rPr lang="en-IN" sz="9600" b="1" dirty="0">
                <a:solidFill>
                  <a:srgbClr val="54045C"/>
                </a:solidFill>
                <a:latin typeface="Times New Roman"/>
                <a:ea typeface="Times New Roman"/>
                <a:cs typeface="Times New Roman"/>
                <a:sym typeface="Times New Roman"/>
              </a:rPr>
              <a:t> </a:t>
            </a:r>
            <a:r>
              <a:rPr lang="en-GB" sz="9600" b="1" dirty="0">
                <a:solidFill>
                  <a:srgbClr val="54045C"/>
                </a:solidFill>
                <a:latin typeface="Times New Roman"/>
                <a:ea typeface="Times New Roman"/>
                <a:cs typeface="Times New Roman"/>
                <a:sym typeface="Times New Roman"/>
              </a:rPr>
              <a:t>Batch Number:A16	                      	Domain: FULL STACK DEVELOPMENT</a:t>
            </a:r>
            <a:endParaRPr lang="en-IN" sz="9600" b="1" dirty="0">
              <a:solidFill>
                <a:srgbClr val="54045C"/>
              </a:solidFill>
              <a:latin typeface="Times New Roman"/>
              <a:ea typeface="Times New Roman"/>
              <a:cs typeface="Times New Roman"/>
              <a:sym typeface="Times New Roman"/>
            </a:endParaRPr>
          </a:p>
          <a:p>
            <a:pPr lvl="0" algn="l">
              <a:lnSpc>
                <a:spcPct val="150000"/>
              </a:lnSpc>
              <a:spcBef>
                <a:spcPts val="0"/>
              </a:spcBef>
              <a:buClr>
                <a:srgbClr val="54045C"/>
              </a:buClr>
              <a:buSzPct val="100000"/>
            </a:pPr>
            <a:endParaRPr lang="en-IN" sz="9600" b="1" dirty="0">
              <a:solidFill>
                <a:srgbClr val="54045C"/>
              </a:solidFill>
              <a:latin typeface="Times New Roman"/>
              <a:ea typeface="Times New Roman"/>
              <a:cs typeface="Times New Roman"/>
            </a:endParaRPr>
          </a:p>
          <a:p>
            <a:pPr lvl="0" algn="l">
              <a:lnSpc>
                <a:spcPct val="150000"/>
              </a:lnSpc>
              <a:spcBef>
                <a:spcPts val="0"/>
              </a:spcBef>
              <a:buClr>
                <a:srgbClr val="54045C"/>
              </a:buClr>
              <a:buSzPct val="100000"/>
            </a:pPr>
            <a:r>
              <a:rPr lang="en-IN" sz="9600" b="1" dirty="0">
                <a:solidFill>
                  <a:srgbClr val="54045C"/>
                </a:solidFill>
                <a:latin typeface="Times New Roman"/>
                <a:ea typeface="Times New Roman"/>
                <a:cs typeface="Times New Roman"/>
              </a:rPr>
              <a:t>Guide Name &amp; Designation</a:t>
            </a:r>
            <a:r>
              <a:rPr lang="en-GB" sz="9600" b="1" dirty="0">
                <a:solidFill>
                  <a:srgbClr val="54045C"/>
                </a:solidFill>
                <a:latin typeface="Times New Roman"/>
                <a:ea typeface="Times New Roman"/>
                <a:cs typeface="Times New Roman"/>
              </a:rPr>
              <a:t>			Co</a:t>
            </a:r>
            <a:r>
              <a:rPr lang="en-GB" sz="9500" b="1" dirty="0">
                <a:solidFill>
                  <a:srgbClr val="54045C"/>
                </a:solidFill>
                <a:latin typeface="Times New Roman"/>
                <a:ea typeface="Times New Roman"/>
                <a:cs typeface="Times New Roman"/>
              </a:rPr>
              <a:t>ordinator Name &amp; Designation</a:t>
            </a:r>
          </a:p>
          <a:p>
            <a:pPr lvl="0" algn="l">
              <a:lnSpc>
                <a:spcPct val="150000"/>
              </a:lnSpc>
              <a:spcBef>
                <a:spcPts val="0"/>
              </a:spcBef>
              <a:buClr>
                <a:srgbClr val="54045C"/>
              </a:buClr>
              <a:buSzPct val="100000"/>
            </a:pPr>
            <a:r>
              <a:rPr lang="en-GB" sz="9500" b="1" dirty="0">
                <a:solidFill>
                  <a:srgbClr val="54045C"/>
                </a:solidFill>
                <a:latin typeface="Times New Roman"/>
                <a:ea typeface="Times New Roman"/>
                <a:cs typeface="Times New Roman"/>
              </a:rPr>
              <a:t> 						</a:t>
            </a:r>
            <a:r>
              <a:rPr lang="en-GB" sz="9500" b="1" dirty="0" err="1">
                <a:solidFill>
                  <a:srgbClr val="54045C"/>
                </a:solidFill>
                <a:latin typeface="Times New Roman"/>
                <a:ea typeface="Times New Roman"/>
                <a:cs typeface="Times New Roman"/>
              </a:rPr>
              <a:t>Dr.KAVITHA</a:t>
            </a:r>
            <a:r>
              <a:rPr lang="en-GB" sz="9500" b="1" dirty="0">
                <a:solidFill>
                  <a:srgbClr val="54045C"/>
                </a:solidFill>
                <a:latin typeface="Times New Roman"/>
                <a:ea typeface="Times New Roman"/>
                <a:cs typeface="Times New Roman"/>
              </a:rPr>
              <a:t> SUBRAMANI </a:t>
            </a:r>
          </a:p>
          <a:p>
            <a:pPr lvl="0" algn="l">
              <a:lnSpc>
                <a:spcPct val="150000"/>
              </a:lnSpc>
              <a:spcBef>
                <a:spcPts val="0"/>
              </a:spcBef>
              <a:buClr>
                <a:srgbClr val="54045C"/>
              </a:buClr>
              <a:buSzPct val="100000"/>
            </a:pPr>
            <a:r>
              <a:rPr lang="en-GB" sz="9500" b="1" dirty="0">
                <a:solidFill>
                  <a:srgbClr val="54045C"/>
                </a:solidFill>
                <a:latin typeface="Times New Roman"/>
                <a:ea typeface="Times New Roman"/>
                <a:cs typeface="Times New Roman"/>
                <a:sym typeface="Times New Roman"/>
              </a:rPr>
              <a:t>Date:</a:t>
            </a:r>
            <a:endParaRPr sz="9500" b="1" dirty="0">
              <a:solidFill>
                <a:srgbClr val="54045C"/>
              </a:solidFill>
              <a:latin typeface="Times New Roman"/>
              <a:ea typeface="Times New Roman"/>
              <a:cs typeface="Times New Roman"/>
              <a:sym typeface="Times New Roman"/>
            </a:endParaRPr>
          </a:p>
          <a:p>
            <a:pPr marL="0" lvl="0" indent="0" algn="ctr" rtl="0">
              <a:lnSpc>
                <a:spcPct val="90000"/>
              </a:lnSpc>
              <a:spcBef>
                <a:spcPts val="1000"/>
              </a:spcBef>
              <a:spcAft>
                <a:spcPts val="0"/>
              </a:spcAft>
              <a:buClr>
                <a:schemeClr val="dk1"/>
              </a:buClr>
              <a:buSzPct val="100000"/>
              <a:buNone/>
            </a:pPr>
            <a:endParaRPr dirty="0">
              <a:solidFill>
                <a:srgbClr val="54045C"/>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0" y="182879"/>
            <a:ext cx="11968479" cy="2372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198A1-4C8B-5BB0-A90F-99665FC45C03}"/>
              </a:ext>
            </a:extLst>
          </p:cNvPr>
          <p:cNvSpPr>
            <a:spLocks noGrp="1"/>
          </p:cNvSpPr>
          <p:nvPr>
            <p:ph type="title"/>
          </p:nvPr>
        </p:nvSpPr>
        <p:spPr>
          <a:xfrm>
            <a:off x="609600" y="274638"/>
            <a:ext cx="10972800" cy="655002"/>
          </a:xfrm>
        </p:spPr>
        <p:txBody>
          <a:bodyPr>
            <a:normAutofit fontScale="90000"/>
          </a:bodyPr>
          <a:lstStyle/>
          <a:p>
            <a:r>
              <a:rPr lang="en-US" b="1" dirty="0">
                <a:latin typeface="Time new roman"/>
              </a:rPr>
              <a:t>ARCHITECTURE DIAGRAM</a:t>
            </a:r>
            <a:endParaRPr lang="en-IN" b="1" dirty="0">
              <a:latin typeface="Time new roman"/>
            </a:endParaRPr>
          </a:p>
        </p:txBody>
      </p:sp>
      <p:pic>
        <p:nvPicPr>
          <p:cNvPr id="4" name="Picture 3">
            <a:extLst>
              <a:ext uri="{FF2B5EF4-FFF2-40B4-BE49-F238E27FC236}">
                <a16:creationId xmlns:a16="http://schemas.microsoft.com/office/drawing/2014/main" id="{786D915B-BE93-5D2D-810C-BD489018E454}"/>
              </a:ext>
            </a:extLst>
          </p:cNvPr>
          <p:cNvPicPr>
            <a:picLocks noChangeAspect="1"/>
          </p:cNvPicPr>
          <p:nvPr/>
        </p:nvPicPr>
        <p:blipFill>
          <a:blip r:embed="rId2"/>
          <a:srcRect t="18666"/>
          <a:stretch>
            <a:fillRect/>
          </a:stretch>
        </p:blipFill>
        <p:spPr>
          <a:xfrm>
            <a:off x="2514600" y="1005522"/>
            <a:ext cx="7559040" cy="5577840"/>
          </a:xfrm>
          <a:prstGeom prst="rect">
            <a:avLst/>
          </a:prstGeom>
        </p:spPr>
      </p:pic>
    </p:spTree>
    <p:extLst>
      <p:ext uri="{BB962C8B-B14F-4D97-AF65-F5344CB8AC3E}">
        <p14:creationId xmlns:p14="http://schemas.microsoft.com/office/powerpoint/2010/main" val="1597178004"/>
      </p:ext>
    </p:extLst>
  </p:cSld>
  <p:clrMapOvr>
    <a:masterClrMapping/>
  </p:clrMapOvr>
  <p:transition>
    <p:cut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b="1" dirty="0">
                <a:latin typeface="Time new roman"/>
              </a:rPr>
              <a:t>USECASE DIAGRAM</a:t>
            </a:r>
            <a:endParaRPr b="1" dirty="0">
              <a:latin typeface="Time new roman"/>
            </a:endParaRPr>
          </a:p>
        </p:txBody>
      </p:sp>
      <p:pic>
        <p:nvPicPr>
          <p:cNvPr id="5" name="Picture 4">
            <a:extLst>
              <a:ext uri="{FF2B5EF4-FFF2-40B4-BE49-F238E27FC236}">
                <a16:creationId xmlns:a16="http://schemas.microsoft.com/office/drawing/2014/main" id="{31EAB388-E4F7-A684-60FD-B4BF9665D192}"/>
              </a:ext>
            </a:extLst>
          </p:cNvPr>
          <p:cNvPicPr>
            <a:picLocks noChangeAspect="1"/>
          </p:cNvPicPr>
          <p:nvPr/>
        </p:nvPicPr>
        <p:blipFill>
          <a:blip r:embed="rId2"/>
          <a:srcRect t="10443" b="6223"/>
          <a:stretch>
            <a:fillRect/>
          </a:stretch>
        </p:blipFill>
        <p:spPr>
          <a:xfrm>
            <a:off x="3109406" y="1036320"/>
            <a:ext cx="5973187" cy="57150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349D5-E562-813B-D64C-B27E32E3C4E8}"/>
              </a:ext>
            </a:extLst>
          </p:cNvPr>
          <p:cNvSpPr>
            <a:spLocks noGrp="1"/>
          </p:cNvSpPr>
          <p:nvPr>
            <p:ph type="title"/>
          </p:nvPr>
        </p:nvSpPr>
        <p:spPr>
          <a:xfrm>
            <a:off x="609600" y="91440"/>
            <a:ext cx="10972800" cy="1143000"/>
          </a:xfrm>
        </p:spPr>
        <p:txBody>
          <a:bodyPr/>
          <a:lstStyle/>
          <a:p>
            <a:r>
              <a:rPr lang="en-US" b="1" dirty="0">
                <a:latin typeface="Time new roman"/>
              </a:rPr>
              <a:t>CLASS DIAGRAM</a:t>
            </a:r>
            <a:endParaRPr lang="en-IN" b="1" dirty="0">
              <a:latin typeface="Time new roman"/>
            </a:endParaRPr>
          </a:p>
        </p:txBody>
      </p:sp>
      <p:pic>
        <p:nvPicPr>
          <p:cNvPr id="5" name="Picture 4">
            <a:extLst>
              <a:ext uri="{FF2B5EF4-FFF2-40B4-BE49-F238E27FC236}">
                <a16:creationId xmlns:a16="http://schemas.microsoft.com/office/drawing/2014/main" id="{CC5BBBF5-4D90-4776-E9E2-F71F99332E9E}"/>
              </a:ext>
            </a:extLst>
          </p:cNvPr>
          <p:cNvPicPr>
            <a:picLocks noChangeAspect="1"/>
          </p:cNvPicPr>
          <p:nvPr/>
        </p:nvPicPr>
        <p:blipFill>
          <a:blip r:embed="rId2"/>
          <a:srcRect t="18000" b="2000"/>
          <a:stretch>
            <a:fillRect/>
          </a:stretch>
        </p:blipFill>
        <p:spPr>
          <a:xfrm>
            <a:off x="950490" y="1234440"/>
            <a:ext cx="10291020" cy="5486400"/>
          </a:xfrm>
          <a:prstGeom prst="rect">
            <a:avLst/>
          </a:prstGeom>
        </p:spPr>
      </p:pic>
    </p:spTree>
    <p:extLst>
      <p:ext uri="{BB962C8B-B14F-4D97-AF65-F5344CB8AC3E}">
        <p14:creationId xmlns:p14="http://schemas.microsoft.com/office/powerpoint/2010/main" val="1216074624"/>
      </p:ext>
    </p:extLst>
  </p:cSld>
  <p:clrMapOvr>
    <a:masterClrMapping/>
  </p:clrMapOvr>
  <p:transition>
    <p:cut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BDCD9-13FE-51ED-B554-5E9CBDF1FF3B}"/>
              </a:ext>
            </a:extLst>
          </p:cNvPr>
          <p:cNvSpPr>
            <a:spLocks noGrp="1"/>
          </p:cNvSpPr>
          <p:nvPr>
            <p:ph type="title"/>
          </p:nvPr>
        </p:nvSpPr>
        <p:spPr>
          <a:xfrm>
            <a:off x="609600" y="-136842"/>
            <a:ext cx="10972800" cy="1143000"/>
          </a:xfrm>
        </p:spPr>
        <p:txBody>
          <a:bodyPr/>
          <a:lstStyle/>
          <a:p>
            <a:r>
              <a:rPr lang="en-US" b="1" dirty="0">
                <a:latin typeface="Time new roman"/>
              </a:rPr>
              <a:t>ACTIVITY DIAGRAM</a:t>
            </a:r>
            <a:endParaRPr lang="en-IN" b="1" dirty="0">
              <a:latin typeface="Time new roman"/>
            </a:endParaRPr>
          </a:p>
        </p:txBody>
      </p:sp>
      <p:pic>
        <p:nvPicPr>
          <p:cNvPr id="5" name="Picture 4">
            <a:extLst>
              <a:ext uri="{FF2B5EF4-FFF2-40B4-BE49-F238E27FC236}">
                <a16:creationId xmlns:a16="http://schemas.microsoft.com/office/drawing/2014/main" id="{970F2916-CEFE-8C2A-FB23-5FB798FA691B}"/>
              </a:ext>
            </a:extLst>
          </p:cNvPr>
          <p:cNvPicPr>
            <a:picLocks noChangeAspect="1"/>
          </p:cNvPicPr>
          <p:nvPr/>
        </p:nvPicPr>
        <p:blipFill>
          <a:blip r:embed="rId2"/>
          <a:srcRect t="11556" b="8667"/>
          <a:stretch>
            <a:fillRect/>
          </a:stretch>
        </p:blipFill>
        <p:spPr>
          <a:xfrm>
            <a:off x="2407920" y="973463"/>
            <a:ext cx="7376160" cy="5884537"/>
          </a:xfrm>
          <a:prstGeom prst="rect">
            <a:avLst/>
          </a:prstGeom>
        </p:spPr>
      </p:pic>
    </p:spTree>
    <p:extLst>
      <p:ext uri="{BB962C8B-B14F-4D97-AF65-F5344CB8AC3E}">
        <p14:creationId xmlns:p14="http://schemas.microsoft.com/office/powerpoint/2010/main" val="3787940306"/>
      </p:ext>
    </p:extLst>
  </p:cSld>
  <p:clrMapOvr>
    <a:masterClrMapping/>
  </p:clrMapOvr>
  <p:transition>
    <p:cut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4E6C2-B115-4C06-87E2-2B7ABDEE3D89}"/>
              </a:ext>
            </a:extLst>
          </p:cNvPr>
          <p:cNvSpPr>
            <a:spLocks noGrp="1"/>
          </p:cNvSpPr>
          <p:nvPr>
            <p:ph type="title"/>
          </p:nvPr>
        </p:nvSpPr>
        <p:spPr/>
        <p:txBody>
          <a:bodyPr/>
          <a:lstStyle/>
          <a:p>
            <a:r>
              <a:rPr lang="en-IN" b="1" dirty="0">
                <a:latin typeface="Time new roman"/>
              </a:rPr>
              <a:t>DATA FLOW DIAGRAM</a:t>
            </a:r>
          </a:p>
        </p:txBody>
      </p:sp>
      <p:pic>
        <p:nvPicPr>
          <p:cNvPr id="5" name="Picture 4">
            <a:extLst>
              <a:ext uri="{FF2B5EF4-FFF2-40B4-BE49-F238E27FC236}">
                <a16:creationId xmlns:a16="http://schemas.microsoft.com/office/drawing/2014/main" id="{776D3585-B465-84EB-F848-A745ED092DAD}"/>
              </a:ext>
            </a:extLst>
          </p:cNvPr>
          <p:cNvPicPr>
            <a:picLocks noChangeAspect="1"/>
          </p:cNvPicPr>
          <p:nvPr/>
        </p:nvPicPr>
        <p:blipFill>
          <a:blip r:embed="rId2"/>
          <a:srcRect t="18445" b="10667"/>
          <a:stretch>
            <a:fillRect/>
          </a:stretch>
        </p:blipFill>
        <p:spPr>
          <a:xfrm>
            <a:off x="950490" y="1264920"/>
            <a:ext cx="10291020" cy="4861560"/>
          </a:xfrm>
          <a:prstGeom prst="rect">
            <a:avLst/>
          </a:prstGeom>
        </p:spPr>
      </p:pic>
    </p:spTree>
    <p:extLst>
      <p:ext uri="{BB962C8B-B14F-4D97-AF65-F5344CB8AC3E}">
        <p14:creationId xmlns:p14="http://schemas.microsoft.com/office/powerpoint/2010/main" val="3409251247"/>
      </p:ext>
    </p:extLst>
  </p:cSld>
  <p:clrMapOvr>
    <a:masterClrMapping/>
  </p:clrMapOvr>
  <p:transition>
    <p:cut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6F6E-9A6B-4996-046E-21ECB734C27F}"/>
              </a:ext>
            </a:extLst>
          </p:cNvPr>
          <p:cNvSpPr>
            <a:spLocks noGrp="1"/>
          </p:cNvSpPr>
          <p:nvPr>
            <p:ph type="title"/>
          </p:nvPr>
        </p:nvSpPr>
        <p:spPr>
          <a:xfrm>
            <a:off x="609600" y="0"/>
            <a:ext cx="10972800" cy="1143000"/>
          </a:xfrm>
        </p:spPr>
        <p:txBody>
          <a:bodyPr>
            <a:noAutofit/>
          </a:bodyPr>
          <a:lstStyle/>
          <a:p>
            <a:r>
              <a:rPr lang="en-US" sz="4000" b="1" dirty="0">
                <a:latin typeface="Time new roman"/>
              </a:rPr>
              <a:t>MODULES</a:t>
            </a:r>
            <a:endParaRPr lang="en-IN" sz="4000" b="1" dirty="0">
              <a:latin typeface="Time new roman"/>
            </a:endParaRPr>
          </a:p>
        </p:txBody>
      </p:sp>
      <p:sp>
        <p:nvSpPr>
          <p:cNvPr id="3" name="Content Placeholder 2">
            <a:extLst>
              <a:ext uri="{FF2B5EF4-FFF2-40B4-BE49-F238E27FC236}">
                <a16:creationId xmlns:a16="http://schemas.microsoft.com/office/drawing/2014/main" id="{6D5E6774-6FFF-4FEA-3317-4D165FEA9AEE}"/>
              </a:ext>
            </a:extLst>
          </p:cNvPr>
          <p:cNvSpPr>
            <a:spLocks noGrp="1"/>
          </p:cNvSpPr>
          <p:nvPr>
            <p:ph idx="1"/>
          </p:nvPr>
        </p:nvSpPr>
        <p:spPr>
          <a:xfrm>
            <a:off x="609600" y="1021398"/>
            <a:ext cx="10972800" cy="5532114"/>
          </a:xfrm>
        </p:spPr>
        <p:txBody>
          <a:bodyPr>
            <a:noAutofit/>
          </a:bodyPr>
          <a:lstStyle/>
          <a:p>
            <a:pPr>
              <a:lnSpc>
                <a:spcPct val="150000"/>
              </a:lnSpc>
              <a:buFont typeface="Wingdings" panose="05000000000000000000" pitchFamily="2" charset="2"/>
              <a:buChar char="v"/>
            </a:pPr>
            <a:r>
              <a:rPr lang="en-US" sz="2400" dirty="0">
                <a:latin typeface="Time new roman"/>
              </a:rPr>
              <a:t> </a:t>
            </a:r>
            <a:r>
              <a:rPr lang="en-US" sz="2400" b="1" dirty="0">
                <a:latin typeface="Time new roman"/>
              </a:rPr>
              <a:t>User Authentication: </a:t>
            </a:r>
            <a:r>
              <a:rPr lang="en-US" sz="2400" dirty="0">
                <a:latin typeface="Time new roman"/>
              </a:rPr>
              <a:t>Users can register, log in, and manage profiles securely.</a:t>
            </a:r>
          </a:p>
          <a:p>
            <a:pPr>
              <a:lnSpc>
                <a:spcPct val="150000"/>
              </a:lnSpc>
              <a:buFont typeface="Wingdings" panose="05000000000000000000" pitchFamily="2" charset="2"/>
              <a:buChar char="v"/>
            </a:pPr>
            <a:r>
              <a:rPr lang="en-US" sz="2400" dirty="0">
                <a:latin typeface="Time new roman"/>
              </a:rPr>
              <a:t> </a:t>
            </a:r>
            <a:r>
              <a:rPr lang="en-US" sz="2400" b="1" dirty="0">
                <a:latin typeface="Time new roman"/>
              </a:rPr>
              <a:t>Product Browsing &amp; Customization: </a:t>
            </a:r>
            <a:r>
              <a:rPr lang="en-US" sz="2400" dirty="0">
                <a:latin typeface="Time new roman"/>
              </a:rPr>
              <a:t>View available products and customize them with preferred designs.</a:t>
            </a:r>
          </a:p>
          <a:p>
            <a:pPr>
              <a:lnSpc>
                <a:spcPct val="150000"/>
              </a:lnSpc>
              <a:buFont typeface="Wingdings" panose="05000000000000000000" pitchFamily="2" charset="2"/>
              <a:buChar char="v"/>
            </a:pPr>
            <a:r>
              <a:rPr lang="en-US" sz="2400" dirty="0">
                <a:latin typeface="Time new roman"/>
              </a:rPr>
              <a:t> </a:t>
            </a:r>
            <a:r>
              <a:rPr lang="en-US" sz="2400" b="1" dirty="0">
                <a:latin typeface="Time new roman"/>
              </a:rPr>
              <a:t>Wishlist &amp; Orders : </a:t>
            </a:r>
            <a:r>
              <a:rPr lang="en-US" sz="2400" dirty="0">
                <a:latin typeface="Time new roman"/>
              </a:rPr>
              <a:t>Add favorite items to </a:t>
            </a:r>
            <a:r>
              <a:rPr lang="en-US" sz="2400" dirty="0" err="1">
                <a:latin typeface="Time new roman"/>
              </a:rPr>
              <a:t>wishlist</a:t>
            </a:r>
            <a:r>
              <a:rPr lang="en-US" sz="2400" dirty="0">
                <a:latin typeface="Time new roman"/>
              </a:rPr>
              <a:t> and place manual orders easily.</a:t>
            </a:r>
          </a:p>
          <a:p>
            <a:pPr>
              <a:lnSpc>
                <a:spcPct val="150000"/>
              </a:lnSpc>
              <a:buFont typeface="Wingdings" panose="05000000000000000000" pitchFamily="2" charset="2"/>
              <a:buChar char="v"/>
            </a:pPr>
            <a:r>
              <a:rPr lang="en-US" sz="2400" b="1" dirty="0">
                <a:latin typeface="Time new roman"/>
              </a:rPr>
              <a:t>Payment Module : </a:t>
            </a:r>
            <a:r>
              <a:rPr lang="en-US" sz="2400" dirty="0">
                <a:latin typeface="Time new roman"/>
              </a:rPr>
              <a:t>Handles secure manual and digital payments.</a:t>
            </a:r>
          </a:p>
          <a:p>
            <a:pPr>
              <a:lnSpc>
                <a:spcPct val="150000"/>
              </a:lnSpc>
              <a:buFont typeface="Wingdings" panose="05000000000000000000" pitchFamily="2" charset="2"/>
              <a:buChar char="v"/>
            </a:pPr>
            <a:r>
              <a:rPr lang="en-US" sz="2400" b="1" dirty="0">
                <a:latin typeface="Time new roman"/>
              </a:rPr>
              <a:t>Admin Dashboard : </a:t>
            </a:r>
            <a:r>
              <a:rPr lang="en-US" sz="2400" dirty="0">
                <a:latin typeface="Time new roman"/>
              </a:rPr>
              <a:t>Admins manage users, orders, and product details with role-based access.</a:t>
            </a:r>
          </a:p>
          <a:p>
            <a:pPr>
              <a:lnSpc>
                <a:spcPct val="150000"/>
              </a:lnSpc>
              <a:buFont typeface="Wingdings" panose="05000000000000000000" pitchFamily="2" charset="2"/>
              <a:buChar char="v"/>
            </a:pPr>
            <a:r>
              <a:rPr lang="en-US" sz="2400" dirty="0">
                <a:latin typeface="Time new roman"/>
              </a:rPr>
              <a:t> </a:t>
            </a:r>
            <a:r>
              <a:rPr lang="en-US" sz="2400" b="1" dirty="0" err="1">
                <a:latin typeface="Time new roman"/>
              </a:rPr>
              <a:t>Firestore</a:t>
            </a:r>
            <a:r>
              <a:rPr lang="en-US" sz="2400" b="1" dirty="0">
                <a:latin typeface="Time new roman"/>
              </a:rPr>
              <a:t> Database: </a:t>
            </a:r>
            <a:r>
              <a:rPr lang="en-US" sz="2400" dirty="0">
                <a:latin typeface="Time new roman"/>
              </a:rPr>
              <a:t>Stores all user data, product info, and order details in real-time.</a:t>
            </a:r>
          </a:p>
          <a:p>
            <a:pPr>
              <a:lnSpc>
                <a:spcPct val="150000"/>
              </a:lnSpc>
              <a:buFont typeface="Wingdings" panose="05000000000000000000" pitchFamily="2" charset="2"/>
              <a:buChar char="v"/>
            </a:pPr>
            <a:r>
              <a:rPr lang="en-US" sz="2400" b="1" dirty="0">
                <a:latin typeface="Time new roman"/>
              </a:rPr>
              <a:t>Notification System</a:t>
            </a:r>
            <a:r>
              <a:rPr lang="en-US" sz="2400" dirty="0">
                <a:latin typeface="Time new roman"/>
              </a:rPr>
              <a:t>: Sends order updates, payment alerts, and admin messages.</a:t>
            </a:r>
            <a:endParaRPr lang="en-IN" sz="2400" dirty="0">
              <a:latin typeface="Time new roman"/>
            </a:endParaRPr>
          </a:p>
        </p:txBody>
      </p:sp>
    </p:spTree>
    <p:extLst>
      <p:ext uri="{BB962C8B-B14F-4D97-AF65-F5344CB8AC3E}">
        <p14:creationId xmlns:p14="http://schemas.microsoft.com/office/powerpoint/2010/main" val="852580420"/>
      </p:ext>
    </p:extLst>
  </p:cSld>
  <p:clrMapOvr>
    <a:masterClrMapping/>
  </p:clrMapOvr>
  <p:transition>
    <p:cut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A98D9-F0E9-5AA8-FBE0-BC28025009A0}"/>
              </a:ext>
            </a:extLst>
          </p:cNvPr>
          <p:cNvSpPr>
            <a:spLocks noGrp="1"/>
          </p:cNvSpPr>
          <p:nvPr>
            <p:ph type="title"/>
          </p:nvPr>
        </p:nvSpPr>
        <p:spPr>
          <a:xfrm>
            <a:off x="472440" y="0"/>
            <a:ext cx="10972800" cy="1143000"/>
          </a:xfrm>
        </p:spPr>
        <p:txBody>
          <a:bodyPr>
            <a:noAutofit/>
          </a:bodyPr>
          <a:lstStyle/>
          <a:p>
            <a:r>
              <a:rPr lang="en-US" sz="3600" b="1" dirty="0">
                <a:latin typeface="Time new roman"/>
              </a:rPr>
              <a:t>METHODOLOGY</a:t>
            </a:r>
            <a:endParaRPr lang="en-IN" sz="3600" b="1" dirty="0">
              <a:latin typeface="Time new roman"/>
            </a:endParaRPr>
          </a:p>
        </p:txBody>
      </p:sp>
      <p:sp>
        <p:nvSpPr>
          <p:cNvPr id="3" name="Content Placeholder 2">
            <a:extLst>
              <a:ext uri="{FF2B5EF4-FFF2-40B4-BE49-F238E27FC236}">
                <a16:creationId xmlns:a16="http://schemas.microsoft.com/office/drawing/2014/main" id="{B5642FE8-49AD-F847-7DE2-6306CC6C5FB6}"/>
              </a:ext>
            </a:extLst>
          </p:cNvPr>
          <p:cNvSpPr>
            <a:spLocks noGrp="1"/>
          </p:cNvSpPr>
          <p:nvPr>
            <p:ph idx="1"/>
          </p:nvPr>
        </p:nvSpPr>
        <p:spPr>
          <a:xfrm>
            <a:off x="472440" y="975360"/>
            <a:ext cx="11247120" cy="6111240"/>
          </a:xfrm>
        </p:spPr>
        <p:txBody>
          <a:bodyPr>
            <a:noAutofit/>
          </a:bodyPr>
          <a:lstStyle/>
          <a:p>
            <a:pPr>
              <a:lnSpc>
                <a:spcPct val="170000"/>
              </a:lnSpc>
              <a:buFont typeface="Wingdings" panose="05000000000000000000" pitchFamily="2" charset="2"/>
              <a:buChar char="v"/>
            </a:pPr>
            <a:r>
              <a:rPr lang="en-US" sz="2800" b="1" baseline="-25000" dirty="0">
                <a:latin typeface="Time new roman"/>
              </a:rPr>
              <a:t>Product Selection &amp; Customization </a:t>
            </a:r>
            <a:r>
              <a:rPr lang="en-US" sz="2800" baseline="-25000" dirty="0">
                <a:latin typeface="Time new roman"/>
              </a:rPr>
              <a:t>: Users browse available car models or creative items and customize designs (color, accessories, add-ons).</a:t>
            </a:r>
          </a:p>
          <a:p>
            <a:pPr>
              <a:lnSpc>
                <a:spcPct val="170000"/>
              </a:lnSpc>
              <a:buFont typeface="Wingdings" panose="05000000000000000000" pitchFamily="2" charset="2"/>
              <a:buChar char="v"/>
            </a:pPr>
            <a:r>
              <a:rPr lang="en-US" sz="2800" b="1" baseline="-25000" dirty="0">
                <a:latin typeface="Time new roman"/>
              </a:rPr>
              <a:t>User Authentication &amp; Role Access: </a:t>
            </a:r>
            <a:r>
              <a:rPr lang="en-US" sz="2800" baseline="-25000" dirty="0">
                <a:latin typeface="Time new roman"/>
              </a:rPr>
              <a:t>Different access levels for Admin, User, and Designer using Firebase Authentication.</a:t>
            </a:r>
          </a:p>
          <a:p>
            <a:pPr>
              <a:lnSpc>
                <a:spcPct val="170000"/>
              </a:lnSpc>
              <a:buFont typeface="Wingdings" panose="05000000000000000000" pitchFamily="2" charset="2"/>
              <a:buChar char="v"/>
            </a:pPr>
            <a:r>
              <a:rPr lang="en-US" sz="2800" b="1" baseline="-25000" dirty="0">
                <a:latin typeface="Time new roman"/>
              </a:rPr>
              <a:t>Wishlist Management : </a:t>
            </a:r>
            <a:r>
              <a:rPr lang="en-US" sz="2800" baseline="-25000" dirty="0">
                <a:latin typeface="Time new roman"/>
              </a:rPr>
              <a:t>Users can add, remove, and view favorite customized cars/products for later purchase.</a:t>
            </a:r>
          </a:p>
          <a:p>
            <a:pPr>
              <a:lnSpc>
                <a:spcPct val="170000"/>
              </a:lnSpc>
              <a:buFont typeface="Wingdings" panose="05000000000000000000" pitchFamily="2" charset="2"/>
              <a:buChar char="v"/>
            </a:pPr>
            <a:r>
              <a:rPr lang="en-US" sz="2800" b="1" baseline="-25000" dirty="0">
                <a:latin typeface="Time new roman"/>
              </a:rPr>
              <a:t>Manual Payment Process: </a:t>
            </a:r>
            <a:r>
              <a:rPr lang="en-US" sz="2800" baseline="-25000" dirty="0">
                <a:latin typeface="Time new roman"/>
              </a:rPr>
              <a:t>After order confirmation, users can make manual payments or upload proof of transaction.</a:t>
            </a:r>
          </a:p>
          <a:p>
            <a:pPr>
              <a:lnSpc>
                <a:spcPct val="170000"/>
              </a:lnSpc>
              <a:buFont typeface="Wingdings" panose="05000000000000000000" pitchFamily="2" charset="2"/>
              <a:buChar char="v"/>
            </a:pPr>
            <a:r>
              <a:rPr lang="en-US" sz="2800" b="1" baseline="-25000" dirty="0" err="1">
                <a:latin typeface="Time new roman"/>
              </a:rPr>
              <a:t>Firestore</a:t>
            </a:r>
            <a:r>
              <a:rPr lang="en-US" sz="2800" b="1" baseline="-25000" dirty="0">
                <a:latin typeface="Time new roman"/>
              </a:rPr>
              <a:t> Database Integration: </a:t>
            </a:r>
            <a:r>
              <a:rPr lang="en-US" sz="2800" baseline="-25000" dirty="0">
                <a:latin typeface="Time new roman"/>
              </a:rPr>
              <a:t>All user data, orders, and payment details are securely stored in Firebase </a:t>
            </a:r>
            <a:r>
              <a:rPr lang="en-US" sz="2800" baseline="-25000" dirty="0" err="1">
                <a:latin typeface="Time new roman"/>
              </a:rPr>
              <a:t>Firestore</a:t>
            </a:r>
            <a:r>
              <a:rPr lang="en-US" sz="2800" baseline="-25000" dirty="0">
                <a:latin typeface="Time new roman"/>
              </a:rPr>
              <a:t>.</a:t>
            </a:r>
          </a:p>
          <a:p>
            <a:pPr>
              <a:lnSpc>
                <a:spcPct val="170000"/>
              </a:lnSpc>
              <a:buFont typeface="Wingdings" panose="05000000000000000000" pitchFamily="2" charset="2"/>
              <a:buChar char="v"/>
            </a:pPr>
            <a:r>
              <a:rPr lang="en-US" sz="2800" b="1" baseline="-25000" dirty="0">
                <a:latin typeface="Time new roman"/>
              </a:rPr>
              <a:t>Admin Dashboard: </a:t>
            </a:r>
            <a:r>
              <a:rPr lang="en-US" sz="2800" baseline="-25000" dirty="0">
                <a:latin typeface="Time new roman"/>
              </a:rPr>
              <a:t>Admin monitors users, updates product listings, verifies payments, and manages inventory.</a:t>
            </a:r>
          </a:p>
          <a:p>
            <a:pPr>
              <a:lnSpc>
                <a:spcPct val="170000"/>
              </a:lnSpc>
              <a:buFont typeface="Wingdings" panose="05000000000000000000" pitchFamily="2" charset="2"/>
              <a:buChar char="v"/>
            </a:pPr>
            <a:r>
              <a:rPr lang="en-US" sz="2800" baseline="-25000" dirty="0">
                <a:latin typeface="Time new roman"/>
              </a:rPr>
              <a:t> </a:t>
            </a:r>
            <a:r>
              <a:rPr lang="en-US" sz="2800" b="1" baseline="-25000" dirty="0">
                <a:latin typeface="Time new roman"/>
              </a:rPr>
              <a:t>Notification &amp; Updates: </a:t>
            </a:r>
            <a:r>
              <a:rPr lang="en-US" sz="2800" baseline="-25000" dirty="0">
                <a:latin typeface="Time new roman"/>
              </a:rPr>
              <a:t>Real-time notifications on order status, payment verification, and admin approvals.</a:t>
            </a:r>
            <a:endParaRPr lang="en-IN" sz="2800" baseline="-25000" dirty="0">
              <a:latin typeface="Time new roman"/>
            </a:endParaRPr>
          </a:p>
        </p:txBody>
      </p:sp>
    </p:spTree>
    <p:extLst>
      <p:ext uri="{BB962C8B-B14F-4D97-AF65-F5344CB8AC3E}">
        <p14:creationId xmlns:p14="http://schemas.microsoft.com/office/powerpoint/2010/main" val="802762394"/>
      </p:ext>
    </p:extLst>
  </p:cSld>
  <p:clrMapOvr>
    <a:masterClrMapping/>
  </p:clrMapOvr>
  <p:transition>
    <p:cut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D5D1D-A196-A711-F752-038522B9AD89}"/>
              </a:ext>
            </a:extLst>
          </p:cNvPr>
          <p:cNvSpPr>
            <a:spLocks noGrp="1"/>
          </p:cNvSpPr>
          <p:nvPr>
            <p:ph type="title"/>
          </p:nvPr>
        </p:nvSpPr>
        <p:spPr/>
        <p:txBody>
          <a:bodyPr>
            <a:noAutofit/>
          </a:bodyPr>
          <a:lstStyle/>
          <a:p>
            <a:r>
              <a:rPr lang="en-US" sz="4000" b="1" dirty="0">
                <a:latin typeface="Time new roman"/>
              </a:rPr>
              <a:t>TESTING</a:t>
            </a:r>
            <a:endParaRPr lang="en-IN" sz="4000" b="1" dirty="0">
              <a:latin typeface="Time new roman"/>
            </a:endParaRPr>
          </a:p>
        </p:txBody>
      </p:sp>
      <p:sp>
        <p:nvSpPr>
          <p:cNvPr id="3" name="Content Placeholder 2">
            <a:extLst>
              <a:ext uri="{FF2B5EF4-FFF2-40B4-BE49-F238E27FC236}">
                <a16:creationId xmlns:a16="http://schemas.microsoft.com/office/drawing/2014/main" id="{8B37CB5F-8F42-87E3-4AEF-B8E524AD42B2}"/>
              </a:ext>
            </a:extLst>
          </p:cNvPr>
          <p:cNvSpPr>
            <a:spLocks noGrp="1"/>
          </p:cNvSpPr>
          <p:nvPr>
            <p:ph idx="1"/>
          </p:nvPr>
        </p:nvSpPr>
        <p:spPr>
          <a:xfrm>
            <a:off x="609600" y="1600206"/>
            <a:ext cx="10972800" cy="4983156"/>
          </a:xfrm>
        </p:spPr>
        <p:txBody>
          <a:bodyPr>
            <a:normAutofit lnSpcReduction="10000"/>
          </a:bodyPr>
          <a:lstStyle/>
          <a:p>
            <a:pPr>
              <a:buFont typeface="Wingdings" panose="05000000000000000000" pitchFamily="2" charset="2"/>
              <a:buChar char="v"/>
            </a:pPr>
            <a:r>
              <a:rPr lang="en-US" dirty="0">
                <a:latin typeface="Time new roman"/>
              </a:rPr>
              <a:t>Verified role-based login (Admin, Client, Consultant).</a:t>
            </a:r>
          </a:p>
          <a:p>
            <a:pPr>
              <a:buFont typeface="Wingdings" panose="05000000000000000000" pitchFamily="2" charset="2"/>
              <a:buChar char="v"/>
            </a:pPr>
            <a:r>
              <a:rPr lang="en-US" dirty="0">
                <a:latin typeface="Time new roman"/>
              </a:rPr>
              <a:t> Checked project posting, proposal, and status updates.</a:t>
            </a:r>
          </a:p>
          <a:p>
            <a:pPr>
              <a:buFont typeface="Wingdings" panose="05000000000000000000" pitchFamily="2" charset="2"/>
              <a:buChar char="v"/>
            </a:pPr>
            <a:r>
              <a:rPr lang="en-US" dirty="0">
                <a:latin typeface="Time new roman"/>
              </a:rPr>
              <a:t> Tested manual payment upload and admin verification.</a:t>
            </a:r>
          </a:p>
          <a:p>
            <a:pPr>
              <a:buFont typeface="Wingdings" panose="05000000000000000000" pitchFamily="2" charset="2"/>
              <a:buChar char="v"/>
            </a:pPr>
            <a:r>
              <a:rPr lang="en-US" dirty="0">
                <a:latin typeface="Time new roman"/>
              </a:rPr>
              <a:t> Ensured chat, file sharing, and communication work properly.</a:t>
            </a:r>
          </a:p>
          <a:p>
            <a:pPr>
              <a:buFont typeface="Wingdings" panose="05000000000000000000" pitchFamily="2" charset="2"/>
              <a:buChar char="v"/>
            </a:pPr>
            <a:r>
              <a:rPr lang="en-US" dirty="0">
                <a:latin typeface="Time new roman"/>
              </a:rPr>
              <a:t> Verified feedback and rating after project completion.</a:t>
            </a:r>
          </a:p>
          <a:p>
            <a:pPr>
              <a:buFont typeface="Wingdings" panose="05000000000000000000" pitchFamily="2" charset="2"/>
              <a:buChar char="v"/>
            </a:pPr>
            <a:r>
              <a:rPr lang="en-US" dirty="0">
                <a:latin typeface="Time new roman"/>
              </a:rPr>
              <a:t> Checked admin dashboard for user, project, and payment control.</a:t>
            </a:r>
          </a:p>
          <a:p>
            <a:pPr>
              <a:buFont typeface="Wingdings" panose="05000000000000000000" pitchFamily="2" charset="2"/>
              <a:buChar char="v"/>
            </a:pPr>
            <a:r>
              <a:rPr lang="en-US" dirty="0">
                <a:latin typeface="Time new roman"/>
              </a:rPr>
              <a:t>Tested system performance – speed, response, and smooth navigation.</a:t>
            </a:r>
            <a:endParaRPr lang="en-IN" dirty="0">
              <a:latin typeface="Time new roman"/>
            </a:endParaRPr>
          </a:p>
        </p:txBody>
      </p:sp>
    </p:spTree>
    <p:extLst>
      <p:ext uri="{BB962C8B-B14F-4D97-AF65-F5344CB8AC3E}">
        <p14:creationId xmlns:p14="http://schemas.microsoft.com/office/powerpoint/2010/main" val="3150163210"/>
      </p:ext>
    </p:extLst>
  </p:cSld>
  <p:clrMapOvr>
    <a:masterClrMapping/>
  </p:clrMapOvr>
  <p:transition>
    <p:cut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EE39F-7908-B9B3-20D9-A7F8B1670FCC}"/>
              </a:ext>
            </a:extLst>
          </p:cNvPr>
          <p:cNvSpPr>
            <a:spLocks noGrp="1"/>
          </p:cNvSpPr>
          <p:nvPr>
            <p:ph type="title"/>
          </p:nvPr>
        </p:nvSpPr>
        <p:spPr/>
        <p:txBody>
          <a:bodyPr>
            <a:noAutofit/>
          </a:bodyPr>
          <a:lstStyle/>
          <a:p>
            <a:r>
              <a:rPr lang="en-US" sz="4000" b="1" dirty="0">
                <a:latin typeface="Time new roman"/>
              </a:rPr>
              <a:t>SCREENSHORTS</a:t>
            </a:r>
            <a:endParaRPr lang="en-IN" sz="4000" b="1" dirty="0">
              <a:latin typeface="Time new roman"/>
            </a:endParaRPr>
          </a:p>
        </p:txBody>
      </p:sp>
      <p:pic>
        <p:nvPicPr>
          <p:cNvPr id="7" name="Picture 6">
            <a:extLst>
              <a:ext uri="{FF2B5EF4-FFF2-40B4-BE49-F238E27FC236}">
                <a16:creationId xmlns:a16="http://schemas.microsoft.com/office/drawing/2014/main" id="{0EE4ADC8-2DB9-0443-9ED2-983C7BBCF8AB}"/>
              </a:ext>
            </a:extLst>
          </p:cNvPr>
          <p:cNvPicPr>
            <a:picLocks noChangeAspect="1"/>
          </p:cNvPicPr>
          <p:nvPr/>
        </p:nvPicPr>
        <p:blipFill>
          <a:blip r:embed="rId2"/>
          <a:stretch>
            <a:fillRect/>
          </a:stretch>
        </p:blipFill>
        <p:spPr>
          <a:xfrm>
            <a:off x="6290494" y="1219200"/>
            <a:ext cx="5826825" cy="4236720"/>
          </a:xfrm>
          <a:prstGeom prst="rect">
            <a:avLst/>
          </a:prstGeom>
        </p:spPr>
      </p:pic>
      <p:pic>
        <p:nvPicPr>
          <p:cNvPr id="13" name="Content Placeholder 12">
            <a:extLst>
              <a:ext uri="{FF2B5EF4-FFF2-40B4-BE49-F238E27FC236}">
                <a16:creationId xmlns:a16="http://schemas.microsoft.com/office/drawing/2014/main" id="{60DDF393-8EBD-6651-43BE-2F26E4EE08F9}"/>
              </a:ext>
            </a:extLst>
          </p:cNvPr>
          <p:cNvPicPr>
            <a:picLocks noGrp="1" noChangeAspect="1"/>
          </p:cNvPicPr>
          <p:nvPr>
            <p:ph idx="1"/>
          </p:nvPr>
        </p:nvPicPr>
        <p:blipFill>
          <a:blip r:embed="rId3"/>
          <a:stretch>
            <a:fillRect/>
          </a:stretch>
        </p:blipFill>
        <p:spPr>
          <a:xfrm>
            <a:off x="171538" y="1219200"/>
            <a:ext cx="5917188" cy="4236719"/>
          </a:xfrm>
        </p:spPr>
      </p:pic>
    </p:spTree>
    <p:extLst>
      <p:ext uri="{BB962C8B-B14F-4D97-AF65-F5344CB8AC3E}">
        <p14:creationId xmlns:p14="http://schemas.microsoft.com/office/powerpoint/2010/main" val="1932498837"/>
      </p:ext>
    </p:extLst>
  </p:cSld>
  <p:clrMapOvr>
    <a:masterClrMapping/>
  </p:clrMapOvr>
  <p:transition>
    <p:cut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6ADFC-E114-E66D-933F-5D374BC55BCB}"/>
              </a:ext>
            </a:extLst>
          </p:cNvPr>
          <p:cNvSpPr>
            <a:spLocks noGrp="1"/>
          </p:cNvSpPr>
          <p:nvPr>
            <p:ph type="title"/>
          </p:nvPr>
        </p:nvSpPr>
        <p:spPr/>
        <p:txBody>
          <a:bodyPr>
            <a:noAutofit/>
          </a:bodyPr>
          <a:lstStyle/>
          <a:p>
            <a:r>
              <a:rPr lang="en-US" sz="4000" b="1" dirty="0">
                <a:latin typeface="Time new roman"/>
              </a:rPr>
              <a:t>SCREENSHORTS</a:t>
            </a:r>
            <a:endParaRPr lang="en-IN" sz="4000" b="1" dirty="0">
              <a:latin typeface="Time new roman"/>
            </a:endParaRPr>
          </a:p>
        </p:txBody>
      </p:sp>
      <p:pic>
        <p:nvPicPr>
          <p:cNvPr id="15" name="Content Placeholder 14">
            <a:extLst>
              <a:ext uri="{FF2B5EF4-FFF2-40B4-BE49-F238E27FC236}">
                <a16:creationId xmlns:a16="http://schemas.microsoft.com/office/drawing/2014/main" id="{F02C43C4-29E9-F5AE-6FE4-E8BCEBC71644}"/>
              </a:ext>
            </a:extLst>
          </p:cNvPr>
          <p:cNvPicPr>
            <a:picLocks noGrp="1" noChangeAspect="1"/>
          </p:cNvPicPr>
          <p:nvPr>
            <p:ph idx="1"/>
          </p:nvPr>
        </p:nvPicPr>
        <p:blipFill>
          <a:blip r:embed="rId2"/>
          <a:stretch>
            <a:fillRect/>
          </a:stretch>
        </p:blipFill>
        <p:spPr>
          <a:xfrm>
            <a:off x="169106" y="1280160"/>
            <a:ext cx="6216454" cy="4188141"/>
          </a:xfrm>
          <a:prstGeom prst="rect">
            <a:avLst/>
          </a:prstGeom>
        </p:spPr>
      </p:pic>
      <p:pic>
        <p:nvPicPr>
          <p:cNvPr id="5" name="Picture 4">
            <a:extLst>
              <a:ext uri="{FF2B5EF4-FFF2-40B4-BE49-F238E27FC236}">
                <a16:creationId xmlns:a16="http://schemas.microsoft.com/office/drawing/2014/main" id="{F48AB673-BC42-E810-2D50-55A2EEEFAE3C}"/>
              </a:ext>
            </a:extLst>
          </p:cNvPr>
          <p:cNvPicPr>
            <a:picLocks noChangeAspect="1"/>
          </p:cNvPicPr>
          <p:nvPr/>
        </p:nvPicPr>
        <p:blipFill>
          <a:blip r:embed="rId3"/>
          <a:srcRect l="17901" t="6761" r="21537"/>
          <a:stretch>
            <a:fillRect/>
          </a:stretch>
        </p:blipFill>
        <p:spPr>
          <a:xfrm>
            <a:off x="6629400" y="1264919"/>
            <a:ext cx="5210614" cy="4203382"/>
          </a:xfrm>
          <a:prstGeom prst="rect">
            <a:avLst/>
          </a:prstGeom>
        </p:spPr>
      </p:pic>
    </p:spTree>
    <p:extLst>
      <p:ext uri="{BB962C8B-B14F-4D97-AF65-F5344CB8AC3E}">
        <p14:creationId xmlns:p14="http://schemas.microsoft.com/office/powerpoint/2010/main" val="1996734534"/>
      </p:ext>
    </p:extLst>
  </p:cSld>
  <p:clrMapOvr>
    <a:masterClrMapping/>
  </p:clrMapOvr>
  <p:transition>
    <p:cut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b="1" dirty="0">
                <a:latin typeface="Time new roman"/>
              </a:rPr>
              <a:t>A</a:t>
            </a:r>
            <a:r>
              <a:rPr lang="en-IN" b="1" dirty="0">
                <a:latin typeface="Time new roman"/>
              </a:rPr>
              <a:t>GENDA</a:t>
            </a:r>
            <a:endParaRPr b="1" dirty="0">
              <a:latin typeface="Time new roman"/>
            </a:endParaRPr>
          </a:p>
        </p:txBody>
      </p:sp>
      <p:sp>
        <p:nvSpPr>
          <p:cNvPr id="6" name="Content Placeholder 5"/>
          <p:cNvSpPr>
            <a:spLocks noGrp="1"/>
          </p:cNvSpPr>
          <p:nvPr>
            <p:ph idx="1"/>
          </p:nvPr>
        </p:nvSpPr>
        <p:spPr>
          <a:xfrm>
            <a:off x="830425" y="1021080"/>
            <a:ext cx="10972800" cy="5654040"/>
          </a:xfrm>
        </p:spPr>
        <p:txBody>
          <a:bodyPr>
            <a:noAutofit/>
          </a:bodyPr>
          <a:lstStyle/>
          <a:p>
            <a:pPr>
              <a:buFont typeface="Wingdings" panose="05000000000000000000" pitchFamily="2" charset="2"/>
              <a:buChar char="v"/>
            </a:pPr>
            <a:r>
              <a:rPr lang="en-US" sz="1800" b="1" dirty="0">
                <a:latin typeface="Time new roman"/>
              </a:rPr>
              <a:t>Introduction to Custom Creations Hub</a:t>
            </a:r>
          </a:p>
          <a:p>
            <a:pPr marL="0" indent="0">
              <a:buNone/>
            </a:pPr>
            <a:r>
              <a:rPr lang="en-US" sz="1800" dirty="0">
                <a:latin typeface="Time new roman"/>
              </a:rPr>
              <a:t>Overview of a creative web platform connecting users with custom product designers and makers for personalized creations.</a:t>
            </a:r>
          </a:p>
          <a:p>
            <a:pPr>
              <a:buFont typeface="Wingdings" panose="05000000000000000000" pitchFamily="2" charset="2"/>
              <a:buChar char="v"/>
            </a:pPr>
            <a:r>
              <a:rPr lang="en-US" sz="1800" b="1" dirty="0">
                <a:latin typeface="Time new roman"/>
              </a:rPr>
              <a:t>Problem Identification</a:t>
            </a:r>
          </a:p>
          <a:p>
            <a:pPr marL="0" indent="0">
              <a:buNone/>
            </a:pPr>
            <a:r>
              <a:rPr lang="en-US" sz="1800" dirty="0">
                <a:latin typeface="Time new roman"/>
              </a:rPr>
              <a:t>Challenges faced by users in finding trusted creators and managing personalized orders through a unified platform.</a:t>
            </a:r>
          </a:p>
          <a:p>
            <a:pPr>
              <a:buFont typeface="Wingdings" panose="05000000000000000000" pitchFamily="2" charset="2"/>
              <a:buChar char="v"/>
            </a:pPr>
            <a:r>
              <a:rPr lang="en-US" sz="1800" b="1" dirty="0">
                <a:latin typeface="Time new roman"/>
              </a:rPr>
              <a:t>Proposed System – Custom Creations Hub</a:t>
            </a:r>
          </a:p>
          <a:p>
            <a:pPr marL="0" indent="0">
              <a:buNone/>
            </a:pPr>
            <a:r>
              <a:rPr lang="en-US" sz="1800" dirty="0">
                <a:latin typeface="Time new roman"/>
              </a:rPr>
              <a:t>A Firebase-based web solution offering user registration, product display, and request management with role-based access.</a:t>
            </a:r>
          </a:p>
          <a:p>
            <a:pPr>
              <a:buFont typeface="Wingdings" panose="05000000000000000000" pitchFamily="2" charset="2"/>
              <a:buChar char="v"/>
            </a:pPr>
            <a:r>
              <a:rPr lang="en-US" sz="1800" b="1" dirty="0">
                <a:latin typeface="Time new roman"/>
              </a:rPr>
              <a:t>Methodology and Technologies Used</a:t>
            </a:r>
          </a:p>
          <a:p>
            <a:pPr marL="0" indent="0">
              <a:buNone/>
            </a:pPr>
            <a:r>
              <a:rPr lang="en-US" sz="1800" dirty="0">
                <a:latin typeface="Time new roman"/>
              </a:rPr>
              <a:t>Developed using React.js and Tailwind CSS for frontend, Firebase </a:t>
            </a:r>
            <a:r>
              <a:rPr lang="en-US" sz="1800" dirty="0" err="1">
                <a:latin typeface="Time new roman"/>
              </a:rPr>
              <a:t>Firestore</a:t>
            </a:r>
            <a:r>
              <a:rPr lang="en-US" sz="1800" dirty="0">
                <a:latin typeface="Time new roman"/>
              </a:rPr>
              <a:t> for backend, and Firebase Authentication for secure login.</a:t>
            </a:r>
          </a:p>
          <a:p>
            <a:pPr>
              <a:buFont typeface="Wingdings" panose="05000000000000000000" pitchFamily="2" charset="2"/>
              <a:buChar char="v"/>
            </a:pPr>
            <a:r>
              <a:rPr lang="en-US" sz="1800" b="1" dirty="0">
                <a:latin typeface="Time new roman"/>
              </a:rPr>
              <a:t>Module Overview</a:t>
            </a:r>
          </a:p>
          <a:p>
            <a:pPr marL="0" indent="0">
              <a:buNone/>
            </a:pPr>
            <a:r>
              <a:rPr lang="en-US" sz="1800" dirty="0">
                <a:latin typeface="Time new roman"/>
              </a:rPr>
              <a:t>Includes Home, Login/Register, Dashboard, Product Showcase, and Contact modules for smooth user experience.</a:t>
            </a:r>
          </a:p>
          <a:p>
            <a:pPr>
              <a:buFont typeface="Wingdings" panose="05000000000000000000" pitchFamily="2" charset="2"/>
              <a:buChar char="v"/>
            </a:pPr>
            <a:r>
              <a:rPr lang="en-US" sz="1800" b="1" dirty="0">
                <a:latin typeface="Time new roman"/>
              </a:rPr>
              <a:t>Testing and Evaluation</a:t>
            </a:r>
          </a:p>
          <a:p>
            <a:pPr marL="0" indent="0">
              <a:buNone/>
            </a:pPr>
            <a:r>
              <a:rPr lang="en-US" sz="1800" dirty="0">
                <a:latin typeface="Time new roman"/>
              </a:rPr>
              <a:t>Functional, validation, and UI responsiveness testing performed using manual verification and Firebase security rules.</a:t>
            </a:r>
          </a:p>
          <a:p>
            <a:pPr>
              <a:buFont typeface="Wingdings" panose="05000000000000000000" pitchFamily="2" charset="2"/>
              <a:buChar char="v"/>
            </a:pPr>
            <a:r>
              <a:rPr lang="en-US" sz="1800" b="1" dirty="0">
                <a:latin typeface="Time new roman"/>
              </a:rPr>
              <a:t>Future Enhancements</a:t>
            </a:r>
          </a:p>
          <a:p>
            <a:pPr marL="0" indent="0">
              <a:buNone/>
            </a:pPr>
            <a:r>
              <a:rPr lang="en-US" sz="1800" dirty="0">
                <a:latin typeface="Time new roman"/>
              </a:rPr>
              <a:t>Integration of payment gateways, live chat between users and creators, and AI-based design recommendations.</a:t>
            </a:r>
            <a:endParaRPr lang="en-IN" sz="1800" dirty="0">
              <a:latin typeface="Time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19D4-1398-1BDA-7932-951360DDD92E}"/>
              </a:ext>
            </a:extLst>
          </p:cNvPr>
          <p:cNvSpPr>
            <a:spLocks noGrp="1"/>
          </p:cNvSpPr>
          <p:nvPr>
            <p:ph type="title"/>
          </p:nvPr>
        </p:nvSpPr>
        <p:spPr/>
        <p:txBody>
          <a:bodyPr>
            <a:noAutofit/>
          </a:bodyPr>
          <a:lstStyle/>
          <a:p>
            <a:r>
              <a:rPr lang="en-US" sz="4000" b="1" dirty="0">
                <a:latin typeface="Time new roman"/>
              </a:rPr>
              <a:t>CONCLUSION</a:t>
            </a:r>
            <a:endParaRPr lang="en-IN" sz="4000" b="1" dirty="0">
              <a:latin typeface="Time new roman"/>
            </a:endParaRPr>
          </a:p>
        </p:txBody>
      </p:sp>
      <p:sp>
        <p:nvSpPr>
          <p:cNvPr id="3" name="Content Placeholder 2">
            <a:extLst>
              <a:ext uri="{FF2B5EF4-FFF2-40B4-BE49-F238E27FC236}">
                <a16:creationId xmlns:a16="http://schemas.microsoft.com/office/drawing/2014/main" id="{62BE0EA6-0B32-25FA-680D-C3B7602949E3}"/>
              </a:ext>
            </a:extLst>
          </p:cNvPr>
          <p:cNvSpPr>
            <a:spLocks noGrp="1"/>
          </p:cNvSpPr>
          <p:nvPr>
            <p:ph idx="1"/>
          </p:nvPr>
        </p:nvSpPr>
        <p:spPr>
          <a:xfrm>
            <a:off x="609600" y="1318896"/>
            <a:ext cx="10972800" cy="4983156"/>
          </a:xfrm>
        </p:spPr>
        <p:txBody>
          <a:bodyPr>
            <a:noAutofit/>
          </a:bodyPr>
          <a:lstStyle/>
          <a:p>
            <a:pPr>
              <a:buFont typeface="Wingdings" panose="05000000000000000000" pitchFamily="2" charset="2"/>
              <a:buChar char="v"/>
            </a:pPr>
            <a:r>
              <a:rPr lang="en-US" sz="2600" b="1" dirty="0">
                <a:latin typeface="Time new roman"/>
              </a:rPr>
              <a:t>Seamless Customization: </a:t>
            </a:r>
            <a:r>
              <a:rPr lang="en-US" sz="2600" dirty="0">
                <a:latin typeface="Time new roman"/>
              </a:rPr>
              <a:t>Empowers users to design and personalize car models and creative items with ease.</a:t>
            </a:r>
          </a:p>
          <a:p>
            <a:pPr>
              <a:buFont typeface="Wingdings" panose="05000000000000000000" pitchFamily="2" charset="2"/>
              <a:buChar char="v"/>
            </a:pPr>
            <a:r>
              <a:rPr lang="en-US" sz="2600" b="1" dirty="0">
                <a:latin typeface="Time new roman"/>
              </a:rPr>
              <a:t>Secure &amp; Scalable System: </a:t>
            </a:r>
            <a:r>
              <a:rPr lang="en-US" sz="2600" dirty="0">
                <a:latin typeface="Time new roman"/>
              </a:rPr>
              <a:t>Built on Firebase </a:t>
            </a:r>
            <a:r>
              <a:rPr lang="en-US" sz="2600" dirty="0" err="1">
                <a:latin typeface="Time new roman"/>
              </a:rPr>
              <a:t>Firestore</a:t>
            </a:r>
            <a:r>
              <a:rPr lang="en-US" sz="2600" dirty="0">
                <a:latin typeface="Time new roman"/>
              </a:rPr>
              <a:t> and Authentication, ensuring data safety, role-based access, and real-time updates.</a:t>
            </a:r>
          </a:p>
          <a:p>
            <a:pPr>
              <a:buFont typeface="Wingdings" panose="05000000000000000000" pitchFamily="2" charset="2"/>
              <a:buChar char="v"/>
            </a:pPr>
            <a:r>
              <a:rPr lang="en-US" sz="2600" b="1" dirty="0">
                <a:latin typeface="Time new roman"/>
              </a:rPr>
              <a:t>User Convenience: </a:t>
            </a:r>
            <a:r>
              <a:rPr lang="en-US" sz="2600" dirty="0">
                <a:latin typeface="Time new roman"/>
              </a:rPr>
              <a:t>Features like </a:t>
            </a:r>
            <a:r>
              <a:rPr lang="en-US" sz="2600" dirty="0" err="1">
                <a:latin typeface="Time new roman"/>
              </a:rPr>
              <a:t>wishlists</a:t>
            </a:r>
            <a:r>
              <a:rPr lang="en-US" sz="2600" dirty="0">
                <a:latin typeface="Time new roman"/>
              </a:rPr>
              <a:t> and manual payment uploads enhance the user experience and flexibility.</a:t>
            </a:r>
          </a:p>
          <a:p>
            <a:pPr>
              <a:buFont typeface="Wingdings" panose="05000000000000000000" pitchFamily="2" charset="2"/>
              <a:buChar char="v"/>
            </a:pPr>
            <a:r>
              <a:rPr lang="en-US" sz="2600" b="1" dirty="0">
                <a:latin typeface="Time new roman"/>
              </a:rPr>
              <a:t>Smart Administration: </a:t>
            </a:r>
            <a:r>
              <a:rPr lang="en-US" sz="2600" dirty="0">
                <a:latin typeface="Time new roman"/>
              </a:rPr>
              <a:t>Admins can efficiently manage users, verify payments, and monitor system performance through a dedicated dashboard.</a:t>
            </a:r>
          </a:p>
          <a:p>
            <a:pPr>
              <a:buFont typeface="Wingdings" panose="05000000000000000000" pitchFamily="2" charset="2"/>
              <a:buChar char="v"/>
            </a:pPr>
            <a:r>
              <a:rPr lang="en-US" sz="2600" b="1" dirty="0">
                <a:latin typeface="Time new roman"/>
              </a:rPr>
              <a:t>Business &amp; Social Impact: </a:t>
            </a:r>
            <a:r>
              <a:rPr lang="en-US" sz="2600" dirty="0">
                <a:latin typeface="Time new roman"/>
              </a:rPr>
              <a:t>Encourages creativity, transparency, and a digital-first approach for custom design businesses. </a:t>
            </a:r>
          </a:p>
          <a:p>
            <a:pPr>
              <a:buFont typeface="Wingdings" panose="05000000000000000000" pitchFamily="2" charset="2"/>
              <a:buChar char="v"/>
            </a:pPr>
            <a:r>
              <a:rPr lang="en-US" sz="2600" b="1" dirty="0">
                <a:latin typeface="Time new roman"/>
              </a:rPr>
              <a:t>Future Scope: </a:t>
            </a:r>
            <a:r>
              <a:rPr lang="en-US" sz="2600" dirty="0">
                <a:latin typeface="Time new roman"/>
              </a:rPr>
              <a:t>Integration of online payments, AI-based design recommendations, and AR previews for real-time customization visualization.</a:t>
            </a:r>
            <a:endParaRPr lang="en-IN" sz="2600" dirty="0">
              <a:latin typeface="Time new roman"/>
            </a:endParaRPr>
          </a:p>
        </p:txBody>
      </p:sp>
    </p:spTree>
    <p:extLst>
      <p:ext uri="{BB962C8B-B14F-4D97-AF65-F5344CB8AC3E}">
        <p14:creationId xmlns:p14="http://schemas.microsoft.com/office/powerpoint/2010/main" val="2976374065"/>
      </p:ext>
    </p:extLst>
  </p:cSld>
  <p:clrMapOvr>
    <a:masterClrMapping/>
  </p:clrMapOvr>
  <p:transition>
    <p:cut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7B6A7-2599-BA49-5842-572A77807946}"/>
              </a:ext>
            </a:extLst>
          </p:cNvPr>
          <p:cNvSpPr>
            <a:spLocks noGrp="1"/>
          </p:cNvSpPr>
          <p:nvPr>
            <p:ph type="title"/>
          </p:nvPr>
        </p:nvSpPr>
        <p:spPr/>
        <p:txBody>
          <a:bodyPr>
            <a:noAutofit/>
          </a:bodyPr>
          <a:lstStyle/>
          <a:p>
            <a:r>
              <a:rPr lang="en-US" sz="4000" b="1" dirty="0"/>
              <a:t>FUTURE WORK</a:t>
            </a:r>
            <a:endParaRPr lang="en-IN" sz="4000" b="1" dirty="0"/>
          </a:p>
        </p:txBody>
      </p:sp>
      <p:sp>
        <p:nvSpPr>
          <p:cNvPr id="3" name="Content Placeholder 2">
            <a:extLst>
              <a:ext uri="{FF2B5EF4-FFF2-40B4-BE49-F238E27FC236}">
                <a16:creationId xmlns:a16="http://schemas.microsoft.com/office/drawing/2014/main" id="{0AD114A1-AD30-9C27-75DA-437567C9F666}"/>
              </a:ext>
            </a:extLst>
          </p:cNvPr>
          <p:cNvSpPr>
            <a:spLocks noGrp="1"/>
          </p:cNvSpPr>
          <p:nvPr>
            <p:ph idx="1"/>
          </p:nvPr>
        </p:nvSpPr>
        <p:spPr>
          <a:xfrm>
            <a:off x="609600" y="1264920"/>
            <a:ext cx="10972800" cy="5318442"/>
          </a:xfrm>
        </p:spPr>
        <p:txBody>
          <a:bodyPr>
            <a:normAutofit fontScale="85000" lnSpcReduction="10000"/>
          </a:bodyPr>
          <a:lstStyle/>
          <a:p>
            <a:pPr>
              <a:buFont typeface="Wingdings" panose="05000000000000000000" pitchFamily="2" charset="2"/>
              <a:buChar char="v"/>
            </a:pPr>
            <a:r>
              <a:rPr lang="en-US" b="1" dirty="0">
                <a:latin typeface="Time new roman"/>
              </a:rPr>
              <a:t>AI-Driven Customization: </a:t>
            </a:r>
            <a:r>
              <a:rPr lang="en-US" dirty="0">
                <a:latin typeface="Time new roman"/>
              </a:rPr>
              <a:t>Integrate AI to recommend personalized designs, color themes, and layouts based on user preferences and trends.</a:t>
            </a:r>
          </a:p>
          <a:p>
            <a:pPr>
              <a:buFont typeface="Wingdings" panose="05000000000000000000" pitchFamily="2" charset="2"/>
              <a:buChar char="v"/>
            </a:pPr>
            <a:r>
              <a:rPr lang="en-US" b="1" dirty="0">
                <a:latin typeface="Time new roman"/>
              </a:rPr>
              <a:t> Augmented Reality (AR) Preview: </a:t>
            </a:r>
            <a:r>
              <a:rPr lang="en-US" dirty="0">
                <a:latin typeface="Time new roman"/>
              </a:rPr>
              <a:t>Allow users to visualize customized products in real-time using AR for a more interactive shopping experience.</a:t>
            </a:r>
          </a:p>
          <a:p>
            <a:pPr>
              <a:buFont typeface="Wingdings" panose="05000000000000000000" pitchFamily="2" charset="2"/>
              <a:buChar char="v"/>
            </a:pPr>
            <a:r>
              <a:rPr lang="en-US" dirty="0">
                <a:latin typeface="Time new roman"/>
              </a:rPr>
              <a:t> </a:t>
            </a:r>
            <a:r>
              <a:rPr lang="en-US" b="1" dirty="0">
                <a:latin typeface="Time new roman"/>
              </a:rPr>
              <a:t>Online Payment Gateway: </a:t>
            </a:r>
            <a:r>
              <a:rPr lang="en-US" dirty="0">
                <a:latin typeface="Time new roman"/>
              </a:rPr>
              <a:t>Add secure online payment options like UPI, debit/credit cards, and wallets for seamless transactions.</a:t>
            </a:r>
          </a:p>
          <a:p>
            <a:pPr>
              <a:buFont typeface="Wingdings" panose="05000000000000000000" pitchFamily="2" charset="2"/>
              <a:buChar char="v"/>
            </a:pPr>
            <a:r>
              <a:rPr lang="en-US" b="1" dirty="0">
                <a:latin typeface="Time new roman"/>
              </a:rPr>
              <a:t>Mobile Application: </a:t>
            </a:r>
            <a:r>
              <a:rPr lang="en-US" dirty="0">
                <a:latin typeface="Time new roman"/>
              </a:rPr>
              <a:t>Launch a mobile-friendly app to let users browse, customize, and place orders anytime, anywhere. </a:t>
            </a:r>
          </a:p>
          <a:p>
            <a:pPr>
              <a:buFont typeface="Wingdings" panose="05000000000000000000" pitchFamily="2" charset="2"/>
              <a:buChar char="v"/>
            </a:pPr>
            <a:r>
              <a:rPr lang="en-US" b="1" dirty="0">
                <a:latin typeface="Time new roman"/>
              </a:rPr>
              <a:t>Cloud Scalability: </a:t>
            </a:r>
            <a:r>
              <a:rPr lang="en-US" dirty="0">
                <a:latin typeface="Time new roman"/>
              </a:rPr>
              <a:t>Migrate to scalable cloud infrastructure to handle growing data, user traffic, and media efficiently.</a:t>
            </a:r>
          </a:p>
          <a:p>
            <a:pPr>
              <a:buFont typeface="Wingdings" panose="05000000000000000000" pitchFamily="2" charset="2"/>
              <a:buChar char="v"/>
            </a:pPr>
            <a:r>
              <a:rPr lang="en-US" dirty="0">
                <a:latin typeface="Time new roman"/>
              </a:rPr>
              <a:t> </a:t>
            </a:r>
            <a:r>
              <a:rPr lang="en-US" b="1" dirty="0">
                <a:latin typeface="Time new roman"/>
              </a:rPr>
              <a:t>Vendor Collaboration: </a:t>
            </a:r>
            <a:r>
              <a:rPr lang="en-US" dirty="0">
                <a:latin typeface="Time new roman"/>
              </a:rPr>
              <a:t>Enable local artisans or vendors to showcase and sell their creative works directly on the platform.</a:t>
            </a:r>
            <a:endParaRPr lang="en-IN" dirty="0">
              <a:latin typeface="Time new roman"/>
            </a:endParaRPr>
          </a:p>
        </p:txBody>
      </p:sp>
    </p:spTree>
    <p:extLst>
      <p:ext uri="{BB962C8B-B14F-4D97-AF65-F5344CB8AC3E}">
        <p14:creationId xmlns:p14="http://schemas.microsoft.com/office/powerpoint/2010/main" val="2004343971"/>
      </p:ext>
    </p:extLst>
  </p:cSld>
  <p:clrMapOvr>
    <a:masterClrMapping/>
  </p:clrMapOvr>
  <p:transition>
    <p:cut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821CA-CB70-C9A5-22D1-0EFF7DF49DB4}"/>
              </a:ext>
            </a:extLst>
          </p:cNvPr>
          <p:cNvSpPr>
            <a:spLocks noGrp="1"/>
          </p:cNvSpPr>
          <p:nvPr>
            <p:ph type="title"/>
          </p:nvPr>
        </p:nvSpPr>
        <p:spPr>
          <a:xfrm>
            <a:off x="609600" y="274638"/>
            <a:ext cx="10972800" cy="733068"/>
          </a:xfrm>
        </p:spPr>
        <p:txBody>
          <a:bodyPr>
            <a:normAutofit fontScale="90000"/>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0778E5AD-CEDE-652D-B9D2-ECE91D30E033}"/>
              </a:ext>
            </a:extLst>
          </p:cNvPr>
          <p:cNvSpPr>
            <a:spLocks noGrp="1"/>
          </p:cNvSpPr>
          <p:nvPr>
            <p:ph idx="1"/>
          </p:nvPr>
        </p:nvSpPr>
        <p:spPr>
          <a:xfrm>
            <a:off x="609600" y="963852"/>
            <a:ext cx="10972800" cy="5897568"/>
          </a:xfrm>
        </p:spPr>
        <p:txBody>
          <a:bodyPr>
            <a:normAutofit/>
          </a:bodyPr>
          <a:lstStyle/>
          <a:p>
            <a:pPr marL="457200" indent="-457200">
              <a:buFont typeface="+mj-lt"/>
              <a:buAutoNum type="arabicPeriod"/>
            </a:pPr>
            <a:r>
              <a:rPr lang="en-IN" sz="1900" dirty="0">
                <a:latin typeface="Time new roman"/>
              </a:rPr>
              <a:t>Kaur, M., &amp; Saini, M. (2023). Role of Artificial Intelligence in Cyberbullying and Cyberhate Detection. IEEE Access.</a:t>
            </a:r>
          </a:p>
          <a:p>
            <a:pPr marL="457200" indent="-457200">
              <a:buFont typeface="+mj-lt"/>
              <a:buAutoNum type="arabicPeriod"/>
            </a:pPr>
            <a:r>
              <a:rPr lang="en-IN" sz="1900" dirty="0">
                <a:latin typeface="Time new roman"/>
              </a:rPr>
              <a:t> Ambareen, K. (2023). A Survey of Cyberbullying Detection and Performance: Its Impact in Social Media Using Artificial Intelligence.</a:t>
            </a:r>
          </a:p>
          <a:p>
            <a:pPr marL="457200" indent="-457200">
              <a:buFont typeface="+mj-lt"/>
              <a:buAutoNum type="arabicPeriod"/>
            </a:pPr>
            <a:r>
              <a:rPr lang="en-IN" sz="1900" dirty="0">
                <a:latin typeface="Time new roman"/>
              </a:rPr>
              <a:t> Usmaan Ali, M. (2024). Detection of Cyberbullying on Social Media Platforms Using Machine Learning.</a:t>
            </a:r>
          </a:p>
          <a:p>
            <a:pPr marL="457200" indent="-457200">
              <a:buFont typeface="+mj-lt"/>
              <a:buAutoNum type="arabicPeriod"/>
            </a:pPr>
            <a:r>
              <a:rPr lang="en-IN" sz="1900" dirty="0">
                <a:latin typeface="Time new roman"/>
              </a:rPr>
              <a:t> Dave, P., Yuan, X., </a:t>
            </a:r>
            <a:r>
              <a:rPr lang="en-IN" sz="1900" dirty="0" err="1">
                <a:latin typeface="Time new roman"/>
              </a:rPr>
              <a:t>Siddidu</a:t>
            </a:r>
            <a:r>
              <a:rPr lang="en-IN" sz="1900" dirty="0">
                <a:latin typeface="Time new roman"/>
              </a:rPr>
              <a:t>, M., &amp; Roy, K. (2024). Detection of Cyberbullying in GIF Using AI.</a:t>
            </a:r>
          </a:p>
          <a:p>
            <a:pPr marL="457200" indent="-457200">
              <a:buFont typeface="+mj-lt"/>
              <a:buAutoNum type="arabicPeriod"/>
            </a:pPr>
            <a:r>
              <a:rPr lang="en-IN" sz="1900" dirty="0">
                <a:latin typeface="Time new roman"/>
              </a:rPr>
              <a:t> Balakrishnan, V., &amp; </a:t>
            </a:r>
            <a:r>
              <a:rPr lang="en-IN" sz="1900" dirty="0" err="1">
                <a:latin typeface="Time new roman"/>
              </a:rPr>
              <a:t>Kiaty</a:t>
            </a:r>
            <a:r>
              <a:rPr lang="en-IN" sz="1900" dirty="0">
                <a:latin typeface="Time new roman"/>
              </a:rPr>
              <a:t>, M. (2023). Cyberbullying Detection and Machine Learning: A Systematic Literature Review.</a:t>
            </a:r>
          </a:p>
          <a:p>
            <a:pPr marL="457200" indent="-457200">
              <a:buFont typeface="+mj-lt"/>
              <a:buAutoNum type="arabicPeriod"/>
            </a:pPr>
            <a:r>
              <a:rPr lang="en-IN" sz="1900" dirty="0">
                <a:latin typeface="Time new roman"/>
              </a:rPr>
              <a:t> Fortuna, P., &amp; Nunes, S. (2018). A survey on automatic detection of hate speech in text. ACM Computing Surveys (CSUR), 51(4), Article 85.</a:t>
            </a:r>
          </a:p>
          <a:p>
            <a:pPr marL="457200" indent="-457200">
              <a:buFont typeface="+mj-lt"/>
              <a:buAutoNum type="arabicPeriod"/>
            </a:pPr>
            <a:r>
              <a:rPr lang="en-IN" sz="1900" dirty="0">
                <a:latin typeface="Time new roman"/>
              </a:rPr>
              <a:t> Al-</a:t>
            </a:r>
            <a:r>
              <a:rPr lang="en-IN" sz="1900" dirty="0" err="1">
                <a:latin typeface="Time new roman"/>
              </a:rPr>
              <a:t>Garadi</a:t>
            </a:r>
            <a:r>
              <a:rPr lang="en-IN" sz="1900" dirty="0">
                <a:latin typeface="Time new roman"/>
              </a:rPr>
              <a:t>, M. A., Varathan, K. D., &amp; Ravana, S. D. (2016). Cybercrime detection in online communications: The experimental case of cyberbullying detection in Twitt</a:t>
            </a:r>
          </a:p>
          <a:p>
            <a:pPr marL="457200" indent="-457200">
              <a:buFont typeface="+mj-lt"/>
              <a:buAutoNum type="arabicPeriod"/>
            </a:pPr>
            <a:r>
              <a:rPr lang="en-IN" sz="1900" dirty="0">
                <a:latin typeface="Time new roman"/>
              </a:rPr>
              <a:t> Rosa, H., Pereira, N., Ribeiro, R., Ferreira, P. C., Carvalho, J. P., Oliveira, S., &amp; </a:t>
            </a:r>
            <a:r>
              <a:rPr lang="en-IN" sz="1900" dirty="0" err="1">
                <a:latin typeface="Time new roman"/>
              </a:rPr>
              <a:t>Coheur</a:t>
            </a:r>
            <a:r>
              <a:rPr lang="en-IN" sz="1900" dirty="0">
                <a:latin typeface="Time new roman"/>
              </a:rPr>
              <a:t>, L. (2019). Automatic cyberbullying detection: A systematic review. Computers in Human </a:t>
            </a:r>
            <a:r>
              <a:rPr lang="en-IN" sz="1900" dirty="0" err="1">
                <a:latin typeface="Time new roman"/>
              </a:rPr>
              <a:t>Behavior</a:t>
            </a:r>
            <a:r>
              <a:rPr lang="en-IN" sz="1900" dirty="0">
                <a:latin typeface="Time new roman"/>
              </a:rPr>
              <a:t> Reports, 1, 100008.</a:t>
            </a:r>
          </a:p>
          <a:p>
            <a:pPr marL="457200" indent="-457200">
              <a:buFont typeface="+mj-lt"/>
              <a:buAutoNum type="arabicPeriod"/>
            </a:pPr>
            <a:r>
              <a:rPr lang="en-IN" sz="1900" dirty="0" err="1">
                <a:latin typeface="Time new roman"/>
              </a:rPr>
              <a:t>Chatzakou</a:t>
            </a:r>
            <a:r>
              <a:rPr lang="en-IN" sz="1900" dirty="0">
                <a:latin typeface="Time new roman"/>
              </a:rPr>
              <a:t>, D., </a:t>
            </a:r>
            <a:r>
              <a:rPr lang="en-IN" sz="1900" dirty="0" err="1">
                <a:latin typeface="Time new roman"/>
              </a:rPr>
              <a:t>Kourtellis</a:t>
            </a:r>
            <a:r>
              <a:rPr lang="en-IN" sz="1900" dirty="0">
                <a:latin typeface="Time new roman"/>
              </a:rPr>
              <a:t>, N., Blackburn, J., De Cristofaro, E., </a:t>
            </a:r>
            <a:r>
              <a:rPr lang="en-IN" sz="1900" dirty="0" err="1">
                <a:latin typeface="Time new roman"/>
              </a:rPr>
              <a:t>Stringhini</a:t>
            </a:r>
            <a:r>
              <a:rPr lang="en-IN" sz="1900" dirty="0">
                <a:latin typeface="Time new roman"/>
              </a:rPr>
              <a:t>, G., &amp; Vakali, A. (2019). Detecting cyberbullying and cyberaggression in social media. ACM Transactions on the Web (TWEB), 13(3), 1–51.</a:t>
            </a:r>
          </a:p>
          <a:p>
            <a:pPr marL="457200" indent="-457200">
              <a:buFont typeface="+mj-lt"/>
              <a:buAutoNum type="arabicPeriod"/>
            </a:pPr>
            <a:r>
              <a:rPr lang="en-IN" sz="1900" dirty="0">
                <a:latin typeface="Time new roman"/>
              </a:rPr>
              <a:t>Nandhini, B. S., &amp; Sheeba, J. I. (2015). Cyberbullying detection and prevention: A survey. International Journal of Pure and Applied Mathematics, 101(1), 45–52.</a:t>
            </a:r>
          </a:p>
          <a:p>
            <a:pPr marL="228600" indent="-228600">
              <a:buAutoNum type="arabicPeriod"/>
            </a:pPr>
            <a:endParaRPr lang="en-IN" sz="1100" dirty="0">
              <a:latin typeface="Time new roman"/>
            </a:endParaRPr>
          </a:p>
        </p:txBody>
      </p:sp>
    </p:spTree>
    <p:extLst>
      <p:ext uri="{BB962C8B-B14F-4D97-AF65-F5344CB8AC3E}">
        <p14:creationId xmlns:p14="http://schemas.microsoft.com/office/powerpoint/2010/main" val="2873248532"/>
      </p:ext>
    </p:extLst>
  </p:cSld>
  <p:clrMapOvr>
    <a:masterClrMapping/>
  </p:clrMapOvr>
  <p:transition>
    <p:cut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E0DE88-DE23-EE2A-6CCC-466C8C3647E7}"/>
              </a:ext>
            </a:extLst>
          </p:cNvPr>
          <p:cNvSpPr>
            <a:spLocks noGrp="1"/>
          </p:cNvSpPr>
          <p:nvPr>
            <p:ph idx="1"/>
          </p:nvPr>
        </p:nvSpPr>
        <p:spPr>
          <a:xfrm>
            <a:off x="609600" y="270588"/>
            <a:ext cx="10972800" cy="5855581"/>
          </a:xfrm>
        </p:spPr>
        <p:txBody>
          <a:bodyPr>
            <a:noAutofit/>
          </a:bodyPr>
          <a:lstStyle/>
          <a:p>
            <a:pPr marL="514350" indent="-514350">
              <a:buFont typeface="+mj-lt"/>
              <a:buAutoNum type="arabicPeriod" startAt="11"/>
            </a:pPr>
            <a:r>
              <a:rPr lang="en-IN" sz="1900" dirty="0">
                <a:latin typeface="Time new roman"/>
              </a:rPr>
              <a:t> Zhang, Z., Robinson, D., &amp; Tepper, J. (2018). Detecting hate speech on Twitter using a convolution-GRU based deep neural network. In ESWC.</a:t>
            </a:r>
          </a:p>
          <a:p>
            <a:pPr marL="514350" indent="-514350">
              <a:buFont typeface="+mj-lt"/>
              <a:buAutoNum type="arabicPeriod" startAt="11"/>
            </a:pPr>
            <a:r>
              <a:rPr lang="en-IN" sz="1900" dirty="0">
                <a:latin typeface="Time new roman"/>
              </a:rPr>
              <a:t>Saha, S. K., Mathew, B., Goyal, P., &amp; Mukherjee, A. (2021). </a:t>
            </a:r>
            <a:r>
              <a:rPr lang="en-IN" sz="1900" dirty="0" err="1">
                <a:latin typeface="Time new roman"/>
              </a:rPr>
              <a:t>HateMonitors</a:t>
            </a:r>
            <a:r>
              <a:rPr lang="en-IN" sz="1900" dirty="0">
                <a:latin typeface="Time new roman"/>
              </a:rPr>
              <a:t>: A Real-Time Hate Speech Detection Framework Using Multilingual Transformer Models. IEEE Access, 9, 141178–141190.</a:t>
            </a:r>
          </a:p>
          <a:p>
            <a:pPr marL="514350" indent="-514350">
              <a:buFont typeface="+mj-lt"/>
              <a:buAutoNum type="arabicPeriod" startAt="11"/>
            </a:pPr>
            <a:r>
              <a:rPr lang="en-IN" sz="1900" dirty="0">
                <a:latin typeface="Time new roman"/>
              </a:rPr>
              <a:t> Dadvar, M., </a:t>
            </a:r>
            <a:r>
              <a:rPr lang="en-IN" sz="1900" dirty="0" err="1">
                <a:latin typeface="Time new roman"/>
              </a:rPr>
              <a:t>Trieschnigg</a:t>
            </a:r>
            <a:r>
              <a:rPr lang="en-IN" sz="1900" dirty="0">
                <a:latin typeface="Time new roman"/>
              </a:rPr>
              <a:t>, D., &amp; de Jong, F. (2019). Improving cyberbullying detection with user context. Information Processing &amp; Management, 56(3), 548–559.</a:t>
            </a:r>
          </a:p>
          <a:p>
            <a:pPr marL="514350" indent="-514350">
              <a:buFont typeface="+mj-lt"/>
              <a:buAutoNum type="arabicPeriod" startAt="11"/>
            </a:pPr>
            <a:r>
              <a:rPr lang="en-IN" sz="1900" dirty="0">
                <a:latin typeface="Time new roman"/>
              </a:rPr>
              <a:t> Ptaszynski, M., Dybala, P., </a:t>
            </a:r>
            <a:r>
              <a:rPr lang="en-IN" sz="1900" dirty="0" err="1">
                <a:latin typeface="Time new roman"/>
              </a:rPr>
              <a:t>Matsuba</a:t>
            </a:r>
            <a:r>
              <a:rPr lang="en-IN" sz="1900" dirty="0">
                <a:latin typeface="Time new roman"/>
              </a:rPr>
              <a:t>, T., Rzepka, R., &amp; Araki, K. (2010). Machine learning and affect analysis for cyberbullying detection in social networks. Journal of Artificial Intelligence and Soft Computing Research, 1(2), 65–77.</a:t>
            </a:r>
          </a:p>
          <a:p>
            <a:pPr marL="514350" indent="-514350">
              <a:buFont typeface="+mj-lt"/>
              <a:buAutoNum type="arabicPeriod" startAt="11"/>
            </a:pPr>
            <a:r>
              <a:rPr lang="en-IN" sz="1900" dirty="0">
                <a:latin typeface="Time new roman"/>
              </a:rPr>
              <a:t> Dinakar, K., Reichart, R., &amp; Lieberman, H. (2011). </a:t>
            </a:r>
            <a:r>
              <a:rPr lang="en-IN" sz="1900" dirty="0" err="1">
                <a:latin typeface="Time new roman"/>
              </a:rPr>
              <a:t>Modeling</a:t>
            </a:r>
            <a:r>
              <a:rPr lang="en-IN" sz="1900" dirty="0">
                <a:latin typeface="Time new roman"/>
              </a:rPr>
              <a:t> the detection of textual cyberbullying. In The Social Mobile Web (Vol. 11, pp. 11–17).</a:t>
            </a:r>
          </a:p>
          <a:p>
            <a:pPr marL="514350" indent="-514350">
              <a:buFont typeface="+mj-lt"/>
              <a:buAutoNum type="arabicPeriod" startAt="11"/>
            </a:pPr>
            <a:r>
              <a:rPr lang="en-IN" sz="1900" dirty="0">
                <a:latin typeface="Time new roman"/>
              </a:rPr>
              <a:t> Nandhini, B. S., &amp; Sheeba, J. I. (2019). Classification of cyberbullying text using supervised machine learning techniques. International Journal of Engineering and Technology (IJET), 7(6), 226–230.</a:t>
            </a:r>
          </a:p>
          <a:p>
            <a:pPr marL="514350" indent="-514350">
              <a:buFont typeface="+mj-lt"/>
              <a:buAutoNum type="arabicPeriod" startAt="11"/>
            </a:pPr>
            <a:r>
              <a:rPr lang="en-IN" sz="1900" dirty="0">
                <a:latin typeface="Time new roman"/>
              </a:rPr>
              <a:t> Xu, J., Jun, K., Zhu, X., &amp; Bellmore, A. (2012). Learning from bullying traces in social media. In NAACL-HLT.</a:t>
            </a:r>
          </a:p>
          <a:p>
            <a:pPr marL="514350" indent="-514350">
              <a:buFont typeface="+mj-lt"/>
              <a:buAutoNum type="arabicPeriod" startAt="11"/>
            </a:pPr>
            <a:r>
              <a:rPr lang="en-IN" sz="1900" dirty="0">
                <a:latin typeface="Time new roman"/>
              </a:rPr>
              <a:t> Salawu, S., He, Y., &amp; Lumsden, J. (2020). Approaches to automated detection of cyberbullying: A survey. IEEE Transactions on Affective Computing, 11(1), 3–24.</a:t>
            </a:r>
          </a:p>
          <a:p>
            <a:pPr marL="514350" indent="-514350">
              <a:buFont typeface="+mj-lt"/>
              <a:buAutoNum type="arabicPeriod" startAt="11"/>
            </a:pPr>
            <a:r>
              <a:rPr lang="en-IN" sz="1900" dirty="0">
                <a:latin typeface="Time new roman"/>
              </a:rPr>
              <a:t>Choudhary, R., &amp; Bhattacharya, S. (2022). AI-based cyberbullying detection using hybrid neural models. IEEE Access, 10, 67082–67093.</a:t>
            </a:r>
          </a:p>
          <a:p>
            <a:pPr marL="514350" indent="-514350">
              <a:buFont typeface="+mj-lt"/>
              <a:buAutoNum type="arabicPeriod" startAt="11"/>
            </a:pPr>
            <a:r>
              <a:rPr lang="en-IN" sz="1900" dirty="0">
                <a:latin typeface="Time new roman"/>
              </a:rPr>
              <a:t>Gao, L., Kuppusamy, K. S., &amp; Raj, R. (2023). Real-time cyberbullying detection on social networks using deep contextual embeddings. IEEE Transactions on Computational Social Systems, 10(5), 1014–1025.</a:t>
            </a:r>
          </a:p>
        </p:txBody>
      </p:sp>
    </p:spTree>
    <p:extLst>
      <p:ext uri="{BB962C8B-B14F-4D97-AF65-F5344CB8AC3E}">
        <p14:creationId xmlns:p14="http://schemas.microsoft.com/office/powerpoint/2010/main" val="3210614053"/>
      </p:ext>
    </p:extLst>
  </p:cSld>
  <p:clrMapOvr>
    <a:masterClrMapping/>
  </p:clrMapOvr>
  <p:transition>
    <p:cut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66FA9-5C5E-FAC0-F5FA-66DD54AD38A8}"/>
              </a:ext>
            </a:extLst>
          </p:cNvPr>
          <p:cNvSpPr>
            <a:spLocks noGrp="1"/>
          </p:cNvSpPr>
          <p:nvPr>
            <p:ph type="title"/>
          </p:nvPr>
        </p:nvSpPr>
        <p:spPr>
          <a:xfrm>
            <a:off x="609600" y="2652078"/>
            <a:ext cx="10972800" cy="1143000"/>
          </a:xfrm>
        </p:spPr>
        <p:txBody>
          <a:bodyPr/>
          <a:lstStyle/>
          <a:p>
            <a:r>
              <a:rPr lang="en-US" b="1" dirty="0"/>
              <a:t>THANK YOU</a:t>
            </a:r>
            <a:endParaRPr lang="en-IN" b="1" dirty="0"/>
          </a:p>
        </p:txBody>
      </p:sp>
    </p:spTree>
    <p:extLst>
      <p:ext uri="{BB962C8B-B14F-4D97-AF65-F5344CB8AC3E}">
        <p14:creationId xmlns:p14="http://schemas.microsoft.com/office/powerpoint/2010/main" val="3494848493"/>
      </p:ext>
    </p:extLst>
  </p:cSld>
  <p:clrMapOvr>
    <a:masterClrMapping/>
  </p:clrMapOvr>
  <p:transition>
    <p:cut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b="1" dirty="0">
                <a:latin typeface="Time new roman"/>
              </a:rPr>
              <a:t>A</a:t>
            </a:r>
            <a:r>
              <a:rPr lang="en-US" b="1" dirty="0">
                <a:latin typeface="Time new roman"/>
              </a:rPr>
              <a:t>BSTRACT</a:t>
            </a:r>
            <a:endParaRPr b="1" dirty="0">
              <a:latin typeface="Time new roman"/>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dirty="0">
                <a:latin typeface="Time new roman"/>
              </a:rPr>
              <a:t>Custom Creations Hub is a web-based platform that connects users with creative designers and makers who offer personalized products. The system allows users to browse designs, request custom creations, and communicate directly with creators. Built using React.js for the frontend and Firebase </a:t>
            </a:r>
            <a:r>
              <a:rPr lang="en-US" dirty="0" err="1">
                <a:latin typeface="Time new roman"/>
              </a:rPr>
              <a:t>Firestore</a:t>
            </a:r>
            <a:r>
              <a:rPr lang="en-US" dirty="0">
                <a:latin typeface="Time new roman"/>
              </a:rPr>
              <a:t> as the backend, it ensures real-time data handling and secure authentication through Firebase Authentication. The project aims to make the process of finding, customizing, and managing creative orders easier, faster, and more organized for both customers and creators.</a:t>
            </a:r>
            <a:br>
              <a:rPr lang="en-US" dirty="0">
                <a:latin typeface="Time new roman"/>
              </a:rPr>
            </a:br>
            <a:endParaRPr dirty="0">
              <a:latin typeface="Time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0"/>
            <a:ext cx="10972800" cy="1143000"/>
          </a:xfrm>
        </p:spPr>
        <p:txBody>
          <a:bodyPr/>
          <a:lstStyle/>
          <a:p>
            <a:r>
              <a:rPr lang="en-US" b="1" dirty="0">
                <a:latin typeface="Time new roman"/>
              </a:rPr>
              <a:t>INTRODUCTION</a:t>
            </a:r>
            <a:endParaRPr b="1" dirty="0">
              <a:latin typeface="Time new roman"/>
            </a:endParaRPr>
          </a:p>
        </p:txBody>
      </p:sp>
      <p:sp>
        <p:nvSpPr>
          <p:cNvPr id="3" name="Content Placeholder 2"/>
          <p:cNvSpPr>
            <a:spLocks noGrp="1"/>
          </p:cNvSpPr>
          <p:nvPr>
            <p:ph idx="1"/>
          </p:nvPr>
        </p:nvSpPr>
        <p:spPr>
          <a:xfrm>
            <a:off x="609600" y="1143000"/>
            <a:ext cx="10972800" cy="5257800"/>
          </a:xfrm>
        </p:spPr>
        <p:txBody>
          <a:bodyPr>
            <a:normAutofit fontScale="92500" lnSpcReduction="10000"/>
          </a:bodyPr>
          <a:lstStyle/>
          <a:p>
            <a:pPr>
              <a:lnSpc>
                <a:spcPct val="150000"/>
              </a:lnSpc>
              <a:buFont typeface="Wingdings" panose="05000000000000000000" pitchFamily="2" charset="2"/>
              <a:buChar char="v"/>
            </a:pPr>
            <a:r>
              <a:rPr lang="en-US" dirty="0">
                <a:latin typeface="Time new roman"/>
              </a:rPr>
              <a:t>Web-based platform connecting users with creative designers.</a:t>
            </a:r>
          </a:p>
          <a:p>
            <a:pPr>
              <a:lnSpc>
                <a:spcPct val="150000"/>
              </a:lnSpc>
              <a:buFont typeface="Wingdings" panose="05000000000000000000" pitchFamily="2" charset="2"/>
              <a:buChar char="v"/>
            </a:pPr>
            <a:r>
              <a:rPr lang="en-US" dirty="0">
                <a:latin typeface="Time new roman"/>
              </a:rPr>
              <a:t>Allows users to explore and request custom-made products.</a:t>
            </a:r>
          </a:p>
          <a:p>
            <a:pPr>
              <a:lnSpc>
                <a:spcPct val="150000"/>
              </a:lnSpc>
              <a:buFont typeface="Wingdings" panose="05000000000000000000" pitchFamily="2" charset="2"/>
              <a:buChar char="v"/>
            </a:pPr>
            <a:r>
              <a:rPr lang="en-US" dirty="0">
                <a:latin typeface="Time new roman"/>
              </a:rPr>
              <a:t>Built using React.js and Firebase </a:t>
            </a:r>
            <a:r>
              <a:rPr lang="en-US" dirty="0" err="1">
                <a:latin typeface="Time new roman"/>
              </a:rPr>
              <a:t>Firestore</a:t>
            </a:r>
            <a:r>
              <a:rPr lang="en-US" dirty="0">
                <a:latin typeface="Time new roman"/>
              </a:rPr>
              <a:t> for real-time data handling.</a:t>
            </a:r>
          </a:p>
          <a:p>
            <a:pPr>
              <a:lnSpc>
                <a:spcPct val="150000"/>
              </a:lnSpc>
              <a:buFont typeface="Wingdings" panose="05000000000000000000" pitchFamily="2" charset="2"/>
              <a:buChar char="v"/>
            </a:pPr>
            <a:r>
              <a:rPr lang="en-US" dirty="0">
                <a:latin typeface="Time new roman"/>
              </a:rPr>
              <a:t>Provides Firebase Authentication for secure login and access.</a:t>
            </a:r>
          </a:p>
          <a:p>
            <a:pPr>
              <a:lnSpc>
                <a:spcPct val="150000"/>
              </a:lnSpc>
              <a:buFont typeface="Wingdings" panose="05000000000000000000" pitchFamily="2" charset="2"/>
              <a:buChar char="v"/>
            </a:pPr>
            <a:r>
              <a:rPr lang="en-US" dirty="0">
                <a:latin typeface="Time new roman"/>
              </a:rPr>
              <a:t>Includes pages like Home, Login/Register, Dashboard, and Contact.</a:t>
            </a:r>
          </a:p>
          <a:p>
            <a:pPr>
              <a:lnSpc>
                <a:spcPct val="150000"/>
              </a:lnSpc>
              <a:buFont typeface="Wingdings" panose="05000000000000000000" pitchFamily="2" charset="2"/>
              <a:buChar char="v"/>
            </a:pPr>
            <a:r>
              <a:rPr lang="en-US" dirty="0">
                <a:latin typeface="Time new roman"/>
              </a:rPr>
              <a:t>Aims to make the customization process simple and user-friendly.</a:t>
            </a:r>
            <a:endParaRPr dirty="0">
              <a:latin typeface="Time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AC656A-AAEA-52E3-E8D4-9955E9C9A184}"/>
              </a:ext>
            </a:extLst>
          </p:cNvPr>
          <p:cNvSpPr>
            <a:spLocks noGrp="1"/>
          </p:cNvSpPr>
          <p:nvPr>
            <p:ph type="title"/>
          </p:nvPr>
        </p:nvSpPr>
        <p:spPr>
          <a:xfrm>
            <a:off x="609600" y="274638"/>
            <a:ext cx="10972800" cy="822642"/>
          </a:xfrm>
        </p:spPr>
        <p:txBody>
          <a:bodyPr/>
          <a:lstStyle/>
          <a:p>
            <a:r>
              <a:rPr lang="en-US" b="1" dirty="0">
                <a:latin typeface="Time new roman"/>
              </a:rPr>
              <a:t>OBJECTIVE</a:t>
            </a:r>
            <a:endParaRPr lang="en-IN" b="1" dirty="0">
              <a:latin typeface="Time new roman"/>
            </a:endParaRPr>
          </a:p>
        </p:txBody>
      </p:sp>
      <p:sp>
        <p:nvSpPr>
          <p:cNvPr id="3" name="Content Placeholder 2">
            <a:extLst>
              <a:ext uri="{FF2B5EF4-FFF2-40B4-BE49-F238E27FC236}">
                <a16:creationId xmlns:a16="http://schemas.microsoft.com/office/drawing/2014/main" id="{32E4B0EE-87DA-25B5-4214-AC22204B2D55}"/>
              </a:ext>
            </a:extLst>
          </p:cNvPr>
          <p:cNvSpPr>
            <a:spLocks noGrp="1"/>
          </p:cNvSpPr>
          <p:nvPr>
            <p:ph idx="1"/>
          </p:nvPr>
        </p:nvSpPr>
        <p:spPr>
          <a:xfrm>
            <a:off x="609600" y="1097280"/>
            <a:ext cx="10972800" cy="5028889"/>
          </a:xfrm>
        </p:spPr>
        <p:txBody>
          <a:bodyPr>
            <a:noAutofit/>
          </a:bodyPr>
          <a:lstStyle/>
          <a:p>
            <a:pPr>
              <a:buFont typeface="Wingdings" panose="05000000000000000000" pitchFamily="2" charset="2"/>
              <a:buChar char="v"/>
            </a:pPr>
            <a:r>
              <a:rPr lang="en-US" sz="2500" dirty="0">
                <a:latin typeface="Time new roman"/>
              </a:rPr>
              <a:t> To design and develop a responsive web platform for showcasing and ordering custom-made products.</a:t>
            </a:r>
          </a:p>
          <a:p>
            <a:pPr>
              <a:buFont typeface="Wingdings" panose="05000000000000000000" pitchFamily="2" charset="2"/>
              <a:buChar char="v"/>
            </a:pPr>
            <a:r>
              <a:rPr lang="en-US" sz="2500" dirty="0">
                <a:latin typeface="Time new roman"/>
              </a:rPr>
              <a:t> To connect customers with skilled creators through an organized and user-friendly interface.</a:t>
            </a:r>
          </a:p>
          <a:p>
            <a:pPr>
              <a:buFont typeface="Wingdings" panose="05000000000000000000" pitchFamily="2" charset="2"/>
              <a:buChar char="v"/>
            </a:pPr>
            <a:r>
              <a:rPr lang="en-US" sz="2500" dirty="0">
                <a:latin typeface="Time new roman"/>
              </a:rPr>
              <a:t>To implement Firebase </a:t>
            </a:r>
            <a:r>
              <a:rPr lang="en-US" sz="2500" dirty="0" err="1">
                <a:latin typeface="Time new roman"/>
              </a:rPr>
              <a:t>Firestore</a:t>
            </a:r>
            <a:r>
              <a:rPr lang="en-US" sz="2500" dirty="0">
                <a:latin typeface="Time new roman"/>
              </a:rPr>
              <a:t> for real-time data storage and management.</a:t>
            </a:r>
          </a:p>
          <a:p>
            <a:pPr>
              <a:buFont typeface="Wingdings" panose="05000000000000000000" pitchFamily="2" charset="2"/>
              <a:buChar char="v"/>
            </a:pPr>
            <a:r>
              <a:rPr lang="en-US" sz="2500" dirty="0">
                <a:latin typeface="Time new roman"/>
              </a:rPr>
              <a:t>To ensure secure user authentication and role-based access using Firebase Authentication.</a:t>
            </a:r>
          </a:p>
          <a:p>
            <a:pPr>
              <a:buFont typeface="Wingdings" panose="05000000000000000000" pitchFamily="2" charset="2"/>
              <a:buChar char="v"/>
            </a:pPr>
            <a:r>
              <a:rPr lang="en-US" sz="2500" dirty="0">
                <a:latin typeface="Time new roman"/>
              </a:rPr>
              <a:t> To allow users to browse designs, request personalized creations, and track progress.</a:t>
            </a:r>
          </a:p>
          <a:p>
            <a:pPr>
              <a:buFont typeface="Wingdings" panose="05000000000000000000" pitchFamily="2" charset="2"/>
              <a:buChar char="v"/>
            </a:pPr>
            <a:r>
              <a:rPr lang="en-US" sz="2500" dirty="0">
                <a:latin typeface="Time new roman"/>
              </a:rPr>
              <a:t> To maintain smooth navigation and responsive design using React.js and Tailwind CSS.</a:t>
            </a:r>
          </a:p>
          <a:p>
            <a:pPr>
              <a:buFont typeface="Wingdings" panose="05000000000000000000" pitchFamily="2" charset="2"/>
              <a:buChar char="v"/>
            </a:pPr>
            <a:r>
              <a:rPr lang="en-US" sz="2500" dirty="0">
                <a:latin typeface="Time new roman"/>
              </a:rPr>
              <a:t> To simplify the customization process and enhance the creative collaboration experience</a:t>
            </a:r>
            <a:endParaRPr lang="en-IN" sz="2500" dirty="0">
              <a:latin typeface="Time new roman"/>
            </a:endParaRPr>
          </a:p>
        </p:txBody>
      </p:sp>
    </p:spTree>
    <p:extLst>
      <p:ext uri="{BB962C8B-B14F-4D97-AF65-F5344CB8AC3E}">
        <p14:creationId xmlns:p14="http://schemas.microsoft.com/office/powerpoint/2010/main" val="300864063"/>
      </p:ext>
    </p:extLst>
  </p:cSld>
  <p:clrMapOvr>
    <a:masterClrMapping/>
  </p:clrMapOvr>
  <p:transition>
    <p:cut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6289-41FE-595F-22C5-875C732622D6}"/>
              </a:ext>
            </a:extLst>
          </p:cNvPr>
          <p:cNvSpPr>
            <a:spLocks noGrp="1"/>
          </p:cNvSpPr>
          <p:nvPr>
            <p:ph type="title"/>
          </p:nvPr>
        </p:nvSpPr>
        <p:spPr>
          <a:xfrm>
            <a:off x="609599" y="113354"/>
            <a:ext cx="10972800" cy="1143000"/>
          </a:xfrm>
        </p:spPr>
        <p:txBody>
          <a:bodyPr/>
          <a:lstStyle/>
          <a:p>
            <a:r>
              <a:rPr lang="en-IN" b="1" dirty="0">
                <a:solidFill>
                  <a:srgbClr val="54045C"/>
                </a:solidFill>
                <a:ea typeface="Calibri"/>
                <a:cs typeface="Calibri"/>
                <a:sym typeface="Calibri"/>
              </a:rPr>
              <a:t> </a:t>
            </a:r>
            <a:r>
              <a:rPr lang="en-IN" b="1" dirty="0">
                <a:ea typeface="Calibri"/>
                <a:cs typeface="Calibri"/>
                <a:sym typeface="Calibri"/>
              </a:rPr>
              <a:t>LITERATURE REVIEW </a:t>
            </a:r>
            <a:endParaRPr lang="en-IN" dirty="0"/>
          </a:p>
        </p:txBody>
      </p:sp>
      <p:sp>
        <p:nvSpPr>
          <p:cNvPr id="5" name="Rectangle 1">
            <a:extLst>
              <a:ext uri="{FF2B5EF4-FFF2-40B4-BE49-F238E27FC236}">
                <a16:creationId xmlns:a16="http://schemas.microsoft.com/office/drawing/2014/main" id="{5C73B33A-E57F-9B63-5D59-FF0668898804}"/>
              </a:ext>
            </a:extLst>
          </p:cNvPr>
          <p:cNvSpPr>
            <a:spLocks noChangeArrowheads="1"/>
          </p:cNvSpPr>
          <p:nvPr/>
        </p:nvSpPr>
        <p:spPr bwMode="auto">
          <a:xfrm>
            <a:off x="1156018" y="23777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Content Placeholder 5">
            <a:extLst>
              <a:ext uri="{FF2B5EF4-FFF2-40B4-BE49-F238E27FC236}">
                <a16:creationId xmlns:a16="http://schemas.microsoft.com/office/drawing/2014/main" id="{E68651E9-D232-7102-E1C0-F0018D346277}"/>
              </a:ext>
            </a:extLst>
          </p:cNvPr>
          <p:cNvGraphicFramePr>
            <a:graphicFrameLocks noGrp="1"/>
          </p:cNvGraphicFramePr>
          <p:nvPr>
            <p:ph idx="1"/>
            <p:extLst>
              <p:ext uri="{D42A27DB-BD31-4B8C-83A1-F6EECF244321}">
                <p14:modId xmlns:p14="http://schemas.microsoft.com/office/powerpoint/2010/main" val="3160143011"/>
              </p:ext>
            </p:extLst>
          </p:nvPr>
        </p:nvGraphicFramePr>
        <p:xfrm>
          <a:off x="746601" y="1256354"/>
          <a:ext cx="10698797" cy="5007285"/>
        </p:xfrm>
        <a:graphic>
          <a:graphicData uri="http://schemas.openxmlformats.org/drawingml/2006/table">
            <a:tbl>
              <a:tblPr>
                <a:tableStyleId>{E8B1032C-EA38-4F05-BA0D-38AFFFC7BED3}</a:tableStyleId>
              </a:tblPr>
              <a:tblGrid>
                <a:gridCol w="1959714">
                  <a:extLst>
                    <a:ext uri="{9D8B030D-6E8A-4147-A177-3AD203B41FA5}">
                      <a16:colId xmlns:a16="http://schemas.microsoft.com/office/drawing/2014/main" val="2367573605"/>
                    </a:ext>
                  </a:extLst>
                </a:gridCol>
                <a:gridCol w="8739083">
                  <a:extLst>
                    <a:ext uri="{9D8B030D-6E8A-4147-A177-3AD203B41FA5}">
                      <a16:colId xmlns:a16="http://schemas.microsoft.com/office/drawing/2014/main" val="2277765461"/>
                    </a:ext>
                  </a:extLst>
                </a:gridCol>
              </a:tblGrid>
              <a:tr h="564225">
                <a:tc>
                  <a:txBody>
                    <a:bodyPr/>
                    <a:lstStyle/>
                    <a:p>
                      <a:r>
                        <a:rPr lang="en-IN" sz="2000" b="1" dirty="0"/>
                        <a:t>Authors &amp; Year</a:t>
                      </a:r>
                      <a:endParaRPr lang="en-IN" sz="2000" dirty="0">
                        <a:latin typeface="Time new roman"/>
                      </a:endParaRPr>
                    </a:p>
                  </a:txBody>
                  <a:tcPr marL="71841" marR="71841" marT="35920" marB="35920" anchor="ctr"/>
                </a:tc>
                <a:tc>
                  <a:txBody>
                    <a:bodyPr/>
                    <a:lstStyle/>
                    <a:p>
                      <a:r>
                        <a:rPr lang="en-IN" sz="2000" b="1" dirty="0">
                          <a:latin typeface="Time new roman"/>
                        </a:rPr>
                        <a:t>Key Contribution / Summary</a:t>
                      </a:r>
                    </a:p>
                  </a:txBody>
                  <a:tcPr marL="71841" marR="71841" marT="35920" marB="35920" anchor="ctr"/>
                </a:tc>
                <a:extLst>
                  <a:ext uri="{0D108BD9-81ED-4DB2-BD59-A6C34878D82A}">
                    <a16:rowId xmlns:a16="http://schemas.microsoft.com/office/drawing/2014/main" val="821505926"/>
                  </a:ext>
                </a:extLst>
              </a:tr>
              <a:tr h="795004">
                <a:tc>
                  <a:txBody>
                    <a:bodyPr/>
                    <a:lstStyle/>
                    <a:p>
                      <a:r>
                        <a:rPr lang="en-IN" sz="2000" dirty="0">
                          <a:latin typeface="Time new roman"/>
                        </a:rPr>
                        <a:t>Sharma &amp; Gupta (2022)</a:t>
                      </a:r>
                    </a:p>
                  </a:txBody>
                  <a:tcPr marL="71841" marR="71841" marT="35920" marB="35920" anchor="ctr"/>
                </a:tc>
                <a:tc>
                  <a:txBody>
                    <a:bodyPr/>
                    <a:lstStyle/>
                    <a:p>
                      <a:r>
                        <a:rPr lang="en-US" sz="2000" dirty="0">
                          <a:latin typeface="Time new roman"/>
                        </a:rPr>
                        <a:t>Developed an e-commerce platform for custom product orders using MERN stack. </a:t>
                      </a:r>
                      <a:endParaRPr lang="en-IN" sz="2000" dirty="0">
                        <a:latin typeface="Time new roman"/>
                      </a:endParaRPr>
                    </a:p>
                  </a:txBody>
                  <a:tcPr marL="71841" marR="71841" marT="35920" marB="35920" anchor="ctr"/>
                </a:tc>
                <a:extLst>
                  <a:ext uri="{0D108BD9-81ED-4DB2-BD59-A6C34878D82A}">
                    <a16:rowId xmlns:a16="http://schemas.microsoft.com/office/drawing/2014/main" val="3255840783"/>
                  </a:ext>
                </a:extLst>
              </a:tr>
              <a:tr h="793056">
                <a:tc>
                  <a:txBody>
                    <a:bodyPr/>
                    <a:lstStyle/>
                    <a:p>
                      <a:r>
                        <a:rPr lang="en-IN" sz="2000" dirty="0">
                          <a:latin typeface="Time new roman"/>
                        </a:rPr>
                        <a:t>Mehta et al. (2023)</a:t>
                      </a:r>
                    </a:p>
                  </a:txBody>
                  <a:tcPr marL="71841" marR="71841" marT="35920" marB="35920" anchor="ctr"/>
                </a:tc>
                <a:tc>
                  <a:txBody>
                    <a:bodyPr/>
                    <a:lstStyle/>
                    <a:p>
                      <a:r>
                        <a:rPr lang="en-US" sz="2000" dirty="0">
                          <a:latin typeface="Time new roman"/>
                        </a:rPr>
                        <a:t>Implemented a digital marketplace connecting artisans directly with customers. </a:t>
                      </a:r>
                      <a:endParaRPr lang="en-IN" sz="2000" dirty="0">
                        <a:latin typeface="Time new roman"/>
                      </a:endParaRPr>
                    </a:p>
                  </a:txBody>
                  <a:tcPr marL="71841" marR="71841" marT="35920" marB="35920" anchor="ctr"/>
                </a:tc>
                <a:extLst>
                  <a:ext uri="{0D108BD9-81ED-4DB2-BD59-A6C34878D82A}">
                    <a16:rowId xmlns:a16="http://schemas.microsoft.com/office/drawing/2014/main" val="1104546457"/>
                  </a:ext>
                </a:extLst>
              </a:tr>
              <a:tr h="1030972">
                <a:tc>
                  <a:txBody>
                    <a:bodyPr/>
                    <a:lstStyle/>
                    <a:p>
                      <a:r>
                        <a:rPr lang="en-IN" sz="2000" dirty="0">
                          <a:latin typeface="Time new roman"/>
                        </a:rPr>
                        <a:t>Rani &amp; Kumar (2023)</a:t>
                      </a:r>
                    </a:p>
                  </a:txBody>
                  <a:tcPr marL="71841" marR="71841" marT="35920" marB="35920" anchor="ctr"/>
                </a:tc>
                <a:tc>
                  <a:txBody>
                    <a:bodyPr/>
                    <a:lstStyle/>
                    <a:p>
                      <a:r>
                        <a:rPr lang="en-US" sz="2000" dirty="0">
                          <a:latin typeface="Time new roman"/>
                        </a:rPr>
                        <a:t>Proposed a web model for personalized gift customization and order tracking</a:t>
                      </a:r>
                    </a:p>
                  </a:txBody>
                  <a:tcPr marL="71841" marR="71841" marT="35920" marB="35920" anchor="ctr"/>
                </a:tc>
                <a:extLst>
                  <a:ext uri="{0D108BD9-81ED-4DB2-BD59-A6C34878D82A}">
                    <a16:rowId xmlns:a16="http://schemas.microsoft.com/office/drawing/2014/main" val="2816924826"/>
                  </a:ext>
                </a:extLst>
              </a:tr>
              <a:tr h="793056">
                <a:tc>
                  <a:txBody>
                    <a:bodyPr/>
                    <a:lstStyle/>
                    <a:p>
                      <a:r>
                        <a:rPr lang="en-IN" sz="2000" dirty="0">
                          <a:latin typeface="Time new roman"/>
                        </a:rPr>
                        <a:t>Thomas &amp; Jacob (2024)</a:t>
                      </a:r>
                    </a:p>
                  </a:txBody>
                  <a:tcPr marL="71841" marR="71841" marT="35920" marB="35920" anchor="ctr"/>
                </a:tc>
                <a:tc>
                  <a:txBody>
                    <a:bodyPr/>
                    <a:lstStyle/>
                    <a:p>
                      <a:r>
                        <a:rPr lang="en-US" sz="2000" dirty="0">
                          <a:latin typeface="Time new roman"/>
                        </a:rPr>
                        <a:t>Designed a creator–client portal for managing creative product requests.</a:t>
                      </a:r>
                    </a:p>
                  </a:txBody>
                  <a:tcPr marL="71841" marR="71841" marT="35920" marB="35920" anchor="ctr"/>
                </a:tc>
                <a:extLst>
                  <a:ext uri="{0D108BD9-81ED-4DB2-BD59-A6C34878D82A}">
                    <a16:rowId xmlns:a16="http://schemas.microsoft.com/office/drawing/2014/main" val="2673469357"/>
                  </a:ext>
                </a:extLst>
              </a:tr>
              <a:tr h="1030972">
                <a:tc>
                  <a:txBody>
                    <a:bodyPr/>
                    <a:lstStyle/>
                    <a:p>
                      <a:r>
                        <a:rPr lang="en-IN" sz="2000" dirty="0">
                          <a:latin typeface="Time new roman"/>
                        </a:rPr>
                        <a:t>Chawla et al. (2023)</a:t>
                      </a:r>
                    </a:p>
                  </a:txBody>
                  <a:tcPr marL="71841" marR="71841" marT="35920" marB="35920" anchor="ctr"/>
                </a:tc>
                <a:tc>
                  <a:txBody>
                    <a:bodyPr/>
                    <a:lstStyle/>
                    <a:p>
                      <a:r>
                        <a:rPr lang="en-US" sz="2000" dirty="0">
                          <a:latin typeface="Time new roman"/>
                        </a:rPr>
                        <a:t>Studied Firebase </a:t>
                      </a:r>
                      <a:r>
                        <a:rPr lang="en-US" sz="2000" dirty="0" err="1">
                          <a:latin typeface="Time new roman"/>
                        </a:rPr>
                        <a:t>Firestore</a:t>
                      </a:r>
                      <a:r>
                        <a:rPr lang="en-US" sz="2000" dirty="0">
                          <a:latin typeface="Time new roman"/>
                        </a:rPr>
                        <a:t> performance for real-time web applications. </a:t>
                      </a:r>
                    </a:p>
                  </a:txBody>
                  <a:tcPr marL="71841" marR="71841" marT="35920" marB="35920" anchor="ctr"/>
                </a:tc>
                <a:extLst>
                  <a:ext uri="{0D108BD9-81ED-4DB2-BD59-A6C34878D82A}">
                    <a16:rowId xmlns:a16="http://schemas.microsoft.com/office/drawing/2014/main" val="2577293254"/>
                  </a:ext>
                </a:extLst>
              </a:tr>
            </a:tbl>
          </a:graphicData>
        </a:graphic>
      </p:graphicFrame>
    </p:spTree>
    <p:extLst>
      <p:ext uri="{BB962C8B-B14F-4D97-AF65-F5344CB8AC3E}">
        <p14:creationId xmlns:p14="http://schemas.microsoft.com/office/powerpoint/2010/main" val="644612036"/>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6289-41FE-595F-22C5-875C732622D6}"/>
              </a:ext>
            </a:extLst>
          </p:cNvPr>
          <p:cNvSpPr>
            <a:spLocks noGrp="1"/>
          </p:cNvSpPr>
          <p:nvPr>
            <p:ph type="title"/>
          </p:nvPr>
        </p:nvSpPr>
        <p:spPr>
          <a:xfrm>
            <a:off x="548640" y="171139"/>
            <a:ext cx="10972800" cy="1143000"/>
          </a:xfrm>
        </p:spPr>
        <p:txBody>
          <a:bodyPr/>
          <a:lstStyle/>
          <a:p>
            <a:r>
              <a:rPr lang="en-IN" b="1" dirty="0">
                <a:solidFill>
                  <a:srgbClr val="54045C"/>
                </a:solidFill>
                <a:ea typeface="Calibri"/>
                <a:cs typeface="Calibri"/>
                <a:sym typeface="Calibri"/>
              </a:rPr>
              <a:t> </a:t>
            </a:r>
            <a:r>
              <a:rPr lang="en-IN" b="1" dirty="0">
                <a:ea typeface="Calibri"/>
                <a:cs typeface="Calibri"/>
                <a:sym typeface="Calibri"/>
              </a:rPr>
              <a:t>LITERATURE REVIEW </a:t>
            </a:r>
            <a:endParaRPr lang="en-IN" dirty="0"/>
          </a:p>
        </p:txBody>
      </p:sp>
      <p:sp>
        <p:nvSpPr>
          <p:cNvPr id="5" name="Rectangle 1">
            <a:extLst>
              <a:ext uri="{FF2B5EF4-FFF2-40B4-BE49-F238E27FC236}">
                <a16:creationId xmlns:a16="http://schemas.microsoft.com/office/drawing/2014/main" id="{5C73B33A-E57F-9B63-5D59-FF0668898804}"/>
              </a:ext>
            </a:extLst>
          </p:cNvPr>
          <p:cNvSpPr>
            <a:spLocks noChangeArrowheads="1"/>
          </p:cNvSpPr>
          <p:nvPr/>
        </p:nvSpPr>
        <p:spPr bwMode="auto">
          <a:xfrm>
            <a:off x="1156018" y="23777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6" name="Content Placeholder 5">
            <a:extLst>
              <a:ext uri="{FF2B5EF4-FFF2-40B4-BE49-F238E27FC236}">
                <a16:creationId xmlns:a16="http://schemas.microsoft.com/office/drawing/2014/main" id="{E68651E9-D232-7102-E1C0-F0018D346277}"/>
              </a:ext>
            </a:extLst>
          </p:cNvPr>
          <p:cNvGraphicFramePr>
            <a:graphicFrameLocks noGrp="1"/>
          </p:cNvGraphicFramePr>
          <p:nvPr>
            <p:ph idx="1"/>
            <p:extLst>
              <p:ext uri="{D42A27DB-BD31-4B8C-83A1-F6EECF244321}">
                <p14:modId xmlns:p14="http://schemas.microsoft.com/office/powerpoint/2010/main" val="841016481"/>
              </p:ext>
            </p:extLst>
          </p:nvPr>
        </p:nvGraphicFramePr>
        <p:xfrm>
          <a:off x="487680" y="1393515"/>
          <a:ext cx="11094720" cy="4706284"/>
        </p:xfrm>
        <a:graphic>
          <a:graphicData uri="http://schemas.openxmlformats.org/drawingml/2006/table">
            <a:tbl>
              <a:tblPr>
                <a:tableStyleId>{E8B1032C-EA38-4F05-BA0D-38AFFFC7BED3}</a:tableStyleId>
              </a:tblPr>
              <a:tblGrid>
                <a:gridCol w="2032236">
                  <a:extLst>
                    <a:ext uri="{9D8B030D-6E8A-4147-A177-3AD203B41FA5}">
                      <a16:colId xmlns:a16="http://schemas.microsoft.com/office/drawing/2014/main" val="2367573605"/>
                    </a:ext>
                  </a:extLst>
                </a:gridCol>
                <a:gridCol w="9062484">
                  <a:extLst>
                    <a:ext uri="{9D8B030D-6E8A-4147-A177-3AD203B41FA5}">
                      <a16:colId xmlns:a16="http://schemas.microsoft.com/office/drawing/2014/main" val="2277765461"/>
                    </a:ext>
                  </a:extLst>
                </a:gridCol>
              </a:tblGrid>
              <a:tr h="467928">
                <a:tc>
                  <a:txBody>
                    <a:bodyPr/>
                    <a:lstStyle/>
                    <a:p>
                      <a:r>
                        <a:rPr lang="en-US" sz="2000" b="1" dirty="0">
                          <a:latin typeface="Time new roman"/>
                        </a:rPr>
                        <a:t>A</a:t>
                      </a:r>
                      <a:r>
                        <a:rPr lang="en-IN" sz="2000" b="1" dirty="0" err="1">
                          <a:latin typeface="Time new roman"/>
                        </a:rPr>
                        <a:t>uthors</a:t>
                      </a:r>
                      <a:r>
                        <a:rPr lang="en-IN" sz="2000" b="1" dirty="0">
                          <a:latin typeface="Time new roman"/>
                        </a:rPr>
                        <a:t> &amp; Year Summary</a:t>
                      </a:r>
                      <a:endParaRPr lang="en-IN" sz="2000" dirty="0">
                        <a:latin typeface="Time new roman"/>
                      </a:endParaRPr>
                    </a:p>
                  </a:txBody>
                  <a:tcPr marL="71841" marR="71841" marT="35920" marB="35920" anchor="ctr"/>
                </a:tc>
                <a:tc>
                  <a:txBody>
                    <a:bodyPr/>
                    <a:lstStyle/>
                    <a:p>
                      <a:r>
                        <a:rPr lang="en-US" sz="2000" b="1" dirty="0">
                          <a:latin typeface="Time new roman"/>
                        </a:rPr>
                        <a:t>Key Contribution/Summary</a:t>
                      </a:r>
                      <a:endParaRPr lang="en-IN" sz="2000" b="1" dirty="0">
                        <a:latin typeface="Time new roman"/>
                      </a:endParaRPr>
                    </a:p>
                  </a:txBody>
                  <a:tcPr marL="71841" marR="71841" marT="35920" marB="35920" anchor="ctr"/>
                </a:tc>
                <a:extLst>
                  <a:ext uri="{0D108BD9-81ED-4DB2-BD59-A6C34878D82A}">
                    <a16:rowId xmlns:a16="http://schemas.microsoft.com/office/drawing/2014/main" val="821505926"/>
                  </a:ext>
                </a:extLst>
              </a:tr>
              <a:tr h="720172">
                <a:tc>
                  <a:txBody>
                    <a:bodyPr/>
                    <a:lstStyle/>
                    <a:p>
                      <a:r>
                        <a:rPr lang="en-IN" sz="2000" dirty="0">
                          <a:latin typeface="Time new roman"/>
                        </a:rPr>
                        <a:t>Bhattacharya &amp; Das (2022)</a:t>
                      </a:r>
                    </a:p>
                  </a:txBody>
                  <a:tcPr marL="71841" marR="71841" marT="35920" marB="35920" anchor="ctr"/>
                </a:tc>
                <a:tc>
                  <a:txBody>
                    <a:bodyPr/>
                    <a:lstStyle/>
                    <a:p>
                      <a:r>
                        <a:rPr lang="en-US" sz="2000" dirty="0">
                          <a:latin typeface="Time new roman"/>
                        </a:rPr>
                        <a:t>Focused on enhancing UI/UX in online customization platforms using React.js. </a:t>
                      </a:r>
                      <a:endParaRPr lang="en-IN" sz="2000" dirty="0">
                        <a:latin typeface="Time new roman"/>
                      </a:endParaRPr>
                    </a:p>
                  </a:txBody>
                  <a:tcPr marL="71841" marR="71841" marT="35920" marB="35920" anchor="ctr"/>
                </a:tc>
                <a:extLst>
                  <a:ext uri="{0D108BD9-81ED-4DB2-BD59-A6C34878D82A}">
                    <a16:rowId xmlns:a16="http://schemas.microsoft.com/office/drawing/2014/main" val="3255840783"/>
                  </a:ext>
                </a:extLst>
              </a:tr>
              <a:tr h="718407">
                <a:tc>
                  <a:txBody>
                    <a:bodyPr/>
                    <a:lstStyle/>
                    <a:p>
                      <a:r>
                        <a:rPr lang="en-IN" sz="2000" dirty="0">
                          <a:latin typeface="Time new roman"/>
                        </a:rPr>
                        <a:t>Patel et al. (2023)</a:t>
                      </a:r>
                    </a:p>
                  </a:txBody>
                  <a:tcPr marL="71841" marR="71841" marT="35920" marB="35920" anchor="ctr"/>
                </a:tc>
                <a:tc>
                  <a:txBody>
                    <a:bodyPr/>
                    <a:lstStyle/>
                    <a:p>
                      <a:r>
                        <a:rPr lang="en-US" sz="2000" dirty="0">
                          <a:latin typeface="Time new roman"/>
                        </a:rPr>
                        <a:t>Proposed a role-based authentication system using Firebase Authentication. </a:t>
                      </a:r>
                      <a:endParaRPr lang="en-IN" sz="2000" dirty="0">
                        <a:latin typeface="Time new roman"/>
                      </a:endParaRPr>
                    </a:p>
                  </a:txBody>
                  <a:tcPr marL="71841" marR="71841" marT="35920" marB="35920" anchor="ctr"/>
                </a:tc>
                <a:extLst>
                  <a:ext uri="{0D108BD9-81ED-4DB2-BD59-A6C34878D82A}">
                    <a16:rowId xmlns:a16="http://schemas.microsoft.com/office/drawing/2014/main" val="1104546457"/>
                  </a:ext>
                </a:extLst>
              </a:tr>
              <a:tr h="933929">
                <a:tc>
                  <a:txBody>
                    <a:bodyPr/>
                    <a:lstStyle/>
                    <a:p>
                      <a:r>
                        <a:rPr lang="en-IN" sz="2000" dirty="0">
                          <a:latin typeface="Time new roman"/>
                        </a:rPr>
                        <a:t>Verma &amp; Singh (2024)</a:t>
                      </a:r>
                    </a:p>
                  </a:txBody>
                  <a:tcPr marL="71841" marR="71841" marT="35920" marB="35920" anchor="ctr"/>
                </a:tc>
                <a:tc>
                  <a:txBody>
                    <a:bodyPr/>
                    <a:lstStyle/>
                    <a:p>
                      <a:r>
                        <a:rPr lang="en-US" sz="2000" dirty="0">
                          <a:latin typeface="Time new roman"/>
                        </a:rPr>
                        <a:t> Developed an online art showcase with user interaction and feedback modules. </a:t>
                      </a:r>
                    </a:p>
                  </a:txBody>
                  <a:tcPr marL="71841" marR="71841" marT="35920" marB="35920" anchor="ctr"/>
                </a:tc>
                <a:extLst>
                  <a:ext uri="{0D108BD9-81ED-4DB2-BD59-A6C34878D82A}">
                    <a16:rowId xmlns:a16="http://schemas.microsoft.com/office/drawing/2014/main" val="2816924826"/>
                  </a:ext>
                </a:extLst>
              </a:tr>
              <a:tr h="718407">
                <a:tc>
                  <a:txBody>
                    <a:bodyPr/>
                    <a:lstStyle/>
                    <a:p>
                      <a:r>
                        <a:rPr lang="en-IN" sz="2000" dirty="0">
                          <a:latin typeface="Time new roman"/>
                        </a:rPr>
                        <a:t>Ramesh et al. (2023)</a:t>
                      </a:r>
                    </a:p>
                  </a:txBody>
                  <a:tcPr marL="71841" marR="71841" marT="35920" marB="35920" anchor="ctr"/>
                </a:tc>
                <a:tc>
                  <a:txBody>
                    <a:bodyPr/>
                    <a:lstStyle/>
                    <a:p>
                      <a:r>
                        <a:rPr lang="en-US" sz="2000" dirty="0">
                          <a:latin typeface="Time new roman"/>
                        </a:rPr>
                        <a:t>Introduced an AI-based recommendation system for personalized design suggestions.</a:t>
                      </a:r>
                    </a:p>
                  </a:txBody>
                  <a:tcPr marL="71841" marR="71841" marT="35920" marB="35920" anchor="ctr"/>
                </a:tc>
                <a:extLst>
                  <a:ext uri="{0D108BD9-81ED-4DB2-BD59-A6C34878D82A}">
                    <a16:rowId xmlns:a16="http://schemas.microsoft.com/office/drawing/2014/main" val="2673469357"/>
                  </a:ext>
                </a:extLst>
              </a:tr>
              <a:tr h="933929">
                <a:tc>
                  <a:txBody>
                    <a:bodyPr/>
                    <a:lstStyle/>
                    <a:p>
                      <a:r>
                        <a:rPr lang="en-IN" sz="2000" dirty="0">
                          <a:latin typeface="Time new roman"/>
                        </a:rPr>
                        <a:t>Kaur &amp; Nanda (2022)</a:t>
                      </a:r>
                    </a:p>
                  </a:txBody>
                  <a:tcPr marL="71841" marR="71841" marT="35920" marB="35920" anchor="ctr"/>
                </a:tc>
                <a:tc>
                  <a:txBody>
                    <a:bodyPr/>
                    <a:lstStyle/>
                    <a:p>
                      <a:r>
                        <a:rPr lang="en-US" sz="2000" dirty="0">
                          <a:latin typeface="Time new roman"/>
                        </a:rPr>
                        <a:t> Analyzed the scalability of serverless Firebase architecture in small-scale businesses. </a:t>
                      </a:r>
                    </a:p>
                  </a:txBody>
                  <a:tcPr marL="71841" marR="71841" marT="35920" marB="35920" anchor="ctr"/>
                </a:tc>
                <a:extLst>
                  <a:ext uri="{0D108BD9-81ED-4DB2-BD59-A6C34878D82A}">
                    <a16:rowId xmlns:a16="http://schemas.microsoft.com/office/drawing/2014/main" val="2577293254"/>
                  </a:ext>
                </a:extLst>
              </a:tr>
            </a:tbl>
          </a:graphicData>
        </a:graphic>
      </p:graphicFrame>
    </p:spTree>
    <p:extLst>
      <p:ext uri="{BB962C8B-B14F-4D97-AF65-F5344CB8AC3E}">
        <p14:creationId xmlns:p14="http://schemas.microsoft.com/office/powerpoint/2010/main" val="3049898665"/>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6289-41FE-595F-22C5-875C732622D6}"/>
              </a:ext>
            </a:extLst>
          </p:cNvPr>
          <p:cNvSpPr>
            <a:spLocks noGrp="1"/>
          </p:cNvSpPr>
          <p:nvPr>
            <p:ph type="title"/>
          </p:nvPr>
        </p:nvSpPr>
        <p:spPr>
          <a:xfrm>
            <a:off x="548640" y="92554"/>
            <a:ext cx="10972800" cy="1143000"/>
          </a:xfrm>
        </p:spPr>
        <p:txBody>
          <a:bodyPr/>
          <a:lstStyle/>
          <a:p>
            <a:r>
              <a:rPr lang="en-IN" b="1" dirty="0">
                <a:solidFill>
                  <a:srgbClr val="54045C"/>
                </a:solidFill>
                <a:ea typeface="Calibri"/>
                <a:cs typeface="Calibri"/>
                <a:sym typeface="Calibri"/>
              </a:rPr>
              <a:t> </a:t>
            </a:r>
            <a:r>
              <a:rPr lang="en-IN" b="1" dirty="0">
                <a:ea typeface="Calibri"/>
                <a:cs typeface="Calibri"/>
                <a:sym typeface="Calibri"/>
              </a:rPr>
              <a:t>LITERATURE REVIEW </a:t>
            </a:r>
            <a:endParaRPr lang="en-IN" dirty="0"/>
          </a:p>
        </p:txBody>
      </p:sp>
      <p:sp>
        <p:nvSpPr>
          <p:cNvPr id="5" name="Rectangle 1">
            <a:extLst>
              <a:ext uri="{FF2B5EF4-FFF2-40B4-BE49-F238E27FC236}">
                <a16:creationId xmlns:a16="http://schemas.microsoft.com/office/drawing/2014/main" id="{5C73B33A-E57F-9B63-5D59-FF0668898804}"/>
              </a:ext>
            </a:extLst>
          </p:cNvPr>
          <p:cNvSpPr>
            <a:spLocks noChangeArrowheads="1"/>
          </p:cNvSpPr>
          <p:nvPr/>
        </p:nvSpPr>
        <p:spPr bwMode="auto">
          <a:xfrm>
            <a:off x="1156018" y="23777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graphicFrame>
        <p:nvGraphicFramePr>
          <p:cNvPr id="7" name="Content Placeholder 5">
            <a:extLst>
              <a:ext uri="{FF2B5EF4-FFF2-40B4-BE49-F238E27FC236}">
                <a16:creationId xmlns:a16="http://schemas.microsoft.com/office/drawing/2014/main" id="{3D0FBD6A-FA14-4C61-7055-026B38F55912}"/>
              </a:ext>
            </a:extLst>
          </p:cNvPr>
          <p:cNvGraphicFramePr>
            <a:graphicFrameLocks noGrp="1"/>
          </p:cNvGraphicFramePr>
          <p:nvPr>
            <p:ph idx="1"/>
            <p:extLst>
              <p:ext uri="{D42A27DB-BD31-4B8C-83A1-F6EECF244321}">
                <p14:modId xmlns:p14="http://schemas.microsoft.com/office/powerpoint/2010/main" val="509558808"/>
              </p:ext>
            </p:extLst>
          </p:nvPr>
        </p:nvGraphicFramePr>
        <p:xfrm>
          <a:off x="548640" y="1236345"/>
          <a:ext cx="11094720" cy="4706284"/>
        </p:xfrm>
        <a:graphic>
          <a:graphicData uri="http://schemas.openxmlformats.org/drawingml/2006/table">
            <a:tbl>
              <a:tblPr>
                <a:tableStyleId>{E8B1032C-EA38-4F05-BA0D-38AFFFC7BED3}</a:tableStyleId>
              </a:tblPr>
              <a:tblGrid>
                <a:gridCol w="2032236">
                  <a:extLst>
                    <a:ext uri="{9D8B030D-6E8A-4147-A177-3AD203B41FA5}">
                      <a16:colId xmlns:a16="http://schemas.microsoft.com/office/drawing/2014/main" val="2367573605"/>
                    </a:ext>
                  </a:extLst>
                </a:gridCol>
                <a:gridCol w="9062484">
                  <a:extLst>
                    <a:ext uri="{9D8B030D-6E8A-4147-A177-3AD203B41FA5}">
                      <a16:colId xmlns:a16="http://schemas.microsoft.com/office/drawing/2014/main" val="2277765461"/>
                    </a:ext>
                  </a:extLst>
                </a:gridCol>
              </a:tblGrid>
              <a:tr h="467928">
                <a:tc>
                  <a:txBody>
                    <a:bodyPr/>
                    <a:lstStyle/>
                    <a:p>
                      <a:r>
                        <a:rPr lang="en-US" sz="2000" b="1" dirty="0">
                          <a:latin typeface="Time new roman"/>
                        </a:rPr>
                        <a:t>A</a:t>
                      </a:r>
                      <a:r>
                        <a:rPr lang="en-IN" sz="2000" b="1" dirty="0" err="1">
                          <a:latin typeface="Time new roman"/>
                        </a:rPr>
                        <a:t>uthors</a:t>
                      </a:r>
                      <a:r>
                        <a:rPr lang="en-IN" sz="2000" b="1" dirty="0">
                          <a:latin typeface="Time new roman"/>
                        </a:rPr>
                        <a:t> &amp; Year Summary</a:t>
                      </a:r>
                      <a:endParaRPr lang="en-IN" sz="2000" dirty="0">
                        <a:latin typeface="Time new roman"/>
                      </a:endParaRPr>
                    </a:p>
                  </a:txBody>
                  <a:tcPr marL="71841" marR="71841" marT="35920" marB="35920" anchor="ctr"/>
                </a:tc>
                <a:tc>
                  <a:txBody>
                    <a:bodyPr/>
                    <a:lstStyle/>
                    <a:p>
                      <a:r>
                        <a:rPr lang="en-US" sz="2000" b="1" dirty="0">
                          <a:latin typeface="Time new roman"/>
                        </a:rPr>
                        <a:t>Key Contribution/Summary</a:t>
                      </a:r>
                      <a:endParaRPr lang="en-IN" sz="2000" b="1" dirty="0">
                        <a:latin typeface="Time new roman"/>
                      </a:endParaRPr>
                    </a:p>
                  </a:txBody>
                  <a:tcPr marL="71841" marR="71841" marT="35920" marB="35920" anchor="ctr"/>
                </a:tc>
                <a:extLst>
                  <a:ext uri="{0D108BD9-81ED-4DB2-BD59-A6C34878D82A}">
                    <a16:rowId xmlns:a16="http://schemas.microsoft.com/office/drawing/2014/main" val="821505926"/>
                  </a:ext>
                </a:extLst>
              </a:tr>
              <a:tr h="720172">
                <a:tc>
                  <a:txBody>
                    <a:bodyPr/>
                    <a:lstStyle/>
                    <a:p>
                      <a:r>
                        <a:rPr lang="en-IN" sz="2000" dirty="0">
                          <a:latin typeface="Time new roman"/>
                        </a:rPr>
                        <a:t>Menon et al. (2024)</a:t>
                      </a:r>
                    </a:p>
                  </a:txBody>
                  <a:tcPr marL="71841" marR="71841" marT="35920" marB="35920" anchor="ctr"/>
                </a:tc>
                <a:tc>
                  <a:txBody>
                    <a:bodyPr/>
                    <a:lstStyle/>
                    <a:p>
                      <a:r>
                        <a:rPr lang="en-US" sz="2000" dirty="0">
                          <a:latin typeface="Time new roman"/>
                        </a:rPr>
                        <a:t>Created a creative hub platform linking freelance creators with clients for commissions.</a:t>
                      </a:r>
                      <a:endParaRPr lang="en-IN" sz="2000" dirty="0">
                        <a:latin typeface="Time new roman"/>
                      </a:endParaRPr>
                    </a:p>
                  </a:txBody>
                  <a:tcPr marL="71841" marR="71841" marT="35920" marB="35920" anchor="ctr"/>
                </a:tc>
                <a:extLst>
                  <a:ext uri="{0D108BD9-81ED-4DB2-BD59-A6C34878D82A}">
                    <a16:rowId xmlns:a16="http://schemas.microsoft.com/office/drawing/2014/main" val="3255840783"/>
                  </a:ext>
                </a:extLst>
              </a:tr>
              <a:tr h="718407">
                <a:tc>
                  <a:txBody>
                    <a:bodyPr/>
                    <a:lstStyle/>
                    <a:p>
                      <a:r>
                        <a:rPr lang="en-IN" sz="2000" dirty="0">
                          <a:latin typeface="Time new roman"/>
                        </a:rPr>
                        <a:t>Priya &amp; Reddy (2023)</a:t>
                      </a:r>
                    </a:p>
                  </a:txBody>
                  <a:tcPr marL="71841" marR="71841" marT="35920" marB="35920" anchor="ctr"/>
                </a:tc>
                <a:tc>
                  <a:txBody>
                    <a:bodyPr/>
                    <a:lstStyle/>
                    <a:p>
                      <a:r>
                        <a:rPr lang="en-US" sz="2000" dirty="0">
                          <a:latin typeface="Time new roman"/>
                        </a:rPr>
                        <a:t>Improved security and data validation in </a:t>
                      </a:r>
                      <a:r>
                        <a:rPr lang="en-US" sz="2000" dirty="0" err="1">
                          <a:latin typeface="Time new roman"/>
                        </a:rPr>
                        <a:t>Firestore</a:t>
                      </a:r>
                      <a:r>
                        <a:rPr lang="en-US" sz="2000" dirty="0">
                          <a:latin typeface="Time new roman"/>
                        </a:rPr>
                        <a:t>-backed web applications.</a:t>
                      </a:r>
                      <a:endParaRPr lang="en-IN" sz="2000" dirty="0">
                        <a:latin typeface="Time new roman"/>
                      </a:endParaRPr>
                    </a:p>
                  </a:txBody>
                  <a:tcPr marL="71841" marR="71841" marT="35920" marB="35920" anchor="ctr"/>
                </a:tc>
                <a:extLst>
                  <a:ext uri="{0D108BD9-81ED-4DB2-BD59-A6C34878D82A}">
                    <a16:rowId xmlns:a16="http://schemas.microsoft.com/office/drawing/2014/main" val="1104546457"/>
                  </a:ext>
                </a:extLst>
              </a:tr>
              <a:tr h="933929">
                <a:tc>
                  <a:txBody>
                    <a:bodyPr/>
                    <a:lstStyle/>
                    <a:p>
                      <a:r>
                        <a:rPr lang="en-IN" sz="2000" dirty="0" err="1">
                          <a:latin typeface="Time new roman"/>
                        </a:rPr>
                        <a:t>ohnson</a:t>
                      </a:r>
                      <a:r>
                        <a:rPr lang="en-IN" sz="2000" dirty="0">
                          <a:latin typeface="Time new roman"/>
                        </a:rPr>
                        <a:t> &amp; Latha (2024)</a:t>
                      </a:r>
                    </a:p>
                  </a:txBody>
                  <a:tcPr marL="71841" marR="71841" marT="35920" marB="35920" anchor="ctr"/>
                </a:tc>
                <a:tc>
                  <a:txBody>
                    <a:bodyPr/>
                    <a:lstStyle/>
                    <a:p>
                      <a:r>
                        <a:rPr lang="en-US" sz="2000" dirty="0">
                          <a:latin typeface="Time new roman"/>
                        </a:rPr>
                        <a:t>Designed a full-stack system integrating Tailwind CSS for responsive design. </a:t>
                      </a:r>
                    </a:p>
                  </a:txBody>
                  <a:tcPr marL="71841" marR="71841" marT="35920" marB="35920" anchor="ctr"/>
                </a:tc>
                <a:extLst>
                  <a:ext uri="{0D108BD9-81ED-4DB2-BD59-A6C34878D82A}">
                    <a16:rowId xmlns:a16="http://schemas.microsoft.com/office/drawing/2014/main" val="2816924826"/>
                  </a:ext>
                </a:extLst>
              </a:tr>
              <a:tr h="718407">
                <a:tc>
                  <a:txBody>
                    <a:bodyPr/>
                    <a:lstStyle/>
                    <a:p>
                      <a:r>
                        <a:rPr lang="en-IN" sz="2000" dirty="0">
                          <a:latin typeface="Time new roman"/>
                        </a:rPr>
                        <a:t>Ahmad &amp; Noor (2023)</a:t>
                      </a:r>
                    </a:p>
                  </a:txBody>
                  <a:tcPr marL="71841" marR="71841" marT="35920" marB="35920" anchor="ctr"/>
                </a:tc>
                <a:tc>
                  <a:txBody>
                    <a:bodyPr/>
                    <a:lstStyle/>
                    <a:p>
                      <a:r>
                        <a:rPr lang="en-US" sz="2000" dirty="0">
                          <a:latin typeface="Time new roman"/>
                        </a:rPr>
                        <a:t>Implemented real-time order status tracking using Firebase Cloud Functions. </a:t>
                      </a:r>
                    </a:p>
                  </a:txBody>
                  <a:tcPr marL="71841" marR="71841" marT="35920" marB="35920" anchor="ctr"/>
                </a:tc>
                <a:extLst>
                  <a:ext uri="{0D108BD9-81ED-4DB2-BD59-A6C34878D82A}">
                    <a16:rowId xmlns:a16="http://schemas.microsoft.com/office/drawing/2014/main" val="2673469357"/>
                  </a:ext>
                </a:extLst>
              </a:tr>
              <a:tr h="933929">
                <a:tc>
                  <a:txBody>
                    <a:bodyPr/>
                    <a:lstStyle/>
                    <a:p>
                      <a:r>
                        <a:rPr lang="en-IN" sz="2000" dirty="0">
                          <a:latin typeface="Time new roman"/>
                        </a:rPr>
                        <a:t>Srinivas et al. (2024)</a:t>
                      </a:r>
                    </a:p>
                  </a:txBody>
                  <a:tcPr marL="71841" marR="71841" marT="35920" marB="35920" anchor="ctr"/>
                </a:tc>
                <a:tc>
                  <a:txBody>
                    <a:bodyPr/>
                    <a:lstStyle/>
                    <a:p>
                      <a:r>
                        <a:rPr lang="en-US" sz="2000" dirty="0">
                          <a:latin typeface="Time new roman"/>
                        </a:rPr>
                        <a:t> Presented a centralized digital hub promoting handmade and customized products. </a:t>
                      </a:r>
                    </a:p>
                  </a:txBody>
                  <a:tcPr marL="71841" marR="71841" marT="35920" marB="35920" anchor="ctr"/>
                </a:tc>
                <a:extLst>
                  <a:ext uri="{0D108BD9-81ED-4DB2-BD59-A6C34878D82A}">
                    <a16:rowId xmlns:a16="http://schemas.microsoft.com/office/drawing/2014/main" val="2577293254"/>
                  </a:ext>
                </a:extLst>
              </a:tr>
            </a:tbl>
          </a:graphicData>
        </a:graphic>
      </p:graphicFrame>
    </p:spTree>
    <p:extLst>
      <p:ext uri="{BB962C8B-B14F-4D97-AF65-F5344CB8AC3E}">
        <p14:creationId xmlns:p14="http://schemas.microsoft.com/office/powerpoint/2010/main" val="3365155209"/>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46289-41FE-595F-22C5-875C732622D6}"/>
              </a:ext>
            </a:extLst>
          </p:cNvPr>
          <p:cNvSpPr>
            <a:spLocks noGrp="1"/>
          </p:cNvSpPr>
          <p:nvPr>
            <p:ph type="title"/>
          </p:nvPr>
        </p:nvSpPr>
        <p:spPr>
          <a:xfrm>
            <a:off x="609600" y="455792"/>
            <a:ext cx="10972800" cy="1143000"/>
          </a:xfrm>
        </p:spPr>
        <p:txBody>
          <a:bodyPr/>
          <a:lstStyle/>
          <a:p>
            <a:r>
              <a:rPr lang="en-US" b="1" dirty="0">
                <a:latin typeface="Time new roman"/>
              </a:rPr>
              <a:t>PROBLEM STATEMENT</a:t>
            </a:r>
            <a:endParaRPr lang="en-IN" b="1" dirty="0">
              <a:latin typeface="Time new roman"/>
            </a:endParaRPr>
          </a:p>
        </p:txBody>
      </p:sp>
      <p:sp>
        <p:nvSpPr>
          <p:cNvPr id="3" name="Content Placeholder 2">
            <a:extLst>
              <a:ext uri="{FF2B5EF4-FFF2-40B4-BE49-F238E27FC236}">
                <a16:creationId xmlns:a16="http://schemas.microsoft.com/office/drawing/2014/main" id="{F29D9863-0A08-1253-4D40-C46702AD55CE}"/>
              </a:ext>
            </a:extLst>
          </p:cNvPr>
          <p:cNvSpPr>
            <a:spLocks noGrp="1"/>
          </p:cNvSpPr>
          <p:nvPr>
            <p:ph idx="1"/>
          </p:nvPr>
        </p:nvSpPr>
        <p:spPr>
          <a:xfrm>
            <a:off x="609600" y="1598792"/>
            <a:ext cx="10642600" cy="4664848"/>
          </a:xfrm>
        </p:spPr>
        <p:txBody>
          <a:bodyPr>
            <a:normAutofit fontScale="77500" lnSpcReduction="20000"/>
          </a:bodyPr>
          <a:lstStyle/>
          <a:p>
            <a:pPr>
              <a:buFont typeface="Wingdings" panose="05000000000000000000" pitchFamily="2" charset="2"/>
              <a:buChar char="v"/>
            </a:pPr>
            <a:r>
              <a:rPr lang="en-US" dirty="0">
                <a:latin typeface="Time new roman"/>
              </a:rPr>
              <a:t> </a:t>
            </a:r>
            <a:r>
              <a:rPr lang="en-US" sz="3400" dirty="0">
                <a:latin typeface="Time new roman"/>
              </a:rPr>
              <a:t>Many small businesses and individuals struggle to showcase and sell their custom-made products online due to lack of a dedicated platform.</a:t>
            </a:r>
          </a:p>
          <a:p>
            <a:pPr>
              <a:buFont typeface="Wingdings" panose="05000000000000000000" pitchFamily="2" charset="2"/>
              <a:buChar char="v"/>
            </a:pPr>
            <a:r>
              <a:rPr lang="en-US" sz="3400" dirty="0">
                <a:latin typeface="Time new roman"/>
              </a:rPr>
              <a:t> Existing e-commerce sites charge high commissions and provide limited personalization options for creators.</a:t>
            </a:r>
          </a:p>
          <a:p>
            <a:pPr>
              <a:buFont typeface="Wingdings" panose="05000000000000000000" pitchFamily="2" charset="2"/>
              <a:buChar char="v"/>
            </a:pPr>
            <a:r>
              <a:rPr lang="en-US" sz="3400" dirty="0">
                <a:latin typeface="Time new roman"/>
              </a:rPr>
              <a:t> Customers often find it difficult to connect directly with creators or request customized products easily. </a:t>
            </a:r>
          </a:p>
          <a:p>
            <a:pPr>
              <a:buFont typeface="Wingdings" panose="05000000000000000000" pitchFamily="2" charset="2"/>
              <a:buChar char="v"/>
            </a:pPr>
            <a:r>
              <a:rPr lang="en-US" sz="3400" dirty="0">
                <a:latin typeface="Time new roman"/>
              </a:rPr>
              <a:t>There is no centralized hub where creators can display, sell, and manage their unique handmade or personalized items efficiently.</a:t>
            </a:r>
          </a:p>
          <a:p>
            <a:pPr>
              <a:buFont typeface="Wingdings" panose="05000000000000000000" pitchFamily="2" charset="2"/>
              <a:buChar char="v"/>
            </a:pPr>
            <a:r>
              <a:rPr lang="en-US" sz="3400" dirty="0">
                <a:latin typeface="Time new roman"/>
              </a:rPr>
              <a:t> Hence, there is a need for a user-friendly platform that bridges the gap between creators and customers, enabling smooth custom product creation, ordering, and communication.</a:t>
            </a:r>
            <a:endParaRPr lang="en-IN" sz="3400" dirty="0">
              <a:latin typeface="Time new roman"/>
            </a:endParaRPr>
          </a:p>
        </p:txBody>
      </p:sp>
      <p:sp>
        <p:nvSpPr>
          <p:cNvPr id="5" name="Rectangle 1">
            <a:extLst>
              <a:ext uri="{FF2B5EF4-FFF2-40B4-BE49-F238E27FC236}">
                <a16:creationId xmlns:a16="http://schemas.microsoft.com/office/drawing/2014/main" id="{5C73B33A-E57F-9B63-5D59-FF0668898804}"/>
              </a:ext>
            </a:extLst>
          </p:cNvPr>
          <p:cNvSpPr>
            <a:spLocks noChangeArrowheads="1"/>
          </p:cNvSpPr>
          <p:nvPr/>
        </p:nvSpPr>
        <p:spPr bwMode="auto">
          <a:xfrm>
            <a:off x="1156018" y="2377762"/>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622195171"/>
      </p:ext>
    </p:extLst>
  </p:cSld>
  <p:clrMapOvr>
    <a:masterClrMapping/>
  </p:clrMapOvr>
  <p:transition spd="med">
    <p:pull/>
  </p:transition>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1F497D"/>
      </a:dk2>
      <a:lt2>
        <a:srgbClr val="EEECE1"/>
      </a:lt2>
      <a:accent1>
        <a:srgbClr val="C6D9F0"/>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1506</TotalTime>
  <Words>2210</Words>
  <Application>Microsoft Office PowerPoint</Application>
  <PresentationFormat>Widescreen</PresentationFormat>
  <Paragraphs>154</Paragraphs>
  <Slides>24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Time new roman</vt:lpstr>
      <vt:lpstr>Times New Roman</vt:lpstr>
      <vt:lpstr>Wingdings</vt:lpstr>
      <vt:lpstr>Office Theme</vt:lpstr>
      <vt:lpstr>                                                                                                   </vt:lpstr>
      <vt:lpstr>AGENDA</vt:lpstr>
      <vt:lpstr>ABSTRACT</vt:lpstr>
      <vt:lpstr>INTRODUCTION</vt:lpstr>
      <vt:lpstr>OBJECTIVE</vt:lpstr>
      <vt:lpstr> LITERATURE REVIEW </vt:lpstr>
      <vt:lpstr> LITERATURE REVIEW </vt:lpstr>
      <vt:lpstr> LITERATURE REVIEW </vt:lpstr>
      <vt:lpstr>PROBLEM STATEMENT</vt:lpstr>
      <vt:lpstr>ARCHITECTURE DIAGRAM</vt:lpstr>
      <vt:lpstr>USECASE DIAGRAM</vt:lpstr>
      <vt:lpstr>CLASS DIAGRAM</vt:lpstr>
      <vt:lpstr>ACTIVITY DIAGRAM</vt:lpstr>
      <vt:lpstr>DATA FLOW DIAGRAM</vt:lpstr>
      <vt:lpstr>MODULES</vt:lpstr>
      <vt:lpstr>METHODOLOGY</vt:lpstr>
      <vt:lpstr>TESTING</vt:lpstr>
      <vt:lpstr>SCREENSHORTS</vt:lpstr>
      <vt:lpstr>SCREENSHORTS</vt:lpstr>
      <vt:lpstr>CONCLUSION</vt:lpstr>
      <vt:lpstr>FUTURE WORK</vt:lpstr>
      <vt:lpstr>REFERENCES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PHASE 1</dc:title>
  <dc:creator>Fenitha Prince</dc:creator>
  <cp:lastModifiedBy>L L</cp:lastModifiedBy>
  <cp:revision>55</cp:revision>
  <dcterms:created xsi:type="dcterms:W3CDTF">2023-12-17T13:17:00Z</dcterms:created>
  <dcterms:modified xsi:type="dcterms:W3CDTF">2025-10-28T14:45:10Z</dcterms:modified>
</cp:coreProperties>
</file>