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4" r:id="rId24"/>
    <p:sldId id="265" r:id="rId25"/>
    <p:sldId id="278" r:id="rId26"/>
    <p:sldId id="266" r:id="rId27"/>
    <p:sldId id="267" r:id="rId28"/>
    <p:sldId id="268" r:id="rId29"/>
    <p:sldId id="279" r:id="rId30"/>
    <p:sldId id="269" r:id="rId31"/>
    <p:sldId id="293" r:id="rId32"/>
    <p:sldId id="294" r:id="rId33"/>
    <p:sldId id="270" r:id="rId34"/>
    <p:sldId id="271" r:id="rId35"/>
    <p:sldId id="272" r:id="rId36"/>
    <p:sldId id="273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5D72-4506-42E4-87CB-FB57BBE67F20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A016-847C-48FB-AAD2-A25DE9C7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A016-847C-48FB-AAD2-A25DE9C7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7FBF-EA73-4886-A51D-C09FE6D2BDCE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9942-87EC-4BA0-AF22-D05DBC713DCB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69-EB5F-4257-A4DB-0480E45FEF44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827-E9A7-4A26-8611-E7834F14E834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236-786B-4184-A0C0-F58D6D40526E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FC27-EBFD-4DFF-B247-003DD13F3D35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0EA-7E99-4B62-AB54-96C8054D05B5}" type="datetime1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B1E5-B049-4E7B-A394-5E242EB2C400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1145-EA29-4D97-9FC2-B377424B96D0}" type="datetime1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0C1-62BB-4F8F-9EB2-4920145995B1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DD8A-4E24-48F5-B29B-3C8028F73584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927F-B924-454D-A381-F2A08B8AEACF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NITMAS, Dept. of Computer Science and Engineering                                         K-means and Medoid Clustering  2013-2017, November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2" y="489629"/>
            <a:ext cx="731312" cy="1050536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7065"/>
            <a:ext cx="12192000" cy="108209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OF K-MEANS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K-MEDOID </a:t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 ALGORITHMS</a:t>
            </a:r>
            <a:endParaRPr lang="en-US" sz="36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2433" y="927848"/>
            <a:ext cx="10277341" cy="594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Project Lab (CS 794)                                                                                                                             Group 4</a:t>
            </a:r>
            <a:endParaRPr lang="en-US" sz="2000" u="sng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01044"/>
            <a:ext cx="12192000" cy="500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Anisha Pal                                                                          14400113005</a:t>
            </a:r>
            <a:endParaRPr lang="en-US" sz="2800" u="sng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3902298"/>
            <a:ext cx="12192000" cy="1584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Supervised by Prof </a:t>
            </a:r>
            <a:r>
              <a:rPr lang="en-US" sz="2800" b="1" dirty="0" smtClean="0"/>
              <a:t>Subrata Bose</a:t>
            </a:r>
          </a:p>
          <a:p>
            <a:r>
              <a:rPr lang="en-US" sz="2000" dirty="0" smtClean="0"/>
              <a:t>Department of Computer Science and Engineering</a:t>
            </a:r>
          </a:p>
          <a:p>
            <a:r>
              <a:rPr lang="en-US" sz="2000" dirty="0" smtClean="0"/>
              <a:t>Neotia Institute of Technology, Management and Science</a:t>
            </a:r>
          </a:p>
          <a:p>
            <a:r>
              <a:rPr lang="en-US" sz="2000" dirty="0" smtClean="0"/>
              <a:t>November 2016</a:t>
            </a:r>
          </a:p>
          <a:p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Semester, 2013-2017 Batch</a:t>
            </a:r>
            <a:endParaRPr lang="en-US" sz="20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fld id="{F8244952-4FB9-4120-B015-69E8B7128B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</p:spPr>
            <p:txBody>
              <a:bodyPr anchor="ctr">
                <a:normAutofit fontScale="62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Given</a:t>
                </a:r>
                <a:r>
                  <a:rPr lang="en-US" dirty="0" smtClean="0"/>
                  <a:t>: a set of objects O = { o</a:t>
                </a:r>
                <a:r>
                  <a:rPr lang="en-US" baseline="-25000" dirty="0"/>
                  <a:t>1</a:t>
                </a:r>
                <a:r>
                  <a:rPr lang="en-US" dirty="0"/>
                  <a:t>, o</a:t>
                </a:r>
                <a:r>
                  <a:rPr lang="en-US" baseline="-25000" dirty="0"/>
                  <a:t>2 </a:t>
                </a:r>
                <a:r>
                  <a:rPr lang="en-US" dirty="0"/>
                  <a:t>… o</a:t>
                </a:r>
                <a:r>
                  <a:rPr lang="en-US" baseline="-25000" dirty="0"/>
                  <a:t>n</a:t>
                </a:r>
                <a:r>
                  <a:rPr lang="en-US" dirty="0"/>
                  <a:t> }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a min, a random four digit value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Initiate </a:t>
                </a:r>
                <a:r>
                  <a:rPr lang="en-US" dirty="0" smtClean="0"/>
                  <a:t>empty </a:t>
                </a:r>
                <a:r>
                  <a:rPr lang="en-US" dirty="0"/>
                  <a:t>clustering partition C = {c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 </a:t>
                </a:r>
                <a:r>
                  <a:rPr lang="en-US" dirty="0"/>
                  <a:t>…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k</a:t>
                </a:r>
                <a:r>
                  <a:rPr lang="en-US" dirty="0"/>
                  <a:t>} and a temporary cluster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Initiate</a:t>
                </a:r>
                <a:r>
                  <a:rPr lang="en-US" dirty="0" smtClean="0"/>
                  <a:t> cluster </a:t>
                </a:r>
                <a:r>
                  <a:rPr lang="en-US" dirty="0"/>
                  <a:t>mean of each cluster C</a:t>
                </a:r>
                <a:r>
                  <a:rPr lang="en-US" baseline="-25000" dirty="0"/>
                  <a:t>i</a:t>
                </a:r>
                <a:r>
                  <a:rPr lang="en-US" dirty="0"/>
                  <a:t> as m</a:t>
                </a:r>
                <a:r>
                  <a:rPr lang="en-US" baseline="-25000" dirty="0"/>
                  <a:t>i </a:t>
                </a:r>
                <a:r>
                  <a:rPr lang="en-US" dirty="0"/>
                  <a:t>∈ O (first k elements)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  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r>
                  <a:rPr lang="en-US" dirty="0"/>
                  <a:t> = C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 do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</a:t>
                </a:r>
                <a:r>
                  <a:rPr lang="en-US" b="1" dirty="0"/>
                  <a:t>for</a:t>
                </a:r>
                <a:r>
                  <a:rPr lang="en-US" dirty="0"/>
                  <a:t> all objects o ∈ to O do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</a:t>
                </a:r>
                <a:r>
                  <a:rPr lang="en-US" b="1" dirty="0"/>
                  <a:t>Calculate</a:t>
                </a:r>
                <a:r>
                  <a:rPr lang="en-US" dirty="0"/>
                  <a:t> distance(m</a:t>
                </a:r>
                <a:r>
                  <a:rPr lang="en-US" baseline="-25000" dirty="0"/>
                  <a:t>i </a:t>
                </a:r>
                <a:r>
                  <a:rPr lang="en-US" dirty="0"/>
                  <a:t>, o)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</a:t>
                </a:r>
                <a:r>
                  <a:rPr lang="en-US" b="1" dirty="0"/>
                  <a:t>If</a:t>
                </a:r>
                <a:r>
                  <a:rPr lang="en-US" dirty="0"/>
                  <a:t> distance(m</a:t>
                </a:r>
                <a:r>
                  <a:rPr lang="en-US" baseline="-25000" dirty="0"/>
                  <a:t>i </a:t>
                </a:r>
                <a:r>
                  <a:rPr lang="en-US" dirty="0"/>
                  <a:t>, o) &lt; min </a:t>
                </a:r>
                <a:r>
                  <a:rPr lang="en-US" b="1" dirty="0"/>
                  <a:t>then</a:t>
                </a:r>
                <a:r>
                  <a:rPr lang="en-US" dirty="0"/>
                  <a:t> o ∈ Ci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Calculate the average of the cluster elements o of cluster C</a:t>
                </a:r>
                <a:r>
                  <a:rPr lang="en-US" baseline="-25000" dirty="0"/>
                  <a:t>i </a:t>
                </a:r>
                <a:r>
                  <a:rPr lang="en-US" dirty="0"/>
                  <a:t> and  reassign to m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if </a:t>
                </a:r>
                <a:r>
                  <a:rPr lang="en-US" dirty="0"/>
                  <a:t>C !=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r>
                  <a:rPr lang="en-US" dirty="0"/>
                  <a:t> </a:t>
                </a:r>
                <a:r>
                  <a:rPr lang="en-US" b="1" dirty="0"/>
                  <a:t>then</a:t>
                </a:r>
                <a:r>
                  <a:rPr lang="en-US" dirty="0"/>
                  <a:t> change = true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else</a:t>
                </a:r>
                <a:r>
                  <a:rPr lang="en-US" dirty="0"/>
                  <a:t> change = </a:t>
                </a:r>
                <a:r>
                  <a:rPr lang="en-US" dirty="0" smtClean="0"/>
                  <a:t>false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until</a:t>
                </a:r>
                <a:r>
                  <a:rPr lang="en-US" dirty="0" smtClean="0"/>
                  <a:t> </a:t>
                </a:r>
                <a:r>
                  <a:rPr lang="en-US" dirty="0"/>
                  <a:t>change = </a:t>
                </a:r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  <a:blipFill rotWithShape="0">
                <a:blip r:embed="rId3"/>
                <a:stretch>
                  <a:fillRect l="-433" t="-1513" b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11 and k=3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2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c1: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</a:p>
          <a:p>
            <a:pPr marL="0" indent="0">
              <a:buNone/>
            </a:pPr>
            <a:r>
              <a:rPr lang="en-US" dirty="0" smtClean="0"/>
              <a:t>c2:</a:t>
            </a:r>
          </a:p>
          <a:p>
            <a:pPr marL="0" indent="0">
              <a:buNone/>
            </a:pPr>
            <a:r>
              <a:rPr lang="en-US" dirty="0" smtClean="0"/>
              <a:t>c3: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23</a:t>
            </a:r>
          </a:p>
          <a:p>
            <a:pPr marL="0" lvl="0" indent="0">
              <a:buNone/>
            </a:pPr>
            <a:r>
              <a:rPr lang="en-US" dirty="0" smtClean="0"/>
              <a:t>abs(c1_mean - 23) = 0</a:t>
            </a:r>
          </a:p>
          <a:p>
            <a:pPr marL="0" lvl="0" indent="0">
              <a:buNone/>
            </a:pPr>
            <a:r>
              <a:rPr lang="en-US" dirty="0" smtClean="0"/>
              <a:t>abs(c2_mean - 23) = 11</a:t>
            </a:r>
          </a:p>
          <a:p>
            <a:pPr marL="0" lvl="0" indent="0">
              <a:buNone/>
            </a:pPr>
            <a:r>
              <a:rPr lang="en-US" dirty="0" smtClean="0"/>
              <a:t>abs(c3_mean - 23) = 22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</a:p>
          <a:p>
            <a:pPr marL="0" indent="0">
              <a:buNone/>
            </a:pPr>
            <a:r>
              <a:rPr lang="en-US" dirty="0" smtClean="0"/>
              <a:t>c3: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34</a:t>
            </a:r>
          </a:p>
          <a:p>
            <a:pPr marL="0" lvl="0" indent="0">
              <a:buNone/>
            </a:pPr>
            <a:r>
              <a:rPr lang="en-US" dirty="0" smtClean="0"/>
              <a:t>abs(c1_mean - 34) = 11</a:t>
            </a:r>
          </a:p>
          <a:p>
            <a:pPr marL="0" lvl="0" indent="0">
              <a:buNone/>
            </a:pPr>
            <a:r>
              <a:rPr lang="en-US" dirty="0" smtClean="0"/>
              <a:t>abs(c2_mean - 34) = 0</a:t>
            </a:r>
          </a:p>
          <a:p>
            <a:pPr marL="0" lvl="0" indent="0">
              <a:buNone/>
            </a:pPr>
            <a:r>
              <a:rPr lang="en-US" dirty="0" smtClean="0"/>
              <a:t>abs(c3_mean - 34) = 11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45</a:t>
            </a:r>
          </a:p>
          <a:p>
            <a:pPr marL="0" lvl="0" indent="0">
              <a:buNone/>
            </a:pPr>
            <a:r>
              <a:rPr lang="en-US" dirty="0" smtClean="0"/>
              <a:t>abs(c1_mean - 45) = 22</a:t>
            </a:r>
          </a:p>
          <a:p>
            <a:pPr marL="0" lvl="0" indent="0">
              <a:buNone/>
            </a:pPr>
            <a:r>
              <a:rPr lang="en-US" dirty="0" smtClean="0"/>
              <a:t>abs(c2_mean - 45) = 11</a:t>
            </a:r>
          </a:p>
          <a:p>
            <a:pPr marL="0" lvl="0" indent="0">
              <a:buNone/>
            </a:pPr>
            <a:r>
              <a:rPr lang="en-US" dirty="0" smtClean="0"/>
              <a:t>abs(c3_mean - 45) = 0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34,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32</a:t>
            </a:r>
          </a:p>
          <a:p>
            <a:pPr marL="0" lvl="0" indent="0">
              <a:buNone/>
            </a:pPr>
            <a:r>
              <a:rPr lang="en-US" dirty="0" smtClean="0"/>
              <a:t>abs(c1_mean - 32) = 9</a:t>
            </a:r>
          </a:p>
          <a:p>
            <a:pPr marL="0" lvl="0" indent="0">
              <a:buNone/>
            </a:pPr>
            <a:r>
              <a:rPr lang="en-US" dirty="0" smtClean="0"/>
              <a:t>abs(c2_mean - 32) = 2</a:t>
            </a:r>
          </a:p>
          <a:p>
            <a:pPr marL="0" lvl="0" indent="0">
              <a:buNone/>
            </a:pPr>
            <a:r>
              <a:rPr lang="en-US" dirty="0" smtClean="0"/>
              <a:t>abs(c3_mean - 32) = 13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11</a:t>
            </a:r>
          </a:p>
          <a:p>
            <a:pPr marL="0" lvl="0" indent="0">
              <a:buNone/>
            </a:pPr>
            <a:r>
              <a:rPr lang="en-US" dirty="0" smtClean="0"/>
              <a:t>abs(c1_mean - 11) = 12</a:t>
            </a:r>
          </a:p>
          <a:p>
            <a:pPr marL="0" lvl="0" indent="0">
              <a:buNone/>
            </a:pPr>
            <a:r>
              <a:rPr lang="en-US" dirty="0" smtClean="0"/>
              <a:t>abs(c2_mean - 11) = 23</a:t>
            </a:r>
          </a:p>
          <a:p>
            <a:pPr marL="0" lvl="0" indent="0">
              <a:buNone/>
            </a:pPr>
            <a:r>
              <a:rPr lang="en-US" dirty="0" smtClean="0"/>
              <a:t>abs(c3_mean - 11) = 34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23</a:t>
            </a:r>
          </a:p>
          <a:p>
            <a:pPr marL="0" lvl="0" indent="0">
              <a:buNone/>
            </a:pPr>
            <a:r>
              <a:rPr lang="en-US" dirty="0" smtClean="0"/>
              <a:t>abs(c1_mean - 23) = 6</a:t>
            </a:r>
          </a:p>
          <a:p>
            <a:pPr marL="0" lvl="0" indent="0">
              <a:buNone/>
            </a:pPr>
            <a:r>
              <a:rPr lang="en-US" dirty="0" smtClean="0"/>
              <a:t>abs(c2_mean - 23) = 10</a:t>
            </a:r>
          </a:p>
          <a:p>
            <a:pPr marL="0" lvl="0" indent="0">
              <a:buNone/>
            </a:pPr>
            <a:r>
              <a:rPr lang="en-US" dirty="0" smtClean="0"/>
              <a:t>abs(c3_mean - 23) = 22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</a:p>
          <a:p>
            <a:pPr marL="0" indent="0">
              <a:buNone/>
            </a:pPr>
            <a:r>
              <a:rPr lang="en-US" dirty="0" smtClean="0"/>
              <a:t>c2: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</a:p>
        </p:txBody>
      </p:sp>
    </p:spTree>
    <p:extLst>
      <p:ext uri="{BB962C8B-B14F-4D97-AF65-F5344CB8AC3E}">
        <p14:creationId xmlns:p14="http://schemas.microsoft.com/office/powerpoint/2010/main" val="17160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34</a:t>
            </a:r>
          </a:p>
          <a:p>
            <a:pPr marL="0" lvl="0" indent="0">
              <a:buNone/>
            </a:pPr>
            <a:r>
              <a:rPr lang="en-US" dirty="0" smtClean="0"/>
              <a:t>abs(c1_mean - 34) = 17</a:t>
            </a:r>
          </a:p>
          <a:p>
            <a:pPr marL="0" lvl="0" indent="0">
              <a:buNone/>
            </a:pPr>
            <a:r>
              <a:rPr lang="en-US" dirty="0" smtClean="0"/>
              <a:t>abs(c2_mean - 34) = 1</a:t>
            </a:r>
          </a:p>
          <a:p>
            <a:pPr marL="0" lvl="0" indent="0">
              <a:buNone/>
            </a:pPr>
            <a:r>
              <a:rPr lang="en-US" dirty="0" smtClean="0"/>
              <a:t>abs(c3_mean - 34) = 11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</a:p>
        </p:txBody>
      </p:sp>
    </p:spTree>
    <p:extLst>
      <p:ext uri="{BB962C8B-B14F-4D97-AF65-F5344CB8AC3E}">
        <p14:creationId xmlns:p14="http://schemas.microsoft.com/office/powerpoint/2010/main" val="24077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45</a:t>
            </a:r>
          </a:p>
          <a:p>
            <a:pPr marL="0" lvl="0" indent="0">
              <a:buNone/>
            </a:pPr>
            <a:r>
              <a:rPr lang="en-US" dirty="0" smtClean="0"/>
              <a:t>abs(c1_mean - 45) = 28</a:t>
            </a:r>
          </a:p>
          <a:p>
            <a:pPr marL="0" lvl="0" indent="0">
              <a:buNone/>
            </a:pPr>
            <a:r>
              <a:rPr lang="en-US" dirty="0" smtClean="0"/>
              <a:t>abs(c2_mean - 45) = 12</a:t>
            </a:r>
          </a:p>
          <a:p>
            <a:pPr marL="0" lvl="0" indent="0">
              <a:buNone/>
            </a:pPr>
            <a:r>
              <a:rPr lang="en-US" dirty="0" smtClean="0"/>
              <a:t>abs(c3_mean - 45) = 0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4164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Contents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fontScale="92500" lnSpcReduction="20000"/>
          </a:bodyPr>
          <a:lstStyle/>
          <a:p>
            <a:r>
              <a:rPr lang="en-IN" dirty="0"/>
              <a:t>What is Clustering?</a:t>
            </a:r>
          </a:p>
          <a:p>
            <a:r>
              <a:rPr lang="en-IN" dirty="0"/>
              <a:t>Applications of Clustering</a:t>
            </a:r>
          </a:p>
          <a:p>
            <a:r>
              <a:rPr lang="en-IN" dirty="0"/>
              <a:t>Clustering Mechanisms</a:t>
            </a:r>
          </a:p>
          <a:p>
            <a:r>
              <a:rPr lang="en-IN" dirty="0"/>
              <a:t>K-Means Clustering</a:t>
            </a:r>
          </a:p>
          <a:p>
            <a:r>
              <a:rPr lang="en-IN" dirty="0"/>
              <a:t>Drawbacks of K-Means</a:t>
            </a:r>
          </a:p>
          <a:p>
            <a:r>
              <a:rPr lang="en-IN" dirty="0"/>
              <a:t>K-</a:t>
            </a:r>
            <a:r>
              <a:rPr lang="en-IN" dirty="0" err="1"/>
              <a:t>Medoids</a:t>
            </a:r>
            <a:endParaRPr lang="en-IN" dirty="0"/>
          </a:p>
          <a:p>
            <a:r>
              <a:rPr lang="en-IN" dirty="0"/>
              <a:t>K-Mean </a:t>
            </a:r>
            <a:r>
              <a:rPr lang="en-IN" dirty="0" err="1"/>
              <a:t>vs</a:t>
            </a:r>
            <a:r>
              <a:rPr lang="en-IN" dirty="0"/>
              <a:t> K-</a:t>
            </a:r>
            <a:r>
              <a:rPr lang="en-IN" dirty="0" err="1"/>
              <a:t>Medoids</a:t>
            </a:r>
            <a:endParaRPr lang="en-IN" dirty="0"/>
          </a:p>
          <a:p>
            <a:r>
              <a:rPr lang="en-IN" dirty="0"/>
              <a:t>Elbow Method</a:t>
            </a:r>
          </a:p>
          <a:p>
            <a:r>
              <a:rPr lang="en-IN" dirty="0"/>
              <a:t>Progress and Future Plans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110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32</a:t>
            </a:r>
          </a:p>
          <a:p>
            <a:pPr marL="0" lvl="0" indent="0">
              <a:buNone/>
            </a:pPr>
            <a:r>
              <a:rPr lang="en-US" dirty="0" smtClean="0"/>
              <a:t>abs(c1_mean - 32) = 15</a:t>
            </a:r>
          </a:p>
          <a:p>
            <a:pPr marL="0" lvl="0" indent="0">
              <a:buNone/>
            </a:pPr>
            <a:r>
              <a:rPr lang="en-US" dirty="0" smtClean="0"/>
              <a:t>abs(c2_mean - 32) = 1</a:t>
            </a:r>
          </a:p>
          <a:p>
            <a:pPr marL="0" lvl="0" indent="0">
              <a:buNone/>
            </a:pPr>
            <a:r>
              <a:rPr lang="en-US" dirty="0" smtClean="0"/>
              <a:t>abs(c3_mean - 32) = 13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34,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</p:spTree>
    <p:extLst>
      <p:ext uri="{BB962C8B-B14F-4D97-AF65-F5344CB8AC3E}">
        <p14:creationId xmlns:p14="http://schemas.microsoft.com/office/powerpoint/2010/main" val="33944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11</a:t>
            </a:r>
          </a:p>
          <a:p>
            <a:pPr marL="0" lvl="0" indent="0">
              <a:buNone/>
            </a:pPr>
            <a:r>
              <a:rPr lang="en-US" dirty="0" smtClean="0"/>
              <a:t>abs(c1_mean - 11) = 6</a:t>
            </a:r>
          </a:p>
          <a:p>
            <a:pPr marL="0" lvl="0" indent="0">
              <a:buNone/>
            </a:pPr>
            <a:r>
              <a:rPr lang="en-US" dirty="0" smtClean="0"/>
              <a:t>abs(c2_mean - 11) = 22</a:t>
            </a:r>
          </a:p>
          <a:p>
            <a:pPr marL="0" lvl="0" indent="0">
              <a:buNone/>
            </a:pPr>
            <a:r>
              <a:rPr lang="en-US" dirty="0" smtClean="0"/>
              <a:t>abs(c3_mean - 11) = 34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</p:spTree>
    <p:extLst>
      <p:ext uri="{BB962C8B-B14F-4D97-AF65-F5344CB8AC3E}">
        <p14:creationId xmlns:p14="http://schemas.microsoft.com/office/powerpoint/2010/main" val="23471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	   </a:t>
            </a:r>
            <a:r>
              <a:rPr lang="en-US" sz="1600" dirty="0" smtClean="0"/>
              <a:t>old cluster                        new cluster</a:t>
            </a:r>
          </a:p>
          <a:p>
            <a:pPr marL="0" indent="0">
              <a:buNone/>
            </a:pPr>
            <a:r>
              <a:rPr lang="en-US" dirty="0" smtClean="0"/>
              <a:t>No change in clusters indicates the end of process – convergence!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92958" y="3128246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71314" y="3128246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c1: 23, 11</a:t>
            </a:r>
          </a:p>
          <a:p>
            <a:pPr marL="0" indent="0" algn="r">
              <a:buNone/>
            </a:pPr>
            <a:r>
              <a:rPr lang="en-US" dirty="0" smtClean="0"/>
              <a:t>c2: 34, 32</a:t>
            </a:r>
          </a:p>
          <a:p>
            <a:pPr marL="0" indent="0" algn="r">
              <a:buNone/>
            </a:pPr>
            <a:r>
              <a:rPr lang="en-US" dirty="0" smtClean="0"/>
              <a:t>c3: 45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5999" y="3039416"/>
            <a:ext cx="2147" cy="16227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74" y="1326573"/>
            <a:ext cx="9246743" cy="46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Where is Learning in K-Means ?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Each object is assigned automatically to one of the cluster</a:t>
            </a:r>
          </a:p>
          <a:p>
            <a:pPr algn="just"/>
            <a:r>
              <a:rPr lang="en-US" dirty="0" smtClean="0"/>
              <a:t>This is a trait of “unsupervised learning”</a:t>
            </a:r>
            <a:endParaRPr lang="en-US" dirty="0"/>
          </a:p>
          <a:p>
            <a:pPr algn="just"/>
            <a:r>
              <a:rPr lang="en-US" dirty="0" smtClean="0"/>
              <a:t>The learning process depends on the training examples that we give</a:t>
            </a:r>
          </a:p>
          <a:p>
            <a:pPr algn="just"/>
            <a:r>
              <a:rPr lang="en-US" dirty="0" smtClean="0"/>
              <a:t>Thus after the training finished, if we give a point, the algorithm can assign this point to one of the existing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605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Drawbacks of K-Means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When the numbers of data are not so many, </a:t>
            </a:r>
            <a:r>
              <a:rPr lang="en-US" b="1" dirty="0" smtClean="0"/>
              <a:t>initial grouping </a:t>
            </a:r>
            <a:r>
              <a:rPr lang="en-US" dirty="0" smtClean="0"/>
              <a:t>will determine the cluster significantly.</a:t>
            </a:r>
          </a:p>
          <a:p>
            <a:pPr algn="just"/>
            <a:r>
              <a:rPr lang="en-US" dirty="0" smtClean="0"/>
              <a:t>The number of cluster, K, must be determined before hand.</a:t>
            </a:r>
          </a:p>
          <a:p>
            <a:pPr algn="just"/>
            <a:r>
              <a:rPr lang="en-US" dirty="0" smtClean="0"/>
              <a:t>We never know the real cluster, using the same data, if it is inputted in a different way may produce different result</a:t>
            </a:r>
          </a:p>
          <a:p>
            <a:pPr algn="just"/>
            <a:r>
              <a:rPr lang="en-US" dirty="0" smtClean="0"/>
              <a:t>Finding mean is sensitive to the outlier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5215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In K-</a:t>
            </a:r>
            <a:r>
              <a:rPr lang="en-US" dirty="0" err="1" smtClean="0"/>
              <a:t>medoids</a:t>
            </a:r>
            <a:r>
              <a:rPr lang="en-US" dirty="0" smtClean="0"/>
              <a:t> clustering representative objects called </a:t>
            </a:r>
            <a:r>
              <a:rPr lang="en-US" dirty="0" err="1" smtClean="0"/>
              <a:t>medoids</a:t>
            </a:r>
            <a:r>
              <a:rPr lang="en-US" dirty="0" smtClean="0"/>
              <a:t> are considered instead of centroids</a:t>
            </a:r>
          </a:p>
          <a:p>
            <a:pPr algn="just"/>
            <a:r>
              <a:rPr lang="en-US" dirty="0" smtClean="0"/>
              <a:t>Because it is based on the most centrally located object in a cluster, it is less sensitive to outliers.</a:t>
            </a:r>
          </a:p>
          <a:p>
            <a:pPr algn="just"/>
            <a:r>
              <a:rPr lang="en-US" dirty="0" smtClean="0"/>
              <a:t>Among many algorithms for K-</a:t>
            </a:r>
            <a:r>
              <a:rPr lang="en-US" dirty="0" err="1" smtClean="0"/>
              <a:t>medoids</a:t>
            </a:r>
            <a:r>
              <a:rPr lang="en-US" dirty="0" smtClean="0"/>
              <a:t> clustering, Partitioning </a:t>
            </a:r>
            <a:r>
              <a:rPr lang="en-US" dirty="0"/>
              <a:t>A</a:t>
            </a:r>
            <a:r>
              <a:rPr lang="en-US" dirty="0" smtClean="0"/>
              <a:t>round </a:t>
            </a:r>
            <a:r>
              <a:rPr lang="en-US" dirty="0" err="1"/>
              <a:t>M</a:t>
            </a:r>
            <a:r>
              <a:rPr lang="en-US" dirty="0" err="1" smtClean="0"/>
              <a:t>edoids</a:t>
            </a:r>
            <a:r>
              <a:rPr lang="en-US" dirty="0" smtClean="0"/>
              <a:t> (PAM) proposed by </a:t>
            </a:r>
            <a:r>
              <a:rPr lang="en-US" dirty="0" err="1" smtClean="0"/>
              <a:t>Kauf</a:t>
            </a:r>
            <a:r>
              <a:rPr lang="en-US" dirty="0" smtClean="0"/>
              <a:t>-man and </a:t>
            </a:r>
            <a:r>
              <a:rPr lang="en-US" dirty="0" err="1" smtClean="0"/>
              <a:t>Rousseeuw</a:t>
            </a:r>
            <a:r>
              <a:rPr lang="en-US" dirty="0" smtClean="0"/>
              <a:t> (1990) is known to be most powerful</a:t>
            </a:r>
          </a:p>
        </p:txBody>
      </p:sp>
    </p:spTree>
    <p:extLst>
      <p:ext uri="{BB962C8B-B14F-4D97-AF65-F5344CB8AC3E}">
        <p14:creationId xmlns:p14="http://schemas.microsoft.com/office/powerpoint/2010/main" val="1584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9" y="1198400"/>
            <a:ext cx="9634774" cy="49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</a:t>
            </a:r>
            <a:r>
              <a:rPr lang="en-US" sz="3600" dirty="0" err="1" smtClean="0">
                <a:latin typeface="+mn-lt"/>
              </a:rPr>
              <a:t>vs</a:t>
            </a:r>
            <a:r>
              <a:rPr lang="en-US" sz="3600" dirty="0" smtClean="0">
                <a:latin typeface="+mn-lt"/>
              </a:rPr>
              <a:t> 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k-means will select the "center" of the cluster, while k-</a:t>
            </a:r>
            <a:r>
              <a:rPr lang="en-US" dirty="0" err="1" smtClean="0"/>
              <a:t>medoid</a:t>
            </a:r>
            <a:r>
              <a:rPr lang="en-US" dirty="0" smtClean="0"/>
              <a:t> will select the "most centered" member of the cluster.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a cluster with outliers k-means will place the center of the cluster towards the outliers, whereas k-</a:t>
            </a:r>
            <a:r>
              <a:rPr lang="en-US" dirty="0" err="1" smtClean="0"/>
              <a:t>medoid</a:t>
            </a:r>
            <a:r>
              <a:rPr lang="en-US" dirty="0" smtClean="0"/>
              <a:t> will select one of the more clustered members (the </a:t>
            </a:r>
            <a:r>
              <a:rPr lang="en-US" dirty="0" err="1" smtClean="0"/>
              <a:t>medoid</a:t>
            </a:r>
            <a:r>
              <a:rPr lang="en-US" dirty="0" smtClean="0"/>
              <a:t>) as the center.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Usually, PAM takes much longer to run than k-means. As it involves computing all pairwise distances, it is O(n</a:t>
            </a:r>
            <a:r>
              <a:rPr lang="en-US" baseline="30000" dirty="0" smtClean="0"/>
              <a:t>2</a:t>
            </a:r>
            <a:r>
              <a:rPr lang="en-US" dirty="0" smtClean="0"/>
              <a:t>*k*</a:t>
            </a:r>
            <a:r>
              <a:rPr lang="en-US" dirty="0" err="1" smtClean="0"/>
              <a:t>i</a:t>
            </a:r>
            <a:r>
              <a:rPr lang="en-US" dirty="0" smtClean="0"/>
              <a:t>); whereas k-means runs in O(n*k*</a:t>
            </a:r>
            <a:r>
              <a:rPr lang="en-US" dirty="0" err="1" smtClean="0"/>
              <a:t>i</a:t>
            </a:r>
            <a:r>
              <a:rPr lang="en-US" dirty="0" smtClean="0"/>
              <a:t>) where usually, k times the number of iterations is k*</a:t>
            </a:r>
            <a:r>
              <a:rPr lang="en-US" dirty="0" err="1" smtClean="0"/>
              <a:t>i</a:t>
            </a:r>
            <a:r>
              <a:rPr lang="en-US" dirty="0" smtClean="0"/>
              <a:t> &lt;&lt; n.</a:t>
            </a:r>
          </a:p>
        </p:txBody>
      </p:sp>
    </p:spTree>
    <p:extLst>
      <p:ext uri="{BB962C8B-B14F-4D97-AF65-F5344CB8AC3E}">
        <p14:creationId xmlns:p14="http://schemas.microsoft.com/office/powerpoint/2010/main" val="8324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</a:t>
            </a:r>
            <a:r>
              <a:rPr lang="en-US" sz="3600" dirty="0" err="1" smtClean="0">
                <a:latin typeface="+mn-lt"/>
              </a:rPr>
              <a:t>vs</a:t>
            </a:r>
            <a:r>
              <a:rPr lang="en-US" sz="3600" dirty="0" smtClean="0">
                <a:latin typeface="+mn-lt"/>
              </a:rPr>
              <a:t> 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1026" name="Picture 2" descr="https://upload.wikimedia.org/wikipedia/commons/b/b3/K-means_versus_k-medoi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" y="1603842"/>
            <a:ext cx="11243256" cy="43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What is Clustering?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Originated from “clyster”, meaning “clot”.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Cluster analysis</a:t>
            </a:r>
            <a:r>
              <a:rPr lang="en-US" dirty="0" smtClean="0"/>
              <a:t> or </a:t>
            </a:r>
            <a:r>
              <a:rPr lang="en-US" b="1" dirty="0" smtClean="0"/>
              <a:t>clustering</a:t>
            </a:r>
            <a:r>
              <a:rPr lang="en-US" dirty="0" smtClean="0"/>
              <a:t> is the task of grouping a set of objects in such a way that objects in the same group (called a </a:t>
            </a:r>
            <a:r>
              <a:rPr lang="en-US" b="1" dirty="0" smtClean="0"/>
              <a:t>cluster</a:t>
            </a:r>
            <a:r>
              <a:rPr lang="en-US" dirty="0" smtClean="0"/>
              <a:t>) are more similar (in some sense or another) to each other than to those in other groups (clusters).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9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/>
              <a:t>The Elbow method looks at the percentage of variance explained as a function of the number of clusters</a:t>
            </a:r>
          </a:p>
          <a:p>
            <a:pPr algn="just"/>
            <a:r>
              <a:rPr lang="en-US" dirty="0"/>
              <a:t>One should choose a number of clusters so that adding another cluster doesn't give much better modeling of the data</a:t>
            </a:r>
          </a:p>
          <a:p>
            <a:pPr algn="just"/>
            <a:r>
              <a:rPr lang="en-US" dirty="0"/>
              <a:t>The number of clusters is chosen at this point, hence the "elbow criterion"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/>
              <a:t>Number of clusters that are initiated to 2 are incremented after each loop</a:t>
            </a:r>
          </a:p>
          <a:p>
            <a:pPr algn="just"/>
            <a:r>
              <a:rPr lang="en-US" dirty="0"/>
              <a:t>After each loop until the error between the consecutive clusters become the minimum </a:t>
            </a:r>
          </a:p>
          <a:p>
            <a:pPr algn="just"/>
            <a:r>
              <a:rPr lang="en-US" dirty="0"/>
              <a:t>Then we can find the elbow </a:t>
            </a:r>
            <a:r>
              <a:rPr lang="en-US" dirty="0" smtClean="0"/>
              <a:t>point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41" y="3713162"/>
            <a:ext cx="336217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The method works like this :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                    </a:t>
            </a:r>
            <a:r>
              <a:rPr lang="en-US" sz="1800" dirty="0" smtClean="0"/>
              <a:t>where          is the mean of the  Cluster number </a:t>
            </a:r>
            <a:r>
              <a:rPr lang="en-US" sz="1800" dirty="0" err="1" smtClean="0"/>
              <a:t>i</a:t>
            </a:r>
            <a:r>
              <a:rPr lang="en-US" sz="1800" dirty="0" smtClean="0"/>
              <a:t>  and         is the elements in Cluster no. </a:t>
            </a:r>
            <a:r>
              <a:rPr lang="en-US" sz="1800" dirty="0" err="1" smtClean="0"/>
              <a:t>i</a:t>
            </a:r>
            <a:r>
              <a:rPr lang="en-US" sz="1800" dirty="0" smtClean="0"/>
              <a:t>  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0503" y="4281372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03" y="4281372"/>
                <a:ext cx="43883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23586" y="2726853"/>
                <a:ext cx="1944827" cy="14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86" y="2726853"/>
                <a:ext cx="1944827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70719" y="4299244"/>
                <a:ext cx="43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19" y="4299244"/>
                <a:ext cx="4365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This Semester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r>
              <a:rPr lang="en-US" dirty="0"/>
              <a:t> K-means clustering algorithm  </a:t>
            </a:r>
          </a:p>
          <a:p>
            <a:pPr lvl="1"/>
            <a:r>
              <a:rPr lang="en-US" dirty="0"/>
              <a:t>User input and also asking for the number of clusters to be formed </a:t>
            </a:r>
          </a:p>
          <a:p>
            <a:pPr lvl="1"/>
            <a:r>
              <a:rPr lang="en-US" dirty="0"/>
              <a:t> Inputs  from a file that contains a set of single data values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Implementation of k-means algorithm on data values which are in pairs such (height, weight) of </a:t>
            </a:r>
            <a:r>
              <a:rPr lang="en-US" dirty="0" smtClean="0"/>
              <a:t>persons</a:t>
            </a:r>
          </a:p>
          <a:p>
            <a:pPr lvl="1"/>
            <a:r>
              <a:rPr lang="en-US" dirty="0"/>
              <a:t>Application of Elbow Method to find the elbow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Tasks Ahead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Pictorial </a:t>
            </a:r>
            <a:r>
              <a:rPr lang="en-US" dirty="0"/>
              <a:t>representation of clusters in Pie/Bar Chart</a:t>
            </a:r>
          </a:p>
          <a:p>
            <a:pPr lvl="0"/>
            <a:r>
              <a:rPr lang="en-US" dirty="0" smtClean="0"/>
              <a:t>Application </a:t>
            </a:r>
            <a:r>
              <a:rPr lang="en-US" dirty="0"/>
              <a:t>of K-</a:t>
            </a:r>
            <a:r>
              <a:rPr lang="en-US" dirty="0" err="1"/>
              <a:t>medoids</a:t>
            </a:r>
            <a:r>
              <a:rPr lang="en-US" dirty="0"/>
              <a:t> algorithm to remove the outliers while cluster formation. </a:t>
            </a:r>
          </a:p>
        </p:txBody>
      </p:sp>
    </p:spTree>
    <p:extLst>
      <p:ext uri="{BB962C8B-B14F-4D97-AF65-F5344CB8AC3E}">
        <p14:creationId xmlns:p14="http://schemas.microsoft.com/office/powerpoint/2010/main" val="34522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Conclusion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/>
              <a:t>Data clustering is an unsupervised data analysis and data mining technique.</a:t>
            </a:r>
          </a:p>
          <a:p>
            <a:pPr algn="just"/>
            <a:r>
              <a:rPr lang="en-US" dirty="0"/>
              <a:t>Hundreds of clustering algorithms have been developed but I got the chance to discuss a few.</a:t>
            </a:r>
          </a:p>
          <a:p>
            <a:pPr algn="just"/>
            <a:r>
              <a:rPr lang="en-US" dirty="0"/>
              <a:t>The intention of my project is to present a special class of clustering algorithms, namely K-means and K-</a:t>
            </a:r>
            <a:r>
              <a:rPr lang="en-US" dirty="0" err="1"/>
              <a:t>medoids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3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References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smtClean="0"/>
              <a:t>https://en.wikipedia.org/wiki/Cluster_analysis</a:t>
            </a:r>
          </a:p>
          <a:p>
            <a:pPr algn="just"/>
            <a:r>
              <a:rPr lang="en-US" sz="2000" dirty="0"/>
              <a:t>Data Mining: Concepts and Techniques, Jiawei Han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https://sites.google.com/site/dataclusteringalgorithms/k-means-clustering-algorithm</a:t>
            </a:r>
          </a:p>
          <a:p>
            <a:pPr algn="just"/>
            <a:r>
              <a:rPr lang="en-US" sz="2000" dirty="0" smtClean="0"/>
              <a:t>https://en.wikipedia.org/wiki/K-means_clustering</a:t>
            </a:r>
          </a:p>
          <a:p>
            <a:pPr algn="just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en.wikipedia.org/wiki/K-medoids</a:t>
            </a:r>
          </a:p>
          <a:p>
            <a:pPr algn="just"/>
            <a:r>
              <a:rPr lang="en-US" sz="2000" dirty="0" smtClean="0"/>
              <a:t>https://www.researchgate.net/publication/220215167_A_simple_and_fast_algorithm_for_K-medoids_clustering</a:t>
            </a:r>
          </a:p>
          <a:p>
            <a:pPr algn="just"/>
            <a:r>
              <a:rPr lang="en-US" sz="2000" dirty="0" smtClean="0"/>
              <a:t>www.google.com/images</a:t>
            </a:r>
          </a:p>
          <a:p>
            <a:pPr algn="just"/>
            <a:r>
              <a:rPr lang="en-US" sz="2000" dirty="0" smtClean="0"/>
              <a:t>www.bing.com/images</a:t>
            </a:r>
          </a:p>
        </p:txBody>
      </p:sp>
    </p:spTree>
    <p:extLst>
      <p:ext uri="{BB962C8B-B14F-4D97-AF65-F5344CB8AC3E}">
        <p14:creationId xmlns:p14="http://schemas.microsoft.com/office/powerpoint/2010/main" val="19558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518" y="1107132"/>
            <a:ext cx="11243256" cy="1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518" y="502276"/>
            <a:ext cx="11243256" cy="5628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21181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Application of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M</a:t>
            </a:r>
            <a:r>
              <a:rPr lang="en-US" dirty="0" smtClean="0"/>
              <a:t>arket </a:t>
            </a:r>
            <a:r>
              <a:rPr lang="en-US" dirty="0"/>
              <a:t>research, pattern </a:t>
            </a:r>
            <a:r>
              <a:rPr lang="en-US" dirty="0" smtClean="0"/>
              <a:t>recognition and data analysis</a:t>
            </a:r>
            <a:endParaRPr lang="en-US" dirty="0"/>
          </a:p>
          <a:p>
            <a:pPr lvl="0"/>
            <a:r>
              <a:rPr lang="en-US" dirty="0" smtClean="0"/>
              <a:t>Characterization of the </a:t>
            </a:r>
            <a:r>
              <a:rPr lang="en-US" dirty="0"/>
              <a:t>customer groups based on the purchasing patterns.</a:t>
            </a:r>
          </a:p>
          <a:p>
            <a:pPr lvl="0"/>
            <a:r>
              <a:rPr lang="en-US" dirty="0" smtClean="0"/>
              <a:t>Derivation of </a:t>
            </a:r>
            <a:r>
              <a:rPr lang="en-US" dirty="0"/>
              <a:t>plant and animal </a:t>
            </a:r>
            <a:r>
              <a:rPr lang="en-US" dirty="0" smtClean="0"/>
              <a:t>taxonomies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lassifying </a:t>
            </a:r>
            <a:r>
              <a:rPr lang="en-US" dirty="0"/>
              <a:t>documents on the web for information discovery.</a:t>
            </a:r>
          </a:p>
          <a:p>
            <a:pPr lvl="0"/>
            <a:r>
              <a:rPr lang="en-US" dirty="0"/>
              <a:t>Earth-quake </a:t>
            </a:r>
            <a:r>
              <a:rPr lang="en-US" dirty="0" smtClean="0"/>
              <a:t>studies</a:t>
            </a:r>
            <a:endParaRPr lang="en-US" dirty="0"/>
          </a:p>
          <a:p>
            <a:pPr lvl="0"/>
            <a:r>
              <a:rPr lang="en-US" dirty="0"/>
              <a:t>Climate: understanding earth’s climate, finding patterns of atmospheric and </a:t>
            </a:r>
            <a:r>
              <a:rPr lang="en-US" dirty="0" smtClean="0"/>
              <a:t>ocean.</a:t>
            </a:r>
          </a:p>
          <a:p>
            <a:r>
              <a:rPr lang="en-US" dirty="0" smtClean="0"/>
              <a:t>Machine Vision and Image Processing.</a:t>
            </a:r>
          </a:p>
          <a:p>
            <a:r>
              <a:rPr lang="en-US" dirty="0" smtClean="0"/>
              <a:t>Outlier Detection.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4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Clustering Mechanisms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Partitioning method </a:t>
            </a:r>
          </a:p>
          <a:p>
            <a:pPr lvl="1" algn="just"/>
            <a:r>
              <a:rPr lang="en-US" dirty="0" smtClean="0"/>
              <a:t>K-means algorithm</a:t>
            </a:r>
          </a:p>
          <a:p>
            <a:pPr lvl="1" algn="just"/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algorithm</a:t>
            </a:r>
          </a:p>
          <a:p>
            <a:pPr algn="just"/>
            <a:r>
              <a:rPr lang="en-US" dirty="0" smtClean="0"/>
              <a:t>Hierarchical method</a:t>
            </a:r>
          </a:p>
          <a:p>
            <a:pPr lvl="1" algn="just"/>
            <a:r>
              <a:rPr lang="en-US" dirty="0" smtClean="0"/>
              <a:t>Agglomerative</a:t>
            </a:r>
          </a:p>
          <a:p>
            <a:pPr lvl="1" algn="just"/>
            <a:r>
              <a:rPr lang="en-US" dirty="0" smtClean="0"/>
              <a:t>Divisive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Clustering Mechanisms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11" y="1326573"/>
            <a:ext cx="7420869" cy="48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K-means is one of the unsupervised learning partitioning algorithms</a:t>
            </a:r>
          </a:p>
          <a:p>
            <a:pPr algn="just"/>
            <a:r>
              <a:rPr lang="en-US" dirty="0" smtClean="0"/>
              <a:t>It is also a method of vector quantization</a:t>
            </a:r>
          </a:p>
          <a:p>
            <a:pPr algn="just"/>
            <a:r>
              <a:rPr lang="en-US" dirty="0" smtClean="0"/>
              <a:t>K-means clustering aims to partition ‘n’ observations into ‘k’ clusters</a:t>
            </a:r>
          </a:p>
        </p:txBody>
      </p:sp>
    </p:spTree>
    <p:extLst>
      <p:ext uri="{BB962C8B-B14F-4D97-AF65-F5344CB8AC3E}">
        <p14:creationId xmlns:p14="http://schemas.microsoft.com/office/powerpoint/2010/main" val="35456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The cluster selection formula goes like,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where,</a:t>
            </a:r>
          </a:p>
          <a:p>
            <a:pPr marL="0" indent="0" algn="just">
              <a:buNone/>
            </a:pPr>
            <a:r>
              <a:rPr lang="en-US" dirty="0" smtClean="0"/>
              <a:t>n is the number of objects or elements given,</a:t>
            </a:r>
          </a:p>
          <a:p>
            <a:pPr marL="0" indent="0" algn="just">
              <a:buNone/>
            </a:pPr>
            <a:r>
              <a:rPr lang="en-US" dirty="0" smtClean="0"/>
              <a:t>k is the number of clusters given,</a:t>
            </a:r>
          </a:p>
          <a:p>
            <a:pPr marL="0" indent="0" algn="just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   is the mean of the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cluster,</a:t>
            </a:r>
          </a:p>
          <a:p>
            <a:pPr marL="0" indent="0" algn="just">
              <a:buNone/>
            </a:pPr>
            <a:r>
              <a:rPr lang="en-US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 is the object/element from the input set 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32630" y="2182662"/>
                <a:ext cx="2131032" cy="13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30" y="2182662"/>
                <a:ext cx="2131032" cy="1375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November 29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Types of differences in K-Means </a:t>
            </a:r>
            <a:r>
              <a:rPr lang="en-US" sz="3600" dirty="0" smtClean="0">
                <a:latin typeface="+mn-lt"/>
              </a:rPr>
              <a:t>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There are basically two types of finding the difference while finding cluster elements.</a:t>
            </a:r>
          </a:p>
          <a:p>
            <a:pPr marL="0" indent="0" algn="just">
              <a:buNone/>
            </a:pPr>
            <a:r>
              <a:rPr lang="en-IN" dirty="0" smtClean="0"/>
              <a:t>They are :</a:t>
            </a:r>
          </a:p>
          <a:p>
            <a:pPr algn="just"/>
            <a:r>
              <a:rPr lang="en-IN" dirty="0" err="1" smtClean="0"/>
              <a:t>Eucledian</a:t>
            </a:r>
            <a:r>
              <a:rPr lang="en-IN" dirty="0" smtClean="0"/>
              <a:t> distance 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Manhattan distance  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83" y="4630025"/>
            <a:ext cx="2143125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5" y="2116300"/>
            <a:ext cx="8870514" cy="20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2395</Words>
  <Application>Microsoft Office PowerPoint</Application>
  <PresentationFormat>Widescreen</PresentationFormat>
  <Paragraphs>474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IMPLEMENTATION OF K-MEANS AND K-MEDOID  CLUSTERING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Anisha Pal</cp:lastModifiedBy>
  <cp:revision>60</cp:revision>
  <dcterms:created xsi:type="dcterms:W3CDTF">2016-11-29T19:00:03Z</dcterms:created>
  <dcterms:modified xsi:type="dcterms:W3CDTF">2017-01-02T08:09:18Z</dcterms:modified>
</cp:coreProperties>
</file>