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29"/>
  </p:notesMasterIdLst>
  <p:sldIdLst>
    <p:sldId id="256" r:id="rId2"/>
    <p:sldId id="257" r:id="rId3"/>
    <p:sldId id="287" r:id="rId4"/>
    <p:sldId id="258" r:id="rId5"/>
    <p:sldId id="260" r:id="rId6"/>
    <p:sldId id="275" r:id="rId7"/>
    <p:sldId id="276" r:id="rId8"/>
    <p:sldId id="278" r:id="rId9"/>
    <p:sldId id="281" r:id="rId10"/>
    <p:sldId id="279" r:id="rId11"/>
    <p:sldId id="263" r:id="rId12"/>
    <p:sldId id="277" r:id="rId13"/>
    <p:sldId id="280" r:id="rId14"/>
    <p:sldId id="265" r:id="rId15"/>
    <p:sldId id="267" r:id="rId16"/>
    <p:sldId id="268" r:id="rId17"/>
    <p:sldId id="269" r:id="rId18"/>
    <p:sldId id="271" r:id="rId19"/>
    <p:sldId id="270" r:id="rId20"/>
    <p:sldId id="272" r:id="rId21"/>
    <p:sldId id="273" r:id="rId22"/>
    <p:sldId id="283" r:id="rId23"/>
    <p:sldId id="286" r:id="rId24"/>
    <p:sldId id="284" r:id="rId25"/>
    <p:sldId id="274" r:id="rId26"/>
    <p:sldId id="259" r:id="rId27"/>
    <p:sldId id="285" r:id="rId28"/>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000"/>
    <a:srgbClr val="4C0000"/>
    <a:srgbClr val="008000"/>
    <a:srgbClr val="0033CC"/>
    <a:srgbClr val="CC99FF"/>
    <a:srgbClr val="99FF66"/>
    <a:srgbClr val="6699FF"/>
    <a:srgbClr val="B2B2B2"/>
    <a:srgbClr val="EAEAEA"/>
    <a:srgbClr val="DDDD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485" autoAdjust="0"/>
    <p:restoredTop sz="98450" autoAdjust="0"/>
  </p:normalViewPr>
  <p:slideViewPr>
    <p:cSldViewPr>
      <p:cViewPr>
        <p:scale>
          <a:sx n="68" d="100"/>
          <a:sy n="68" d="100"/>
        </p:scale>
        <p:origin x="-1212"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8096F28-79A4-4DF8-A5DD-EE861D3FAC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eaLnBrk="1" hangingPunct="1">
              <a:defRPr/>
            </a:pPr>
            <a:endParaRPr lang="en-US" sz="2400">
              <a:latin typeface="Times New Roman" pitchFamily="18" charset="0"/>
            </a:endParaRPr>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defRPr/>
              </a:pPr>
              <a:endParaRPr lang="en-US" sz="2400">
                <a:latin typeface="Times New Roman" pitchFamily="18" charset="0"/>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defRPr/>
              </a:pPr>
              <a:endParaRPr lang="en-US" sz="2400">
                <a:latin typeface="Times New Roman" pitchFamily="18" charset="0"/>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IN"/>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grpSp>
      <p:pic>
        <p:nvPicPr>
          <p:cNvPr id="12" name="Picture 20"/>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30723" name="Rectangle 3"/>
          <p:cNvSpPr>
            <a:spLocks noGrp="1" noChangeArrowheads="1"/>
          </p:cNvSpPr>
          <p:nvPr>
            <p:ph type="ctrTitle"/>
          </p:nvPr>
        </p:nvSpPr>
        <p:spPr>
          <a:xfrm>
            <a:off x="762000" y="1371600"/>
            <a:ext cx="7696200" cy="2057400"/>
          </a:xfrm>
        </p:spPr>
        <p:txBody>
          <a:bodyPr/>
          <a:lstStyle>
            <a:lvl1pPr>
              <a:defRPr sz="4000"/>
            </a:lvl1pPr>
          </a:lstStyle>
          <a:p>
            <a:r>
              <a:rPr lang="en-US"/>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400"/>
            </a:lvl1pPr>
          </a:lstStyle>
          <a:p>
            <a:r>
              <a:rPr lang="en-US"/>
              <a:t>Click to edit Master subtitle style</a:t>
            </a:r>
          </a:p>
        </p:txBody>
      </p:sp>
      <p:sp>
        <p:nvSpPr>
          <p:cNvPr id="13" name="Rectangle 5"/>
          <p:cNvSpPr>
            <a:spLocks noGrp="1" noChangeArrowheads="1"/>
          </p:cNvSpPr>
          <p:nvPr>
            <p:ph type="dt" sz="half" idx="10"/>
          </p:nvPr>
        </p:nvSpPr>
        <p:spPr>
          <a:xfrm>
            <a:off x="457200" y="6248400"/>
            <a:ext cx="2133600" cy="457200"/>
          </a:xfrm>
        </p:spPr>
        <p:txBody>
          <a:bodyPr/>
          <a:lstStyle>
            <a:lvl1pPr>
              <a:defRPr smtClean="0"/>
            </a:lvl1pPr>
          </a:lstStyle>
          <a:p>
            <a:pPr>
              <a:defRPr/>
            </a:pPr>
            <a:r>
              <a:rPr lang="en-US" smtClean="0"/>
              <a:t>NITMAS Dept. of Computer Science and Engineering 2012-2016: November 15</a:t>
            </a:r>
            <a:endParaRPr lang="en-US"/>
          </a:p>
        </p:txBody>
      </p:sp>
      <p:sp>
        <p:nvSpPr>
          <p:cNvPr id="14" name="Rectangle 6"/>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smtClean="0"/>
              <a:t>Reversible Circuit Simulator</a:t>
            </a:r>
            <a:endParaRPr lang="en-US"/>
          </a:p>
        </p:txBody>
      </p:sp>
      <p:sp>
        <p:nvSpPr>
          <p:cNvPr id="15" name="Rectangle 7"/>
          <p:cNvSpPr>
            <a:spLocks noGrp="1" noChangeArrowheads="1"/>
          </p:cNvSpPr>
          <p:nvPr>
            <p:ph type="sldNum" sz="quarter" idx="12"/>
          </p:nvPr>
        </p:nvSpPr>
        <p:spPr>
          <a:xfrm>
            <a:off x="6553200" y="6248400"/>
            <a:ext cx="2133600" cy="457200"/>
          </a:xfrm>
        </p:spPr>
        <p:txBody>
          <a:bodyPr/>
          <a:lstStyle>
            <a:lvl1pPr>
              <a:defRPr sz="1000" b="1" smtClean="0"/>
            </a:lvl1pPr>
          </a:lstStyle>
          <a:p>
            <a:pPr>
              <a:defRPr/>
            </a:pPr>
            <a:fld id="{A20FCBBD-8A1C-4D30-8CBE-706E7EDCF5A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CEA974C9-9EB9-4895-B147-492B0FE4E7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Vertical Title 1"/>
          <p:cNvSpPr>
            <a:spLocks noGrp="1"/>
          </p:cNvSpPr>
          <p:nvPr>
            <p:ph type="title" orient="vert"/>
          </p:nvPr>
        </p:nvSpPr>
        <p:spPr>
          <a:xfrm>
            <a:off x="6629400" y="411163"/>
            <a:ext cx="2057400" cy="57197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11163"/>
            <a:ext cx="60198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A8880539-74C4-42C3-A4F9-6C91CD24DF9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D64DC50-51FF-485F-8E1E-3C73954C8E4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49F2B8C9-2B62-4BCA-89AA-70D71F75DAE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p:cNvPicPr>
            <a:picLocks noChangeAspect="1" noChangeArrowheads="1"/>
          </p:cNvPicPr>
          <p:nvPr userDrawn="1"/>
        </p:nvPicPr>
        <p:blipFill>
          <a:blip r:embed="rId2" cstate="print"/>
          <a:srcRect/>
          <a:stretch>
            <a:fillRect/>
          </a:stretch>
        </p:blipFill>
        <p:spPr bwMode="auto">
          <a:xfrm>
            <a:off x="0" y="-46038"/>
            <a:ext cx="763588" cy="10715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95400"/>
            <a:ext cx="4038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95400"/>
            <a:ext cx="4038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4"/>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7" name="Footer Placeholder 5"/>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82D6CC6E-80D8-49F5-8CEE-CA0CFE20F5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Date Placeholder 6"/>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9" name="Footer Placeholder 7"/>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0EFEB477-030A-4BA8-968B-7086059828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IN"/>
          </a:p>
        </p:txBody>
      </p:sp>
      <p:sp>
        <p:nvSpPr>
          <p:cNvPr id="4" name="Date Placeholder 2"/>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5" name="Footer Placeholder 3"/>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6" name="Slide Number Placeholder 4"/>
          <p:cNvSpPr>
            <a:spLocks noGrp="1"/>
          </p:cNvSpPr>
          <p:nvPr>
            <p:ph type="sldNum" sz="quarter" idx="12"/>
          </p:nvPr>
        </p:nvSpPr>
        <p:spPr/>
        <p:txBody>
          <a:bodyPr/>
          <a:lstStyle>
            <a:lvl1pPr>
              <a:defRPr smtClean="0"/>
            </a:lvl1pPr>
          </a:lstStyle>
          <a:p>
            <a:pPr>
              <a:defRPr/>
            </a:pPr>
            <a:fld id="{F319B65D-4C24-41DE-B381-4744509EC5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4" name="Footer Placeholder 2"/>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5" name="Slide Number Placeholder 3"/>
          <p:cNvSpPr>
            <a:spLocks noGrp="1"/>
          </p:cNvSpPr>
          <p:nvPr>
            <p:ph type="sldNum" sz="quarter" idx="12"/>
          </p:nvPr>
        </p:nvSpPr>
        <p:spPr/>
        <p:txBody>
          <a:bodyPr/>
          <a:lstStyle>
            <a:lvl1pPr>
              <a:defRPr smtClean="0"/>
            </a:lvl1pPr>
          </a:lstStyle>
          <a:p>
            <a:pPr>
              <a:defRPr/>
            </a:pPr>
            <a:fld id="{A1021043-EB32-4DA8-A507-80C73D0D35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7" name="Footer Placeholder 5"/>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87724412-53D3-4813-9D08-4D81C65089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p:cNvPicPr>
            <a:picLocks noChangeAspect="1" noChangeArrowheads="1"/>
          </p:cNvPicPr>
          <p:nvPr userDrawn="1"/>
        </p:nvPicPr>
        <p:blipFill>
          <a:blip r:embed="rId2" cstate="print"/>
          <a:srcRect/>
          <a:stretch>
            <a:fillRect/>
          </a:stretch>
        </p:blipFill>
        <p:spPr bwMode="auto">
          <a:xfrm>
            <a:off x="365125" y="269875"/>
            <a:ext cx="636588" cy="690563"/>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smtClean="0"/>
            </a:lvl1pPr>
          </a:lstStyle>
          <a:p>
            <a:pPr>
              <a:defRPr/>
            </a:pPr>
            <a:r>
              <a:rPr lang="en-US" smtClean="0"/>
              <a:t>NITMAS Dept. of Computer Science and Engineering 2012-2016: November 15</a:t>
            </a:r>
            <a:endParaRPr lang="en-US"/>
          </a:p>
        </p:txBody>
      </p:sp>
      <p:sp>
        <p:nvSpPr>
          <p:cNvPr id="7" name="Footer Placeholder 5"/>
          <p:cNvSpPr>
            <a:spLocks noGrp="1"/>
          </p:cNvSpPr>
          <p:nvPr>
            <p:ph type="ftr" sz="quarter" idx="11"/>
          </p:nvPr>
        </p:nvSpPr>
        <p:spPr/>
        <p:txBody>
          <a:bodyPr/>
          <a:lstStyle>
            <a:lvl1pPr>
              <a:defRPr dirty="0" smtClean="0"/>
            </a:lvl1pPr>
          </a:lstStyle>
          <a:p>
            <a:pPr>
              <a:defRPr/>
            </a:pPr>
            <a:r>
              <a:rPr lang="en-US" smtClean="0"/>
              <a:t>Reversible Circuit Simulator</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7B208B20-8875-4CBC-962A-F1E046A38F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11163"/>
            <a:ext cx="8229600" cy="6556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95400"/>
            <a:ext cx="82296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0" name="Rectangle 4"/>
          <p:cNvSpPr>
            <a:spLocks noGrp="1" noChangeArrowheads="1"/>
          </p:cNvSpPr>
          <p:nvPr>
            <p:ph type="dt" sz="half" idx="2"/>
          </p:nvPr>
        </p:nvSpPr>
        <p:spPr bwMode="auto">
          <a:xfrm>
            <a:off x="457200" y="6248400"/>
            <a:ext cx="338296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dirty="0" smtClean="0"/>
            </a:lvl1pPr>
          </a:lstStyle>
          <a:p>
            <a:pPr>
              <a:defRPr/>
            </a:pPr>
            <a:r>
              <a:rPr lang="en-US" smtClean="0"/>
              <a:t>NITMAS Dept. of Computer Science and Engineering 2012-2016: November 15</a:t>
            </a:r>
            <a:endParaRPr lang="en-US"/>
          </a:p>
        </p:txBody>
      </p:sp>
      <p:sp>
        <p:nvSpPr>
          <p:cNvPr id="29701" name="Rectangle 5"/>
          <p:cNvSpPr>
            <a:spLocks noGrp="1" noChangeArrowheads="1"/>
          </p:cNvSpPr>
          <p:nvPr>
            <p:ph type="ftr" sz="quarter" idx="3"/>
          </p:nvPr>
        </p:nvSpPr>
        <p:spPr bwMode="auto">
          <a:xfrm>
            <a:off x="3946525" y="6248400"/>
            <a:ext cx="24542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dirty="0" smtClean="0"/>
            </a:lvl1pPr>
          </a:lstStyle>
          <a:p>
            <a:pPr>
              <a:defRPr/>
            </a:pPr>
            <a:r>
              <a:rPr lang="en-US" smtClean="0"/>
              <a:t>Reversible Circuit Simulator</a:t>
            </a:r>
            <a:endParaRPr lang="en-US"/>
          </a:p>
        </p:txBody>
      </p:sp>
      <p:sp>
        <p:nvSpPr>
          <p:cNvPr id="29702"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E9BFE0B-6BBE-4471-A78D-19A4BA06D982}" type="slidenum">
              <a:rPr lang="en-US"/>
              <a:pPr>
                <a:defRPr/>
              </a:pPr>
              <a:t>‹#›</a:t>
            </a:fld>
            <a:endParaRPr lang="en-US"/>
          </a:p>
        </p:txBody>
      </p:sp>
      <p:grpSp>
        <p:nvGrpSpPr>
          <p:cNvPr id="1031"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IN"/>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9708" name="Rectangle 12"/>
            <p:cNvSpPr>
              <a:spLocks noChangeArrowheads="1"/>
            </p:cNvSpPr>
            <p:nvPr/>
          </p:nvSpPr>
          <p:spPr bwMode="auto">
            <a:xfrm>
              <a:off x="5504" y="242"/>
              <a:ext cx="144" cy="85"/>
            </a:xfrm>
            <a:prstGeom prst="rect">
              <a:avLst/>
            </a:prstGeom>
            <a:solidFill>
              <a:schemeClr val="accent2"/>
            </a:solidFill>
            <a:ln w="12700">
              <a:solidFill>
                <a:schemeClr val="tx1"/>
              </a:solidFill>
              <a:miter lim="800000"/>
              <a:headEnd/>
              <a:tailEnd/>
            </a:ln>
            <a:effectLst/>
          </p:spPr>
          <p:txBody>
            <a:bodyPr wrap="none" anchor="ctr"/>
            <a:lstStyle/>
            <a:p>
              <a:pPr algn="ctr" eaLnBrk="1" hangingPunct="1">
                <a:defRPr/>
              </a:pPr>
              <a:endParaRPr 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hf hd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4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0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16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12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12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12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12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04850" y="1035050"/>
            <a:ext cx="7696200" cy="1371600"/>
          </a:xfrm>
        </p:spPr>
        <p:txBody>
          <a:bodyPr/>
          <a:lstStyle/>
          <a:p>
            <a:pPr eaLnBrk="1" hangingPunct="1"/>
            <a:r>
              <a:rPr lang="en-US" sz="3200" dirty="0" smtClean="0"/>
              <a:t>CS 794: Project Lab    Group 1</a:t>
            </a:r>
            <a:br>
              <a:rPr lang="en-US" sz="3200" dirty="0" smtClean="0"/>
            </a:br>
            <a:r>
              <a:rPr lang="en-US" sz="3200" u="sng" dirty="0" smtClean="0"/>
              <a:t>Reversible Circuit Simulator</a:t>
            </a:r>
            <a:r>
              <a:rPr lang="en-US" sz="3600" u="sng" dirty="0" smtClean="0"/>
              <a:t/>
            </a:r>
            <a:br>
              <a:rPr lang="en-US" sz="3600" u="sng" dirty="0" smtClean="0"/>
            </a:br>
            <a:endParaRPr lang="en-US" sz="2400" u="sng" dirty="0" smtClean="0"/>
          </a:p>
        </p:txBody>
      </p:sp>
      <p:sp>
        <p:nvSpPr>
          <p:cNvPr id="13315" name="Rectangle 3"/>
          <p:cNvSpPr>
            <a:spLocks noGrp="1" noChangeArrowheads="1"/>
          </p:cNvSpPr>
          <p:nvPr>
            <p:ph type="subTitle" idx="1"/>
          </p:nvPr>
        </p:nvSpPr>
        <p:spPr/>
        <p:txBody>
          <a:bodyPr/>
          <a:lstStyle/>
          <a:p>
            <a:pPr algn="ctr" eaLnBrk="1" hangingPunct="1"/>
            <a:r>
              <a:rPr lang="en-US" dirty="0" smtClean="0"/>
              <a:t>Supervised by </a:t>
            </a:r>
            <a:r>
              <a:rPr lang="en-US" b="1" dirty="0" smtClean="0"/>
              <a:t>Prof</a:t>
            </a:r>
            <a:r>
              <a:rPr lang="en-US" dirty="0" smtClean="0"/>
              <a:t>.</a:t>
            </a:r>
            <a:r>
              <a:rPr lang="en-IN" b="1" dirty="0" smtClean="0">
                <a:solidFill>
                  <a:schemeClr val="tx1">
                    <a:lumMod val="95000"/>
                    <a:lumOff val="5000"/>
                  </a:schemeClr>
                </a:solidFill>
              </a:rPr>
              <a:t> </a:t>
            </a:r>
            <a:r>
              <a:rPr lang="en-IN" b="1" dirty="0" err="1" smtClean="0">
                <a:solidFill>
                  <a:schemeClr val="tx1">
                    <a:lumMod val="95000"/>
                    <a:lumOff val="5000"/>
                  </a:schemeClr>
                </a:solidFill>
              </a:rPr>
              <a:t>Bappaditya</a:t>
            </a:r>
            <a:r>
              <a:rPr lang="en-IN" b="1" dirty="0" smtClean="0">
                <a:solidFill>
                  <a:schemeClr val="tx1">
                    <a:lumMod val="95000"/>
                    <a:lumOff val="5000"/>
                  </a:schemeClr>
                </a:solidFill>
              </a:rPr>
              <a:t> </a:t>
            </a:r>
            <a:r>
              <a:rPr lang="en-IN" b="1" dirty="0" err="1" smtClean="0">
                <a:solidFill>
                  <a:schemeClr val="tx1">
                    <a:lumMod val="95000"/>
                    <a:lumOff val="5000"/>
                  </a:schemeClr>
                </a:solidFill>
              </a:rPr>
              <a:t>Mondal</a:t>
            </a:r>
            <a:endParaRPr lang="en-US" i="1" dirty="0" smtClean="0"/>
          </a:p>
          <a:p>
            <a:pPr algn="ctr" eaLnBrk="1" hangingPunct="1"/>
            <a:r>
              <a:rPr lang="en-US" dirty="0" smtClean="0"/>
              <a:t>Department of Computer Science and Engineering</a:t>
            </a:r>
            <a:br>
              <a:rPr lang="en-US" dirty="0" smtClean="0"/>
            </a:br>
            <a:r>
              <a:rPr lang="en-US" dirty="0" err="1" smtClean="0"/>
              <a:t>Neotia</a:t>
            </a:r>
            <a:r>
              <a:rPr lang="en-US" dirty="0" smtClean="0"/>
              <a:t> Institute of Technology, Management &amp; Science</a:t>
            </a:r>
            <a:br>
              <a:rPr lang="en-US" dirty="0" smtClean="0"/>
            </a:br>
            <a:r>
              <a:rPr lang="en-US" dirty="0" smtClean="0"/>
              <a:t>November 2015</a:t>
            </a:r>
            <a:br>
              <a:rPr lang="en-US" dirty="0" smtClean="0"/>
            </a:br>
            <a:r>
              <a:rPr lang="en-US" dirty="0" smtClean="0"/>
              <a:t> 7</a:t>
            </a:r>
            <a:r>
              <a:rPr lang="en-US" baseline="30000" dirty="0" smtClean="0"/>
              <a:t>th</a:t>
            </a:r>
            <a:r>
              <a:rPr lang="en-US" dirty="0" smtClean="0"/>
              <a:t> Semester 2012-2016 Batch</a:t>
            </a:r>
          </a:p>
        </p:txBody>
      </p:sp>
      <p:sp>
        <p:nvSpPr>
          <p:cNvPr id="13316" name="TextBox 7"/>
          <p:cNvSpPr txBox="1">
            <a:spLocks noChangeArrowheads="1"/>
          </p:cNvSpPr>
          <p:nvPr/>
        </p:nvSpPr>
        <p:spPr bwMode="auto">
          <a:xfrm>
            <a:off x="822325" y="2724150"/>
            <a:ext cx="3017838" cy="339725"/>
          </a:xfrm>
          <a:prstGeom prst="rect">
            <a:avLst/>
          </a:prstGeom>
          <a:noFill/>
          <a:ln w="9525">
            <a:noFill/>
            <a:miter lim="800000"/>
            <a:headEnd/>
            <a:tailEnd/>
          </a:ln>
        </p:spPr>
        <p:txBody>
          <a:bodyPr>
            <a:spAutoFit/>
          </a:bodyPr>
          <a:lstStyle/>
          <a:p>
            <a:r>
              <a:rPr lang="en-US" b="1" dirty="0" err="1" smtClean="0"/>
              <a:t>Aparajita</a:t>
            </a:r>
            <a:r>
              <a:rPr lang="en-US" b="1" dirty="0" smtClean="0"/>
              <a:t> Paul</a:t>
            </a:r>
            <a:endParaRPr lang="en-IN" b="1" dirty="0"/>
          </a:p>
        </p:txBody>
      </p:sp>
      <p:sp>
        <p:nvSpPr>
          <p:cNvPr id="13317" name="TextBox 8"/>
          <p:cNvSpPr txBox="1">
            <a:spLocks noChangeArrowheads="1"/>
          </p:cNvSpPr>
          <p:nvPr/>
        </p:nvSpPr>
        <p:spPr bwMode="auto">
          <a:xfrm>
            <a:off x="822325" y="3181350"/>
            <a:ext cx="3017838" cy="339725"/>
          </a:xfrm>
          <a:prstGeom prst="rect">
            <a:avLst/>
          </a:prstGeom>
          <a:noFill/>
          <a:ln w="9525">
            <a:noFill/>
            <a:miter lim="800000"/>
            <a:headEnd/>
            <a:tailEnd/>
          </a:ln>
        </p:spPr>
        <p:txBody>
          <a:bodyPr>
            <a:spAutoFit/>
          </a:bodyPr>
          <a:lstStyle/>
          <a:p>
            <a:r>
              <a:rPr lang="en-US" b="1" dirty="0" err="1" smtClean="0"/>
              <a:t>Poulami</a:t>
            </a:r>
            <a:r>
              <a:rPr lang="en-US" b="1" dirty="0" smtClean="0"/>
              <a:t> Roy</a:t>
            </a:r>
            <a:endParaRPr lang="en-IN" b="1" dirty="0"/>
          </a:p>
        </p:txBody>
      </p:sp>
      <p:sp>
        <p:nvSpPr>
          <p:cNvPr id="13318" name="TextBox 9"/>
          <p:cNvSpPr txBox="1">
            <a:spLocks noChangeArrowheads="1"/>
          </p:cNvSpPr>
          <p:nvPr/>
        </p:nvSpPr>
        <p:spPr bwMode="auto">
          <a:xfrm>
            <a:off x="5394325" y="2724150"/>
            <a:ext cx="3017838" cy="339725"/>
          </a:xfrm>
          <a:prstGeom prst="rect">
            <a:avLst/>
          </a:prstGeom>
          <a:noFill/>
          <a:ln w="9525">
            <a:noFill/>
            <a:miter lim="800000"/>
            <a:headEnd/>
            <a:tailEnd/>
          </a:ln>
        </p:spPr>
        <p:txBody>
          <a:bodyPr>
            <a:spAutoFit/>
          </a:bodyPr>
          <a:lstStyle/>
          <a:p>
            <a:r>
              <a:rPr lang="en-US" b="1" dirty="0" smtClean="0"/>
              <a:t>14400112037</a:t>
            </a:r>
            <a:endParaRPr lang="en-IN" b="1" dirty="0"/>
          </a:p>
        </p:txBody>
      </p:sp>
      <p:sp>
        <p:nvSpPr>
          <p:cNvPr id="13319" name="TextBox 10"/>
          <p:cNvSpPr txBox="1">
            <a:spLocks noChangeArrowheads="1"/>
          </p:cNvSpPr>
          <p:nvPr/>
        </p:nvSpPr>
        <p:spPr bwMode="auto">
          <a:xfrm>
            <a:off x="5394325" y="3181350"/>
            <a:ext cx="3017838" cy="339725"/>
          </a:xfrm>
          <a:prstGeom prst="rect">
            <a:avLst/>
          </a:prstGeom>
          <a:noFill/>
          <a:ln w="9525">
            <a:noFill/>
            <a:miter lim="800000"/>
            <a:headEnd/>
            <a:tailEnd/>
          </a:ln>
        </p:spPr>
        <p:txBody>
          <a:bodyPr>
            <a:spAutoFit/>
          </a:bodyPr>
          <a:lstStyle/>
          <a:p>
            <a:r>
              <a:rPr lang="en-US" b="1" dirty="0" smtClean="0"/>
              <a:t>14400112057</a:t>
            </a:r>
            <a:endParaRPr lang="en-IN" b="1" dirty="0"/>
          </a:p>
        </p:txBody>
      </p:sp>
      <p:sp>
        <p:nvSpPr>
          <p:cNvPr id="13320" name="TextBox 11"/>
          <p:cNvSpPr txBox="1">
            <a:spLocks noChangeArrowheads="1"/>
          </p:cNvSpPr>
          <p:nvPr/>
        </p:nvSpPr>
        <p:spPr bwMode="auto">
          <a:xfrm>
            <a:off x="5394325" y="2239963"/>
            <a:ext cx="3017838" cy="338137"/>
          </a:xfrm>
          <a:prstGeom prst="rect">
            <a:avLst/>
          </a:prstGeom>
          <a:noFill/>
          <a:ln w="9525">
            <a:noFill/>
            <a:miter lim="800000"/>
            <a:headEnd/>
            <a:tailEnd/>
          </a:ln>
        </p:spPr>
        <p:txBody>
          <a:bodyPr>
            <a:spAutoFit/>
          </a:bodyPr>
          <a:lstStyle/>
          <a:p>
            <a:r>
              <a:rPr lang="en-US" b="1" dirty="0" smtClean="0"/>
              <a:t>14400112032</a:t>
            </a:r>
            <a:endParaRPr lang="en-IN" b="1" dirty="0"/>
          </a:p>
        </p:txBody>
      </p:sp>
      <p:sp>
        <p:nvSpPr>
          <p:cNvPr id="13321" name="TextBox 12"/>
          <p:cNvSpPr txBox="1">
            <a:spLocks noChangeArrowheads="1"/>
          </p:cNvSpPr>
          <p:nvPr/>
        </p:nvSpPr>
        <p:spPr bwMode="auto">
          <a:xfrm>
            <a:off x="822325" y="2239963"/>
            <a:ext cx="3017838" cy="338137"/>
          </a:xfrm>
          <a:prstGeom prst="rect">
            <a:avLst/>
          </a:prstGeom>
          <a:noFill/>
          <a:ln w="9525">
            <a:noFill/>
            <a:miter lim="800000"/>
            <a:headEnd/>
            <a:tailEnd/>
          </a:ln>
        </p:spPr>
        <p:txBody>
          <a:bodyPr>
            <a:spAutoFit/>
          </a:bodyPr>
          <a:lstStyle/>
          <a:p>
            <a:r>
              <a:rPr lang="en-US" b="1" dirty="0" err="1" smtClean="0"/>
              <a:t>Akansha</a:t>
            </a:r>
            <a:r>
              <a:rPr lang="en-US" b="1" dirty="0" smtClean="0"/>
              <a:t> </a:t>
            </a:r>
            <a:r>
              <a:rPr lang="en-US" b="1" dirty="0" err="1" smtClean="0"/>
              <a:t>Ganeriwal</a:t>
            </a:r>
            <a:endParaRPr lang="en-IN" b="1" dirty="0"/>
          </a:p>
        </p:txBody>
      </p:sp>
      <p:sp>
        <p:nvSpPr>
          <p:cNvPr id="13" name="Date Placeholder 12"/>
          <p:cNvSpPr>
            <a:spLocks noGrp="1"/>
          </p:cNvSpPr>
          <p:nvPr>
            <p:ph type="dt" sz="half" idx="10"/>
          </p:nvPr>
        </p:nvSpPr>
        <p:spPr>
          <a:xfrm>
            <a:off x="428625" y="6191250"/>
            <a:ext cx="3498850" cy="457200"/>
          </a:xfrm>
        </p:spPr>
        <p:txBody>
          <a:bodyPr/>
          <a:lstStyle/>
          <a:p>
            <a:pPr>
              <a:defRPr/>
            </a:pPr>
            <a:r>
              <a:rPr lang="en-US" dirty="0" smtClean="0"/>
              <a:t>NITMAS Dept. of Computer Science and Engineering 2012-2016: November 15</a:t>
            </a:r>
            <a:endParaRPr lang="en-US" dirty="0"/>
          </a:p>
        </p:txBody>
      </p:sp>
      <p:sp>
        <p:nvSpPr>
          <p:cNvPr id="14" name="Slide Number Placeholder 13"/>
          <p:cNvSpPr>
            <a:spLocks noGrp="1"/>
          </p:cNvSpPr>
          <p:nvPr>
            <p:ph type="sldNum" sz="quarter" idx="12"/>
          </p:nvPr>
        </p:nvSpPr>
        <p:spPr>
          <a:xfrm>
            <a:off x="6553199" y="6248400"/>
            <a:ext cx="2254251" cy="403225"/>
          </a:xfrm>
        </p:spPr>
        <p:txBody>
          <a:bodyPr/>
          <a:lstStyle/>
          <a:p>
            <a:pPr>
              <a:defRPr/>
            </a:pPr>
            <a:fld id="{A20FCBBD-8A1C-4D30-8CBE-706E7EDCF5A6}" type="slidenum">
              <a:rPr lang="en-US" sz="1400" b="0" smtClean="0"/>
              <a:pPr>
                <a:defRPr/>
              </a:pPr>
              <a:t>1</a:t>
            </a:fld>
            <a:endParaRPr lang="en-US" sz="1400" b="0" dirty="0"/>
          </a:p>
        </p:txBody>
      </p:sp>
      <p:sp>
        <p:nvSpPr>
          <p:cNvPr id="15" name="Footer Placeholder 14"/>
          <p:cNvSpPr>
            <a:spLocks noGrp="1"/>
          </p:cNvSpPr>
          <p:nvPr>
            <p:ph type="ftr" sz="quarter" idx="11"/>
          </p:nvPr>
        </p:nvSpPr>
        <p:spPr>
          <a:xfrm>
            <a:off x="3190875" y="6191250"/>
            <a:ext cx="2895600" cy="457200"/>
          </a:xfrm>
        </p:spPr>
        <p:txBody>
          <a:bodyPr/>
          <a:lstStyle/>
          <a:p>
            <a:pPr algn="r">
              <a:defRPr/>
            </a:pPr>
            <a:r>
              <a:rPr lang="en-US" dirty="0" smtClean="0"/>
              <a:t>Reversible Circuit Simulator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fontAlgn="auto">
              <a:spcBef>
                <a:spcPts val="0"/>
              </a:spcBef>
              <a:spcAft>
                <a:spcPts val="0"/>
              </a:spcAft>
              <a:buNone/>
              <a:defRPr/>
            </a:pPr>
            <a:r>
              <a:rPr lang="en-US" b="1" dirty="0" smtClean="0"/>
              <a:t>	</a:t>
            </a:r>
            <a:r>
              <a:rPr lang="en-US" b="1" dirty="0" err="1" smtClean="0"/>
              <a:t>Toffoli</a:t>
            </a:r>
            <a:r>
              <a:rPr lang="en-US" b="1" dirty="0" smtClean="0"/>
              <a:t> Gate:</a:t>
            </a:r>
          </a:p>
          <a:p>
            <a:pPr algn="just" fontAlgn="auto">
              <a:spcBef>
                <a:spcPts val="0"/>
              </a:spcBef>
              <a:spcAft>
                <a:spcPts val="0"/>
              </a:spcAft>
              <a:defRPr/>
            </a:pPr>
            <a:r>
              <a:rPr lang="en-US" dirty="0" smtClean="0"/>
              <a:t>Reversible gate with set of control and target points</a:t>
            </a:r>
          </a:p>
          <a:p>
            <a:pPr algn="just" fontAlgn="auto">
              <a:spcBef>
                <a:spcPts val="0"/>
              </a:spcBef>
              <a:spcAft>
                <a:spcPts val="0"/>
              </a:spcAft>
              <a:defRPr/>
            </a:pPr>
            <a:r>
              <a:rPr lang="en-US" dirty="0" smtClean="0"/>
              <a:t> The output are uniquely mapped to the inputs</a:t>
            </a:r>
          </a:p>
          <a:p>
            <a:pPr algn="just" fontAlgn="auto">
              <a:spcBef>
                <a:spcPts val="0"/>
              </a:spcBef>
              <a:spcAft>
                <a:spcPts val="0"/>
              </a:spcAft>
              <a:defRPr/>
            </a:pPr>
            <a:r>
              <a:rPr lang="en-US" dirty="0" smtClean="0"/>
              <a:t> It is also called control-control-not gate</a:t>
            </a:r>
          </a:p>
          <a:p>
            <a:pPr>
              <a:buNone/>
            </a:pPr>
            <a:r>
              <a:rPr lang="en-US" dirty="0" smtClean="0"/>
              <a:t>                                   </a:t>
            </a:r>
          </a:p>
          <a:p>
            <a:pPr>
              <a:buNone/>
            </a:pPr>
            <a:endParaRPr lang="en-US" dirty="0" smtClean="0"/>
          </a:p>
          <a:p>
            <a:pPr>
              <a:buNone/>
            </a:pPr>
            <a:endParaRPr lang="en-US"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10</a:t>
            </a:fld>
            <a:endParaRPr lang="en-US"/>
          </a:p>
        </p:txBody>
      </p:sp>
      <p:pic>
        <p:nvPicPr>
          <p:cNvPr id="7" name="Picture 2"/>
          <p:cNvPicPr>
            <a:picLocks noChangeAspect="1" noChangeArrowheads="1"/>
          </p:cNvPicPr>
          <p:nvPr/>
        </p:nvPicPr>
        <p:blipFill>
          <a:blip r:embed="rId2"/>
          <a:srcRect/>
          <a:stretch>
            <a:fillRect/>
          </a:stretch>
        </p:blipFill>
        <p:spPr bwMode="auto">
          <a:xfrm>
            <a:off x="704850" y="3797300"/>
            <a:ext cx="2770188" cy="1552575"/>
          </a:xfrm>
          <a:prstGeom prst="rect">
            <a:avLst/>
          </a:prstGeom>
          <a:noFill/>
          <a:ln w="9525">
            <a:noFill/>
            <a:miter lim="800000"/>
            <a:headEnd/>
            <a:tailEnd/>
          </a:ln>
        </p:spPr>
      </p:pic>
      <p:pic>
        <p:nvPicPr>
          <p:cNvPr id="8" name="Picture 7" descr="Untitled.png"/>
          <p:cNvPicPr/>
          <p:nvPr/>
        </p:nvPicPr>
        <p:blipFill>
          <a:blip r:embed="rId3"/>
          <a:stretch>
            <a:fillRect/>
          </a:stretch>
        </p:blipFill>
        <p:spPr>
          <a:xfrm>
            <a:off x="4295775" y="3521075"/>
            <a:ext cx="3775075" cy="2209800"/>
          </a:xfrm>
          <a:prstGeom prst="rect">
            <a:avLst/>
          </a:prstGeom>
        </p:spPr>
      </p:pic>
      <p:sp>
        <p:nvSpPr>
          <p:cNvPr id="9" name="TextBox 8"/>
          <p:cNvSpPr txBox="1"/>
          <p:nvPr/>
        </p:nvSpPr>
        <p:spPr>
          <a:xfrm>
            <a:off x="5676900" y="5730875"/>
            <a:ext cx="1196975" cy="338554"/>
          </a:xfrm>
          <a:prstGeom prst="rect">
            <a:avLst/>
          </a:prstGeom>
          <a:noFill/>
        </p:spPr>
        <p:txBody>
          <a:bodyPr wrap="square" rtlCol="0">
            <a:spAutoFit/>
          </a:bodyPr>
          <a:lstStyle/>
          <a:p>
            <a:r>
              <a:rPr lang="en-IN" dirty="0" smtClean="0"/>
              <a:t>Truth Table</a:t>
            </a:r>
            <a:endParaRPr lang="en-IN" dirty="0"/>
          </a:p>
        </p:txBody>
      </p:sp>
      <p:sp>
        <p:nvSpPr>
          <p:cNvPr id="10" name="TextBox 9"/>
          <p:cNvSpPr txBox="1"/>
          <p:nvPr/>
        </p:nvSpPr>
        <p:spPr>
          <a:xfrm>
            <a:off x="1533525" y="5454650"/>
            <a:ext cx="1219373" cy="338554"/>
          </a:xfrm>
          <a:prstGeom prst="rect">
            <a:avLst/>
          </a:prstGeom>
          <a:noFill/>
        </p:spPr>
        <p:txBody>
          <a:bodyPr wrap="none" rtlCol="0">
            <a:spAutoFit/>
          </a:bodyPr>
          <a:lstStyle/>
          <a:p>
            <a:r>
              <a:rPr lang="en-IN" dirty="0" err="1" smtClean="0"/>
              <a:t>Toffoli</a:t>
            </a:r>
            <a:r>
              <a:rPr lang="en-IN" dirty="0" smtClean="0"/>
              <a:t> Gate</a:t>
            </a:r>
            <a:endParaRPr lang="en-IN" dirty="0"/>
          </a:p>
        </p:txBody>
      </p:sp>
      <p:sp>
        <p:nvSpPr>
          <p:cNvPr id="11" name="Footer Placeholder 10"/>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b="1" dirty="0"/>
          </a:p>
        </p:txBody>
      </p:sp>
      <p:pic>
        <p:nvPicPr>
          <p:cNvPr id="4" name="Content Placeholder 3" descr="Untitled.png"/>
          <p:cNvPicPr>
            <a:picLocks noGrp="1" noChangeAspect="1"/>
          </p:cNvPicPr>
          <p:nvPr>
            <p:ph idx="1"/>
          </p:nvPr>
        </p:nvPicPr>
        <p:blipFill>
          <a:blip r:embed="rId2"/>
          <a:stretch>
            <a:fillRect/>
          </a:stretch>
        </p:blipFill>
        <p:spPr>
          <a:xfrm>
            <a:off x="704850" y="3060700"/>
            <a:ext cx="8049749" cy="3038475"/>
          </a:xfrm>
        </p:spPr>
      </p:pic>
      <p:sp>
        <p:nvSpPr>
          <p:cNvPr id="5" name="TextBox 4"/>
          <p:cNvSpPr txBox="1"/>
          <p:nvPr/>
        </p:nvSpPr>
        <p:spPr>
          <a:xfrm>
            <a:off x="1073150" y="2324100"/>
            <a:ext cx="3000396" cy="461665"/>
          </a:xfrm>
          <a:prstGeom prst="rect">
            <a:avLst/>
          </a:prstGeom>
          <a:noFill/>
        </p:spPr>
        <p:txBody>
          <a:bodyPr wrap="square" rtlCol="0">
            <a:spAutoFit/>
          </a:bodyPr>
          <a:lstStyle/>
          <a:p>
            <a:pPr algn="ctr"/>
            <a:r>
              <a:rPr lang="en-IN" sz="2400" dirty="0" smtClean="0"/>
              <a:t>Irreversible XOR</a:t>
            </a:r>
            <a:endParaRPr lang="en-IN" sz="2400" dirty="0"/>
          </a:p>
        </p:txBody>
      </p:sp>
      <p:sp>
        <p:nvSpPr>
          <p:cNvPr id="6" name="TextBox 5"/>
          <p:cNvSpPr txBox="1"/>
          <p:nvPr/>
        </p:nvSpPr>
        <p:spPr>
          <a:xfrm>
            <a:off x="4848225" y="2324100"/>
            <a:ext cx="3000396" cy="461665"/>
          </a:xfrm>
          <a:prstGeom prst="rect">
            <a:avLst/>
          </a:prstGeom>
          <a:noFill/>
        </p:spPr>
        <p:txBody>
          <a:bodyPr wrap="square" rtlCol="0">
            <a:spAutoFit/>
          </a:bodyPr>
          <a:lstStyle/>
          <a:p>
            <a:pPr algn="ctr"/>
            <a:r>
              <a:rPr lang="en-IN" sz="2400" dirty="0" smtClean="0"/>
              <a:t>Reversible XOR</a:t>
            </a:r>
            <a:endParaRPr lang="en-IN" sz="2400" dirty="0"/>
          </a:p>
        </p:txBody>
      </p:sp>
      <p:sp>
        <p:nvSpPr>
          <p:cNvPr id="7" name="TextBox 6"/>
          <p:cNvSpPr txBox="1"/>
          <p:nvPr/>
        </p:nvSpPr>
        <p:spPr>
          <a:xfrm>
            <a:off x="612775" y="1403350"/>
            <a:ext cx="8102599" cy="523220"/>
          </a:xfrm>
          <a:prstGeom prst="rect">
            <a:avLst/>
          </a:prstGeom>
          <a:noFill/>
        </p:spPr>
        <p:txBody>
          <a:bodyPr wrap="square" rtlCol="0">
            <a:spAutoFit/>
          </a:bodyPr>
          <a:lstStyle/>
          <a:p>
            <a:r>
              <a:rPr lang="en-IN" sz="2800" b="1" dirty="0" smtClean="0"/>
              <a:t>Conversion of Irreversible to Reversible XOR:</a:t>
            </a:r>
            <a:endParaRPr lang="en-IN" sz="2800" dirty="0"/>
          </a:p>
        </p:txBody>
      </p:sp>
      <p:sp>
        <p:nvSpPr>
          <p:cNvPr id="14" name="Date Placeholder 1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15" name="Slide Number Placeholder 14"/>
          <p:cNvSpPr>
            <a:spLocks noGrp="1"/>
          </p:cNvSpPr>
          <p:nvPr>
            <p:ph type="sldNum" sz="quarter" idx="12"/>
          </p:nvPr>
        </p:nvSpPr>
        <p:spPr/>
        <p:txBody>
          <a:bodyPr/>
          <a:lstStyle/>
          <a:p>
            <a:pPr>
              <a:defRPr/>
            </a:pPr>
            <a:fld id="{6D64DC50-51FF-485F-8E1E-3C73954C8E4F}" type="slidenum">
              <a:rPr lang="en-US" smtClean="0"/>
              <a:pPr>
                <a:defRPr/>
              </a:pPr>
              <a:t>11</a:t>
            </a:fld>
            <a:endParaRPr lang="en-US"/>
          </a:p>
        </p:txBody>
      </p:sp>
      <p:sp>
        <p:nvSpPr>
          <p:cNvPr id="16" name="Footer Placeholder 15"/>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algn="just" fontAlgn="auto">
              <a:spcBef>
                <a:spcPts val="0"/>
              </a:spcBef>
              <a:spcAft>
                <a:spcPts val="0"/>
              </a:spcAft>
              <a:buNone/>
              <a:defRPr/>
            </a:pPr>
            <a:r>
              <a:rPr lang="en-US" dirty="0" smtClean="0"/>
              <a:t>	</a:t>
            </a:r>
            <a:r>
              <a:rPr lang="en-US" b="1" dirty="0" smtClean="0"/>
              <a:t>Reversible Logic Circuit:</a:t>
            </a:r>
          </a:p>
          <a:p>
            <a:pPr algn="just" fontAlgn="auto">
              <a:spcBef>
                <a:spcPts val="0"/>
              </a:spcBef>
              <a:spcAft>
                <a:spcPts val="0"/>
              </a:spcAft>
              <a:defRPr/>
            </a:pPr>
            <a:r>
              <a:rPr lang="en-US" dirty="0" smtClean="0"/>
              <a:t>Number of input line is equal to number of output lines</a:t>
            </a:r>
            <a:endParaRPr lang="en-US" dirty="0" smtClean="0">
              <a:latin typeface="Calibri(Heading)"/>
            </a:endParaRPr>
          </a:p>
          <a:p>
            <a:pPr algn="just" fontAlgn="auto">
              <a:spcBef>
                <a:spcPts val="0"/>
              </a:spcBef>
              <a:spcAft>
                <a:spcPts val="0"/>
              </a:spcAft>
              <a:defRPr/>
            </a:pPr>
            <a:r>
              <a:rPr lang="en-US" dirty="0" smtClean="0"/>
              <a:t> Maps each input pattern to a unique output pattern</a:t>
            </a:r>
          </a:p>
          <a:p>
            <a:pPr algn="just" fontAlgn="auto">
              <a:spcBef>
                <a:spcPts val="0"/>
              </a:spcBef>
              <a:spcAft>
                <a:spcPts val="0"/>
              </a:spcAft>
              <a:defRPr/>
            </a:pPr>
            <a:r>
              <a:rPr lang="en-US" dirty="0" smtClean="0"/>
              <a:t>An n-input, m-output Boolean function F is said to be reversible if and only if </a:t>
            </a:r>
            <a:r>
              <a:rPr lang="en-US" i="1" dirty="0" smtClean="0"/>
              <a:t>m = n</a:t>
            </a:r>
            <a:r>
              <a:rPr lang="en-US" dirty="0" smtClean="0"/>
              <a:t>, and F is one-to-one</a:t>
            </a:r>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12</a:t>
            </a:fld>
            <a:endParaRPr lang="en-US" dirty="0"/>
          </a:p>
        </p:txBody>
      </p:sp>
      <p:sp>
        <p:nvSpPr>
          <p:cNvPr id="7" name="Rectangle 6"/>
          <p:cNvSpPr/>
          <p:nvPr/>
        </p:nvSpPr>
        <p:spPr bwMode="auto">
          <a:xfrm>
            <a:off x="1533525" y="5086350"/>
            <a:ext cx="1749425" cy="101282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b="0" i="0" u="none" strike="noStrike" cap="none" normalizeH="0" baseline="0" dirty="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600" b="1" i="0" u="none" strike="noStrike" cap="none" normalizeH="0" baseline="0" dirty="0" smtClean="0">
                <a:ln>
                  <a:noFill/>
                </a:ln>
                <a:solidFill>
                  <a:schemeClr val="tx1"/>
                </a:solidFill>
                <a:effectLst/>
                <a:latin typeface="Arial" charset="0"/>
              </a:rPr>
              <a:t>Irreversible</a:t>
            </a:r>
          </a:p>
          <a:p>
            <a:pPr marL="0" marR="0" indent="0" algn="ctr" defTabSz="914400" rtl="0" eaLnBrk="0" fontAlgn="base" latinLnBrk="0" hangingPunct="0">
              <a:lnSpc>
                <a:spcPct val="100000"/>
              </a:lnSpc>
              <a:spcBef>
                <a:spcPct val="0"/>
              </a:spcBef>
              <a:spcAft>
                <a:spcPct val="0"/>
              </a:spcAft>
              <a:buClrTx/>
              <a:buSzTx/>
              <a:buFontTx/>
              <a:buNone/>
              <a:tabLst/>
            </a:pPr>
            <a:r>
              <a:rPr lang="en-IN" b="1" dirty="0" smtClean="0"/>
              <a:t>Logic Circuit</a:t>
            </a:r>
            <a:endParaRPr kumimoji="0" lang="en-IN" sz="16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5584825" y="5086350"/>
            <a:ext cx="1749425" cy="101282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IN" b="1" dirty="0" smtClean="0"/>
          </a:p>
          <a:p>
            <a:pPr algn="ctr"/>
            <a:r>
              <a:rPr lang="en-IN" b="1" dirty="0" smtClean="0"/>
              <a:t>Reversible</a:t>
            </a:r>
          </a:p>
          <a:p>
            <a:pPr algn="ctr"/>
            <a:r>
              <a:rPr lang="en-IN" b="1" dirty="0" smtClean="0"/>
              <a:t>Logic Circuit</a:t>
            </a:r>
          </a:p>
        </p:txBody>
      </p:sp>
      <p:cxnSp>
        <p:nvCxnSpPr>
          <p:cNvPr id="10" name="Straight Connector 9"/>
          <p:cNvCxnSpPr/>
          <p:nvPr/>
        </p:nvCxnSpPr>
        <p:spPr bwMode="auto">
          <a:xfrm>
            <a:off x="704850" y="5362575"/>
            <a:ext cx="82867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704850" y="5822950"/>
            <a:ext cx="82867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3282950" y="5546725"/>
            <a:ext cx="82867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7334250" y="5270500"/>
            <a:ext cx="82867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664075" y="5822950"/>
            <a:ext cx="92075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664075" y="5270500"/>
            <a:ext cx="92075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7334250" y="5822950"/>
            <a:ext cx="82867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704850" y="5086349"/>
            <a:ext cx="276225" cy="338554"/>
          </a:xfrm>
          <a:prstGeom prst="rect">
            <a:avLst/>
          </a:prstGeom>
          <a:noFill/>
        </p:spPr>
        <p:txBody>
          <a:bodyPr wrap="square" rtlCol="0">
            <a:spAutoFit/>
          </a:bodyPr>
          <a:lstStyle/>
          <a:p>
            <a:r>
              <a:rPr lang="en-IN" dirty="0" smtClean="0"/>
              <a:t>A</a:t>
            </a:r>
            <a:endParaRPr lang="en-IN" dirty="0"/>
          </a:p>
        </p:txBody>
      </p:sp>
      <p:sp>
        <p:nvSpPr>
          <p:cNvPr id="30" name="TextBox 29"/>
          <p:cNvSpPr txBox="1"/>
          <p:nvPr/>
        </p:nvSpPr>
        <p:spPr>
          <a:xfrm>
            <a:off x="4756150" y="4994275"/>
            <a:ext cx="276225" cy="338554"/>
          </a:xfrm>
          <a:prstGeom prst="rect">
            <a:avLst/>
          </a:prstGeom>
          <a:noFill/>
        </p:spPr>
        <p:txBody>
          <a:bodyPr wrap="square" rtlCol="0">
            <a:spAutoFit/>
          </a:bodyPr>
          <a:lstStyle/>
          <a:p>
            <a:r>
              <a:rPr lang="en-IN" dirty="0" smtClean="0"/>
              <a:t>A</a:t>
            </a:r>
            <a:endParaRPr lang="en-IN" dirty="0"/>
          </a:p>
        </p:txBody>
      </p:sp>
      <p:sp>
        <p:nvSpPr>
          <p:cNvPr id="31" name="TextBox 30"/>
          <p:cNvSpPr txBox="1"/>
          <p:nvPr/>
        </p:nvSpPr>
        <p:spPr>
          <a:xfrm>
            <a:off x="704850" y="5546725"/>
            <a:ext cx="276225" cy="338554"/>
          </a:xfrm>
          <a:prstGeom prst="rect">
            <a:avLst/>
          </a:prstGeom>
          <a:noFill/>
        </p:spPr>
        <p:txBody>
          <a:bodyPr wrap="square" rtlCol="0">
            <a:spAutoFit/>
          </a:bodyPr>
          <a:lstStyle/>
          <a:p>
            <a:r>
              <a:rPr lang="en-IN" dirty="0" smtClean="0"/>
              <a:t>B</a:t>
            </a:r>
            <a:endParaRPr lang="en-IN" dirty="0"/>
          </a:p>
        </p:txBody>
      </p:sp>
      <p:sp>
        <p:nvSpPr>
          <p:cNvPr id="33" name="TextBox 32"/>
          <p:cNvSpPr txBox="1"/>
          <p:nvPr/>
        </p:nvSpPr>
        <p:spPr>
          <a:xfrm>
            <a:off x="7886700" y="5546725"/>
            <a:ext cx="276225" cy="338554"/>
          </a:xfrm>
          <a:prstGeom prst="rect">
            <a:avLst/>
          </a:prstGeom>
          <a:noFill/>
        </p:spPr>
        <p:txBody>
          <a:bodyPr wrap="square" rtlCol="0">
            <a:spAutoFit/>
          </a:bodyPr>
          <a:lstStyle/>
          <a:p>
            <a:r>
              <a:rPr lang="en-IN" dirty="0" smtClean="0"/>
              <a:t>Q</a:t>
            </a:r>
            <a:endParaRPr lang="en-IN" dirty="0"/>
          </a:p>
        </p:txBody>
      </p:sp>
      <p:sp>
        <p:nvSpPr>
          <p:cNvPr id="34" name="TextBox 33"/>
          <p:cNvSpPr txBox="1"/>
          <p:nvPr/>
        </p:nvSpPr>
        <p:spPr>
          <a:xfrm>
            <a:off x="3743325" y="5270500"/>
            <a:ext cx="276225" cy="338554"/>
          </a:xfrm>
          <a:prstGeom prst="rect">
            <a:avLst/>
          </a:prstGeom>
          <a:noFill/>
        </p:spPr>
        <p:txBody>
          <a:bodyPr wrap="square" rtlCol="0">
            <a:spAutoFit/>
          </a:bodyPr>
          <a:lstStyle/>
          <a:p>
            <a:r>
              <a:rPr lang="en-IN" dirty="0" smtClean="0"/>
              <a:t>P</a:t>
            </a:r>
            <a:endParaRPr lang="en-IN" dirty="0"/>
          </a:p>
        </p:txBody>
      </p:sp>
      <p:sp>
        <p:nvSpPr>
          <p:cNvPr id="36" name="TextBox 35"/>
          <p:cNvSpPr txBox="1"/>
          <p:nvPr/>
        </p:nvSpPr>
        <p:spPr>
          <a:xfrm>
            <a:off x="4756150" y="5546725"/>
            <a:ext cx="276225" cy="338554"/>
          </a:xfrm>
          <a:prstGeom prst="rect">
            <a:avLst/>
          </a:prstGeom>
          <a:noFill/>
        </p:spPr>
        <p:txBody>
          <a:bodyPr wrap="square" rtlCol="0">
            <a:spAutoFit/>
          </a:bodyPr>
          <a:lstStyle/>
          <a:p>
            <a:r>
              <a:rPr lang="en-IN" dirty="0" smtClean="0"/>
              <a:t>B</a:t>
            </a:r>
            <a:endParaRPr lang="en-IN" dirty="0"/>
          </a:p>
        </p:txBody>
      </p:sp>
      <p:sp>
        <p:nvSpPr>
          <p:cNvPr id="39" name="TextBox 38"/>
          <p:cNvSpPr txBox="1"/>
          <p:nvPr/>
        </p:nvSpPr>
        <p:spPr>
          <a:xfrm>
            <a:off x="7886700" y="4994275"/>
            <a:ext cx="276225" cy="338554"/>
          </a:xfrm>
          <a:prstGeom prst="rect">
            <a:avLst/>
          </a:prstGeom>
          <a:noFill/>
        </p:spPr>
        <p:txBody>
          <a:bodyPr wrap="square" rtlCol="0">
            <a:spAutoFit/>
          </a:bodyPr>
          <a:lstStyle/>
          <a:p>
            <a:r>
              <a:rPr lang="en-IN" dirty="0" smtClean="0"/>
              <a:t>P</a:t>
            </a:r>
            <a:endParaRPr lang="en-IN" dirty="0"/>
          </a:p>
        </p:txBody>
      </p:sp>
      <p:sp>
        <p:nvSpPr>
          <p:cNvPr id="40" name="Footer Placeholder 39"/>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a:buNone/>
            </a:pPr>
            <a:r>
              <a:rPr lang="en-IN" dirty="0" smtClean="0"/>
              <a:t>	</a:t>
            </a:r>
            <a:r>
              <a:rPr lang="en-IN" b="1" dirty="0" smtClean="0"/>
              <a:t>Reversible Benchmark Circuit Using </a:t>
            </a:r>
            <a:r>
              <a:rPr lang="en-IN" b="1" dirty="0" err="1" smtClean="0"/>
              <a:t>Toffoli</a:t>
            </a:r>
            <a:r>
              <a:rPr lang="en-IN" b="1" dirty="0" smtClean="0"/>
              <a:t> Gates:</a:t>
            </a:r>
          </a:p>
          <a:p>
            <a:pPr>
              <a:buNone/>
            </a:pPr>
            <a:endParaRPr lang="en-IN" b="1" dirty="0" smtClean="0"/>
          </a:p>
          <a:p>
            <a:pPr>
              <a:buNone/>
            </a:pPr>
            <a:endParaRPr lang="en-IN" b="1" dirty="0" smtClean="0"/>
          </a:p>
          <a:p>
            <a:pPr>
              <a:buNone/>
            </a:pPr>
            <a:endParaRPr lang="en-IN" b="1" dirty="0" smtClean="0"/>
          </a:p>
          <a:p>
            <a:pPr>
              <a:buNone/>
            </a:pPr>
            <a:endParaRPr lang="en-IN" b="1" dirty="0" smtClean="0"/>
          </a:p>
          <a:p>
            <a:pPr>
              <a:buNone/>
            </a:pPr>
            <a:endParaRPr lang="en-IN" b="1" dirty="0" smtClean="0"/>
          </a:p>
          <a:p>
            <a:pPr>
              <a:buNone/>
            </a:pPr>
            <a:r>
              <a:rPr lang="en-IN" dirty="0" smtClean="0"/>
              <a:t>Number of Lines: 4</a:t>
            </a:r>
          </a:p>
          <a:p>
            <a:pPr>
              <a:buNone/>
            </a:pPr>
            <a:r>
              <a:rPr lang="en-IN" dirty="0" smtClean="0"/>
              <a:t>Number of Gates: 3</a:t>
            </a:r>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13</a:t>
            </a:fld>
            <a:endParaRPr lang="en-US"/>
          </a:p>
        </p:txBody>
      </p:sp>
      <p:sp>
        <p:nvSpPr>
          <p:cNvPr id="8" name="Footer Placeholder 7"/>
          <p:cNvSpPr>
            <a:spLocks noGrp="1"/>
          </p:cNvSpPr>
          <p:nvPr>
            <p:ph type="ftr" sz="quarter" idx="11"/>
          </p:nvPr>
        </p:nvSpPr>
        <p:spPr/>
        <p:txBody>
          <a:bodyPr/>
          <a:lstStyle/>
          <a:p>
            <a:pPr>
              <a:defRPr/>
            </a:pPr>
            <a:r>
              <a:rPr lang="en-US" smtClean="0"/>
              <a:t>Reversible Circuit Simulator</a:t>
            </a:r>
            <a:endParaRPr lang="en-US"/>
          </a:p>
        </p:txBody>
      </p:sp>
      <p:pic>
        <p:nvPicPr>
          <p:cNvPr id="9" name="Picture 8" descr="Untitled2.png"/>
          <p:cNvPicPr>
            <a:picLocks noChangeAspect="1"/>
          </p:cNvPicPr>
          <p:nvPr/>
        </p:nvPicPr>
        <p:blipFill>
          <a:blip r:embed="rId2"/>
          <a:stretch>
            <a:fillRect/>
          </a:stretch>
        </p:blipFill>
        <p:spPr>
          <a:xfrm>
            <a:off x="3133524" y="2223918"/>
            <a:ext cx="3095826" cy="25935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&amp; Solution</a:t>
            </a:r>
            <a:endParaRPr lang="en-US" b="1" dirty="0"/>
          </a:p>
        </p:txBody>
      </p:sp>
      <p:sp>
        <p:nvSpPr>
          <p:cNvPr id="3" name="Content Placeholder 2"/>
          <p:cNvSpPr>
            <a:spLocks noGrp="1"/>
          </p:cNvSpPr>
          <p:nvPr>
            <p:ph idx="1"/>
          </p:nvPr>
        </p:nvSpPr>
        <p:spPr/>
        <p:txBody>
          <a:bodyPr/>
          <a:lstStyle/>
          <a:p>
            <a:pPr algn="just">
              <a:buNone/>
            </a:pPr>
            <a:r>
              <a:rPr lang="en-US" dirty="0" smtClean="0"/>
              <a:t>	The following are required for </a:t>
            </a:r>
            <a:r>
              <a:rPr lang="en-US" dirty="0" err="1" smtClean="0"/>
              <a:t>RevSim</a:t>
            </a:r>
            <a:r>
              <a:rPr lang="en-US" dirty="0" smtClean="0"/>
              <a:t> which is being developed as a solution to the analysis the problem of irreversible circuits:</a:t>
            </a:r>
          </a:p>
          <a:p>
            <a:pPr algn="just"/>
            <a:r>
              <a:rPr lang="en-US" dirty="0" smtClean="0"/>
              <a:t>Language Used: Java (Swing)</a:t>
            </a:r>
          </a:p>
          <a:p>
            <a:pPr algn="just"/>
            <a:r>
              <a:rPr lang="en-US" dirty="0" smtClean="0"/>
              <a:t>Hardware Used: Intel ® Core ™ i3-3110M CPU 			     @ 2.40 GHz</a:t>
            </a:r>
          </a:p>
          <a:p>
            <a:pPr lvl="7" algn="just">
              <a:buNone/>
            </a:pPr>
            <a:r>
              <a:rPr lang="en-US" sz="2800" dirty="0" smtClean="0"/>
              <a:t>4.00 GB RAM</a:t>
            </a:r>
            <a:endParaRPr lang="en-US" dirty="0" smtClean="0"/>
          </a:p>
          <a:p>
            <a:pPr marL="469900" lvl="7" indent="-469900" algn="just" eaLnBrk="0" hangingPunct="0">
              <a:buClr>
                <a:schemeClr val="bg2"/>
              </a:buClr>
              <a:buSzPct val="70000"/>
            </a:pPr>
            <a:r>
              <a:rPr lang="en-US" sz="2800" dirty="0" smtClean="0"/>
              <a:t>Software Used</a:t>
            </a:r>
            <a:r>
              <a:rPr lang="en-US" dirty="0" smtClean="0"/>
              <a:t>:  </a:t>
            </a:r>
            <a:r>
              <a:rPr lang="en-US" sz="2800" dirty="0" smtClean="0"/>
              <a:t>64bit Windows 8 OS</a:t>
            </a:r>
          </a:p>
          <a:p>
            <a:pPr marL="927100" lvl="8" indent="-469900" algn="just" eaLnBrk="0" hangingPunct="0">
              <a:buClr>
                <a:schemeClr val="bg2"/>
              </a:buClr>
              <a:buSzPct val="70000"/>
              <a:buNone/>
            </a:pPr>
            <a:r>
              <a:rPr lang="en-US" sz="2800" dirty="0" smtClean="0"/>
              <a:t>                         </a:t>
            </a:r>
            <a:r>
              <a:rPr lang="en-US" sz="2800" dirty="0" err="1" smtClean="0"/>
              <a:t>Netbeans</a:t>
            </a:r>
            <a:r>
              <a:rPr lang="en-US" sz="2800" dirty="0" smtClean="0"/>
              <a:t> IDE</a:t>
            </a:r>
          </a:p>
          <a:p>
            <a:pPr algn="just"/>
            <a:endParaRPr lang="en-US" dirty="0" smtClean="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14</a:t>
            </a:fld>
            <a:endParaRPr lang="en-US" dirty="0"/>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lstStyle/>
          <a:p>
            <a:pPr>
              <a:buNone/>
            </a:pPr>
            <a:r>
              <a:rPr lang="en-US" b="1" dirty="0" smtClean="0"/>
              <a:t>Basic Module</a:t>
            </a:r>
            <a:endParaRPr lang="en-US" dirty="0" smtClean="0"/>
          </a:p>
          <a:p>
            <a:pPr algn="just"/>
            <a:r>
              <a:rPr lang="en-US" sz="2400" dirty="0" smtClean="0"/>
              <a:t>The main user interface is the basic module of the </a:t>
            </a:r>
            <a:r>
              <a:rPr lang="en-US" sz="2400" dirty="0" err="1" smtClean="0"/>
              <a:t>application.The</a:t>
            </a:r>
            <a:r>
              <a:rPr lang="en-US" sz="2400" dirty="0" smtClean="0"/>
              <a:t> main user interface includes the buttons and label for the main application page. It is the main interface from which other part of the application is linked.</a:t>
            </a:r>
          </a:p>
          <a:p>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15</a:t>
            </a:fld>
            <a:endParaRPr lang="en-US"/>
          </a:p>
        </p:txBody>
      </p:sp>
      <p:pic>
        <p:nvPicPr>
          <p:cNvPr id="7" name="Picture 6" descr="Untitled.png"/>
          <p:cNvPicPr/>
          <p:nvPr/>
        </p:nvPicPr>
        <p:blipFill>
          <a:blip r:embed="rId2"/>
          <a:stretch>
            <a:fillRect/>
          </a:stretch>
        </p:blipFill>
        <p:spPr>
          <a:xfrm>
            <a:off x="2270125" y="3429000"/>
            <a:ext cx="4603750" cy="2301875"/>
          </a:xfrm>
          <a:prstGeom prst="rect">
            <a:avLst/>
          </a:prstGeom>
        </p:spPr>
      </p:pic>
      <p:sp>
        <p:nvSpPr>
          <p:cNvPr id="8" name="TextBox 7"/>
          <p:cNvSpPr txBox="1"/>
          <p:nvPr/>
        </p:nvSpPr>
        <p:spPr>
          <a:xfrm>
            <a:off x="2638425" y="5730875"/>
            <a:ext cx="4143375" cy="338554"/>
          </a:xfrm>
          <a:prstGeom prst="rect">
            <a:avLst/>
          </a:prstGeom>
          <a:noFill/>
        </p:spPr>
        <p:txBody>
          <a:bodyPr wrap="square" rtlCol="0">
            <a:spAutoFit/>
          </a:bodyPr>
          <a:lstStyle/>
          <a:p>
            <a:r>
              <a:rPr lang="en-US" dirty="0" smtClean="0"/>
              <a:t>Fig.1: Main user interface of the system.</a:t>
            </a:r>
            <a:endParaRPr lang="en-US" dirty="0"/>
          </a:p>
        </p:txBody>
      </p:sp>
      <p:sp>
        <p:nvSpPr>
          <p:cNvPr id="9" name="Footer Placeholder 8"/>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has following menu button and sub menu:</a:t>
            </a:r>
          </a:p>
          <a:p>
            <a:pPr lvl="0">
              <a:buNone/>
            </a:pPr>
            <a:r>
              <a:rPr lang="en-US" b="1" u="sng" dirty="0" err="1" smtClean="0"/>
              <a:t>A.File</a:t>
            </a:r>
            <a:r>
              <a:rPr lang="en-US" b="1" u="sng" dirty="0" smtClean="0"/>
              <a:t>:</a:t>
            </a:r>
          </a:p>
          <a:p>
            <a:pPr>
              <a:buNone/>
            </a:pPr>
            <a:r>
              <a:rPr lang="en-US" dirty="0" smtClean="0"/>
              <a:t>    The file menu provides two submenus </a:t>
            </a:r>
            <a:r>
              <a:rPr lang="en-US" b="1" dirty="0" smtClean="0"/>
              <a:t>Save,</a:t>
            </a:r>
            <a:r>
              <a:rPr lang="en-US" dirty="0" smtClean="0"/>
              <a:t> </a:t>
            </a:r>
            <a:r>
              <a:rPr lang="en-US" b="1" dirty="0" smtClean="0"/>
              <a:t>About </a:t>
            </a:r>
            <a:r>
              <a:rPr lang="en-US" dirty="0" smtClean="0"/>
              <a:t>and </a:t>
            </a:r>
            <a:r>
              <a:rPr lang="en-US" b="1" dirty="0" smtClean="0"/>
              <a:t>Exit.</a:t>
            </a:r>
          </a:p>
          <a:p>
            <a:pPr>
              <a:buNone/>
            </a:pPr>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16</a:t>
            </a:fld>
            <a:endParaRPr lang="en-US"/>
          </a:p>
        </p:txBody>
      </p:sp>
      <p:pic>
        <p:nvPicPr>
          <p:cNvPr id="7" name="Picture 6" descr="Untitled1.png"/>
          <p:cNvPicPr/>
          <p:nvPr/>
        </p:nvPicPr>
        <p:blipFill>
          <a:blip r:embed="rId2"/>
          <a:stretch>
            <a:fillRect/>
          </a:stretch>
        </p:blipFill>
        <p:spPr>
          <a:xfrm>
            <a:off x="4111625" y="2876550"/>
            <a:ext cx="4143375" cy="2578100"/>
          </a:xfrm>
          <a:prstGeom prst="rect">
            <a:avLst/>
          </a:prstGeom>
        </p:spPr>
      </p:pic>
      <p:sp>
        <p:nvSpPr>
          <p:cNvPr id="8" name="TextBox 7"/>
          <p:cNvSpPr txBox="1"/>
          <p:nvPr/>
        </p:nvSpPr>
        <p:spPr>
          <a:xfrm>
            <a:off x="4387850" y="5546725"/>
            <a:ext cx="3775075" cy="338554"/>
          </a:xfrm>
          <a:prstGeom prst="rect">
            <a:avLst/>
          </a:prstGeom>
          <a:noFill/>
        </p:spPr>
        <p:txBody>
          <a:bodyPr wrap="square" rtlCol="0">
            <a:spAutoFit/>
          </a:bodyPr>
          <a:lstStyle/>
          <a:p>
            <a:r>
              <a:rPr lang="en-US" dirty="0" smtClean="0"/>
              <a:t>Fig. 2: The file menu &amp; its submenus</a:t>
            </a:r>
            <a:endParaRPr lang="en-US" dirty="0"/>
          </a:p>
        </p:txBody>
      </p:sp>
      <p:sp>
        <p:nvSpPr>
          <p:cNvPr id="9" name="Footer Placeholder 8"/>
          <p:cNvSpPr>
            <a:spLocks noGrp="1"/>
          </p:cNvSpPr>
          <p:nvPr>
            <p:ph type="ftr" sz="quarter" idx="11"/>
          </p:nvPr>
        </p:nvSpPr>
        <p:spPr/>
        <p:txBody>
          <a:bodyPr/>
          <a:lstStyle/>
          <a:p>
            <a:pPr>
              <a:defRPr/>
            </a:pPr>
            <a:r>
              <a:rPr lang="en-US" smtClean="0"/>
              <a:t>Reversible Circuit Simulator</a:t>
            </a:r>
            <a:endParaRPr lang="en-US"/>
          </a:p>
        </p:txBody>
      </p:sp>
      <p:sp>
        <p:nvSpPr>
          <p:cNvPr id="10" name="TextBox 9"/>
          <p:cNvSpPr txBox="1"/>
          <p:nvPr/>
        </p:nvSpPr>
        <p:spPr>
          <a:xfrm>
            <a:off x="428625" y="482600"/>
            <a:ext cx="8378825" cy="584775"/>
          </a:xfrm>
          <a:prstGeom prst="rect">
            <a:avLst/>
          </a:prstGeom>
          <a:noFill/>
        </p:spPr>
        <p:txBody>
          <a:bodyPr wrap="square" rtlCol="0">
            <a:spAutoFit/>
          </a:bodyPr>
          <a:lstStyle/>
          <a:p>
            <a:pPr algn="ctr"/>
            <a:r>
              <a:rPr lang="en-US" sz="3200" b="1" dirty="0" smtClean="0">
                <a:solidFill>
                  <a:srgbClr val="320000"/>
                </a:solidFill>
              </a:rPr>
              <a:t>Design</a:t>
            </a:r>
            <a:endParaRPr lang="en-IN" sz="3200" dirty="0">
              <a:solidFill>
                <a:srgbClr val="32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smtClean="0"/>
              <a:t>B.  Circuit Diagram</a:t>
            </a:r>
          </a:p>
          <a:p>
            <a:pPr algn="just">
              <a:buNone/>
            </a:pPr>
            <a:r>
              <a:rPr lang="en-US" dirty="0" smtClean="0"/>
              <a:t>    Circuit diagram is an essential feature of our simulator </a:t>
            </a:r>
            <a:r>
              <a:rPr lang="en-US" dirty="0" err="1" smtClean="0"/>
              <a:t>RevSim</a:t>
            </a:r>
            <a:r>
              <a:rPr lang="en-US" dirty="0" smtClean="0"/>
              <a:t>. </a:t>
            </a:r>
            <a:r>
              <a:rPr lang="en-US" dirty="0" err="1" smtClean="0"/>
              <a:t>RevSim</a:t>
            </a:r>
            <a:r>
              <a:rPr lang="en-US" dirty="0" smtClean="0"/>
              <a:t> can display any reversible logic circuit having any number of lines and any number of gates. </a:t>
            </a:r>
          </a:p>
          <a:p>
            <a:pPr algn="just"/>
            <a:r>
              <a:rPr lang="en-US" b="1" dirty="0" smtClean="0"/>
              <a:t>Input:</a:t>
            </a:r>
            <a:r>
              <a:rPr lang="en-US" dirty="0" smtClean="0"/>
              <a:t> The input to the circuit diagram is number of lines, number of gates to draw, set of target and control position.</a:t>
            </a:r>
          </a:p>
          <a:p>
            <a:pPr marL="469900" lvl="1" indent="-469900" algn="just">
              <a:buClr>
                <a:schemeClr val="bg2"/>
              </a:buClr>
              <a:buSzPct val="70000"/>
              <a:buFont typeface="Wingdings" pitchFamily="2" charset="2"/>
              <a:buChar char="o"/>
            </a:pPr>
            <a:r>
              <a:rPr lang="en-US" sz="2800" b="1" dirty="0" smtClean="0"/>
              <a:t>Output</a:t>
            </a:r>
            <a:r>
              <a:rPr lang="en-US" sz="2800" dirty="0" smtClean="0"/>
              <a:t>: The circuit diagram is the output for given input.</a:t>
            </a:r>
          </a:p>
          <a:p>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
        <p:nvSpPr>
          <p:cNvPr id="8" name="TextBox 7"/>
          <p:cNvSpPr txBox="1"/>
          <p:nvPr/>
        </p:nvSpPr>
        <p:spPr>
          <a:xfrm>
            <a:off x="428625" y="482600"/>
            <a:ext cx="8286750" cy="584775"/>
          </a:xfrm>
          <a:prstGeom prst="rect">
            <a:avLst/>
          </a:prstGeom>
          <a:noFill/>
        </p:spPr>
        <p:txBody>
          <a:bodyPr wrap="square" rtlCol="0">
            <a:spAutoFit/>
          </a:bodyPr>
          <a:lstStyle/>
          <a:p>
            <a:pPr algn="ctr"/>
            <a:r>
              <a:rPr lang="en-US" sz="3200" b="1" dirty="0" smtClean="0">
                <a:solidFill>
                  <a:srgbClr val="320000"/>
                </a:solidFill>
              </a:rPr>
              <a:t>Design</a:t>
            </a:r>
            <a:endParaRPr lang="en-IN" sz="3200" dirty="0">
              <a:solidFill>
                <a:srgbClr val="32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18</a:t>
            </a:fld>
            <a:endParaRPr lang="en-US"/>
          </a:p>
        </p:txBody>
      </p:sp>
      <p:sp>
        <p:nvSpPr>
          <p:cNvPr id="8" name="TextBox 7"/>
          <p:cNvSpPr txBox="1"/>
          <p:nvPr/>
        </p:nvSpPr>
        <p:spPr>
          <a:xfrm>
            <a:off x="3651250" y="4349750"/>
            <a:ext cx="3498850" cy="338554"/>
          </a:xfrm>
          <a:prstGeom prst="rect">
            <a:avLst/>
          </a:prstGeom>
          <a:noFill/>
        </p:spPr>
        <p:txBody>
          <a:bodyPr wrap="square" rtlCol="0">
            <a:spAutoFit/>
          </a:bodyPr>
          <a:lstStyle/>
          <a:p>
            <a:r>
              <a:rPr lang="en-US" dirty="0" smtClean="0"/>
              <a:t>Fig.3: New Circuit drawing</a:t>
            </a:r>
            <a:endParaRPr lang="en-US" dirty="0"/>
          </a:p>
        </p:txBody>
      </p:sp>
      <p:sp>
        <p:nvSpPr>
          <p:cNvPr id="9" name="Footer Placeholder 8"/>
          <p:cNvSpPr>
            <a:spLocks noGrp="1"/>
          </p:cNvSpPr>
          <p:nvPr>
            <p:ph type="ftr" sz="quarter" idx="11"/>
          </p:nvPr>
        </p:nvSpPr>
        <p:spPr/>
        <p:txBody>
          <a:bodyPr/>
          <a:lstStyle/>
          <a:p>
            <a:pPr>
              <a:defRPr/>
            </a:pPr>
            <a:r>
              <a:rPr lang="en-US" smtClean="0"/>
              <a:t>Reversible Circuit Simulator</a:t>
            </a:r>
            <a:endParaRPr lang="en-US"/>
          </a:p>
        </p:txBody>
      </p:sp>
      <p:pic>
        <p:nvPicPr>
          <p:cNvPr id="11" name="Content Placeholder 10" descr="Untitled.png"/>
          <p:cNvPicPr>
            <a:picLocks noGrp="1" noChangeAspect="1"/>
          </p:cNvPicPr>
          <p:nvPr>
            <p:ph idx="1"/>
          </p:nvPr>
        </p:nvPicPr>
        <p:blipFill>
          <a:blip r:embed="rId2"/>
          <a:stretch>
            <a:fillRect/>
          </a:stretch>
        </p:blipFill>
        <p:spPr>
          <a:xfrm>
            <a:off x="2822575" y="1311275"/>
            <a:ext cx="4308673" cy="3038475"/>
          </a:xfrm>
        </p:spPr>
      </p:pic>
      <p:sp>
        <p:nvSpPr>
          <p:cNvPr id="12" name="TextBox 11"/>
          <p:cNvSpPr txBox="1"/>
          <p:nvPr/>
        </p:nvSpPr>
        <p:spPr>
          <a:xfrm>
            <a:off x="612775" y="4810125"/>
            <a:ext cx="7502375" cy="954107"/>
          </a:xfrm>
          <a:prstGeom prst="rect">
            <a:avLst/>
          </a:prstGeom>
          <a:noFill/>
        </p:spPr>
        <p:txBody>
          <a:bodyPr wrap="none" rtlCol="0">
            <a:spAutoFit/>
          </a:bodyPr>
          <a:lstStyle/>
          <a:p>
            <a:r>
              <a:rPr lang="en-IN" sz="2800" dirty="0" smtClean="0"/>
              <a:t>The New Circuit option is selected for drawing</a:t>
            </a:r>
          </a:p>
          <a:p>
            <a:r>
              <a:rPr lang="en-IN" sz="2800" dirty="0" smtClean="0"/>
              <a:t> a circuit diagram.</a:t>
            </a:r>
            <a:endParaRPr lang="en-IN" sz="2800" dirty="0"/>
          </a:p>
        </p:txBody>
      </p:sp>
      <p:sp>
        <p:nvSpPr>
          <p:cNvPr id="13" name="TextBox 12"/>
          <p:cNvSpPr txBox="1"/>
          <p:nvPr/>
        </p:nvSpPr>
        <p:spPr>
          <a:xfrm>
            <a:off x="428625" y="482600"/>
            <a:ext cx="8194675" cy="584775"/>
          </a:xfrm>
          <a:prstGeom prst="rect">
            <a:avLst/>
          </a:prstGeom>
          <a:noFill/>
        </p:spPr>
        <p:txBody>
          <a:bodyPr wrap="square" rtlCol="0">
            <a:spAutoFit/>
          </a:bodyPr>
          <a:lstStyle/>
          <a:p>
            <a:pPr algn="ctr"/>
            <a:r>
              <a:rPr lang="en-US" sz="3200" b="1" dirty="0" smtClean="0">
                <a:solidFill>
                  <a:srgbClr val="320000"/>
                </a:solidFill>
              </a:rPr>
              <a:t>Design</a:t>
            </a:r>
            <a:endParaRPr lang="en-IN" sz="3200" dirty="0">
              <a:solidFill>
                <a:srgbClr val="320000"/>
              </a:solidFill>
            </a:endParaRPr>
          </a:p>
        </p:txBody>
      </p:sp>
      <p:sp>
        <p:nvSpPr>
          <p:cNvPr id="10" name="TextBox 9"/>
          <p:cNvSpPr txBox="1"/>
          <p:nvPr/>
        </p:nvSpPr>
        <p:spPr>
          <a:xfrm>
            <a:off x="428625" y="1219200"/>
            <a:ext cx="2854325" cy="769441"/>
          </a:xfrm>
          <a:prstGeom prst="rect">
            <a:avLst/>
          </a:prstGeom>
          <a:noFill/>
        </p:spPr>
        <p:txBody>
          <a:bodyPr wrap="square" rtlCol="0">
            <a:spAutoFit/>
          </a:bodyPr>
          <a:lstStyle/>
          <a:p>
            <a:pPr lvl="0"/>
            <a:r>
              <a:rPr lang="en-US" sz="2800" b="1" u="sng" dirty="0" smtClean="0"/>
              <a:t>New Circuit:</a:t>
            </a:r>
            <a:endParaRPr lang="en-US" sz="2800" u="sng"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dirty="0"/>
          </a:p>
        </p:txBody>
      </p:sp>
      <p:sp>
        <p:nvSpPr>
          <p:cNvPr id="3" name="Content Placeholder 2"/>
          <p:cNvSpPr>
            <a:spLocks noGrp="1"/>
          </p:cNvSpPr>
          <p:nvPr>
            <p:ph idx="1"/>
          </p:nvPr>
        </p:nvSpPr>
        <p:spPr/>
        <p:txBody>
          <a:bodyPr/>
          <a:lstStyle/>
          <a:p>
            <a:pPr lvl="0">
              <a:buNone/>
            </a:pPr>
            <a:endParaRPr lang="en-US" dirty="0" smtClean="0"/>
          </a:p>
          <a:p>
            <a:pPr lvl="0">
              <a:buNone/>
            </a:pPr>
            <a:r>
              <a:rPr lang="en-US" dirty="0" smtClean="0"/>
              <a:t>	This option helps user to draw new circuit by providing input details as such number of lines and number of gates to draw. This also provides user the option to give input to the circuit by providing set of target and control manually.</a:t>
            </a:r>
          </a:p>
          <a:p>
            <a:pPr>
              <a:buNone/>
            </a:pPr>
            <a:r>
              <a:rPr lang="en-US" dirty="0" smtClean="0"/>
              <a:t> </a:t>
            </a:r>
          </a:p>
          <a:p>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b="1" dirty="0" smtClean="0"/>
              <a:t>Contents</a:t>
            </a:r>
            <a:endParaRPr lang="en-IN" b="1" dirty="0" smtClean="0"/>
          </a:p>
        </p:txBody>
      </p:sp>
      <p:sp>
        <p:nvSpPr>
          <p:cNvPr id="14339" name="Content Placeholder 2"/>
          <p:cNvSpPr>
            <a:spLocks noGrp="1"/>
          </p:cNvSpPr>
          <p:nvPr>
            <p:ph idx="1"/>
          </p:nvPr>
        </p:nvSpPr>
        <p:spPr/>
        <p:txBody>
          <a:bodyPr/>
          <a:lstStyle/>
          <a:p>
            <a:pPr eaLnBrk="1" hangingPunct="1"/>
            <a:r>
              <a:rPr lang="en-US" dirty="0" smtClean="0"/>
              <a:t>Project Overview</a:t>
            </a:r>
          </a:p>
          <a:p>
            <a:pPr eaLnBrk="1" hangingPunct="1"/>
            <a:r>
              <a:rPr lang="en-US" dirty="0" smtClean="0"/>
              <a:t>Background Study</a:t>
            </a:r>
          </a:p>
          <a:p>
            <a:pPr eaLnBrk="1" hangingPunct="1"/>
            <a:r>
              <a:rPr lang="en-US" dirty="0" smtClean="0"/>
              <a:t>Analysis &amp; Solution</a:t>
            </a:r>
          </a:p>
          <a:p>
            <a:pPr eaLnBrk="1" hangingPunct="1"/>
            <a:r>
              <a:rPr lang="en-US" dirty="0" smtClean="0"/>
              <a:t>Design</a:t>
            </a:r>
          </a:p>
          <a:p>
            <a:pPr eaLnBrk="1" hangingPunct="1"/>
            <a:r>
              <a:rPr lang="en-US" dirty="0" smtClean="0"/>
              <a:t>Target vs. Achievement – 7</a:t>
            </a:r>
            <a:r>
              <a:rPr lang="en-US" baseline="30000" dirty="0" smtClean="0"/>
              <a:t>th</a:t>
            </a:r>
            <a:r>
              <a:rPr lang="en-US" dirty="0" smtClean="0"/>
              <a:t> Semester</a:t>
            </a:r>
          </a:p>
          <a:p>
            <a:pPr eaLnBrk="1" hangingPunct="1"/>
            <a:r>
              <a:rPr lang="en-US" dirty="0" smtClean="0"/>
              <a:t>Plan of work – 8</a:t>
            </a:r>
            <a:r>
              <a:rPr lang="en-US" baseline="30000" dirty="0" smtClean="0"/>
              <a:t>th</a:t>
            </a:r>
            <a:r>
              <a:rPr lang="en-US" dirty="0" smtClean="0"/>
              <a:t> Semester</a:t>
            </a:r>
          </a:p>
          <a:p>
            <a:pPr eaLnBrk="1" hangingPunct="1"/>
            <a:r>
              <a:rPr lang="en-US" dirty="0" smtClean="0"/>
              <a:t>Conclusion</a:t>
            </a:r>
          </a:p>
          <a:p>
            <a:pPr eaLnBrk="1" hangingPunct="1">
              <a:buNone/>
            </a:pPr>
            <a:endParaRPr lang="en-IN" dirty="0" smtClean="0"/>
          </a:p>
        </p:txBody>
      </p:sp>
      <p:sp>
        <p:nvSpPr>
          <p:cNvPr id="14340" name="Date Placeholder 3"/>
          <p:cNvSpPr>
            <a:spLocks noGrp="1"/>
          </p:cNvSpPr>
          <p:nvPr>
            <p:ph type="dt" sz="quarter" idx="10"/>
          </p:nvPr>
        </p:nvSpPr>
        <p:spPr>
          <a:noFill/>
        </p:spPr>
        <p:txBody>
          <a:bodyPr/>
          <a:lstStyle/>
          <a:p>
            <a:r>
              <a:rPr lang="en-US" smtClean="0"/>
              <a:t>NITMAS Dept. of Computer Science and Engineering 2012-2016: November 15</a:t>
            </a:r>
            <a:endParaRPr lang="en-US"/>
          </a:p>
        </p:txBody>
      </p:sp>
      <p:sp>
        <p:nvSpPr>
          <p:cNvPr id="14342" name="Slide Number Placeholder 5"/>
          <p:cNvSpPr>
            <a:spLocks noGrp="1"/>
          </p:cNvSpPr>
          <p:nvPr>
            <p:ph type="sldNum" sz="quarter" idx="12"/>
          </p:nvPr>
        </p:nvSpPr>
        <p:spPr>
          <a:noFill/>
        </p:spPr>
        <p:txBody>
          <a:bodyPr/>
          <a:lstStyle/>
          <a:p>
            <a:fld id="{EF743558-6DE8-46FB-87CC-5FF45DE9C16B}" type="slidenum">
              <a:rPr lang="en-US"/>
              <a:pPr/>
              <a:t>2</a:t>
            </a:fld>
            <a:endParaRPr lang="en-US" dirty="0"/>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20</a:t>
            </a:fld>
            <a:endParaRPr lang="en-US"/>
          </a:p>
        </p:txBody>
      </p:sp>
      <p:pic>
        <p:nvPicPr>
          <p:cNvPr id="7" name="image24.jpeg"/>
          <p:cNvPicPr>
            <a:picLocks noGrp="1"/>
          </p:cNvPicPr>
          <p:nvPr>
            <p:ph idx="1"/>
          </p:nvPr>
        </p:nvPicPr>
        <p:blipFill>
          <a:blip r:embed="rId2" cstate="print"/>
          <a:stretch>
            <a:fillRect/>
          </a:stretch>
        </p:blipFill>
        <p:spPr>
          <a:xfrm>
            <a:off x="2914650" y="1219201"/>
            <a:ext cx="3228975" cy="2946400"/>
          </a:xfrm>
          <a:prstGeom prst="rect">
            <a:avLst/>
          </a:prstGeom>
        </p:spPr>
      </p:pic>
      <p:sp>
        <p:nvSpPr>
          <p:cNvPr id="8" name="TextBox 7"/>
          <p:cNvSpPr txBox="1"/>
          <p:nvPr/>
        </p:nvSpPr>
        <p:spPr>
          <a:xfrm>
            <a:off x="3743325" y="4257675"/>
            <a:ext cx="2486025" cy="338554"/>
          </a:xfrm>
          <a:prstGeom prst="rect">
            <a:avLst/>
          </a:prstGeom>
          <a:noFill/>
        </p:spPr>
        <p:txBody>
          <a:bodyPr wrap="square" rtlCol="0">
            <a:spAutoFit/>
          </a:bodyPr>
          <a:lstStyle/>
          <a:p>
            <a:r>
              <a:rPr lang="en-US" dirty="0" smtClean="0"/>
              <a:t>Fig. 4: Manual Entry</a:t>
            </a:r>
            <a:endParaRPr lang="en-US" dirty="0"/>
          </a:p>
        </p:txBody>
      </p:sp>
      <p:sp>
        <p:nvSpPr>
          <p:cNvPr id="9" name="Footer Placeholder 8"/>
          <p:cNvSpPr>
            <a:spLocks noGrp="1"/>
          </p:cNvSpPr>
          <p:nvPr>
            <p:ph type="ftr" sz="quarter" idx="11"/>
          </p:nvPr>
        </p:nvSpPr>
        <p:spPr/>
        <p:txBody>
          <a:bodyPr/>
          <a:lstStyle/>
          <a:p>
            <a:pPr>
              <a:defRPr/>
            </a:pPr>
            <a:r>
              <a:rPr lang="en-US" smtClean="0"/>
              <a:t>Reversible Circuit Simulator</a:t>
            </a:r>
            <a:endParaRPr lang="en-US"/>
          </a:p>
        </p:txBody>
      </p:sp>
      <p:sp>
        <p:nvSpPr>
          <p:cNvPr id="10" name="TextBox 9"/>
          <p:cNvSpPr txBox="1"/>
          <p:nvPr/>
        </p:nvSpPr>
        <p:spPr>
          <a:xfrm>
            <a:off x="704850" y="4902200"/>
            <a:ext cx="7826375" cy="954107"/>
          </a:xfrm>
          <a:prstGeom prst="rect">
            <a:avLst/>
          </a:prstGeom>
          <a:noFill/>
        </p:spPr>
        <p:txBody>
          <a:bodyPr wrap="square" rtlCol="0">
            <a:spAutoFit/>
          </a:bodyPr>
          <a:lstStyle/>
          <a:p>
            <a:pPr algn="just"/>
            <a:r>
              <a:rPr lang="en-IN" sz="2800" dirty="0" smtClean="0"/>
              <a:t>Input is given in the form of number of lines and gates and details are provided for each gate.</a:t>
            </a:r>
            <a:endParaRPr lang="en-IN" sz="2800" dirty="0"/>
          </a:p>
        </p:txBody>
      </p:sp>
      <p:sp>
        <p:nvSpPr>
          <p:cNvPr id="11" name="TextBox 10"/>
          <p:cNvSpPr txBox="1"/>
          <p:nvPr/>
        </p:nvSpPr>
        <p:spPr>
          <a:xfrm>
            <a:off x="428625" y="482600"/>
            <a:ext cx="8286750" cy="584775"/>
          </a:xfrm>
          <a:prstGeom prst="rect">
            <a:avLst/>
          </a:prstGeom>
          <a:noFill/>
        </p:spPr>
        <p:txBody>
          <a:bodyPr wrap="square" rtlCol="0">
            <a:spAutoFit/>
          </a:bodyPr>
          <a:lstStyle/>
          <a:p>
            <a:pPr algn="ctr"/>
            <a:r>
              <a:rPr lang="en-US" sz="3200" b="1" dirty="0" smtClean="0">
                <a:solidFill>
                  <a:srgbClr val="320000"/>
                </a:solidFill>
              </a:rPr>
              <a:t>Design</a:t>
            </a:r>
            <a:endParaRPr lang="en-IN" sz="3200" dirty="0">
              <a:solidFill>
                <a:srgbClr val="32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dirty="0"/>
          </a:p>
        </p:txBody>
      </p:sp>
      <p:sp>
        <p:nvSpPr>
          <p:cNvPr id="3" name="Content Placeholder 2"/>
          <p:cNvSpPr>
            <a:spLocks noGrp="1"/>
          </p:cNvSpPr>
          <p:nvPr>
            <p:ph idx="1"/>
          </p:nvPr>
        </p:nvSpPr>
        <p:spPr/>
        <p:txBody>
          <a:bodyPr/>
          <a:lstStyle/>
          <a:p>
            <a:pPr lvl="0"/>
            <a:endParaRPr lang="en-US" b="1" u="sng" dirty="0" smtClean="0"/>
          </a:p>
          <a:p>
            <a:pPr lvl="0"/>
            <a:endParaRPr lang="en-US" b="1" u="sng" dirty="0" smtClean="0"/>
          </a:p>
          <a:p>
            <a:pPr lvl="0"/>
            <a:endParaRPr lang="en-US" b="1" u="sng" dirty="0" smtClean="0"/>
          </a:p>
          <a:p>
            <a:pPr lvl="0">
              <a:buNone/>
            </a:pPr>
            <a:endParaRPr lang="en-US" b="1" u="sng" dirty="0" smtClean="0"/>
          </a:p>
          <a:p>
            <a:pPr lvl="0"/>
            <a:endParaRPr lang="en-US" b="1" u="sng" dirty="0" smtClean="0"/>
          </a:p>
          <a:p>
            <a:pPr lvl="0"/>
            <a:endParaRPr lang="en-US" b="1" u="sng" dirty="0" smtClean="0"/>
          </a:p>
          <a:p>
            <a:pPr lvl="0"/>
            <a:r>
              <a:rPr lang="en-US" b="1" u="sng" dirty="0" smtClean="0"/>
              <a:t>Open Circuit</a:t>
            </a:r>
            <a:r>
              <a:rPr lang="en-US" u="sng" dirty="0" smtClean="0"/>
              <a:t>:</a:t>
            </a:r>
          </a:p>
          <a:p>
            <a:pPr algn="just">
              <a:buNone/>
            </a:pPr>
            <a:r>
              <a:rPr lang="en-US" dirty="0" smtClean="0"/>
              <a:t>     This option provides further flexibility to user for opening already saved circuit or from the set of benchmark circuit available with the application.</a:t>
            </a:r>
          </a:p>
          <a:p>
            <a:pPr>
              <a:buNone/>
            </a:pPr>
            <a:endParaRPr lang="en-US" dirty="0" smtClean="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21</a:t>
            </a:fld>
            <a:endParaRPr lang="en-US"/>
          </a:p>
        </p:txBody>
      </p:sp>
      <p:sp>
        <p:nvSpPr>
          <p:cNvPr id="8" name="TextBox 7"/>
          <p:cNvSpPr txBox="1"/>
          <p:nvPr/>
        </p:nvSpPr>
        <p:spPr>
          <a:xfrm>
            <a:off x="1717675" y="3981450"/>
            <a:ext cx="5340350" cy="584775"/>
          </a:xfrm>
          <a:prstGeom prst="rect">
            <a:avLst/>
          </a:prstGeom>
          <a:noFill/>
        </p:spPr>
        <p:txBody>
          <a:bodyPr wrap="square" rtlCol="0">
            <a:spAutoFit/>
          </a:bodyPr>
          <a:lstStyle/>
          <a:p>
            <a:r>
              <a:rPr lang="en-US" dirty="0" smtClean="0"/>
              <a:t>            Fig.5: </a:t>
            </a:r>
            <a:r>
              <a:rPr lang="en-US" sz="1400" dirty="0" smtClean="0"/>
              <a:t>Circuit diagram of the input provided by the user</a:t>
            </a:r>
          </a:p>
          <a:p>
            <a:endParaRPr lang="en-US" dirty="0"/>
          </a:p>
        </p:txBody>
      </p:sp>
      <p:sp>
        <p:nvSpPr>
          <p:cNvPr id="9" name="Footer Placeholder 8"/>
          <p:cNvSpPr>
            <a:spLocks noGrp="1"/>
          </p:cNvSpPr>
          <p:nvPr>
            <p:ph type="ftr" sz="quarter" idx="11"/>
          </p:nvPr>
        </p:nvSpPr>
        <p:spPr/>
        <p:txBody>
          <a:bodyPr/>
          <a:lstStyle/>
          <a:p>
            <a:pPr>
              <a:defRPr/>
            </a:pPr>
            <a:r>
              <a:rPr lang="en-US" smtClean="0"/>
              <a:t>Reversible Circuit Simulator</a:t>
            </a:r>
            <a:endParaRPr lang="en-US"/>
          </a:p>
        </p:txBody>
      </p:sp>
      <p:pic>
        <p:nvPicPr>
          <p:cNvPr id="10" name="Picture 9" descr="Untitled2.png"/>
          <p:cNvPicPr>
            <a:picLocks noChangeAspect="1"/>
          </p:cNvPicPr>
          <p:nvPr/>
        </p:nvPicPr>
        <p:blipFill>
          <a:blip r:embed="rId2"/>
          <a:stretch>
            <a:fillRect/>
          </a:stretch>
        </p:blipFill>
        <p:spPr>
          <a:xfrm>
            <a:off x="2178050" y="1311275"/>
            <a:ext cx="4982271" cy="2686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90525"/>
            <a:ext cx="8229600" cy="655637"/>
          </a:xfrm>
        </p:spPr>
        <p:txBody>
          <a:bodyPr/>
          <a:lstStyle/>
          <a:p>
            <a:r>
              <a:rPr lang="en-IN" b="1" dirty="0" smtClean="0"/>
              <a:t>Target vs. Achievement- 7</a:t>
            </a:r>
            <a:r>
              <a:rPr lang="en-IN" b="1" baseline="30000" dirty="0" smtClean="0"/>
              <a:t>th</a:t>
            </a:r>
            <a:r>
              <a:rPr lang="en-IN" b="1" dirty="0" smtClean="0"/>
              <a:t> Semester</a:t>
            </a:r>
            <a:endParaRPr lang="en-IN" b="1" dirty="0"/>
          </a:p>
        </p:txBody>
      </p:sp>
      <p:sp>
        <p:nvSpPr>
          <p:cNvPr id="3" name="Content Placeholder 2"/>
          <p:cNvSpPr>
            <a:spLocks noGrp="1"/>
          </p:cNvSpPr>
          <p:nvPr>
            <p:ph idx="1"/>
          </p:nvPr>
        </p:nvSpPr>
        <p:spPr/>
        <p:txBody>
          <a:bodyPr/>
          <a:lstStyle/>
          <a:p>
            <a:pPr>
              <a:buNone/>
            </a:pPr>
            <a:r>
              <a:rPr lang="en-IN" b="1" dirty="0" smtClean="0"/>
              <a:t>Target set:</a:t>
            </a:r>
          </a:p>
          <a:p>
            <a:pPr algn="just">
              <a:buNone/>
            </a:pPr>
            <a:r>
              <a:rPr lang="en-IN" dirty="0" smtClean="0"/>
              <a:t>	Drawing the circuit with </a:t>
            </a:r>
            <a:r>
              <a:rPr lang="en-IN" dirty="0" err="1" smtClean="0"/>
              <a:t>Toffoli</a:t>
            </a:r>
            <a:r>
              <a:rPr lang="en-IN" dirty="0" smtClean="0"/>
              <a:t> gates using Manual Entry method.</a:t>
            </a:r>
          </a:p>
          <a:p>
            <a:pPr algn="just">
              <a:buNone/>
            </a:pPr>
            <a:endParaRPr lang="en-IN" b="1" dirty="0" smtClean="0"/>
          </a:p>
          <a:p>
            <a:pPr algn="just">
              <a:buNone/>
            </a:pPr>
            <a:r>
              <a:rPr lang="en-IN" b="1" dirty="0" smtClean="0"/>
              <a:t>Achievement:</a:t>
            </a:r>
          </a:p>
          <a:p>
            <a:pPr algn="just">
              <a:buNone/>
            </a:pPr>
            <a:r>
              <a:rPr lang="en-IN" dirty="0" smtClean="0"/>
              <a:t> 	Graphical representation of an intersection of  horizontal lines and vertical lines taken as input. The input to the control, target and through lines have not been given. Hence the gates could not be placed along the coordinates.</a:t>
            </a:r>
            <a:endParaRPr lang="en-IN" b="1" dirty="0" smtClean="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5" name="Footer Placeholder 4"/>
          <p:cNvSpPr>
            <a:spLocks noGrp="1"/>
          </p:cNvSpPr>
          <p:nvPr>
            <p:ph type="ftr" sz="quarter" idx="11"/>
          </p:nvPr>
        </p:nvSpPr>
        <p:spPr/>
        <p:txBody>
          <a:bodyPr/>
          <a:lstStyle/>
          <a:p>
            <a:pPr>
              <a:defRPr/>
            </a:pPr>
            <a:r>
              <a:rPr lang="en-US" smtClean="0"/>
              <a:t>Reversible Circuit Simulator</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90525"/>
            <a:ext cx="8229600" cy="655637"/>
          </a:xfrm>
        </p:spPr>
        <p:txBody>
          <a:bodyPr/>
          <a:lstStyle/>
          <a:p>
            <a:r>
              <a:rPr lang="en-IN" b="1" dirty="0" smtClean="0"/>
              <a:t>Target vs. Achievement- 7</a:t>
            </a:r>
            <a:r>
              <a:rPr lang="en-IN" b="1" baseline="30000" dirty="0" smtClean="0"/>
              <a:t>th</a:t>
            </a:r>
            <a:r>
              <a:rPr lang="en-IN" b="1" dirty="0" smtClean="0"/>
              <a:t> Semester</a:t>
            </a:r>
            <a:endParaRPr lang="en-IN" dirty="0"/>
          </a:p>
        </p:txBody>
      </p:sp>
      <p:pic>
        <p:nvPicPr>
          <p:cNvPr id="7" name="Content Placeholder 6" descr="Untitled.png"/>
          <p:cNvPicPr>
            <a:picLocks noGrp="1" noChangeAspect="1"/>
          </p:cNvPicPr>
          <p:nvPr>
            <p:ph idx="1"/>
          </p:nvPr>
        </p:nvPicPr>
        <p:blipFill>
          <a:blip r:embed="rId2"/>
          <a:stretch>
            <a:fillRect/>
          </a:stretch>
        </p:blipFill>
        <p:spPr>
          <a:xfrm>
            <a:off x="4664075" y="3613151"/>
            <a:ext cx="4051300" cy="2209800"/>
          </a:xfrm>
        </p:spPr>
      </p:pic>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5" name="Footer Placeholder 4"/>
          <p:cNvSpPr>
            <a:spLocks noGrp="1"/>
          </p:cNvSpPr>
          <p:nvPr>
            <p:ph type="ftr" sz="quarter" idx="11"/>
          </p:nvPr>
        </p:nvSpPr>
        <p:spPr/>
        <p:txBody>
          <a:bodyPr/>
          <a:lstStyle/>
          <a:p>
            <a:pPr>
              <a:defRPr/>
            </a:pPr>
            <a:r>
              <a:rPr lang="en-US" smtClean="0"/>
              <a:t>Reversible Circuit Simulator</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23</a:t>
            </a:fld>
            <a:endParaRPr lang="en-US"/>
          </a:p>
        </p:txBody>
      </p:sp>
      <p:sp>
        <p:nvSpPr>
          <p:cNvPr id="9" name="TextBox 8"/>
          <p:cNvSpPr txBox="1"/>
          <p:nvPr/>
        </p:nvSpPr>
        <p:spPr>
          <a:xfrm>
            <a:off x="4940300" y="1679575"/>
            <a:ext cx="3775075" cy="1384995"/>
          </a:xfrm>
          <a:prstGeom prst="rect">
            <a:avLst/>
          </a:prstGeom>
          <a:noFill/>
        </p:spPr>
        <p:txBody>
          <a:bodyPr wrap="square" rtlCol="0">
            <a:spAutoFit/>
          </a:bodyPr>
          <a:lstStyle/>
          <a:p>
            <a:r>
              <a:rPr lang="en-IN" sz="2800" dirty="0" smtClean="0"/>
              <a:t>Input in the form of number of lines and gates taken from user.</a:t>
            </a:r>
            <a:endParaRPr lang="en-IN" sz="2800" dirty="0"/>
          </a:p>
        </p:txBody>
      </p:sp>
      <p:pic>
        <p:nvPicPr>
          <p:cNvPr id="10" name="Picture 9" descr="Untitled1.png"/>
          <p:cNvPicPr>
            <a:picLocks noChangeAspect="1"/>
          </p:cNvPicPr>
          <p:nvPr/>
        </p:nvPicPr>
        <p:blipFill>
          <a:blip r:embed="rId3"/>
          <a:stretch>
            <a:fillRect/>
          </a:stretch>
        </p:blipFill>
        <p:spPr>
          <a:xfrm>
            <a:off x="244476" y="1311275"/>
            <a:ext cx="4419600" cy="2209800"/>
          </a:xfrm>
          <a:prstGeom prst="rect">
            <a:avLst/>
          </a:prstGeom>
        </p:spPr>
      </p:pic>
      <p:sp>
        <p:nvSpPr>
          <p:cNvPr id="12" name="TextBox 11"/>
          <p:cNvSpPr txBox="1"/>
          <p:nvPr/>
        </p:nvSpPr>
        <p:spPr>
          <a:xfrm>
            <a:off x="336550" y="3981450"/>
            <a:ext cx="4235450" cy="2246769"/>
          </a:xfrm>
          <a:prstGeom prst="rect">
            <a:avLst/>
          </a:prstGeom>
          <a:noFill/>
        </p:spPr>
        <p:txBody>
          <a:bodyPr wrap="square" rtlCol="0">
            <a:spAutoFit/>
          </a:bodyPr>
          <a:lstStyle/>
          <a:p>
            <a:r>
              <a:rPr lang="en-IN" sz="2800" dirty="0" smtClean="0"/>
              <a:t>Output as a graphical representation of an intersection of 4 horizontal lines and 7 vertical lines</a:t>
            </a:r>
            <a:endParaRPr lang="en-IN" sz="2800" dirty="0"/>
          </a:p>
        </p:txBody>
      </p:sp>
      <p:sp>
        <p:nvSpPr>
          <p:cNvPr id="13" name="TextBox 12"/>
          <p:cNvSpPr txBox="1"/>
          <p:nvPr/>
        </p:nvSpPr>
        <p:spPr>
          <a:xfrm>
            <a:off x="1349375" y="3521075"/>
            <a:ext cx="2762250" cy="338554"/>
          </a:xfrm>
          <a:prstGeom prst="rect">
            <a:avLst/>
          </a:prstGeom>
          <a:noFill/>
        </p:spPr>
        <p:txBody>
          <a:bodyPr wrap="square" rtlCol="0">
            <a:spAutoFit/>
          </a:bodyPr>
          <a:lstStyle/>
          <a:p>
            <a:r>
              <a:rPr lang="en-IN" dirty="0" smtClean="0"/>
              <a:t>Fig. 6: Input form</a:t>
            </a:r>
            <a:endParaRPr lang="en-IN" dirty="0"/>
          </a:p>
        </p:txBody>
      </p:sp>
      <p:sp>
        <p:nvSpPr>
          <p:cNvPr id="14" name="TextBox 13"/>
          <p:cNvSpPr txBox="1"/>
          <p:nvPr/>
        </p:nvSpPr>
        <p:spPr>
          <a:xfrm>
            <a:off x="6045200" y="5822950"/>
            <a:ext cx="1487908" cy="338554"/>
          </a:xfrm>
          <a:prstGeom prst="rect">
            <a:avLst/>
          </a:prstGeom>
          <a:noFill/>
        </p:spPr>
        <p:txBody>
          <a:bodyPr wrap="none" rtlCol="0">
            <a:spAutoFit/>
          </a:bodyPr>
          <a:lstStyle/>
          <a:p>
            <a:r>
              <a:rPr lang="en-IN" dirty="0" smtClean="0"/>
              <a:t>Fig. 7: Output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Plan of Work-8</a:t>
            </a:r>
            <a:r>
              <a:rPr lang="en-IN" b="1" baseline="30000" dirty="0" smtClean="0"/>
              <a:t>th</a:t>
            </a:r>
            <a:r>
              <a:rPr lang="en-IN" b="1" dirty="0" smtClean="0"/>
              <a:t> Semester</a:t>
            </a:r>
            <a:endParaRPr lang="en-IN" b="1" dirty="0"/>
          </a:p>
        </p:txBody>
      </p:sp>
      <p:graphicFrame>
        <p:nvGraphicFramePr>
          <p:cNvPr id="7" name="Content Placeholder 6"/>
          <p:cNvGraphicFramePr>
            <a:graphicFrameLocks noGrp="1"/>
          </p:cNvGraphicFramePr>
          <p:nvPr>
            <p:ph idx="1"/>
          </p:nvPr>
        </p:nvGraphicFramePr>
        <p:xfrm>
          <a:off x="244475" y="1219200"/>
          <a:ext cx="8747125" cy="4807450"/>
        </p:xfrm>
        <a:graphic>
          <a:graphicData uri="http://schemas.openxmlformats.org/drawingml/2006/table">
            <a:tbl>
              <a:tblPr firstRow="1" bandRow="1">
                <a:tableStyleId>{5C22544A-7EE6-4342-B048-85BDC9FD1C3A}</a:tableStyleId>
              </a:tblPr>
              <a:tblGrid>
                <a:gridCol w="1933575"/>
                <a:gridCol w="6813550"/>
              </a:tblGrid>
              <a:tr h="562716">
                <a:tc>
                  <a:txBody>
                    <a:bodyPr/>
                    <a:lstStyle/>
                    <a:p>
                      <a:pPr algn="just"/>
                      <a:r>
                        <a:rPr lang="en-IN" sz="2800" dirty="0" smtClean="0">
                          <a:solidFill>
                            <a:schemeClr val="tx1"/>
                          </a:solidFill>
                        </a:rPr>
                        <a:t>Month</a:t>
                      </a:r>
                      <a:endParaRPr lang="en-IN" sz="2800" dirty="0">
                        <a:solidFill>
                          <a:schemeClr val="tx1"/>
                        </a:solidFill>
                      </a:endParaRPr>
                    </a:p>
                  </a:txBody>
                  <a:tcPr>
                    <a:solidFill>
                      <a:schemeClr val="accent2">
                        <a:lumMod val="60000"/>
                        <a:lumOff val="40000"/>
                      </a:schemeClr>
                    </a:solidFill>
                  </a:tcPr>
                </a:tc>
                <a:tc>
                  <a:txBody>
                    <a:bodyPr/>
                    <a:lstStyle/>
                    <a:p>
                      <a:pPr algn="just"/>
                      <a:r>
                        <a:rPr lang="en-IN" sz="2800" dirty="0" smtClean="0">
                          <a:solidFill>
                            <a:schemeClr val="tx1"/>
                          </a:solidFill>
                        </a:rPr>
                        <a:t>Plan of Work</a:t>
                      </a:r>
                      <a:endParaRPr lang="en-IN" sz="2800" dirty="0">
                        <a:solidFill>
                          <a:schemeClr val="tx1"/>
                        </a:solidFill>
                      </a:endParaRPr>
                    </a:p>
                  </a:txBody>
                  <a:tcPr>
                    <a:solidFill>
                      <a:schemeClr val="accent2">
                        <a:lumMod val="60000"/>
                        <a:lumOff val="40000"/>
                      </a:schemeClr>
                    </a:solidFill>
                  </a:tcPr>
                </a:tc>
              </a:tr>
              <a:tr h="818409">
                <a:tc>
                  <a:txBody>
                    <a:bodyPr/>
                    <a:lstStyle/>
                    <a:p>
                      <a:pPr algn="just"/>
                      <a:r>
                        <a:rPr lang="en-IN" sz="2800" dirty="0" smtClean="0"/>
                        <a:t>With</a:t>
                      </a:r>
                      <a:r>
                        <a:rPr lang="en-IN" sz="2800" baseline="0" dirty="0" smtClean="0"/>
                        <a:t>in February</a:t>
                      </a:r>
                      <a:endParaRPr lang="en-IN" sz="2800" dirty="0"/>
                    </a:p>
                  </a:txBody>
                  <a:tcPr/>
                </a:tc>
                <a:tc>
                  <a:txBody>
                    <a:bodyPr/>
                    <a:lstStyle/>
                    <a:p>
                      <a:pPr algn="just"/>
                      <a:r>
                        <a:rPr lang="en-IN" sz="2800" dirty="0" smtClean="0"/>
                        <a:t>Drawing</a:t>
                      </a:r>
                      <a:r>
                        <a:rPr lang="en-IN" sz="2800" baseline="0" dirty="0" smtClean="0"/>
                        <a:t> the circuit with </a:t>
                      </a:r>
                      <a:r>
                        <a:rPr lang="en-IN" sz="2800" baseline="0" dirty="0" err="1" smtClean="0"/>
                        <a:t>Toffoli</a:t>
                      </a:r>
                      <a:r>
                        <a:rPr lang="en-IN" sz="2800" baseline="0" dirty="0" smtClean="0"/>
                        <a:t> gates using both Manual Entry and Gate ID method.</a:t>
                      </a:r>
                      <a:endParaRPr lang="en-IN" sz="2800" dirty="0"/>
                    </a:p>
                  </a:txBody>
                  <a:tcPr/>
                </a:tc>
              </a:tr>
              <a:tr h="916199">
                <a:tc>
                  <a:txBody>
                    <a:bodyPr/>
                    <a:lstStyle/>
                    <a:p>
                      <a:pPr algn="just"/>
                      <a:r>
                        <a:rPr lang="en-IN" sz="2800" dirty="0" smtClean="0">
                          <a:solidFill>
                            <a:schemeClr val="tx1"/>
                          </a:solidFill>
                        </a:rPr>
                        <a:t>Within</a:t>
                      </a:r>
                      <a:r>
                        <a:rPr lang="en-IN" sz="2800" baseline="0" dirty="0" smtClean="0">
                          <a:solidFill>
                            <a:schemeClr val="tx1"/>
                          </a:solidFill>
                        </a:rPr>
                        <a:t> March</a:t>
                      </a:r>
                      <a:endParaRPr lang="en-IN" sz="2800" dirty="0">
                        <a:solidFill>
                          <a:schemeClr val="tx1"/>
                        </a:solidFill>
                      </a:endParaRPr>
                    </a:p>
                  </a:txBody>
                  <a:tcPr/>
                </a:tc>
                <a:tc>
                  <a:txBody>
                    <a:bodyPr/>
                    <a:lstStyle/>
                    <a:p>
                      <a:pPr algn="just"/>
                      <a:r>
                        <a:rPr lang="en-IN" sz="2800" dirty="0" smtClean="0"/>
                        <a:t>Saving circuit</a:t>
                      </a:r>
                      <a:r>
                        <a:rPr lang="en-IN" sz="2800" baseline="0" dirty="0" smtClean="0"/>
                        <a:t> </a:t>
                      </a:r>
                      <a:r>
                        <a:rPr lang="en-IN" sz="2800" dirty="0" smtClean="0"/>
                        <a:t>diagram as image and opening the saved circuit. </a:t>
                      </a:r>
                      <a:endParaRPr lang="en-IN" sz="2800" dirty="0"/>
                    </a:p>
                  </a:txBody>
                  <a:tcPr/>
                </a:tc>
              </a:tr>
              <a:tr h="1196975">
                <a:tc>
                  <a:txBody>
                    <a:bodyPr/>
                    <a:lstStyle/>
                    <a:p>
                      <a:pPr algn="just"/>
                      <a:r>
                        <a:rPr lang="en-IN" sz="2800" dirty="0" smtClean="0">
                          <a:solidFill>
                            <a:schemeClr val="tx1"/>
                          </a:solidFill>
                        </a:rPr>
                        <a:t>Within</a:t>
                      </a:r>
                      <a:r>
                        <a:rPr lang="en-IN" sz="2800" baseline="0" dirty="0" smtClean="0">
                          <a:solidFill>
                            <a:schemeClr val="tx1"/>
                          </a:solidFill>
                        </a:rPr>
                        <a:t> April</a:t>
                      </a:r>
                      <a:endParaRPr lang="en-IN" sz="2800" dirty="0">
                        <a:solidFill>
                          <a:schemeClr val="tx1"/>
                        </a:solidFill>
                      </a:endParaRPr>
                    </a:p>
                  </a:txBody>
                  <a:tcPr/>
                </a:tc>
                <a:tc>
                  <a:txBody>
                    <a:bodyPr/>
                    <a:lstStyle/>
                    <a:p>
                      <a:pPr algn="just"/>
                      <a:r>
                        <a:rPr lang="en-IN" sz="2800" dirty="0" smtClean="0"/>
                        <a:t>All submenus under the “Open” menu will be completed. </a:t>
                      </a:r>
                      <a:r>
                        <a:rPr lang="en-IN" sz="2800" dirty="0" err="1" smtClean="0"/>
                        <a:t>Eg</a:t>
                      </a:r>
                      <a:r>
                        <a:rPr lang="en-IN" sz="2800" dirty="0" smtClean="0"/>
                        <a:t>: Adders, Cycle Functions etc.</a:t>
                      </a:r>
                      <a:endParaRPr lang="en-IN" sz="2800" dirty="0"/>
                    </a:p>
                  </a:txBody>
                  <a:tcPr/>
                </a:tc>
              </a:tr>
              <a:tr h="983374">
                <a:tc>
                  <a:txBody>
                    <a:bodyPr/>
                    <a:lstStyle/>
                    <a:p>
                      <a:pPr algn="just"/>
                      <a:r>
                        <a:rPr lang="en-IN" sz="2800" dirty="0" smtClean="0">
                          <a:solidFill>
                            <a:schemeClr val="tx1"/>
                          </a:solidFill>
                        </a:rPr>
                        <a:t>Within May</a:t>
                      </a:r>
                      <a:endParaRPr lang="en-IN" sz="2800" dirty="0">
                        <a:solidFill>
                          <a:schemeClr val="tx1"/>
                        </a:solidFill>
                      </a:endParaRPr>
                    </a:p>
                  </a:txBody>
                  <a:tcPr/>
                </a:tc>
                <a:tc>
                  <a:txBody>
                    <a:bodyPr/>
                    <a:lstStyle/>
                    <a:p>
                      <a:pPr algn="just"/>
                      <a:r>
                        <a:rPr lang="en-IN" sz="2800" dirty="0" smtClean="0"/>
                        <a:t>Single</a:t>
                      </a:r>
                      <a:r>
                        <a:rPr lang="en-IN" sz="2800" baseline="0" dirty="0" smtClean="0"/>
                        <a:t> Missing Gate Fault will be tested.</a:t>
                      </a:r>
                      <a:endParaRPr lang="en-IN" sz="2800" dirty="0"/>
                    </a:p>
                  </a:txBody>
                  <a:tcPr/>
                </a:tc>
              </a:tr>
            </a:tbl>
          </a:graphicData>
        </a:graphic>
      </p:graphicFrame>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5" name="Footer Placeholder 4"/>
          <p:cNvSpPr>
            <a:spLocks noGrp="1"/>
          </p:cNvSpPr>
          <p:nvPr>
            <p:ph type="ftr" sz="quarter" idx="11"/>
          </p:nvPr>
        </p:nvSpPr>
        <p:spPr/>
        <p:txBody>
          <a:bodyPr/>
          <a:lstStyle/>
          <a:p>
            <a:pPr>
              <a:defRPr/>
            </a:pPr>
            <a:r>
              <a:rPr lang="en-US" smtClean="0"/>
              <a:t>Reversible Circuit Simulator</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lvl="0" algn="just"/>
            <a:r>
              <a:rPr lang="en-IN" dirty="0" smtClean="0"/>
              <a:t>An irreversible circuit can be converted to reversible circuit by making the number of input lines equal to the number of output lines where the newly added output lines are called </a:t>
            </a:r>
            <a:r>
              <a:rPr lang="en-IN" b="1" dirty="0" smtClean="0"/>
              <a:t>Garbage Output.</a:t>
            </a:r>
            <a:endParaRPr lang="en-US" dirty="0" smtClean="0"/>
          </a:p>
          <a:p>
            <a:pPr lvl="0" algn="just"/>
            <a:r>
              <a:rPr lang="en-IN" dirty="0" smtClean="0"/>
              <a:t>The output lines always have an unique combination that is used to determine the inputs given to the circuit correctly, eliminating loss </a:t>
            </a:r>
            <a:r>
              <a:rPr lang="en-IN" smtClean="0"/>
              <a:t>of information. </a:t>
            </a:r>
            <a:endParaRPr lang="en-US" dirty="0" smtClean="0"/>
          </a:p>
          <a:p>
            <a:pPr>
              <a:buNone/>
            </a:pPr>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25</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dirty="0" smtClean="0"/>
              <a:t>References</a:t>
            </a:r>
            <a:endParaRPr lang="en-IN" b="1" dirty="0" smtClean="0"/>
          </a:p>
        </p:txBody>
      </p:sp>
      <p:sp>
        <p:nvSpPr>
          <p:cNvPr id="16387" name="Content Placeholder 2"/>
          <p:cNvSpPr>
            <a:spLocks noGrp="1"/>
          </p:cNvSpPr>
          <p:nvPr>
            <p:ph idx="1"/>
          </p:nvPr>
        </p:nvSpPr>
        <p:spPr/>
        <p:txBody>
          <a:bodyPr/>
          <a:lstStyle/>
          <a:p>
            <a:pPr algn="just" eaLnBrk="1" hangingPunct="1"/>
            <a:r>
              <a:rPr lang="en-IN" dirty="0" smtClean="0"/>
              <a:t> R. Feynman. Quantum mechanical computers. In Optic News, volume 11(2) pages 11 20, 1985.</a:t>
            </a:r>
          </a:p>
          <a:p>
            <a:pPr algn="just" eaLnBrk="1" hangingPunct="1"/>
            <a:r>
              <a:rPr lang="en-IN" dirty="0" smtClean="0"/>
              <a:t>D. </a:t>
            </a:r>
            <a:r>
              <a:rPr lang="en-IN" dirty="0" err="1" smtClean="0"/>
              <a:t>Maslov</a:t>
            </a:r>
            <a:r>
              <a:rPr lang="en-IN" dirty="0" smtClean="0"/>
              <a:t> and G. W. </a:t>
            </a:r>
            <a:r>
              <a:rPr lang="en-IN" dirty="0" err="1" smtClean="0"/>
              <a:t>Dueck</a:t>
            </a:r>
            <a:r>
              <a:rPr lang="en-IN" dirty="0" smtClean="0"/>
              <a:t>. Garbage in reversible design of multiple output functions. In Proc. of 6th International Symposium on Representations and Methodology of Future Computing Technologies, pages 162-170, March 2003.</a:t>
            </a:r>
          </a:p>
          <a:p>
            <a:pPr eaLnBrk="1" hangingPunct="1"/>
            <a:endParaRPr lang="en-IN" dirty="0" smtClean="0"/>
          </a:p>
          <a:p>
            <a:pPr eaLnBrk="1" hangingPunct="1"/>
            <a:endParaRPr lang="en-IN" dirty="0" smtClean="0"/>
          </a:p>
        </p:txBody>
      </p:sp>
      <p:sp>
        <p:nvSpPr>
          <p:cNvPr id="16388" name="Date Placeholder 3"/>
          <p:cNvSpPr>
            <a:spLocks noGrp="1"/>
          </p:cNvSpPr>
          <p:nvPr>
            <p:ph type="dt" sz="quarter" idx="10"/>
          </p:nvPr>
        </p:nvSpPr>
        <p:spPr>
          <a:noFill/>
        </p:spPr>
        <p:txBody>
          <a:bodyPr/>
          <a:lstStyle/>
          <a:p>
            <a:r>
              <a:rPr lang="en-US" smtClean="0"/>
              <a:t>NITMAS Dept. of Computer Science and Engineering 2012-2016: November 15</a:t>
            </a:r>
            <a:endParaRPr lang="en-US"/>
          </a:p>
        </p:txBody>
      </p:sp>
      <p:sp>
        <p:nvSpPr>
          <p:cNvPr id="16390" name="Slide Number Placeholder 5"/>
          <p:cNvSpPr>
            <a:spLocks noGrp="1"/>
          </p:cNvSpPr>
          <p:nvPr>
            <p:ph type="sldNum" sz="quarter" idx="12"/>
          </p:nvPr>
        </p:nvSpPr>
        <p:spPr>
          <a:noFill/>
        </p:spPr>
        <p:txBody>
          <a:bodyPr/>
          <a:lstStyle/>
          <a:p>
            <a:fld id="{A6C9DC00-8633-414A-AFA9-95E1C52C49B9}" type="slidenum">
              <a:rPr lang="en-US"/>
              <a:pPr/>
              <a:t>26</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730500" y="2692400"/>
            <a:ext cx="4114800" cy="1212849"/>
          </a:xfrm>
        </p:spPr>
        <p:txBody>
          <a:bodyPr/>
          <a:lstStyle/>
          <a:p>
            <a:pPr algn="ctr">
              <a:buNone/>
            </a:pPr>
            <a:r>
              <a:rPr lang="en-IN" sz="4800" dirty="0" smtClean="0"/>
              <a:t>Thank You</a:t>
            </a:r>
            <a:endParaRPr lang="en-IN" sz="4800"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5" name="Footer Placeholder 4"/>
          <p:cNvSpPr>
            <a:spLocks noGrp="1"/>
          </p:cNvSpPr>
          <p:nvPr>
            <p:ph type="ftr" sz="quarter" idx="11"/>
          </p:nvPr>
        </p:nvSpPr>
        <p:spPr/>
        <p:txBody>
          <a:bodyPr/>
          <a:lstStyle/>
          <a:p>
            <a:pPr>
              <a:defRPr/>
            </a:pPr>
            <a:r>
              <a:rPr lang="en-US" smtClean="0"/>
              <a:t>Reversible Circuit Simulator</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 Overview</a:t>
            </a:r>
            <a:endParaRPr lang="en-IN" b="1" dirty="0"/>
          </a:p>
        </p:txBody>
      </p:sp>
      <p:sp>
        <p:nvSpPr>
          <p:cNvPr id="3" name="Content Placeholder 2"/>
          <p:cNvSpPr>
            <a:spLocks noGrp="1"/>
          </p:cNvSpPr>
          <p:nvPr>
            <p:ph idx="1"/>
          </p:nvPr>
        </p:nvSpPr>
        <p:spPr/>
        <p:txBody>
          <a:bodyPr/>
          <a:lstStyle/>
          <a:p>
            <a:r>
              <a:rPr lang="en-IN" dirty="0" smtClean="0"/>
              <a:t>Design a simulator to draw and test reversible circuits.</a:t>
            </a:r>
          </a:p>
          <a:p>
            <a:endParaRPr lang="en-IN" dirty="0" smtClean="0"/>
          </a:p>
          <a:p>
            <a:r>
              <a:rPr lang="en-IN" dirty="0" smtClean="0"/>
              <a:t>Give the user the freedom to implement any reversible circuit and also to edit and delete the circuit.</a:t>
            </a:r>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5" name="Footer Placeholder 4"/>
          <p:cNvSpPr>
            <a:spLocks noGrp="1"/>
          </p:cNvSpPr>
          <p:nvPr>
            <p:ph type="ftr" sz="quarter" idx="11"/>
          </p:nvPr>
        </p:nvSpPr>
        <p:spPr/>
        <p:txBody>
          <a:bodyPr/>
          <a:lstStyle/>
          <a:p>
            <a:pPr>
              <a:defRPr/>
            </a:pPr>
            <a:r>
              <a:rPr lang="en-US" smtClean="0"/>
              <a:t>Reversible Circuit Simulator</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dirty="0" smtClean="0"/>
              <a:t>Background Study</a:t>
            </a:r>
            <a:endParaRPr lang="en-IN" b="1" dirty="0" smtClean="0"/>
          </a:p>
        </p:txBody>
      </p:sp>
      <p:sp>
        <p:nvSpPr>
          <p:cNvPr id="15363" name="Content Placeholder 2"/>
          <p:cNvSpPr>
            <a:spLocks noGrp="1"/>
          </p:cNvSpPr>
          <p:nvPr>
            <p:ph idx="1"/>
          </p:nvPr>
        </p:nvSpPr>
        <p:spPr/>
        <p:txBody>
          <a:bodyPr/>
          <a:lstStyle/>
          <a:p>
            <a:pPr algn="just" eaLnBrk="1" hangingPunct="1"/>
            <a:r>
              <a:rPr lang="en-IN" dirty="0" smtClean="0"/>
              <a:t>One of the emerging research areas in quantum computing involves synthesis and testing of reversible logic circuits. </a:t>
            </a:r>
          </a:p>
          <a:p>
            <a:pPr algn="just"/>
            <a:endParaRPr lang="en-IN" dirty="0" smtClean="0"/>
          </a:p>
          <a:p>
            <a:pPr algn="just"/>
            <a:r>
              <a:rPr lang="en-IN" dirty="0" smtClean="0"/>
              <a:t>Management of energy loss is an important issue in digital logic design for the customer.</a:t>
            </a:r>
          </a:p>
          <a:p>
            <a:pPr algn="just"/>
            <a:endParaRPr lang="en-IN" dirty="0" smtClean="0"/>
          </a:p>
          <a:p>
            <a:pPr algn="just"/>
            <a:r>
              <a:rPr lang="en-IN" dirty="0" smtClean="0"/>
              <a:t>Information lossless-</a:t>
            </a:r>
            <a:r>
              <a:rPr lang="en-IN" dirty="0" err="1" smtClean="0"/>
              <a:t>ness</a:t>
            </a:r>
            <a:r>
              <a:rPr lang="en-IN" dirty="0" smtClean="0"/>
              <a:t> due to reversibility may lead to zero-energy dissipating circuit realization in the ideal case.</a:t>
            </a:r>
            <a:endParaRPr lang="en-US" dirty="0" smtClean="0"/>
          </a:p>
        </p:txBody>
      </p:sp>
      <p:sp>
        <p:nvSpPr>
          <p:cNvPr id="15364" name="Date Placeholder 3"/>
          <p:cNvSpPr>
            <a:spLocks noGrp="1"/>
          </p:cNvSpPr>
          <p:nvPr>
            <p:ph type="dt" sz="quarter" idx="10"/>
          </p:nvPr>
        </p:nvSpPr>
        <p:spPr>
          <a:noFill/>
        </p:spPr>
        <p:txBody>
          <a:bodyPr/>
          <a:lstStyle/>
          <a:p>
            <a:r>
              <a:rPr lang="en-US" smtClean="0"/>
              <a:t>NITMAS Dept. of Computer Science and Engineering 2012-2016: November 15</a:t>
            </a:r>
            <a:endParaRPr lang="en-US"/>
          </a:p>
        </p:txBody>
      </p:sp>
      <p:sp>
        <p:nvSpPr>
          <p:cNvPr id="15366" name="Slide Number Placeholder 5"/>
          <p:cNvSpPr>
            <a:spLocks noGrp="1"/>
          </p:cNvSpPr>
          <p:nvPr>
            <p:ph type="sldNum" sz="quarter" idx="12"/>
          </p:nvPr>
        </p:nvSpPr>
        <p:spPr>
          <a:noFill/>
        </p:spPr>
        <p:txBody>
          <a:bodyPr/>
          <a:lstStyle/>
          <a:p>
            <a:fld id="{9B64D0B5-6795-4F13-9774-77385018BE61}" type="slidenum">
              <a:rPr lang="en-US"/>
              <a:pPr/>
              <a:t>4</a:t>
            </a:fld>
            <a:endParaRPr lang="en-US" dirty="0"/>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5525"/>
          </a:xfrm>
        </p:spPr>
        <p:txBody>
          <a:bodyPr/>
          <a:lstStyle/>
          <a:p>
            <a:pPr algn="just"/>
            <a:r>
              <a:rPr lang="en-IN" dirty="0" smtClean="0"/>
              <a:t>A reversible circuit has equal number of inputs and outputs, and maps each input vector to a unique output vector and vice-versa.</a:t>
            </a:r>
          </a:p>
          <a:p>
            <a:pPr algn="just"/>
            <a:r>
              <a:rPr lang="en-IN" dirty="0" err="1" smtClean="0"/>
              <a:t>RevSim</a:t>
            </a:r>
            <a:r>
              <a:rPr lang="en-IN" dirty="0" smtClean="0"/>
              <a:t> </a:t>
            </a:r>
            <a:r>
              <a:rPr lang="en-IN" dirty="0" smtClean="0"/>
              <a:t>unlike other simulators gives the user the freedom to implement any reversible circuit and also to </a:t>
            </a:r>
            <a:r>
              <a:rPr lang="en-IN" dirty="0" smtClean="0"/>
              <a:t>edit, delete and show the Boolean expression of the </a:t>
            </a:r>
            <a:r>
              <a:rPr lang="en-IN" dirty="0" smtClean="0"/>
              <a:t>circuit.</a:t>
            </a:r>
          </a:p>
          <a:p>
            <a:pPr algn="just"/>
            <a:r>
              <a:rPr lang="en-IN" dirty="0" smtClean="0"/>
              <a:t>The </a:t>
            </a:r>
            <a:r>
              <a:rPr lang="en-IN" dirty="0" smtClean="0"/>
              <a:t>proposed work focuses primarily on the testing of reversible circuit constructed with CCNOT gates (</a:t>
            </a:r>
            <a:r>
              <a:rPr lang="en-IN" dirty="0" err="1" smtClean="0"/>
              <a:t>Toffoli</a:t>
            </a:r>
            <a:r>
              <a:rPr lang="en-IN" dirty="0" smtClean="0"/>
              <a:t> gates).</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5</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
        <p:nvSpPr>
          <p:cNvPr id="9" name="Rectangle 8"/>
          <p:cNvSpPr/>
          <p:nvPr/>
        </p:nvSpPr>
        <p:spPr>
          <a:xfrm>
            <a:off x="428626" y="482600"/>
            <a:ext cx="8286749" cy="584775"/>
          </a:xfrm>
          <a:prstGeom prst="rect">
            <a:avLst/>
          </a:prstGeom>
        </p:spPr>
        <p:txBody>
          <a:bodyPr wrap="square">
            <a:spAutoFit/>
          </a:bodyPr>
          <a:lstStyle/>
          <a:p>
            <a:pPr algn="ctr"/>
            <a:r>
              <a:rPr lang="en-US" sz="3200" b="1" dirty="0" smtClean="0">
                <a:solidFill>
                  <a:srgbClr val="320000"/>
                </a:solidFill>
              </a:rPr>
              <a:t>Background Study</a:t>
            </a:r>
            <a:endParaRPr lang="en-IN" sz="3200" dirty="0">
              <a:solidFill>
                <a:srgbClr val="32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algn="just">
              <a:buNone/>
            </a:pPr>
            <a:r>
              <a:rPr lang="en-IN" dirty="0" smtClean="0"/>
              <a:t>	</a:t>
            </a:r>
            <a:r>
              <a:rPr lang="en-IN" b="1" dirty="0" smtClean="0"/>
              <a:t>Irreversible Circuit:</a:t>
            </a:r>
          </a:p>
          <a:p>
            <a:pPr algn="just"/>
            <a:r>
              <a:rPr lang="en-IN" dirty="0" smtClean="0"/>
              <a:t>An </a:t>
            </a:r>
            <a:r>
              <a:rPr lang="en-IN" b="1" dirty="0" smtClean="0"/>
              <a:t>irreversible circuit</a:t>
            </a:r>
            <a:r>
              <a:rPr lang="en-IN" dirty="0" smtClean="0"/>
              <a:t> is a </a:t>
            </a:r>
            <a:r>
              <a:rPr lang="en-IN" b="1" dirty="0" smtClean="0"/>
              <a:t>circuit</a:t>
            </a:r>
            <a:r>
              <a:rPr lang="en-IN" dirty="0" smtClean="0"/>
              <a:t> whose inputs cannot be reconstructed from its outputs.</a:t>
            </a:r>
          </a:p>
          <a:p>
            <a:endParaRPr lang="en-IN" dirty="0" smtClean="0"/>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6</a:t>
            </a:fld>
            <a:endParaRPr lang="en-US" dirty="0"/>
          </a:p>
        </p:txBody>
      </p:sp>
      <p:pic>
        <p:nvPicPr>
          <p:cNvPr id="7" name="Picture 6" descr="xor.png"/>
          <p:cNvPicPr>
            <a:picLocks noChangeAspect="1"/>
          </p:cNvPicPr>
          <p:nvPr/>
        </p:nvPicPr>
        <p:blipFill>
          <a:blip r:embed="rId2"/>
          <a:stretch>
            <a:fillRect/>
          </a:stretch>
        </p:blipFill>
        <p:spPr>
          <a:xfrm>
            <a:off x="2270125" y="2876550"/>
            <a:ext cx="5064124" cy="2960705"/>
          </a:xfrm>
          <a:prstGeom prst="rect">
            <a:avLst/>
          </a:prstGeom>
        </p:spPr>
      </p:pic>
      <p:sp>
        <p:nvSpPr>
          <p:cNvPr id="8" name="Footer Placeholder 7"/>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a:buNone/>
            </a:pPr>
            <a:r>
              <a:rPr lang="en-IN" dirty="0" smtClean="0"/>
              <a:t>     </a:t>
            </a:r>
            <a:r>
              <a:rPr lang="en-IN" b="1" dirty="0" smtClean="0"/>
              <a:t>Disadvantages</a:t>
            </a:r>
            <a:r>
              <a:rPr lang="en-IN" dirty="0" smtClean="0"/>
              <a:t>:</a:t>
            </a:r>
          </a:p>
          <a:p>
            <a:pPr algn="just"/>
            <a:r>
              <a:rPr lang="en-IN" dirty="0" smtClean="0"/>
              <a:t>We can say that the common irreversible gates like AND, OR, NOR and NAND erases one bit of information on every operation.</a:t>
            </a:r>
          </a:p>
          <a:p>
            <a:pPr algn="just"/>
            <a:endParaRPr lang="en-IN" dirty="0" smtClean="0"/>
          </a:p>
          <a:p>
            <a:pPr algn="just"/>
            <a:r>
              <a:rPr lang="en-IN" dirty="0" smtClean="0"/>
              <a:t> Consequently each bit of lost information will lead to the release of at least kTln2 amount of heat. This leads to increase in entropy.</a:t>
            </a:r>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7</a:t>
            </a:fld>
            <a:endParaRPr lang="en-US" dirty="0"/>
          </a:p>
        </p:txBody>
      </p:sp>
      <p:sp>
        <p:nvSpPr>
          <p:cNvPr id="8" name="Footer Placeholder 7"/>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fontAlgn="auto">
              <a:spcBef>
                <a:spcPts val="0"/>
              </a:spcBef>
              <a:spcAft>
                <a:spcPts val="0"/>
              </a:spcAft>
              <a:buNone/>
              <a:defRPr/>
            </a:pPr>
            <a:r>
              <a:rPr lang="en-US" b="1" dirty="0" smtClean="0"/>
              <a:t>	Reversible Gate</a:t>
            </a:r>
            <a:r>
              <a:rPr lang="en-US" dirty="0" smtClean="0"/>
              <a:t>:</a:t>
            </a:r>
          </a:p>
          <a:p>
            <a:pPr fontAlgn="auto">
              <a:spcBef>
                <a:spcPts val="0"/>
              </a:spcBef>
              <a:spcAft>
                <a:spcPts val="0"/>
              </a:spcAft>
              <a:defRPr/>
            </a:pPr>
            <a:endParaRPr lang="en-US" dirty="0" smtClean="0"/>
          </a:p>
          <a:p>
            <a:pPr algn="just" fontAlgn="auto">
              <a:spcBef>
                <a:spcPts val="0"/>
              </a:spcBef>
              <a:spcAft>
                <a:spcPts val="0"/>
              </a:spcAft>
              <a:defRPr/>
            </a:pPr>
            <a:r>
              <a:rPr lang="en-US" dirty="0" smtClean="0"/>
              <a:t>Defined </a:t>
            </a:r>
            <a:r>
              <a:rPr lang="en-US" dirty="0" smtClean="0"/>
              <a:t>as set of target and control lines such that there may or may not be control line but there has to be one target line for each reversible gate</a:t>
            </a:r>
          </a:p>
          <a:p>
            <a:pPr algn="just" fontAlgn="auto">
              <a:spcBef>
                <a:spcPts val="0"/>
              </a:spcBef>
              <a:spcAft>
                <a:spcPts val="0"/>
              </a:spcAft>
              <a:defRPr/>
            </a:pPr>
            <a:endParaRPr lang="en-US" dirty="0" smtClean="0"/>
          </a:p>
          <a:p>
            <a:pPr algn="just" fontAlgn="auto">
              <a:spcBef>
                <a:spcPts val="0"/>
              </a:spcBef>
              <a:spcAft>
                <a:spcPts val="0"/>
              </a:spcAft>
              <a:defRPr/>
            </a:pPr>
            <a:r>
              <a:rPr lang="en-US" smtClean="0"/>
              <a:t>Reversible </a:t>
            </a:r>
            <a:r>
              <a:rPr lang="en-US" dirty="0" smtClean="0"/>
              <a:t>gate is </a:t>
            </a:r>
            <a:r>
              <a:rPr lang="en-US" b="1" i="1" dirty="0" smtClean="0"/>
              <a:t>g(C,T) </a:t>
            </a:r>
            <a:r>
              <a:rPr lang="en-US" dirty="0" smtClean="0"/>
              <a:t>where C is set of control lines and T is set of target lines such that C∩T=</a:t>
            </a:r>
            <a:r>
              <a:rPr lang="en-US" sz="3200" dirty="0" smtClean="0">
                <a:cs typeface="Arial" charset="0"/>
              </a:rPr>
              <a:t> ᶲ </a:t>
            </a:r>
            <a:r>
              <a:rPr lang="en-US" dirty="0" smtClean="0">
                <a:cs typeface="Arial" charset="0"/>
              </a:rPr>
              <a:t>and T≠ ᶲ</a:t>
            </a:r>
          </a:p>
          <a:p>
            <a:pPr fontAlgn="auto">
              <a:spcBef>
                <a:spcPts val="0"/>
              </a:spcBef>
              <a:spcAft>
                <a:spcPts val="0"/>
              </a:spcAft>
              <a:defRPr/>
            </a:pPr>
            <a:endParaRPr lang="en-US" dirty="0" smtClean="0"/>
          </a:p>
          <a:p>
            <a:pPr fontAlgn="auto">
              <a:spcBef>
                <a:spcPts val="0"/>
              </a:spcBef>
              <a:spcAft>
                <a:spcPts val="0"/>
              </a:spcAft>
              <a:defRPr/>
            </a:pPr>
            <a:endParaRPr lang="en-US" dirty="0" smtClean="0"/>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Study</a:t>
            </a:r>
            <a:endParaRPr lang="en-IN" dirty="0"/>
          </a:p>
        </p:txBody>
      </p:sp>
      <p:sp>
        <p:nvSpPr>
          <p:cNvPr id="3" name="Content Placeholder 2"/>
          <p:cNvSpPr>
            <a:spLocks noGrp="1"/>
          </p:cNvSpPr>
          <p:nvPr>
            <p:ph idx="1"/>
          </p:nvPr>
        </p:nvSpPr>
        <p:spPr/>
        <p:txBody>
          <a:bodyPr/>
          <a:lstStyle/>
          <a:p>
            <a:pPr algn="just"/>
            <a:r>
              <a:rPr lang="en-IN" dirty="0" smtClean="0"/>
              <a:t>The output lines always have an unique combination that is used to determine the inputs given to the circuit correctly.</a:t>
            </a:r>
            <a:endParaRPr lang="en-IN" b="1" dirty="0" smtClean="0"/>
          </a:p>
          <a:p>
            <a:pPr algn="just"/>
            <a:endParaRPr lang="en-IN" dirty="0" smtClean="0"/>
          </a:p>
          <a:p>
            <a:pPr algn="just"/>
            <a:r>
              <a:rPr lang="en-IN" dirty="0" smtClean="0"/>
              <a:t>In reversible logic, we need to consider another important parameter, namely the number of garbages.</a:t>
            </a:r>
          </a:p>
          <a:p>
            <a:pPr algn="just">
              <a:buNone/>
            </a:pPr>
            <a:endParaRPr lang="en-IN" dirty="0" smtClean="0"/>
          </a:p>
          <a:p>
            <a:pPr algn="just">
              <a:buNone/>
            </a:pPr>
            <a:r>
              <a:rPr lang="en-IN" dirty="0" smtClean="0"/>
              <a:t>	Ex: </a:t>
            </a:r>
            <a:r>
              <a:rPr lang="en-IN" dirty="0" err="1" smtClean="0"/>
              <a:t>Toffoli</a:t>
            </a:r>
            <a:r>
              <a:rPr lang="en-IN" dirty="0" smtClean="0"/>
              <a:t> Gate, </a:t>
            </a:r>
            <a:r>
              <a:rPr lang="en-IN" dirty="0" err="1" smtClean="0"/>
              <a:t>Fredkin</a:t>
            </a:r>
            <a:r>
              <a:rPr lang="en-IN" dirty="0" smtClean="0"/>
              <a:t> Gate, Feynman Gate.</a:t>
            </a:r>
          </a:p>
          <a:p>
            <a:endParaRPr lang="en-IN" dirty="0"/>
          </a:p>
        </p:txBody>
      </p:sp>
      <p:sp>
        <p:nvSpPr>
          <p:cNvPr id="4" name="Date Placeholder 3"/>
          <p:cNvSpPr>
            <a:spLocks noGrp="1"/>
          </p:cNvSpPr>
          <p:nvPr>
            <p:ph type="dt" sz="half" idx="10"/>
          </p:nvPr>
        </p:nvSpPr>
        <p:spPr/>
        <p:txBody>
          <a:bodyPr/>
          <a:lstStyle/>
          <a:p>
            <a:pPr>
              <a:defRPr/>
            </a:pPr>
            <a:r>
              <a:rPr lang="en-US" smtClean="0"/>
              <a:t>NITMAS Dept. of Computer Science and Engineering 2012-2016: November 15</a:t>
            </a:r>
            <a:endParaRPr lang="en-US"/>
          </a:p>
        </p:txBody>
      </p:sp>
      <p:sp>
        <p:nvSpPr>
          <p:cNvPr id="6" name="Slide Number Placeholder 5"/>
          <p:cNvSpPr>
            <a:spLocks noGrp="1"/>
          </p:cNvSpPr>
          <p:nvPr>
            <p:ph type="sldNum" sz="quarter" idx="12"/>
          </p:nvPr>
        </p:nvSpPr>
        <p:spPr/>
        <p:txBody>
          <a:bodyPr/>
          <a:lstStyle/>
          <a:p>
            <a:pPr>
              <a:defRPr/>
            </a:pPr>
            <a:fld id="{6D64DC50-51FF-485F-8E1E-3C73954C8E4F}"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Reversible Circuit Simulator</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13837</TotalTime>
  <Words>1286</Words>
  <Application>Microsoft Office PowerPoint</Application>
  <PresentationFormat>On-screen Show (4:3)</PresentationFormat>
  <Paragraphs>247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Quadrant</vt:lpstr>
      <vt:lpstr>CS 794: Project Lab    Group 1 Reversible Circuit Simulator </vt:lpstr>
      <vt:lpstr>Contents</vt:lpstr>
      <vt:lpstr>Project Overview</vt:lpstr>
      <vt:lpstr>Background Study</vt:lpstr>
      <vt:lpstr>Slide 5</vt:lpstr>
      <vt:lpstr>Background Study</vt:lpstr>
      <vt:lpstr>Background Study</vt:lpstr>
      <vt:lpstr>Background Study</vt:lpstr>
      <vt:lpstr>Background Study</vt:lpstr>
      <vt:lpstr>Background Study</vt:lpstr>
      <vt:lpstr>Background Study</vt:lpstr>
      <vt:lpstr>Background Study</vt:lpstr>
      <vt:lpstr>Background Study</vt:lpstr>
      <vt:lpstr>Analysis &amp; Solution</vt:lpstr>
      <vt:lpstr>Design</vt:lpstr>
      <vt:lpstr>Slide 16</vt:lpstr>
      <vt:lpstr>Slide 17</vt:lpstr>
      <vt:lpstr>Slide 18</vt:lpstr>
      <vt:lpstr>Design</vt:lpstr>
      <vt:lpstr>Slide 20</vt:lpstr>
      <vt:lpstr>Design</vt:lpstr>
      <vt:lpstr>Target vs. Achievement- 7th Semester</vt:lpstr>
      <vt:lpstr>Target vs. Achievement- 7th Semester</vt:lpstr>
      <vt:lpstr>Plan of Work-8th Semester</vt:lpstr>
      <vt:lpstr>Conclusion</vt:lpstr>
      <vt:lpstr>References</vt:lpstr>
      <vt:lpstr>Slide 27</vt:lpstr>
    </vt:vector>
  </TitlesOfParts>
  <Company>Apropos Logic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153: Concepts of Compiler Design</dc:title>
  <dc:creator>Ronald Mak</dc:creator>
  <cp:lastModifiedBy>Admin</cp:lastModifiedBy>
  <cp:revision>201</cp:revision>
  <dcterms:created xsi:type="dcterms:W3CDTF">2008-01-12T03:52:55Z</dcterms:created>
  <dcterms:modified xsi:type="dcterms:W3CDTF">2015-12-01T03:42:12Z</dcterms:modified>
</cp:coreProperties>
</file>