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64" r:id="rId23"/>
    <p:sldId id="265" r:id="rId24"/>
    <p:sldId id="277" r:id="rId25"/>
    <p:sldId id="278" r:id="rId26"/>
    <p:sldId id="266" r:id="rId27"/>
    <p:sldId id="294" r:id="rId28"/>
    <p:sldId id="267" r:id="rId29"/>
    <p:sldId id="268" r:id="rId30"/>
    <p:sldId id="279" r:id="rId31"/>
    <p:sldId id="269" r:id="rId32"/>
    <p:sldId id="293" r:id="rId33"/>
    <p:sldId id="270" r:id="rId34"/>
    <p:sldId id="271" r:id="rId35"/>
    <p:sldId id="272" r:id="rId36"/>
    <p:sldId id="273" r:id="rId37"/>
    <p:sldId id="274"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F5D72-4506-42E4-87CB-FB57BBE67F20}"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9A016-847C-48FB-AAD2-A25DE9C7F871}" type="slidenum">
              <a:rPr lang="en-US" smtClean="0"/>
              <a:t>‹#›</a:t>
            </a:fld>
            <a:endParaRPr lang="en-US"/>
          </a:p>
        </p:txBody>
      </p:sp>
    </p:spTree>
    <p:extLst>
      <p:ext uri="{BB962C8B-B14F-4D97-AF65-F5344CB8AC3E}">
        <p14:creationId xmlns:p14="http://schemas.microsoft.com/office/powerpoint/2010/main" val="11519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49A016-847C-48FB-AAD2-A25DE9C7F871}" type="slidenum">
              <a:rPr lang="en-US" smtClean="0"/>
              <a:t>1</a:t>
            </a:fld>
            <a:endParaRPr lang="en-US"/>
          </a:p>
        </p:txBody>
      </p:sp>
    </p:spTree>
    <p:extLst>
      <p:ext uri="{BB962C8B-B14F-4D97-AF65-F5344CB8AC3E}">
        <p14:creationId xmlns:p14="http://schemas.microsoft.com/office/powerpoint/2010/main" val="2194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57FBF-EA73-4886-A51D-C09FE6D2BDCE}" type="datetime1">
              <a:rPr lang="en-US" smtClean="0"/>
              <a:t>11/30/2016</a:t>
            </a:fld>
            <a:endParaRPr lang="en-US"/>
          </a:p>
        </p:txBody>
      </p:sp>
      <p:sp>
        <p:nvSpPr>
          <p:cNvPr id="5" name="Footer Placeholder 4"/>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269234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09942-87EC-4BA0-AF22-D05DBC713DCB}" type="datetime1">
              <a:rPr lang="en-US" smtClean="0"/>
              <a:t>11/30/2016</a:t>
            </a:fld>
            <a:endParaRPr lang="en-US"/>
          </a:p>
        </p:txBody>
      </p:sp>
      <p:sp>
        <p:nvSpPr>
          <p:cNvPr id="5" name="Footer Placeholder 4"/>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376922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D7F69-EB5F-4257-A4DB-0480E45FEF44}" type="datetime1">
              <a:rPr lang="en-US" smtClean="0"/>
              <a:t>11/30/2016</a:t>
            </a:fld>
            <a:endParaRPr lang="en-US"/>
          </a:p>
        </p:txBody>
      </p:sp>
      <p:sp>
        <p:nvSpPr>
          <p:cNvPr id="5" name="Footer Placeholder 4"/>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389889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09827-E9A7-4A26-8611-E7834F14E834}" type="datetime1">
              <a:rPr lang="en-US" smtClean="0"/>
              <a:t>11/30/2016</a:t>
            </a:fld>
            <a:endParaRPr lang="en-US"/>
          </a:p>
        </p:txBody>
      </p:sp>
      <p:sp>
        <p:nvSpPr>
          <p:cNvPr id="5" name="Footer Placeholder 4"/>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285930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13236-786B-4184-A0C0-F58D6D40526E}" type="datetime1">
              <a:rPr lang="en-US" smtClean="0"/>
              <a:t>11/30/2016</a:t>
            </a:fld>
            <a:endParaRPr lang="en-US"/>
          </a:p>
        </p:txBody>
      </p:sp>
      <p:sp>
        <p:nvSpPr>
          <p:cNvPr id="5" name="Footer Placeholder 4"/>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27492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FAFC27-EBFD-4DFF-B247-003DD13F3D35}" type="datetime1">
              <a:rPr lang="en-US" smtClean="0"/>
              <a:t>11/30/2016</a:t>
            </a:fld>
            <a:endParaRPr lang="en-US"/>
          </a:p>
        </p:txBody>
      </p:sp>
      <p:sp>
        <p:nvSpPr>
          <p:cNvPr id="6" name="Footer Placeholder 5"/>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7" name="Slide Number Placeholder 6"/>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30542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700EA-7E99-4B62-AB54-96C8054D05B5}" type="datetime1">
              <a:rPr lang="en-US" smtClean="0"/>
              <a:t>11/30/2016</a:t>
            </a:fld>
            <a:endParaRPr lang="en-US"/>
          </a:p>
        </p:txBody>
      </p:sp>
      <p:sp>
        <p:nvSpPr>
          <p:cNvPr id="8" name="Footer Placeholder 7"/>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9" name="Slide Number Placeholder 8"/>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133311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AB1E5-B049-4E7B-A394-5E242EB2C400}" type="datetime1">
              <a:rPr lang="en-US" smtClean="0"/>
              <a:t>11/30/2016</a:t>
            </a:fld>
            <a:endParaRPr lang="en-US"/>
          </a:p>
        </p:txBody>
      </p:sp>
      <p:sp>
        <p:nvSpPr>
          <p:cNvPr id="4" name="Footer Placeholder 3"/>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5" name="Slide Number Placeholder 4"/>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35199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31145-EA29-4D97-9FC2-B377424B96D0}" type="datetime1">
              <a:rPr lang="en-US" smtClean="0"/>
              <a:t>11/30/2016</a:t>
            </a:fld>
            <a:endParaRPr lang="en-US"/>
          </a:p>
        </p:txBody>
      </p:sp>
      <p:sp>
        <p:nvSpPr>
          <p:cNvPr id="3" name="Footer Placeholder 2"/>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4" name="Slide Number Placeholder 3"/>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154040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880C1-62BB-4F8F-9EB2-4920145995B1}" type="datetime1">
              <a:rPr lang="en-US" smtClean="0"/>
              <a:t>11/30/2016</a:t>
            </a:fld>
            <a:endParaRPr lang="en-US"/>
          </a:p>
        </p:txBody>
      </p:sp>
      <p:sp>
        <p:nvSpPr>
          <p:cNvPr id="6" name="Footer Placeholder 5"/>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7" name="Slide Number Placeholder 6"/>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13961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2DD8A-4E24-48F5-B29B-3C8028F73584}" type="datetime1">
              <a:rPr lang="en-US" smtClean="0"/>
              <a:t>11/30/2016</a:t>
            </a:fld>
            <a:endParaRPr lang="en-US"/>
          </a:p>
        </p:txBody>
      </p:sp>
      <p:sp>
        <p:nvSpPr>
          <p:cNvPr id="6" name="Footer Placeholder 5"/>
          <p:cNvSpPr>
            <a:spLocks noGrp="1"/>
          </p:cNvSpPr>
          <p:nvPr>
            <p:ph type="ftr" sz="quarter" idx="11"/>
          </p:nvPr>
        </p:nvSpPr>
        <p:spPr/>
        <p:txBody>
          <a:bodyPr/>
          <a:lstStyle/>
          <a:p>
            <a:r>
              <a:rPr lang="en-US" smtClean="0"/>
              <a:t>NITMAS, Dept. of Computer Science and Engineering                                         K-means and Medoid Clustering  2013-2017, November 29</a:t>
            </a:r>
            <a:endParaRPr lang="en-US"/>
          </a:p>
        </p:txBody>
      </p:sp>
      <p:sp>
        <p:nvSpPr>
          <p:cNvPr id="7" name="Slide Number Placeholder 6"/>
          <p:cNvSpPr>
            <a:spLocks noGrp="1"/>
          </p:cNvSpPr>
          <p:nvPr>
            <p:ph type="sldNum" sz="quarter" idx="12"/>
          </p:nvPr>
        </p:nvSpPr>
        <p:spPr/>
        <p:txBody>
          <a:bodyPr/>
          <a:lstStyle/>
          <a:p>
            <a:fld id="{F8244952-4FB9-4120-B015-69E8B7128B63}" type="slidenum">
              <a:rPr lang="en-US" smtClean="0"/>
              <a:t>‹#›</a:t>
            </a:fld>
            <a:endParaRPr lang="en-US"/>
          </a:p>
        </p:txBody>
      </p:sp>
    </p:spTree>
    <p:extLst>
      <p:ext uri="{BB962C8B-B14F-4D97-AF65-F5344CB8AC3E}">
        <p14:creationId xmlns:p14="http://schemas.microsoft.com/office/powerpoint/2010/main" val="234028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4927F-B924-454D-A381-F2A08B8AEACF}" type="datetime1">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NITMAS, Dept. of Computer Science and Engineering                                         K-means and Medoid Clustering  2013-2017, November 29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44952-4FB9-4120-B015-69E8B7128B63}" type="slidenum">
              <a:rPr lang="en-US" smtClean="0"/>
              <a:t>‹#›</a:t>
            </a:fld>
            <a:endParaRPr lang="en-US"/>
          </a:p>
        </p:txBody>
      </p:sp>
    </p:spTree>
    <p:extLst>
      <p:ext uri="{BB962C8B-B14F-4D97-AF65-F5344CB8AC3E}">
        <p14:creationId xmlns:p14="http://schemas.microsoft.com/office/powerpoint/2010/main" val="238124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22" y="489629"/>
            <a:ext cx="731312" cy="1050536"/>
          </a:xfrm>
          <a:prstGeom prst="rect">
            <a:avLst/>
          </a:prstGeom>
        </p:spPr>
      </p:pic>
      <p:sp>
        <p:nvSpPr>
          <p:cNvPr id="6" name="Rectangle 2"/>
          <p:cNvSpPr>
            <a:spLocks noGrp="1" noChangeArrowheads="1"/>
          </p:cNvSpPr>
          <p:nvPr>
            <p:ph type="ctrTitle"/>
          </p:nvPr>
        </p:nvSpPr>
        <p:spPr>
          <a:xfrm>
            <a:off x="0" y="1777065"/>
            <a:ext cx="12192000" cy="1082094"/>
          </a:xfrm>
        </p:spPr>
        <p:txBody>
          <a:bodyPr>
            <a:normAutofit/>
          </a:bodyPr>
          <a:lstStyle/>
          <a:p>
            <a:pPr eaLnBrk="1" hangingPunct="1"/>
            <a:r>
              <a:rPr lang="en-US" sz="3600" dirty="0" smtClean="0">
                <a:latin typeface="Calibri" panose="020F0502020204030204" pitchFamily="34" charset="0"/>
                <a:cs typeface="Calibri" panose="020F0502020204030204" pitchFamily="34" charset="0"/>
              </a:rPr>
              <a:t>IMPLEMENTATION </a:t>
            </a:r>
            <a:r>
              <a:rPr lang="en-US" sz="3600" dirty="0">
                <a:latin typeface="Calibri" panose="020F0502020204030204" pitchFamily="34" charset="0"/>
                <a:cs typeface="Calibri" panose="020F0502020204030204" pitchFamily="34" charset="0"/>
              </a:rPr>
              <a:t>OF K-MEANS </a:t>
            </a:r>
            <a:r>
              <a:rPr lang="en-US" sz="3600" dirty="0" smtClean="0">
                <a:latin typeface="Calibri" panose="020F0502020204030204" pitchFamily="34" charset="0"/>
                <a:cs typeface="Calibri" panose="020F0502020204030204" pitchFamily="34" charset="0"/>
              </a:rPr>
              <a:t>AND K-MEDOID </a:t>
            </a:r>
            <a:br>
              <a:rPr lang="en-US" sz="3600" dirty="0" smtClean="0">
                <a:latin typeface="Calibri" panose="020F0502020204030204" pitchFamily="34" charset="0"/>
                <a:cs typeface="Calibri" panose="020F0502020204030204" pitchFamily="34" charset="0"/>
              </a:rPr>
            </a:br>
            <a:r>
              <a:rPr lang="en-US" sz="3600" dirty="0" smtClean="0">
                <a:latin typeface="Calibri" panose="020F0502020204030204" pitchFamily="34" charset="0"/>
                <a:cs typeface="Calibri" panose="020F0502020204030204" pitchFamily="34" charset="0"/>
              </a:rPr>
              <a:t>CLUSTERING ALGORITHMS</a:t>
            </a:r>
            <a:endParaRPr lang="en-US" sz="3600" u="sng" dirty="0" smtClean="0">
              <a:latin typeface="Calibri" panose="020F0502020204030204" pitchFamily="34" charset="0"/>
              <a:cs typeface="Calibri" panose="020F0502020204030204" pitchFamily="34" charset="0"/>
            </a:endParaRPr>
          </a:p>
        </p:txBody>
      </p:sp>
      <p:sp>
        <p:nvSpPr>
          <p:cNvPr id="9" name="Rectangle 2"/>
          <p:cNvSpPr txBox="1">
            <a:spLocks noChangeArrowheads="1"/>
          </p:cNvSpPr>
          <p:nvPr/>
        </p:nvSpPr>
        <p:spPr>
          <a:xfrm>
            <a:off x="1442433" y="927848"/>
            <a:ext cx="10277341" cy="5945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Project Lab (CS 794)                                                                                                                             Group 4</a:t>
            </a:r>
            <a:endParaRPr lang="en-US" sz="2000" u="sng" dirty="0"/>
          </a:p>
        </p:txBody>
      </p:sp>
      <p:sp>
        <p:nvSpPr>
          <p:cNvPr id="10" name="Rectangle 2"/>
          <p:cNvSpPr txBox="1">
            <a:spLocks noChangeArrowheads="1"/>
          </p:cNvSpPr>
          <p:nvPr/>
        </p:nvSpPr>
        <p:spPr>
          <a:xfrm>
            <a:off x="0" y="3001044"/>
            <a:ext cx="12192000" cy="5003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smtClean="0"/>
              <a:t>Anisha Pal                                                                          14400113005</a:t>
            </a:r>
            <a:endParaRPr lang="en-US" sz="2800" u="sng" dirty="0"/>
          </a:p>
        </p:txBody>
      </p:sp>
      <p:sp>
        <p:nvSpPr>
          <p:cNvPr id="11" name="Rectangle 2"/>
          <p:cNvSpPr txBox="1">
            <a:spLocks noChangeArrowheads="1"/>
          </p:cNvSpPr>
          <p:nvPr/>
        </p:nvSpPr>
        <p:spPr>
          <a:xfrm>
            <a:off x="0" y="3902298"/>
            <a:ext cx="12192000" cy="15841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smtClean="0"/>
              <a:t>Supervised by Prof </a:t>
            </a:r>
            <a:r>
              <a:rPr lang="en-US" sz="2800" b="1" dirty="0" smtClean="0"/>
              <a:t>Subrata Bose</a:t>
            </a:r>
          </a:p>
          <a:p>
            <a:r>
              <a:rPr lang="en-US" sz="2000" dirty="0" smtClean="0"/>
              <a:t>Department of Computer Science and Engineering</a:t>
            </a:r>
          </a:p>
          <a:p>
            <a:r>
              <a:rPr lang="en-US" sz="2000" dirty="0" smtClean="0"/>
              <a:t>Neotia Institute of Technology, Management and Science</a:t>
            </a:r>
          </a:p>
          <a:p>
            <a:r>
              <a:rPr lang="en-US" sz="2000" dirty="0" smtClean="0"/>
              <a:t>November 2016</a:t>
            </a:r>
          </a:p>
          <a:p>
            <a:r>
              <a:rPr lang="en-US" sz="2000" dirty="0" smtClean="0"/>
              <a:t>7</a:t>
            </a:r>
            <a:r>
              <a:rPr lang="en-US" sz="2000" baseline="30000" dirty="0" smtClean="0"/>
              <a:t>th</a:t>
            </a:r>
            <a:r>
              <a:rPr lang="en-US" sz="2000" dirty="0" smtClean="0"/>
              <a:t> Semester, 2013-2017 Batch</a:t>
            </a:r>
            <a:endParaRPr lang="en-US" sz="2000" dirty="0"/>
          </a:p>
        </p:txBody>
      </p:sp>
      <p:sp>
        <p:nvSpPr>
          <p:cNvPr id="12"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13" name="Slide Number Placeholder 12"/>
          <p:cNvSpPr>
            <a:spLocks noGrp="1"/>
          </p:cNvSpPr>
          <p:nvPr>
            <p:ph type="sldNum" sz="quarter" idx="12"/>
          </p:nvPr>
        </p:nvSpPr>
        <p:spPr>
          <a:xfrm>
            <a:off x="8976574" y="6356349"/>
            <a:ext cx="2743200" cy="365125"/>
          </a:xfrm>
        </p:spPr>
        <p:txBody>
          <a:bodyPr/>
          <a:lstStyle/>
          <a:p>
            <a:fld id="{F8244952-4FB9-4120-B015-69E8B7128B63}" type="slidenum">
              <a:rPr lang="en-US" smtClean="0"/>
              <a:t>1</a:t>
            </a:fld>
            <a:endParaRPr lang="en-US" dirty="0"/>
          </a:p>
        </p:txBody>
      </p:sp>
    </p:spTree>
    <p:extLst>
      <p:ext uri="{BB962C8B-B14F-4D97-AF65-F5344CB8AC3E}">
        <p14:creationId xmlns:p14="http://schemas.microsoft.com/office/powerpoint/2010/main" val="1977125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Font typeface="Arial" panose="020B0604020202020204" pitchFamily="34" charset="0"/>
              <a:buNone/>
            </a:pPr>
            <a:r>
              <a:rPr lang="en-US" dirty="0" smtClean="0"/>
              <a:t>c3_mean :: 45</a:t>
            </a:r>
            <a:endParaRPr lang="en-US" dirty="0"/>
          </a:p>
        </p:txBody>
      </p:sp>
    </p:spTree>
    <p:extLst>
      <p:ext uri="{BB962C8B-B14F-4D97-AF65-F5344CB8AC3E}">
        <p14:creationId xmlns:p14="http://schemas.microsoft.com/office/powerpoint/2010/main" val="2171621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a:t>
            </a:r>
            <a:r>
              <a:rPr lang="en-US" dirty="0" smtClean="0">
                <a:solidFill>
                  <a:srgbClr val="FF0000"/>
                </a:solidFill>
              </a:rPr>
              <a:t>23</a:t>
            </a:r>
            <a:r>
              <a:rPr lang="en-US" dirty="0" smtClean="0"/>
              <a:t> 34 45 32 11</a:t>
            </a:r>
          </a:p>
          <a:p>
            <a:pPr marL="0" indent="0">
              <a:buFont typeface="Arial" panose="020B0604020202020204" pitchFamily="34" charset="0"/>
              <a:buNone/>
            </a:pPr>
            <a:endParaRPr lang="en-US" u="sng"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Font typeface="Arial" panose="020B0604020202020204" pitchFamily="34" charset="0"/>
              <a:buNone/>
            </a:pPr>
            <a:r>
              <a:rPr lang="en-US" dirty="0" smtClean="0"/>
              <a:t>c3_mean :: 45</a:t>
            </a:r>
          </a:p>
          <a:p>
            <a:pPr marL="0" indent="0">
              <a:buFont typeface="Arial" panose="020B0604020202020204" pitchFamily="34" charset="0"/>
              <a:buNone/>
            </a:pPr>
            <a:endParaRPr lang="en-US" dirty="0"/>
          </a:p>
          <a:p>
            <a:pPr marL="0" indent="0">
              <a:buNone/>
            </a:pPr>
            <a:r>
              <a:rPr lang="en-US" dirty="0" smtClean="0"/>
              <a:t>c1: </a:t>
            </a:r>
            <a:r>
              <a:rPr lang="en-US" dirty="0" smtClean="0">
                <a:solidFill>
                  <a:srgbClr val="FF0000"/>
                </a:solidFill>
              </a:rPr>
              <a:t>23</a:t>
            </a:r>
          </a:p>
          <a:p>
            <a:pPr marL="0" indent="0">
              <a:buNone/>
            </a:pPr>
            <a:r>
              <a:rPr lang="en-US" dirty="0" smtClean="0"/>
              <a:t>c2:</a:t>
            </a:r>
          </a:p>
          <a:p>
            <a:pPr marL="0" indent="0">
              <a:buNone/>
            </a:pPr>
            <a:r>
              <a:rPr lang="en-US" dirty="0" smtClean="0"/>
              <a:t>c3:</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23</a:t>
            </a:r>
          </a:p>
          <a:p>
            <a:pPr marL="0" lvl="0" indent="0">
              <a:buNone/>
            </a:pPr>
            <a:r>
              <a:rPr lang="en-US" dirty="0" smtClean="0"/>
              <a:t>abs(c1_mean - 23) = 0</a:t>
            </a:r>
          </a:p>
          <a:p>
            <a:pPr marL="0" lvl="0" indent="0">
              <a:buNone/>
            </a:pPr>
            <a:r>
              <a:rPr lang="en-US" dirty="0" smtClean="0"/>
              <a:t>abs(c2_mean - 23) = 11</a:t>
            </a:r>
          </a:p>
          <a:p>
            <a:pPr marL="0" lvl="0" indent="0">
              <a:buNone/>
            </a:pPr>
            <a:r>
              <a:rPr lang="en-US" dirty="0" smtClean="0"/>
              <a:t>abs(c3_mean - 23) = 22</a:t>
            </a:r>
          </a:p>
          <a:p>
            <a:pPr marL="0" lvl="0" indent="0">
              <a:buNone/>
            </a:pPr>
            <a:r>
              <a:rPr lang="en-US" dirty="0" smtClean="0">
                <a:solidFill>
                  <a:srgbClr val="FF0000"/>
                </a:solidFill>
              </a:rPr>
              <a:t>Placed in c1</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3893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a:t>
            </a:r>
            <a:r>
              <a:rPr lang="en-US" dirty="0" smtClean="0">
                <a:solidFill>
                  <a:srgbClr val="FF0000"/>
                </a:solidFill>
              </a:rPr>
              <a:t>34</a:t>
            </a:r>
            <a:r>
              <a:rPr lang="en-US" dirty="0" smtClean="0"/>
              <a:t> 45 32 11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Font typeface="Arial" panose="020B0604020202020204" pitchFamily="34" charset="0"/>
              <a:buNone/>
            </a:pPr>
            <a:r>
              <a:rPr lang="en-US" dirty="0" smtClean="0"/>
              <a:t>c3_mean :: 45</a:t>
            </a:r>
          </a:p>
          <a:p>
            <a:pPr marL="0" indent="0">
              <a:buNone/>
            </a:pPr>
            <a:endParaRPr lang="en-US" dirty="0" smtClean="0"/>
          </a:p>
          <a:p>
            <a:pPr marL="0" indent="0">
              <a:buNone/>
            </a:pPr>
            <a:r>
              <a:rPr lang="en-US" dirty="0" smtClean="0"/>
              <a:t>c1: 23</a:t>
            </a:r>
          </a:p>
          <a:p>
            <a:pPr marL="0" indent="0">
              <a:buNone/>
            </a:pPr>
            <a:r>
              <a:rPr lang="en-US" dirty="0" smtClean="0"/>
              <a:t>c2: </a:t>
            </a:r>
            <a:r>
              <a:rPr lang="en-US" dirty="0" smtClean="0">
                <a:solidFill>
                  <a:srgbClr val="FF0000"/>
                </a:solidFill>
              </a:rPr>
              <a:t>34</a:t>
            </a:r>
          </a:p>
          <a:p>
            <a:pPr marL="0" indent="0">
              <a:buNone/>
            </a:pPr>
            <a:r>
              <a:rPr lang="en-US" dirty="0" smtClean="0"/>
              <a:t>c3:</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34</a:t>
            </a:r>
          </a:p>
          <a:p>
            <a:pPr marL="0" lvl="0" indent="0">
              <a:buNone/>
            </a:pPr>
            <a:r>
              <a:rPr lang="en-US" dirty="0" smtClean="0"/>
              <a:t>abs(c1_mean - 34) = 11</a:t>
            </a:r>
          </a:p>
          <a:p>
            <a:pPr marL="0" lvl="0" indent="0">
              <a:buNone/>
            </a:pPr>
            <a:r>
              <a:rPr lang="en-US" dirty="0" smtClean="0"/>
              <a:t>abs(c2_mean - 34) = 0</a:t>
            </a:r>
          </a:p>
          <a:p>
            <a:pPr marL="0" lvl="0" indent="0">
              <a:buNone/>
            </a:pPr>
            <a:r>
              <a:rPr lang="en-US" dirty="0" smtClean="0"/>
              <a:t>abs(c3_mean - 34) = 11</a:t>
            </a:r>
          </a:p>
          <a:p>
            <a:pPr marL="0" lvl="0" indent="0">
              <a:buNone/>
            </a:pPr>
            <a:r>
              <a:rPr lang="en-US" dirty="0" smtClean="0">
                <a:solidFill>
                  <a:srgbClr val="FF0000"/>
                </a:solidFill>
              </a:rPr>
              <a:t>Placed in c2</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393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a:t>
            </a:r>
            <a:r>
              <a:rPr lang="en-US" dirty="0" smtClean="0">
                <a:solidFill>
                  <a:srgbClr val="FF0000"/>
                </a:solidFill>
              </a:rPr>
              <a:t>45</a:t>
            </a:r>
            <a:r>
              <a:rPr lang="en-US" dirty="0" smtClean="0"/>
              <a:t>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None/>
            </a:pPr>
            <a:r>
              <a:rPr lang="en-US" dirty="0" smtClean="0"/>
              <a:t>c3_mean :: 45</a:t>
            </a:r>
          </a:p>
          <a:p>
            <a:pPr marL="0" indent="0">
              <a:buNone/>
            </a:pPr>
            <a:endParaRPr lang="en-US" dirty="0" smtClean="0"/>
          </a:p>
          <a:p>
            <a:pPr marL="0" indent="0">
              <a:buNone/>
            </a:pPr>
            <a:r>
              <a:rPr lang="en-US" dirty="0" smtClean="0"/>
              <a:t>c1: 23</a:t>
            </a:r>
          </a:p>
          <a:p>
            <a:pPr marL="0" indent="0">
              <a:buNone/>
            </a:pPr>
            <a:r>
              <a:rPr lang="en-US" dirty="0" smtClean="0"/>
              <a:t>c2: 34</a:t>
            </a:r>
          </a:p>
          <a:p>
            <a:pPr marL="0" indent="0">
              <a:buNone/>
            </a:pPr>
            <a:r>
              <a:rPr lang="en-US" dirty="0" smtClean="0"/>
              <a:t>c3: </a:t>
            </a:r>
            <a:r>
              <a:rPr lang="en-US" dirty="0" smtClean="0">
                <a:solidFill>
                  <a:srgbClr val="FF0000"/>
                </a:solidFill>
              </a:rPr>
              <a:t>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45</a:t>
            </a:r>
          </a:p>
          <a:p>
            <a:pPr marL="0" lvl="0" indent="0">
              <a:buNone/>
            </a:pPr>
            <a:r>
              <a:rPr lang="en-US" dirty="0" smtClean="0"/>
              <a:t>abs(c1_mean - 45) = 22</a:t>
            </a:r>
          </a:p>
          <a:p>
            <a:pPr marL="0" lvl="0" indent="0">
              <a:buNone/>
            </a:pPr>
            <a:r>
              <a:rPr lang="en-US" dirty="0" smtClean="0"/>
              <a:t>abs(c2_mean - 45) = 11</a:t>
            </a:r>
          </a:p>
          <a:p>
            <a:pPr marL="0" lvl="0" indent="0">
              <a:buNone/>
            </a:pPr>
            <a:r>
              <a:rPr lang="en-US" dirty="0" smtClean="0"/>
              <a:t>abs(c3_mean - 45) = 0</a:t>
            </a:r>
          </a:p>
          <a:p>
            <a:pPr marL="0" lvl="0" indent="0">
              <a:buNone/>
            </a:pPr>
            <a:r>
              <a:rPr lang="en-US" dirty="0" smtClean="0">
                <a:solidFill>
                  <a:srgbClr val="FF0000"/>
                </a:solidFill>
              </a:rPr>
              <a:t>Placed in c3</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84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a:t>
            </a:r>
            <a:r>
              <a:rPr lang="en-US" dirty="0" smtClean="0">
                <a:solidFill>
                  <a:srgbClr val="FF0000"/>
                </a:solidFill>
              </a:rPr>
              <a:t>32</a:t>
            </a:r>
            <a:r>
              <a:rPr lang="en-US" dirty="0" smtClean="0"/>
              <a:t>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Font typeface="Arial" panose="020B0604020202020204" pitchFamily="34" charset="0"/>
              <a:buNone/>
            </a:pPr>
            <a:r>
              <a:rPr lang="en-US" dirty="0" smtClean="0"/>
              <a:t>c3_mean :: 45</a:t>
            </a:r>
          </a:p>
          <a:p>
            <a:pPr marL="0" indent="0">
              <a:buNone/>
            </a:pPr>
            <a:endParaRPr lang="en-US" dirty="0" smtClean="0"/>
          </a:p>
          <a:p>
            <a:pPr marL="0" indent="0">
              <a:buNone/>
            </a:pPr>
            <a:r>
              <a:rPr lang="en-US" dirty="0" smtClean="0"/>
              <a:t>c1: 23</a:t>
            </a:r>
          </a:p>
          <a:p>
            <a:pPr marL="0" indent="0">
              <a:buNone/>
            </a:pPr>
            <a:r>
              <a:rPr lang="en-US" dirty="0" smtClean="0"/>
              <a:t>c2: 34, </a:t>
            </a:r>
            <a:r>
              <a:rPr lang="en-US" dirty="0" smtClean="0">
                <a:solidFill>
                  <a:srgbClr val="FF0000"/>
                </a:solidFill>
              </a:rPr>
              <a:t>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32</a:t>
            </a:r>
          </a:p>
          <a:p>
            <a:pPr marL="0" lvl="0" indent="0">
              <a:buNone/>
            </a:pPr>
            <a:r>
              <a:rPr lang="en-US" dirty="0" smtClean="0"/>
              <a:t>abs(c1_mean - 32) = 9</a:t>
            </a:r>
          </a:p>
          <a:p>
            <a:pPr marL="0" lvl="0" indent="0">
              <a:buNone/>
            </a:pPr>
            <a:r>
              <a:rPr lang="en-US" dirty="0" smtClean="0"/>
              <a:t>abs(c2_mean - 32) = 2</a:t>
            </a:r>
          </a:p>
          <a:p>
            <a:pPr marL="0" lvl="0" indent="0">
              <a:buNone/>
            </a:pPr>
            <a:r>
              <a:rPr lang="en-US" dirty="0" smtClean="0"/>
              <a:t>abs(c3_mean - 32) = 13</a:t>
            </a:r>
          </a:p>
          <a:p>
            <a:pPr marL="0" lvl="0" indent="0">
              <a:buNone/>
            </a:pPr>
            <a:r>
              <a:rPr lang="en-US" dirty="0" smtClean="0">
                <a:solidFill>
                  <a:srgbClr val="FF0000"/>
                </a:solidFill>
              </a:rPr>
              <a:t>Placed in c2</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547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32 </a:t>
            </a:r>
            <a:r>
              <a:rPr lang="en-US" dirty="0" smtClean="0">
                <a:solidFill>
                  <a:srgbClr val="FF0000"/>
                </a:solidFill>
              </a:rPr>
              <a:t>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1:</a:t>
            </a:r>
          </a:p>
          <a:p>
            <a:pPr marL="0" indent="0">
              <a:buFont typeface="Arial" panose="020B0604020202020204" pitchFamily="34" charset="0"/>
              <a:buNone/>
            </a:pPr>
            <a:r>
              <a:rPr lang="en-US" dirty="0" smtClean="0"/>
              <a:t>c1_mean :: 23</a:t>
            </a:r>
          </a:p>
          <a:p>
            <a:pPr marL="0" indent="0">
              <a:buFont typeface="Arial" panose="020B0604020202020204" pitchFamily="34" charset="0"/>
              <a:buNone/>
            </a:pPr>
            <a:r>
              <a:rPr lang="en-US" dirty="0" smtClean="0"/>
              <a:t>c2_mean :: 34</a:t>
            </a:r>
          </a:p>
          <a:p>
            <a:pPr marL="0" indent="0">
              <a:buFont typeface="Arial" panose="020B0604020202020204" pitchFamily="34" charset="0"/>
              <a:buNone/>
            </a:pPr>
            <a:r>
              <a:rPr lang="en-US" dirty="0" smtClean="0"/>
              <a:t>c3_mean :: 45</a:t>
            </a:r>
          </a:p>
          <a:p>
            <a:pPr marL="0" indent="0">
              <a:buNone/>
            </a:pPr>
            <a:endParaRPr lang="en-US" dirty="0" smtClean="0"/>
          </a:p>
          <a:p>
            <a:pPr marL="0" indent="0">
              <a:buNone/>
            </a:pPr>
            <a:r>
              <a:rPr lang="en-US" dirty="0" smtClean="0"/>
              <a:t>c1: 23, </a:t>
            </a:r>
            <a:r>
              <a:rPr lang="en-US" dirty="0" smtClean="0">
                <a:solidFill>
                  <a:srgbClr val="FF0000"/>
                </a:solidFill>
              </a:rPr>
              <a:t>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11</a:t>
            </a:r>
          </a:p>
          <a:p>
            <a:pPr marL="0" lvl="0" indent="0">
              <a:buNone/>
            </a:pPr>
            <a:r>
              <a:rPr lang="en-US" dirty="0" smtClean="0"/>
              <a:t>abs(c1_mean - 11) = 12</a:t>
            </a:r>
          </a:p>
          <a:p>
            <a:pPr marL="0" lvl="0" indent="0">
              <a:buNone/>
            </a:pPr>
            <a:r>
              <a:rPr lang="en-US" dirty="0" smtClean="0"/>
              <a:t>abs(c2_mean - 11) = 23</a:t>
            </a:r>
          </a:p>
          <a:p>
            <a:pPr marL="0" lvl="0" indent="0">
              <a:buNone/>
            </a:pPr>
            <a:r>
              <a:rPr lang="en-US" dirty="0" smtClean="0"/>
              <a:t>abs(c3_mean - 11) = 34</a:t>
            </a:r>
          </a:p>
          <a:p>
            <a:pPr marL="0" lvl="0" indent="0">
              <a:buNone/>
            </a:pPr>
            <a:r>
              <a:rPr lang="en-US" dirty="0" smtClean="0">
                <a:solidFill>
                  <a:srgbClr val="FF0000"/>
                </a:solidFill>
              </a:rPr>
              <a:t>Placed in c1</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4247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a:t>
            </a:r>
            <a:r>
              <a:rPr lang="en-US" dirty="0" smtClean="0">
                <a:solidFill>
                  <a:srgbClr val="FF0000"/>
                </a:solidFill>
              </a:rPr>
              <a:t>23</a:t>
            </a:r>
            <a:r>
              <a:rPr lang="en-US" dirty="0" smtClean="0"/>
              <a:t> 34 45 32 11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2:</a:t>
            </a:r>
          </a:p>
          <a:p>
            <a:pPr marL="0" indent="0">
              <a:buNone/>
            </a:pPr>
            <a:r>
              <a:rPr lang="en-US" dirty="0" smtClean="0"/>
              <a:t>c1_mean :: 17</a:t>
            </a:r>
          </a:p>
          <a:p>
            <a:pPr marL="0" indent="0">
              <a:buNone/>
            </a:pPr>
            <a:r>
              <a:rPr lang="en-US" dirty="0" smtClean="0"/>
              <a:t>c2_mean :: 33</a:t>
            </a:r>
          </a:p>
          <a:p>
            <a:pPr marL="0" indent="0">
              <a:buNone/>
            </a:pPr>
            <a:r>
              <a:rPr lang="en-US" dirty="0" smtClean="0"/>
              <a:t>c3_mean :: 45</a:t>
            </a:r>
          </a:p>
          <a:p>
            <a:pPr marL="0" indent="0">
              <a:buNone/>
            </a:pPr>
            <a:endParaRPr lang="en-US" dirty="0" smtClean="0"/>
          </a:p>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23</a:t>
            </a:r>
          </a:p>
          <a:p>
            <a:pPr marL="0" lvl="0" indent="0">
              <a:buNone/>
            </a:pPr>
            <a:r>
              <a:rPr lang="en-US" dirty="0" smtClean="0"/>
              <a:t>abs(c1_mean - 23) = 6</a:t>
            </a:r>
          </a:p>
          <a:p>
            <a:pPr marL="0" lvl="0" indent="0">
              <a:buNone/>
            </a:pPr>
            <a:r>
              <a:rPr lang="en-US" dirty="0" smtClean="0"/>
              <a:t>abs(c2_mean - 23) = 10</a:t>
            </a:r>
          </a:p>
          <a:p>
            <a:pPr marL="0" lvl="0" indent="0">
              <a:buNone/>
            </a:pPr>
            <a:r>
              <a:rPr lang="en-US" dirty="0" smtClean="0"/>
              <a:t>abs(c3_mean - 23) = 22</a:t>
            </a:r>
          </a:p>
          <a:p>
            <a:pPr marL="0" lvl="0" indent="0">
              <a:buNone/>
            </a:pPr>
            <a:r>
              <a:rPr lang="en-US" dirty="0" smtClean="0">
                <a:solidFill>
                  <a:srgbClr val="FF0000"/>
                </a:solidFill>
              </a:rPr>
              <a:t>Placed in c1</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2399768" y="4774842"/>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a:t>
            </a:r>
            <a:r>
              <a:rPr lang="en-US" dirty="0" smtClean="0">
                <a:solidFill>
                  <a:srgbClr val="FF0000"/>
                </a:solidFill>
              </a:rPr>
              <a:t>23</a:t>
            </a:r>
          </a:p>
          <a:p>
            <a:pPr marL="0" indent="0">
              <a:buNone/>
            </a:pPr>
            <a:r>
              <a:rPr lang="en-US" dirty="0" smtClean="0"/>
              <a:t>c2:</a:t>
            </a:r>
          </a:p>
          <a:p>
            <a:pPr marL="0" indent="0">
              <a:buNone/>
            </a:pPr>
            <a:r>
              <a:rPr lang="en-US" dirty="0" smtClean="0"/>
              <a:t>c3: </a:t>
            </a:r>
          </a:p>
        </p:txBody>
      </p:sp>
    </p:spTree>
    <p:extLst>
      <p:ext uri="{BB962C8B-B14F-4D97-AF65-F5344CB8AC3E}">
        <p14:creationId xmlns:p14="http://schemas.microsoft.com/office/powerpoint/2010/main" val="1716022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a:t>
            </a:r>
            <a:r>
              <a:rPr lang="en-US" dirty="0" smtClean="0">
                <a:solidFill>
                  <a:srgbClr val="FF0000"/>
                </a:solidFill>
              </a:rPr>
              <a:t>34</a:t>
            </a:r>
            <a:r>
              <a:rPr lang="en-US" dirty="0" smtClean="0"/>
              <a:t> 45 32 11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2:</a:t>
            </a:r>
          </a:p>
          <a:p>
            <a:pPr marL="0" indent="0">
              <a:buNone/>
            </a:pPr>
            <a:r>
              <a:rPr lang="en-US" dirty="0" smtClean="0"/>
              <a:t>c1_mean :: 17</a:t>
            </a:r>
          </a:p>
          <a:p>
            <a:pPr marL="0" indent="0">
              <a:buNone/>
            </a:pPr>
            <a:r>
              <a:rPr lang="en-US" dirty="0" smtClean="0"/>
              <a:t>c2_mean :: 33</a:t>
            </a:r>
          </a:p>
          <a:p>
            <a:pPr marL="0" indent="0">
              <a:buNone/>
            </a:pPr>
            <a:r>
              <a:rPr lang="en-US" dirty="0" smtClean="0"/>
              <a:t>c3_mean :: 45</a:t>
            </a:r>
          </a:p>
          <a:p>
            <a:pPr marL="0" indent="0">
              <a:buNone/>
            </a:pPr>
            <a:endParaRPr lang="en-US" dirty="0" smtClean="0"/>
          </a:p>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34</a:t>
            </a:r>
          </a:p>
          <a:p>
            <a:pPr marL="0" lvl="0" indent="0">
              <a:buNone/>
            </a:pPr>
            <a:r>
              <a:rPr lang="en-US" dirty="0" smtClean="0"/>
              <a:t>abs(c1_mean - 34) = 17</a:t>
            </a:r>
          </a:p>
          <a:p>
            <a:pPr marL="0" lvl="0" indent="0">
              <a:buNone/>
            </a:pPr>
            <a:r>
              <a:rPr lang="en-US" dirty="0" smtClean="0"/>
              <a:t>abs(c2_mean - 34) = 1</a:t>
            </a:r>
          </a:p>
          <a:p>
            <a:pPr marL="0" lvl="0" indent="0">
              <a:buNone/>
            </a:pPr>
            <a:r>
              <a:rPr lang="en-US" dirty="0" smtClean="0"/>
              <a:t>abs(c3_mean - 34) = 11</a:t>
            </a:r>
          </a:p>
          <a:p>
            <a:pPr marL="0" lvl="0" indent="0">
              <a:buNone/>
            </a:pPr>
            <a:r>
              <a:rPr lang="en-US" dirty="0" smtClean="0">
                <a:solidFill>
                  <a:srgbClr val="FF0000"/>
                </a:solidFill>
              </a:rPr>
              <a:t>Placed in c2</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2399768" y="4774842"/>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23</a:t>
            </a:r>
            <a:endParaRPr lang="en-US" dirty="0" smtClean="0">
              <a:solidFill>
                <a:srgbClr val="FF0000"/>
              </a:solidFill>
            </a:endParaRPr>
          </a:p>
          <a:p>
            <a:pPr marL="0" indent="0">
              <a:buNone/>
            </a:pPr>
            <a:r>
              <a:rPr lang="en-US" dirty="0" smtClean="0"/>
              <a:t>c2: </a:t>
            </a:r>
            <a:r>
              <a:rPr lang="en-US" dirty="0" smtClean="0">
                <a:solidFill>
                  <a:srgbClr val="FF0000"/>
                </a:solidFill>
              </a:rPr>
              <a:t>34</a:t>
            </a:r>
          </a:p>
          <a:p>
            <a:pPr marL="0" indent="0">
              <a:buNone/>
            </a:pPr>
            <a:r>
              <a:rPr lang="en-US" dirty="0" smtClean="0"/>
              <a:t>c3: </a:t>
            </a:r>
          </a:p>
        </p:txBody>
      </p:sp>
    </p:spTree>
    <p:extLst>
      <p:ext uri="{BB962C8B-B14F-4D97-AF65-F5344CB8AC3E}">
        <p14:creationId xmlns:p14="http://schemas.microsoft.com/office/powerpoint/2010/main" val="2407777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a:t>
            </a:r>
            <a:r>
              <a:rPr lang="en-US" dirty="0" smtClean="0">
                <a:solidFill>
                  <a:srgbClr val="FF0000"/>
                </a:solidFill>
              </a:rPr>
              <a:t>45</a:t>
            </a:r>
            <a:r>
              <a:rPr lang="en-US" dirty="0" smtClean="0"/>
              <a:t> 32 11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2:</a:t>
            </a:r>
          </a:p>
          <a:p>
            <a:pPr marL="0" indent="0">
              <a:buNone/>
            </a:pPr>
            <a:r>
              <a:rPr lang="en-US" dirty="0" smtClean="0"/>
              <a:t>c1_mean :: 17</a:t>
            </a:r>
          </a:p>
          <a:p>
            <a:pPr marL="0" indent="0">
              <a:buNone/>
            </a:pPr>
            <a:r>
              <a:rPr lang="en-US" dirty="0" smtClean="0"/>
              <a:t>c2_mean :: 33</a:t>
            </a:r>
          </a:p>
          <a:p>
            <a:pPr marL="0" indent="0">
              <a:buNone/>
            </a:pPr>
            <a:r>
              <a:rPr lang="en-US" dirty="0" smtClean="0"/>
              <a:t>c3_mean :: 45</a:t>
            </a:r>
          </a:p>
          <a:p>
            <a:pPr marL="0" indent="0">
              <a:buNone/>
            </a:pPr>
            <a:endParaRPr lang="en-US" dirty="0" smtClean="0"/>
          </a:p>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45</a:t>
            </a:r>
          </a:p>
          <a:p>
            <a:pPr marL="0" lvl="0" indent="0">
              <a:buNone/>
            </a:pPr>
            <a:r>
              <a:rPr lang="en-US" dirty="0" smtClean="0"/>
              <a:t>abs(c1_mean - 45) = 28</a:t>
            </a:r>
          </a:p>
          <a:p>
            <a:pPr marL="0" lvl="0" indent="0">
              <a:buNone/>
            </a:pPr>
            <a:r>
              <a:rPr lang="en-US" dirty="0" smtClean="0"/>
              <a:t>abs(c2_mean - 45) = 12</a:t>
            </a:r>
          </a:p>
          <a:p>
            <a:pPr marL="0" lvl="0" indent="0">
              <a:buNone/>
            </a:pPr>
            <a:r>
              <a:rPr lang="en-US" dirty="0" smtClean="0"/>
              <a:t>abs(c3_mean - 45) = 0</a:t>
            </a:r>
          </a:p>
          <a:p>
            <a:pPr marL="0" lvl="0" indent="0">
              <a:buNone/>
            </a:pPr>
            <a:r>
              <a:rPr lang="en-US" dirty="0" smtClean="0">
                <a:solidFill>
                  <a:srgbClr val="FF0000"/>
                </a:solidFill>
              </a:rPr>
              <a:t>Placed in c3</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2399768" y="4774842"/>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23</a:t>
            </a:r>
            <a:endParaRPr lang="en-US" dirty="0" smtClean="0">
              <a:solidFill>
                <a:srgbClr val="FF0000"/>
              </a:solidFill>
            </a:endParaRPr>
          </a:p>
          <a:p>
            <a:pPr marL="0" indent="0">
              <a:buNone/>
            </a:pPr>
            <a:r>
              <a:rPr lang="en-US" dirty="0" smtClean="0"/>
              <a:t>c2: 34</a:t>
            </a:r>
          </a:p>
          <a:p>
            <a:pPr marL="0" indent="0">
              <a:buNone/>
            </a:pPr>
            <a:r>
              <a:rPr lang="en-US" dirty="0" smtClean="0"/>
              <a:t>c3: </a:t>
            </a:r>
            <a:r>
              <a:rPr lang="en-US" dirty="0" smtClean="0">
                <a:solidFill>
                  <a:srgbClr val="FF0000"/>
                </a:solidFill>
              </a:rPr>
              <a:t>45</a:t>
            </a:r>
          </a:p>
        </p:txBody>
      </p:sp>
    </p:spTree>
    <p:extLst>
      <p:ext uri="{BB962C8B-B14F-4D97-AF65-F5344CB8AC3E}">
        <p14:creationId xmlns:p14="http://schemas.microsoft.com/office/powerpoint/2010/main" val="3416495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a:t>
            </a:r>
            <a:r>
              <a:rPr lang="en-US" dirty="0" smtClean="0">
                <a:solidFill>
                  <a:srgbClr val="FF0000"/>
                </a:solidFill>
              </a:rPr>
              <a:t>32</a:t>
            </a:r>
            <a:r>
              <a:rPr lang="en-US" dirty="0" smtClean="0"/>
              <a:t> 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2:</a:t>
            </a:r>
          </a:p>
          <a:p>
            <a:pPr marL="0" indent="0">
              <a:buNone/>
            </a:pPr>
            <a:r>
              <a:rPr lang="en-US" dirty="0" smtClean="0"/>
              <a:t>c1_mean :: 17</a:t>
            </a:r>
          </a:p>
          <a:p>
            <a:pPr marL="0" indent="0">
              <a:buNone/>
            </a:pPr>
            <a:r>
              <a:rPr lang="en-US" dirty="0" smtClean="0"/>
              <a:t>c2_mean :: 33</a:t>
            </a:r>
          </a:p>
          <a:p>
            <a:pPr marL="0" indent="0">
              <a:buNone/>
            </a:pPr>
            <a:r>
              <a:rPr lang="en-US" dirty="0" smtClean="0"/>
              <a:t>c3_mean :: 45</a:t>
            </a:r>
          </a:p>
          <a:p>
            <a:pPr marL="0" indent="0">
              <a:buNone/>
            </a:pPr>
            <a:endParaRPr lang="en-US" dirty="0" smtClean="0"/>
          </a:p>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32</a:t>
            </a:r>
          </a:p>
          <a:p>
            <a:pPr marL="0" lvl="0" indent="0">
              <a:buNone/>
            </a:pPr>
            <a:r>
              <a:rPr lang="en-US" dirty="0" smtClean="0"/>
              <a:t>abs(c1_mean - 32) = 15</a:t>
            </a:r>
          </a:p>
          <a:p>
            <a:pPr marL="0" lvl="0" indent="0">
              <a:buNone/>
            </a:pPr>
            <a:r>
              <a:rPr lang="en-US" dirty="0" smtClean="0"/>
              <a:t>abs(c2_mean - 32) = 1</a:t>
            </a:r>
          </a:p>
          <a:p>
            <a:pPr marL="0" lvl="0" indent="0">
              <a:buNone/>
            </a:pPr>
            <a:r>
              <a:rPr lang="en-US" dirty="0" smtClean="0"/>
              <a:t>abs(c3_mean - 32) = 13</a:t>
            </a:r>
          </a:p>
          <a:p>
            <a:pPr marL="0" lvl="0" indent="0">
              <a:buNone/>
            </a:pPr>
            <a:r>
              <a:rPr lang="en-US" dirty="0" smtClean="0">
                <a:solidFill>
                  <a:srgbClr val="FF0000"/>
                </a:solidFill>
              </a:rPr>
              <a:t>Placed in c2</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2399768" y="4774842"/>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23</a:t>
            </a:r>
            <a:endParaRPr lang="en-US" dirty="0" smtClean="0">
              <a:solidFill>
                <a:srgbClr val="FF0000"/>
              </a:solidFill>
            </a:endParaRPr>
          </a:p>
          <a:p>
            <a:pPr marL="0" indent="0">
              <a:buNone/>
            </a:pPr>
            <a:r>
              <a:rPr lang="en-US" dirty="0" smtClean="0"/>
              <a:t>c2: 34, </a:t>
            </a:r>
            <a:r>
              <a:rPr lang="en-US" dirty="0" smtClean="0">
                <a:solidFill>
                  <a:srgbClr val="FF0000"/>
                </a:solidFill>
              </a:rPr>
              <a:t>32</a:t>
            </a:r>
          </a:p>
          <a:p>
            <a:pPr marL="0" indent="0">
              <a:buNone/>
            </a:pPr>
            <a:r>
              <a:rPr lang="en-US" dirty="0" smtClean="0"/>
              <a:t>c3: 45</a:t>
            </a:r>
          </a:p>
        </p:txBody>
      </p:sp>
    </p:spTree>
    <p:extLst>
      <p:ext uri="{BB962C8B-B14F-4D97-AF65-F5344CB8AC3E}">
        <p14:creationId xmlns:p14="http://schemas.microsoft.com/office/powerpoint/2010/main" val="3394483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Contents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lstStyle/>
          <a:p>
            <a:pPr eaLnBrk="1" hangingPunct="1">
              <a:buNone/>
            </a:pPr>
            <a:endParaRPr lang="en-IN" dirty="0" smtClean="0"/>
          </a:p>
          <a:p>
            <a:pPr eaLnBrk="1" hangingPunct="1">
              <a:buNone/>
            </a:pPr>
            <a:endParaRPr lang="en-IN" dirty="0"/>
          </a:p>
          <a:p>
            <a:r>
              <a:rPr lang="en-IN" dirty="0" smtClean="0"/>
              <a:t>What is Clustering?</a:t>
            </a:r>
          </a:p>
          <a:p>
            <a:r>
              <a:rPr lang="en-IN" dirty="0" smtClean="0"/>
              <a:t>Applications of Clustering</a:t>
            </a:r>
          </a:p>
          <a:p>
            <a:r>
              <a:rPr lang="en-IN" dirty="0" smtClean="0"/>
              <a:t>Clustering Mechanisms</a:t>
            </a:r>
          </a:p>
          <a:p>
            <a:endParaRPr lang="en-IN" dirty="0" smtClean="0"/>
          </a:p>
          <a:p>
            <a:endParaRPr lang="en-IN" dirty="0" smtClean="0"/>
          </a:p>
          <a:p>
            <a:endParaRPr lang="en-IN" dirty="0" smtClean="0"/>
          </a:p>
          <a:p>
            <a:endParaRPr lang="en-IN" dirty="0" smtClean="0"/>
          </a:p>
        </p:txBody>
      </p:sp>
    </p:spTree>
    <p:extLst>
      <p:ext uri="{BB962C8B-B14F-4D97-AF65-F5344CB8AC3E}">
        <p14:creationId xmlns:p14="http://schemas.microsoft.com/office/powerpoint/2010/main" val="4211017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32 </a:t>
            </a:r>
            <a:r>
              <a:rPr lang="en-US" dirty="0" smtClean="0">
                <a:solidFill>
                  <a:srgbClr val="FF0000"/>
                </a:solidFill>
              </a:rPr>
              <a:t>11</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u="sng" dirty="0" smtClean="0"/>
              <a:t>Pass 2:</a:t>
            </a:r>
          </a:p>
          <a:p>
            <a:pPr marL="0" indent="0">
              <a:buNone/>
            </a:pPr>
            <a:r>
              <a:rPr lang="en-US" dirty="0" smtClean="0"/>
              <a:t>c1_mean :: 17</a:t>
            </a:r>
          </a:p>
          <a:p>
            <a:pPr marL="0" indent="0">
              <a:buNone/>
            </a:pPr>
            <a:r>
              <a:rPr lang="en-US" dirty="0" smtClean="0"/>
              <a:t>c2_mean :: 33</a:t>
            </a:r>
          </a:p>
          <a:p>
            <a:pPr marL="0" indent="0">
              <a:buNone/>
            </a:pPr>
            <a:r>
              <a:rPr lang="en-US" dirty="0" smtClean="0"/>
              <a:t>c3_mean :: 45</a:t>
            </a:r>
          </a:p>
          <a:p>
            <a:pPr marL="0" indent="0">
              <a:buNone/>
            </a:pPr>
            <a:endParaRPr lang="en-US" dirty="0" smtClean="0"/>
          </a:p>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1" name="Content Placeholder 2"/>
          <p:cNvSpPr>
            <a:spLocks noGrp="1"/>
          </p:cNvSpPr>
          <p:nvPr>
            <p:ph idx="1"/>
          </p:nvPr>
        </p:nvSpPr>
        <p:spPr>
          <a:xfrm>
            <a:off x="6246254" y="1447799"/>
            <a:ext cx="5473520" cy="4835525"/>
          </a:xfrm>
        </p:spPr>
        <p:txBody>
          <a:bodyPr anchor="ctr">
            <a:normAutofit/>
          </a:bodyPr>
          <a:lstStyle/>
          <a:p>
            <a:pPr marL="0" lvl="0" indent="0">
              <a:buNone/>
            </a:pPr>
            <a:endParaRPr lang="en-US" dirty="0" smtClean="0"/>
          </a:p>
          <a:p>
            <a:pPr marL="0" lvl="0" indent="0">
              <a:buNone/>
            </a:pPr>
            <a:endParaRPr lang="en-US" dirty="0" smtClean="0"/>
          </a:p>
          <a:p>
            <a:pPr marL="0" lvl="0" indent="0">
              <a:buNone/>
            </a:pPr>
            <a:r>
              <a:rPr lang="en-US" u="sng" dirty="0" smtClean="0"/>
              <a:t>Placing 11</a:t>
            </a:r>
          </a:p>
          <a:p>
            <a:pPr marL="0" lvl="0" indent="0">
              <a:buNone/>
            </a:pPr>
            <a:r>
              <a:rPr lang="en-US" dirty="0" smtClean="0"/>
              <a:t>abs(c1_mean - 11) = 6</a:t>
            </a:r>
          </a:p>
          <a:p>
            <a:pPr marL="0" lvl="0" indent="0">
              <a:buNone/>
            </a:pPr>
            <a:r>
              <a:rPr lang="en-US" dirty="0" smtClean="0"/>
              <a:t>abs(c2_mean - 11) = 22</a:t>
            </a:r>
          </a:p>
          <a:p>
            <a:pPr marL="0" lvl="0" indent="0">
              <a:buNone/>
            </a:pPr>
            <a:r>
              <a:rPr lang="en-US" dirty="0" smtClean="0"/>
              <a:t>abs(c3_mean - 11) = 34</a:t>
            </a:r>
          </a:p>
          <a:p>
            <a:pPr marL="0" lvl="0" indent="0">
              <a:buNone/>
            </a:pPr>
            <a:r>
              <a:rPr lang="en-US" dirty="0" smtClean="0">
                <a:solidFill>
                  <a:srgbClr val="FF0000"/>
                </a:solidFill>
              </a:rPr>
              <a:t>Placed in c1</a:t>
            </a:r>
            <a:endParaRPr lang="en-US" dirty="0">
              <a:solidFill>
                <a:srgbClr val="FF0000"/>
              </a:solidFill>
            </a:endParaRPr>
          </a:p>
        </p:txBody>
      </p:sp>
      <p:cxnSp>
        <p:nvCxnSpPr>
          <p:cNvPr id="3" name="Straight Connector 2"/>
          <p:cNvCxnSpPr/>
          <p:nvPr/>
        </p:nvCxnSpPr>
        <p:spPr>
          <a:xfrm>
            <a:off x="4881094" y="3296992"/>
            <a:ext cx="0" cy="2240924"/>
          </a:xfrm>
          <a:prstGeom prst="line">
            <a:avLst/>
          </a:prstGeom>
          <a:ln w="38100"/>
        </p:spPr>
        <p:style>
          <a:lnRef idx="1">
            <a:schemeClr val="dk1"/>
          </a:lnRef>
          <a:fillRef idx="0">
            <a:schemeClr val="dk1"/>
          </a:fillRef>
          <a:effectRef idx="0">
            <a:schemeClr val="dk1"/>
          </a:effectRef>
          <a:fontRef idx="minor">
            <a:schemeClr val="tx1"/>
          </a:fontRef>
        </p:style>
      </p:cxnSp>
      <p:sp>
        <p:nvSpPr>
          <p:cNvPr id="12" name="Content Placeholder 2"/>
          <p:cNvSpPr txBox="1">
            <a:spLocks/>
          </p:cNvSpPr>
          <p:nvPr/>
        </p:nvSpPr>
        <p:spPr>
          <a:xfrm>
            <a:off x="2399768" y="4774842"/>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23, </a:t>
            </a:r>
            <a:r>
              <a:rPr lang="en-US" dirty="0" smtClean="0">
                <a:solidFill>
                  <a:srgbClr val="FF0000"/>
                </a:solidFill>
              </a:rPr>
              <a:t>11</a:t>
            </a:r>
          </a:p>
          <a:p>
            <a:pPr marL="0" indent="0">
              <a:buNone/>
            </a:pPr>
            <a:r>
              <a:rPr lang="en-US" dirty="0" smtClean="0"/>
              <a:t>c2: 34, 32</a:t>
            </a:r>
          </a:p>
          <a:p>
            <a:pPr marL="0" indent="0">
              <a:buNone/>
            </a:pPr>
            <a:r>
              <a:rPr lang="en-US" dirty="0" smtClean="0"/>
              <a:t>c3: 45</a:t>
            </a:r>
          </a:p>
        </p:txBody>
      </p:sp>
    </p:spTree>
    <p:extLst>
      <p:ext uri="{BB962C8B-B14F-4D97-AF65-F5344CB8AC3E}">
        <p14:creationId xmlns:p14="http://schemas.microsoft.com/office/powerpoint/2010/main" val="2347123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Example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9" name="Content Placeholder 2"/>
          <p:cNvSpPr txBox="1">
            <a:spLocks/>
          </p:cNvSpPr>
          <p:nvPr/>
        </p:nvSpPr>
        <p:spPr>
          <a:xfrm>
            <a:off x="609600" y="1447800"/>
            <a:ext cx="11262574" cy="48355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Let the input sequence be : 23 34 45 32 11</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				   </a:t>
            </a:r>
            <a:r>
              <a:rPr lang="en-US" sz="1600" dirty="0" smtClean="0"/>
              <a:t>old cluster                        new cluster</a:t>
            </a:r>
          </a:p>
          <a:p>
            <a:pPr marL="0" indent="0">
              <a:buNone/>
            </a:pPr>
            <a:r>
              <a:rPr lang="en-US" dirty="0" smtClean="0"/>
              <a:t>No change in clusters indicates the end of process – convergence!</a:t>
            </a:r>
          </a:p>
        </p:txBody>
      </p:sp>
      <p:sp>
        <p:nvSpPr>
          <p:cNvPr id="12" name="Content Placeholder 2"/>
          <p:cNvSpPr txBox="1">
            <a:spLocks/>
          </p:cNvSpPr>
          <p:nvPr/>
        </p:nvSpPr>
        <p:spPr>
          <a:xfrm>
            <a:off x="4292958" y="3128246"/>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c1: 23, 11</a:t>
            </a:r>
          </a:p>
          <a:p>
            <a:pPr marL="0" indent="0">
              <a:buNone/>
            </a:pPr>
            <a:r>
              <a:rPr lang="en-US" dirty="0" smtClean="0"/>
              <a:t>c2: 34, 32</a:t>
            </a:r>
          </a:p>
          <a:p>
            <a:pPr marL="0" indent="0">
              <a:buNone/>
            </a:pPr>
            <a:r>
              <a:rPr lang="en-US" dirty="0" smtClean="0"/>
              <a:t>c3: 45</a:t>
            </a:r>
          </a:p>
        </p:txBody>
      </p:sp>
      <p:sp>
        <p:nvSpPr>
          <p:cNvPr id="13" name="Content Placeholder 2"/>
          <p:cNvSpPr txBox="1">
            <a:spLocks/>
          </p:cNvSpPr>
          <p:nvPr/>
        </p:nvSpPr>
        <p:spPr>
          <a:xfrm>
            <a:off x="6071314" y="3128246"/>
            <a:ext cx="1805188" cy="14746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t>c1: 23, 11</a:t>
            </a:r>
          </a:p>
          <a:p>
            <a:pPr marL="0" indent="0" algn="r">
              <a:buNone/>
            </a:pPr>
            <a:r>
              <a:rPr lang="en-US" dirty="0" smtClean="0"/>
              <a:t>c2: 34, 32</a:t>
            </a:r>
          </a:p>
          <a:p>
            <a:pPr marL="0" indent="0" algn="r">
              <a:buNone/>
            </a:pPr>
            <a:r>
              <a:rPr lang="en-US" dirty="0" smtClean="0"/>
              <a:t>c3: 45</a:t>
            </a:r>
          </a:p>
        </p:txBody>
      </p:sp>
      <p:cxnSp>
        <p:nvCxnSpPr>
          <p:cNvPr id="14" name="Straight Connector 13"/>
          <p:cNvCxnSpPr/>
          <p:nvPr/>
        </p:nvCxnSpPr>
        <p:spPr>
          <a:xfrm>
            <a:off x="6095999" y="3039416"/>
            <a:ext cx="2147" cy="162273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5685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4774" y="1326573"/>
            <a:ext cx="9246743" cy="4698585"/>
          </a:xfrm>
          <a:prstGeom prst="rect">
            <a:avLst/>
          </a:prstGeom>
        </p:spPr>
      </p:pic>
    </p:spTree>
    <p:extLst>
      <p:ext uri="{BB962C8B-B14F-4D97-AF65-F5344CB8AC3E}">
        <p14:creationId xmlns:p14="http://schemas.microsoft.com/office/powerpoint/2010/main" val="459627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Where is Learning in K-Means ?</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normAutofit/>
          </a:bodyPr>
          <a:lstStyle/>
          <a:p>
            <a:pPr algn="just"/>
            <a:r>
              <a:rPr lang="en-US" dirty="0" smtClean="0"/>
              <a:t>Each object is assigned automatically to one of the cluster</a:t>
            </a:r>
          </a:p>
          <a:p>
            <a:pPr algn="just"/>
            <a:r>
              <a:rPr lang="en-US" dirty="0" smtClean="0"/>
              <a:t>This is a trait of “unsupervised learning”</a:t>
            </a:r>
            <a:endParaRPr lang="en-US" dirty="0"/>
          </a:p>
          <a:p>
            <a:pPr algn="just"/>
            <a:r>
              <a:rPr lang="en-US" dirty="0" smtClean="0"/>
              <a:t>The learning process depends on the training examples that we give</a:t>
            </a:r>
          </a:p>
          <a:p>
            <a:pPr algn="just"/>
            <a:r>
              <a:rPr lang="en-US" dirty="0" smtClean="0"/>
              <a:t>Thus after the training finished, if we give a point, the algorithm can assign this point to one of the existing distribution</a:t>
            </a:r>
          </a:p>
        </p:txBody>
      </p:sp>
    </p:spTree>
    <p:extLst>
      <p:ext uri="{BB962C8B-B14F-4D97-AF65-F5344CB8AC3E}">
        <p14:creationId xmlns:p14="http://schemas.microsoft.com/office/powerpoint/2010/main" val="3760560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Is the Output Unique?</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Quite the contrary.</a:t>
            </a:r>
          </a:p>
          <a:p>
            <a:pPr algn="just"/>
            <a:endParaRPr lang="en-US" dirty="0"/>
          </a:p>
          <a:p>
            <a:pPr algn="just"/>
            <a:r>
              <a:rPr lang="en-US" dirty="0" smtClean="0"/>
              <a:t>If the k-means problem were a nice, convex optimization problem, we wouldn't be randomly initializing it.</a:t>
            </a:r>
          </a:p>
          <a:p>
            <a:pPr algn="just"/>
            <a:endParaRPr lang="en-US" dirty="0" smtClean="0"/>
          </a:p>
          <a:p>
            <a:pPr algn="just"/>
            <a:r>
              <a:rPr lang="en-US" dirty="0" smtClean="0"/>
              <a:t>The reason for random initialization is exactly that we can get different solutions by trying different random input sequence, then pick the best one when all our k-means runs are done. </a:t>
            </a:r>
          </a:p>
        </p:txBody>
      </p:sp>
    </p:spTree>
    <p:extLst>
      <p:ext uri="{BB962C8B-B14F-4D97-AF65-F5344CB8AC3E}">
        <p14:creationId xmlns:p14="http://schemas.microsoft.com/office/powerpoint/2010/main" val="3939946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Drawbacks of K-Means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When the numbers of data are not so many, initial grouping will determine the cluster significantly.</a:t>
            </a:r>
          </a:p>
          <a:p>
            <a:pPr algn="just"/>
            <a:r>
              <a:rPr lang="en-US" dirty="0" smtClean="0"/>
              <a:t>The number of cluster, K, must be determined before hand.</a:t>
            </a:r>
          </a:p>
          <a:p>
            <a:pPr algn="just"/>
            <a:r>
              <a:rPr lang="en-US" dirty="0" smtClean="0"/>
              <a:t>We never know the real cluster, using the same data, if it is inputted in a different way may produce</a:t>
            </a:r>
          </a:p>
          <a:p>
            <a:pPr algn="just"/>
            <a:r>
              <a:rPr lang="en-US" dirty="0" smtClean="0"/>
              <a:t>Finding mean is sensitive to the outlier of each cluster</a:t>
            </a:r>
          </a:p>
        </p:txBody>
      </p:sp>
    </p:spTree>
    <p:extLst>
      <p:ext uri="{BB962C8B-B14F-4D97-AF65-F5344CB8AC3E}">
        <p14:creationId xmlns:p14="http://schemas.microsoft.com/office/powerpoint/2010/main" val="521592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a:t>
            </a:r>
            <a:r>
              <a:rPr lang="en-US" sz="3600" dirty="0" err="1" smtClean="0">
                <a:latin typeface="+mn-lt"/>
              </a:rPr>
              <a:t>Medoids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In K-</a:t>
            </a:r>
            <a:r>
              <a:rPr lang="en-US" dirty="0" err="1" smtClean="0"/>
              <a:t>medoids</a:t>
            </a:r>
            <a:r>
              <a:rPr lang="en-US" dirty="0" smtClean="0"/>
              <a:t> clustering representative objects called </a:t>
            </a:r>
            <a:r>
              <a:rPr lang="en-US" dirty="0" err="1" smtClean="0"/>
              <a:t>medoids</a:t>
            </a:r>
            <a:r>
              <a:rPr lang="en-US" dirty="0" smtClean="0"/>
              <a:t> are considered instead of centroids</a:t>
            </a:r>
          </a:p>
          <a:p>
            <a:pPr algn="just"/>
            <a:r>
              <a:rPr lang="en-US" dirty="0" smtClean="0"/>
              <a:t>Because it is based on the most centrally located object in a cluster, it is less sensitive to outliers.</a:t>
            </a:r>
          </a:p>
          <a:p>
            <a:pPr algn="just"/>
            <a:r>
              <a:rPr lang="en-US" dirty="0" smtClean="0"/>
              <a:t>Among many algorithms for K-</a:t>
            </a:r>
            <a:r>
              <a:rPr lang="en-US" dirty="0" err="1" smtClean="0"/>
              <a:t>medoids</a:t>
            </a:r>
            <a:r>
              <a:rPr lang="en-US" dirty="0" smtClean="0"/>
              <a:t> clustering, partitioning around </a:t>
            </a:r>
            <a:r>
              <a:rPr lang="en-US" dirty="0" err="1" smtClean="0"/>
              <a:t>medoids</a:t>
            </a:r>
            <a:r>
              <a:rPr lang="en-US" dirty="0" smtClean="0"/>
              <a:t> (PAM) proposed by </a:t>
            </a:r>
            <a:r>
              <a:rPr lang="en-US" dirty="0" err="1" smtClean="0"/>
              <a:t>Kauf</a:t>
            </a:r>
            <a:r>
              <a:rPr lang="en-US" dirty="0" smtClean="0"/>
              <a:t>-man and </a:t>
            </a:r>
            <a:r>
              <a:rPr lang="en-US" dirty="0" err="1" smtClean="0"/>
              <a:t>Rousseeuw</a:t>
            </a:r>
            <a:r>
              <a:rPr lang="en-US" dirty="0" smtClean="0"/>
              <a:t> (1990) is known to be most powerful</a:t>
            </a:r>
          </a:p>
        </p:txBody>
      </p:sp>
    </p:spTree>
    <p:extLst>
      <p:ext uri="{BB962C8B-B14F-4D97-AF65-F5344CB8AC3E}">
        <p14:creationId xmlns:p14="http://schemas.microsoft.com/office/powerpoint/2010/main" val="158425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a:t>
            </a:r>
            <a:r>
              <a:rPr lang="en-US" sz="3600" dirty="0" err="1" smtClean="0">
                <a:latin typeface="+mn-lt"/>
              </a:rPr>
              <a:t>Medoids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0" y="3784621"/>
            <a:ext cx="11719774" cy="2346304"/>
          </a:xfrm>
        </p:spPr>
        <p:txBody>
          <a:bodyPr anchor="ctr"/>
          <a:lstStyle/>
          <a:p>
            <a:pPr algn="just"/>
            <a:endParaRPr lang="en-US" dirty="0" smtClean="0"/>
          </a:p>
        </p:txBody>
      </p:sp>
      <mc:AlternateContent xmlns:mc="http://schemas.openxmlformats.org/markup-compatibility/2006">
        <mc:Choice xmlns:a14="http://schemas.microsoft.com/office/drawing/2010/main" Requires="a14">
          <p:sp>
            <p:nvSpPr>
              <p:cNvPr id="2" name="Rectangle 1"/>
              <p:cNvSpPr/>
              <p:nvPr/>
            </p:nvSpPr>
            <p:spPr>
              <a:xfrm>
                <a:off x="1" y="2408667"/>
                <a:ext cx="11719774" cy="137595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nary>
                        <m:naryPr>
                          <m:chr m:val="∑"/>
                          <m:limLoc m:val="undOvr"/>
                          <m:grow m:val="on"/>
                          <m:ctrlPr>
                            <a:rPr lang="en-US">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nary>
                            <m:naryPr>
                              <m:chr m:val="∑"/>
                              <m:limLoc m:val="undOvr"/>
                              <m:grow m:val="on"/>
                              <m:ctrlPr>
                                <a:rPr lang="en-US" i="1">
                                  <a:latin typeface="Cambria Math" panose="02040503050406030204" pitchFamily="18" charset="0"/>
                                </a:rPr>
                              </m:ctrlPr>
                            </m:naryPr>
                            <m:sub>
                              <m:acc>
                                <m:accPr>
                                  <m:chr m:val="̇"/>
                                  <m:ctrlPr>
                                    <a:rPr lang="en-US" i="1">
                                      <a:latin typeface="Cambria Math" panose="02040503050406030204" pitchFamily="18" charset="0"/>
                                    </a:rPr>
                                  </m:ctrlPr>
                                </m:accPr>
                                <m:e>
                                  <m:r>
                                    <a:rPr lang="en-US" i="1">
                                      <a:latin typeface="Cambria Math" panose="02040503050406030204" pitchFamily="18" charset="0"/>
                                    </a:rPr>
                                    <m:t>𝑖</m:t>
                                  </m:r>
                                </m:e>
                              </m:acc>
                              <m:r>
                                <a:rPr lang="en-US" i="0">
                                  <a:latin typeface="Cambria Math" panose="02040503050406030204" pitchFamily="18" charset="0"/>
                                </a:rPr>
                                <m:t>=1</m:t>
                              </m:r>
                            </m:sub>
                            <m:sup>
                              <m:r>
                                <a:rPr lang="en-US" i="1">
                                  <a:latin typeface="Cambria Math" panose="02040503050406030204" pitchFamily="18" charset="0"/>
                                </a:rPr>
                                <m:t>𝑛</m:t>
                              </m:r>
                            </m:sup>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𝑚𝑑</m:t>
                                      </m:r>
                                    </m:sub>
                                  </m:sSub>
                                </m:e>
                              </m:nary>
                            </m:e>
                          </m:nary>
                        </m:e>
                      </m:nary>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1" y="2408667"/>
                <a:ext cx="11719774" cy="137595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8406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a:t>
            </a:r>
            <a:r>
              <a:rPr lang="en-US" sz="3600" dirty="0" err="1" smtClean="0">
                <a:latin typeface="+mn-lt"/>
              </a:rPr>
              <a:t>Medoids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pic>
        <p:nvPicPr>
          <p:cNvPr id="9" name="Picture 8"/>
          <p:cNvPicPr>
            <a:picLocks noChangeAspect="1"/>
          </p:cNvPicPr>
          <p:nvPr/>
        </p:nvPicPr>
        <p:blipFill>
          <a:blip r:embed="rId3"/>
          <a:stretch>
            <a:fillRect/>
          </a:stretch>
        </p:blipFill>
        <p:spPr>
          <a:xfrm>
            <a:off x="1280759" y="1198400"/>
            <a:ext cx="9634774" cy="4945951"/>
          </a:xfrm>
          <a:prstGeom prst="rect">
            <a:avLst/>
          </a:prstGeom>
        </p:spPr>
      </p:pic>
    </p:spTree>
    <p:extLst>
      <p:ext uri="{BB962C8B-B14F-4D97-AF65-F5344CB8AC3E}">
        <p14:creationId xmlns:p14="http://schemas.microsoft.com/office/powerpoint/2010/main" val="3737412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a:t>
            </a:r>
            <a:r>
              <a:rPr lang="en-US" sz="3600" dirty="0" err="1" smtClean="0">
                <a:latin typeface="+mn-lt"/>
              </a:rPr>
              <a:t>vs</a:t>
            </a:r>
            <a:r>
              <a:rPr lang="en-US" sz="3600" dirty="0" smtClean="0">
                <a:latin typeface="+mn-lt"/>
              </a:rPr>
              <a:t> K-</a:t>
            </a:r>
            <a:r>
              <a:rPr lang="en-US" sz="3600" dirty="0" err="1" smtClean="0">
                <a:latin typeface="+mn-lt"/>
              </a:rPr>
              <a:t>Medoids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k-means will select the "center" of the cluster, while k-</a:t>
            </a:r>
            <a:r>
              <a:rPr lang="en-US" dirty="0" err="1" smtClean="0"/>
              <a:t>medoid</a:t>
            </a:r>
            <a:r>
              <a:rPr lang="en-US" dirty="0" smtClean="0"/>
              <a:t> will select the "most centered" member of the cluster. </a:t>
            </a:r>
          </a:p>
          <a:p>
            <a:pPr algn="just"/>
            <a:endParaRPr lang="en-US" dirty="0"/>
          </a:p>
          <a:p>
            <a:pPr algn="just"/>
            <a:r>
              <a:rPr lang="en-US" dirty="0" smtClean="0"/>
              <a:t>In a cluster with outliers k-means will place the center of the cluster towards the outliers, whereas k-</a:t>
            </a:r>
            <a:r>
              <a:rPr lang="en-US" dirty="0" err="1" smtClean="0"/>
              <a:t>medoid</a:t>
            </a:r>
            <a:r>
              <a:rPr lang="en-US" dirty="0" smtClean="0"/>
              <a:t> will select one of the more clustered members (the </a:t>
            </a:r>
            <a:r>
              <a:rPr lang="en-US" dirty="0" err="1" smtClean="0"/>
              <a:t>medoid</a:t>
            </a:r>
            <a:r>
              <a:rPr lang="en-US" dirty="0" smtClean="0"/>
              <a:t>) as the center.</a:t>
            </a:r>
          </a:p>
          <a:p>
            <a:pPr algn="just"/>
            <a:endParaRPr lang="en-US" dirty="0" smtClean="0"/>
          </a:p>
          <a:p>
            <a:pPr algn="just"/>
            <a:r>
              <a:rPr lang="en-US" dirty="0" smtClean="0"/>
              <a:t>Usually, PAM takes much longer to run than k-means. As it involves computing all pairwise distances, it is O(n</a:t>
            </a:r>
            <a:r>
              <a:rPr lang="en-US" baseline="30000" dirty="0" smtClean="0"/>
              <a:t>2</a:t>
            </a:r>
            <a:r>
              <a:rPr lang="en-US" dirty="0" smtClean="0"/>
              <a:t>*k*</a:t>
            </a:r>
            <a:r>
              <a:rPr lang="en-US" dirty="0" err="1" smtClean="0"/>
              <a:t>i</a:t>
            </a:r>
            <a:r>
              <a:rPr lang="en-US" dirty="0" smtClean="0"/>
              <a:t>); whereas k-means runs in O(n*k*</a:t>
            </a:r>
            <a:r>
              <a:rPr lang="en-US" dirty="0" err="1" smtClean="0"/>
              <a:t>i</a:t>
            </a:r>
            <a:r>
              <a:rPr lang="en-US" dirty="0" smtClean="0"/>
              <a:t>) where usually, k times the number of iterations is k*</a:t>
            </a:r>
            <a:r>
              <a:rPr lang="en-US" dirty="0" err="1" smtClean="0"/>
              <a:t>i</a:t>
            </a:r>
            <a:r>
              <a:rPr lang="en-US" dirty="0" smtClean="0"/>
              <a:t> &lt;&lt; n.</a:t>
            </a:r>
          </a:p>
        </p:txBody>
      </p:sp>
    </p:spTree>
    <p:extLst>
      <p:ext uri="{BB962C8B-B14F-4D97-AF65-F5344CB8AC3E}">
        <p14:creationId xmlns:p14="http://schemas.microsoft.com/office/powerpoint/2010/main" val="83241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What is Clustering?</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Originated from “clyster”, meaning “clot”.</a:t>
            </a:r>
          </a:p>
          <a:p>
            <a:pPr algn="just"/>
            <a:endParaRPr lang="en-US" b="1" dirty="0" smtClean="0"/>
          </a:p>
          <a:p>
            <a:pPr algn="just"/>
            <a:r>
              <a:rPr lang="en-US" b="1" dirty="0" smtClean="0"/>
              <a:t>Cluster analysis</a:t>
            </a:r>
            <a:r>
              <a:rPr lang="en-US" dirty="0" smtClean="0"/>
              <a:t> or </a:t>
            </a:r>
            <a:r>
              <a:rPr lang="en-US" b="1" dirty="0" smtClean="0"/>
              <a:t>clustering</a:t>
            </a:r>
            <a:r>
              <a:rPr lang="en-US" dirty="0" smtClean="0"/>
              <a:t> is the task of grouping a set of objects in such a way that objects in the same group (called a </a:t>
            </a:r>
            <a:r>
              <a:rPr lang="en-US" b="1" dirty="0" smtClean="0"/>
              <a:t>cluster</a:t>
            </a:r>
            <a:r>
              <a:rPr lang="en-US" dirty="0" smtClean="0"/>
              <a:t>) are more similar (in some sense or another) to each other than to those in other groups (clusters).</a:t>
            </a:r>
            <a:endParaRPr lang="en-IN" dirty="0" smtClean="0"/>
          </a:p>
        </p:txBody>
      </p:sp>
    </p:spTree>
    <p:extLst>
      <p:ext uri="{BB962C8B-B14F-4D97-AF65-F5344CB8AC3E}">
        <p14:creationId xmlns:p14="http://schemas.microsoft.com/office/powerpoint/2010/main" val="2759327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a:t>
            </a:r>
            <a:r>
              <a:rPr lang="en-US" sz="3600" dirty="0" err="1" smtClean="0">
                <a:latin typeface="+mn-lt"/>
              </a:rPr>
              <a:t>vs</a:t>
            </a:r>
            <a:r>
              <a:rPr lang="en-US" sz="3600" dirty="0" smtClean="0">
                <a:latin typeface="+mn-lt"/>
              </a:rPr>
              <a:t> K-</a:t>
            </a:r>
            <a:r>
              <a:rPr lang="en-US" sz="3600" dirty="0" err="1" smtClean="0">
                <a:latin typeface="+mn-lt"/>
              </a:rPr>
              <a:t>Medoids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pic>
        <p:nvPicPr>
          <p:cNvPr id="1026" name="Picture 2" descr="https://upload.wikimedia.org/wikipedia/commons/b/b3/K-means_versus_k-medoid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062" y="1750679"/>
            <a:ext cx="11243256" cy="438623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11"/>
          <p:cNvSpPr txBox="1">
            <a:spLocks/>
          </p:cNvSpPr>
          <p:nvPr/>
        </p:nvSpPr>
        <p:spPr>
          <a:xfrm>
            <a:off x="476519" y="4848762"/>
            <a:ext cx="256210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chemeClr val="tx1"/>
                </a:solidFill>
              </a:rPr>
              <a:t>Fig 1. K-Means and Fig 2. K-</a:t>
            </a:r>
            <a:r>
              <a:rPr lang="en-US" dirty="0" err="1" smtClean="0">
                <a:solidFill>
                  <a:schemeClr val="tx1"/>
                </a:solidFill>
              </a:rPr>
              <a:t>Medoids</a:t>
            </a:r>
            <a:endParaRPr lang="en-US" dirty="0">
              <a:solidFill>
                <a:schemeClr val="tx1"/>
              </a:solidFill>
            </a:endParaRPr>
          </a:p>
        </p:txBody>
      </p:sp>
    </p:spTree>
    <p:extLst>
      <p:ext uri="{BB962C8B-B14F-4D97-AF65-F5344CB8AC3E}">
        <p14:creationId xmlns:p14="http://schemas.microsoft.com/office/powerpoint/2010/main" val="2674100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Elbow Method</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a:t>The Elbow method looks at the percentage of variance explained as a function of the number of </a:t>
            </a:r>
            <a:r>
              <a:rPr lang="en-US" dirty="0" smtClean="0"/>
              <a:t>clusters</a:t>
            </a:r>
          </a:p>
          <a:p>
            <a:pPr algn="just"/>
            <a:r>
              <a:rPr lang="en-US" dirty="0"/>
              <a:t>One should choose a number of clusters so that adding another cluster doesn't give much better modeling of the </a:t>
            </a:r>
            <a:r>
              <a:rPr lang="en-US" dirty="0" smtClean="0"/>
              <a:t>data</a:t>
            </a:r>
          </a:p>
          <a:p>
            <a:pPr algn="just"/>
            <a:r>
              <a:rPr lang="en-US" dirty="0"/>
              <a:t>The number of clusters is chosen at this point, hence the "elbow criterion"</a:t>
            </a:r>
            <a:endParaRPr lang="en-US" dirty="0" smtClean="0"/>
          </a:p>
        </p:txBody>
      </p:sp>
    </p:spTree>
    <p:extLst>
      <p:ext uri="{BB962C8B-B14F-4D97-AF65-F5344CB8AC3E}">
        <p14:creationId xmlns:p14="http://schemas.microsoft.com/office/powerpoint/2010/main" val="161051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Elbow Method</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326573"/>
            <a:ext cx="11262574" cy="4804352"/>
          </a:xfrm>
        </p:spPr>
        <p:txBody>
          <a:bodyPr anchor="ctr">
            <a:normAutofit/>
          </a:bodyPr>
          <a:lstStyle/>
          <a:p>
            <a:r>
              <a:rPr lang="en-US" sz="2400" dirty="0" smtClean="0"/>
              <a:t>Number of clusters that are initiated to 2 are incremented after each loop</a:t>
            </a:r>
          </a:p>
          <a:p>
            <a:r>
              <a:rPr lang="en-US" sz="2400" dirty="0"/>
              <a:t>A</a:t>
            </a:r>
            <a:r>
              <a:rPr lang="en-US" sz="2400" dirty="0" smtClean="0"/>
              <a:t>fter </a:t>
            </a:r>
            <a:r>
              <a:rPr lang="en-US" sz="2400" dirty="0"/>
              <a:t>each loop until the error between the consecutive clusters become the minimum </a:t>
            </a:r>
            <a:endParaRPr lang="en-US" sz="2400" dirty="0" smtClean="0"/>
          </a:p>
          <a:p>
            <a:r>
              <a:rPr lang="en-US" sz="2400" dirty="0" smtClean="0"/>
              <a:t>Then we can find the elbow point</a:t>
            </a:r>
          </a:p>
          <a:p>
            <a:pPr marL="0" indent="0">
              <a:buNone/>
            </a:pPr>
            <a:endParaRPr lang="en-US"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262" y="3844925"/>
            <a:ext cx="3362178" cy="2286000"/>
          </a:xfrm>
          <a:prstGeom prst="rect">
            <a:avLst/>
          </a:prstGeom>
        </p:spPr>
      </p:pic>
    </p:spTree>
    <p:extLst>
      <p:ext uri="{BB962C8B-B14F-4D97-AF65-F5344CB8AC3E}">
        <p14:creationId xmlns:p14="http://schemas.microsoft.com/office/powerpoint/2010/main" val="1596531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This Semester</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r>
              <a:rPr lang="en-US" dirty="0" smtClean="0"/>
              <a:t>  </a:t>
            </a:r>
            <a:r>
              <a:rPr lang="en-US" dirty="0"/>
              <a:t>K-means clustering algorithm </a:t>
            </a:r>
            <a:r>
              <a:rPr lang="en-US" dirty="0" smtClean="0"/>
              <a:t> </a:t>
            </a:r>
            <a:endParaRPr lang="en-US" dirty="0"/>
          </a:p>
          <a:p>
            <a:pPr lvl="1"/>
            <a:r>
              <a:rPr lang="en-US" dirty="0" smtClean="0"/>
              <a:t>User input and </a:t>
            </a:r>
            <a:r>
              <a:rPr lang="en-US" dirty="0"/>
              <a:t>also asking for the number of clusters to be formed </a:t>
            </a:r>
            <a:endParaRPr lang="en-US" dirty="0" smtClean="0"/>
          </a:p>
          <a:p>
            <a:pPr lvl="1"/>
            <a:r>
              <a:rPr lang="en-US" dirty="0" smtClean="0"/>
              <a:t> Inputs  </a:t>
            </a:r>
            <a:r>
              <a:rPr lang="en-US" dirty="0"/>
              <a:t>from a file that contains a set of single data values.</a:t>
            </a:r>
          </a:p>
          <a:p>
            <a:endParaRPr lang="en-US" dirty="0" smtClean="0"/>
          </a:p>
        </p:txBody>
      </p:sp>
    </p:spTree>
    <p:extLst>
      <p:ext uri="{BB962C8B-B14F-4D97-AF65-F5344CB8AC3E}">
        <p14:creationId xmlns:p14="http://schemas.microsoft.com/office/powerpoint/2010/main" val="1983776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Tasks Ahead</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normAutofit/>
          </a:bodyPr>
          <a:lstStyle/>
          <a:p>
            <a:pPr marL="0" indent="0">
              <a:buNone/>
            </a:pPr>
            <a:endParaRPr lang="en-US" dirty="0"/>
          </a:p>
          <a:p>
            <a:pPr lvl="0"/>
            <a:r>
              <a:rPr lang="en-US" dirty="0"/>
              <a:t>Implementation of k-means algorithm on data values which are in pairs such (height, weight) of </a:t>
            </a:r>
            <a:r>
              <a:rPr lang="en-US" dirty="0" smtClean="0"/>
              <a:t>persons</a:t>
            </a:r>
            <a:endParaRPr lang="en-US" dirty="0"/>
          </a:p>
          <a:p>
            <a:pPr lvl="0"/>
            <a:r>
              <a:rPr lang="en-US" dirty="0"/>
              <a:t>Pictorial representation of clusters in Pie/Bar Chart</a:t>
            </a:r>
          </a:p>
          <a:p>
            <a:pPr lvl="0"/>
            <a:r>
              <a:rPr lang="en-US" dirty="0"/>
              <a:t>Application of Elbow Method to find the elbow point and this will be implemented by incrementing the number of clusters after each loop until the error between the consecutive clusters become the minimum.</a:t>
            </a:r>
          </a:p>
          <a:p>
            <a:pPr lvl="0"/>
            <a:r>
              <a:rPr lang="en-US" dirty="0"/>
              <a:t>Application of K-</a:t>
            </a:r>
            <a:r>
              <a:rPr lang="en-US" dirty="0" err="1"/>
              <a:t>medoids</a:t>
            </a:r>
            <a:r>
              <a:rPr lang="en-US" dirty="0"/>
              <a:t> algorithm to remove the outliers while cluster formation. </a:t>
            </a:r>
          </a:p>
          <a:p>
            <a:pPr marL="0" indent="0">
              <a:buNone/>
            </a:pPr>
            <a:endParaRPr lang="en-US" dirty="0" smtClean="0"/>
          </a:p>
        </p:txBody>
      </p:sp>
    </p:spTree>
    <p:extLst>
      <p:ext uri="{BB962C8B-B14F-4D97-AF65-F5344CB8AC3E}">
        <p14:creationId xmlns:p14="http://schemas.microsoft.com/office/powerpoint/2010/main" val="3452272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Conclusion</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endParaRPr lang="en-US" dirty="0" smtClean="0"/>
          </a:p>
        </p:txBody>
      </p:sp>
    </p:spTree>
    <p:extLst>
      <p:ext uri="{BB962C8B-B14F-4D97-AF65-F5344CB8AC3E}">
        <p14:creationId xmlns:p14="http://schemas.microsoft.com/office/powerpoint/2010/main" val="3541387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References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normAutofit/>
          </a:bodyPr>
          <a:lstStyle/>
          <a:p>
            <a:pPr algn="just"/>
            <a:r>
              <a:rPr lang="en-US" sz="2000" dirty="0" smtClean="0"/>
              <a:t>https://en.wikipedia.org/wiki/Cluster_analysis</a:t>
            </a:r>
          </a:p>
          <a:p>
            <a:pPr algn="just"/>
            <a:r>
              <a:rPr lang="en-US" sz="2000" dirty="0" smtClean="0"/>
              <a:t>https://sites.google.com/site/dataclusteringalgorithms/k-means-clustering-algorithm</a:t>
            </a:r>
          </a:p>
          <a:p>
            <a:pPr algn="just"/>
            <a:r>
              <a:rPr lang="en-US" sz="2000" dirty="0" smtClean="0"/>
              <a:t>https://en.wikipedia.org/wiki/K-means_clustering</a:t>
            </a:r>
          </a:p>
          <a:p>
            <a:pPr algn="just"/>
            <a:r>
              <a:rPr lang="en-US" sz="2000" dirty="0" smtClean="0"/>
              <a:t>https</a:t>
            </a:r>
            <a:r>
              <a:rPr lang="en-US" sz="2000" dirty="0"/>
              <a:t>://</a:t>
            </a:r>
            <a:r>
              <a:rPr lang="en-US" sz="2000" dirty="0" smtClean="0"/>
              <a:t>en.wikipedia.org/wiki/K-medoids</a:t>
            </a:r>
          </a:p>
          <a:p>
            <a:pPr algn="just"/>
            <a:r>
              <a:rPr lang="en-US" sz="2000" dirty="0" smtClean="0"/>
              <a:t>https://www.researchgate.net/publication/220215167_A_simple_and_fast_algorithm_for_K-medoids_clustering</a:t>
            </a:r>
          </a:p>
          <a:p>
            <a:pPr algn="just"/>
            <a:r>
              <a:rPr lang="en-US" sz="2000" dirty="0" smtClean="0"/>
              <a:t>www.google.com/images</a:t>
            </a:r>
          </a:p>
          <a:p>
            <a:pPr algn="just"/>
            <a:r>
              <a:rPr lang="en-US" sz="2000" dirty="0" smtClean="0"/>
              <a:t>www.bing.com/images</a:t>
            </a:r>
          </a:p>
        </p:txBody>
      </p:sp>
    </p:spTree>
    <p:extLst>
      <p:ext uri="{BB962C8B-B14F-4D97-AF65-F5344CB8AC3E}">
        <p14:creationId xmlns:p14="http://schemas.microsoft.com/office/powerpoint/2010/main" val="1955851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12" name="Content Placeholder 2"/>
          <p:cNvSpPr>
            <a:spLocks noGrp="1"/>
          </p:cNvSpPr>
          <p:nvPr>
            <p:ph idx="1"/>
          </p:nvPr>
        </p:nvSpPr>
        <p:spPr>
          <a:xfrm>
            <a:off x="476518" y="502276"/>
            <a:ext cx="11243256" cy="5628649"/>
          </a:xfrm>
        </p:spPr>
        <p:txBody>
          <a:bodyPr anchor="ctr">
            <a:normAutofit/>
          </a:bodyPr>
          <a:lstStyle/>
          <a:p>
            <a:pPr marL="0" indent="0" algn="ctr">
              <a:buNone/>
            </a:pPr>
            <a:r>
              <a:rPr lang="en-US" sz="4000" dirty="0" smtClean="0"/>
              <a:t>Questions?</a:t>
            </a:r>
          </a:p>
        </p:txBody>
      </p:sp>
      <p:sp>
        <p:nvSpPr>
          <p:cNvPr id="4" name="Rectangle 3"/>
          <p:cNvSpPr/>
          <p:nvPr/>
        </p:nvSpPr>
        <p:spPr>
          <a:xfrm>
            <a:off x="476518" y="1107132"/>
            <a:ext cx="11243256" cy="18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093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7"/>
          <p:cNvSpPr/>
          <p:nvPr/>
        </p:nvSpPr>
        <p:spPr>
          <a:xfrm>
            <a:off x="476518" y="1107132"/>
            <a:ext cx="11243256" cy="18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476518" y="502276"/>
            <a:ext cx="11243256" cy="5628649"/>
          </a:xfrm>
        </p:spPr>
        <p:txBody>
          <a:bodyPr anchor="ctr">
            <a:normAutofit/>
          </a:bodyPr>
          <a:lstStyle/>
          <a:p>
            <a:pPr marL="0" indent="0" algn="ctr">
              <a:buNone/>
            </a:pPr>
            <a:r>
              <a:rPr lang="en-US" sz="4000" dirty="0" smtClean="0"/>
              <a:t>Thank You..</a:t>
            </a:r>
          </a:p>
        </p:txBody>
      </p:sp>
    </p:spTree>
    <p:extLst>
      <p:ext uri="{BB962C8B-B14F-4D97-AF65-F5344CB8AC3E}">
        <p14:creationId xmlns:p14="http://schemas.microsoft.com/office/powerpoint/2010/main" val="2118178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Application of Clustering</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r>
              <a:rPr lang="en-US" dirty="0" smtClean="0"/>
              <a:t>Data Mining </a:t>
            </a:r>
          </a:p>
          <a:p>
            <a:r>
              <a:rPr lang="en-US" dirty="0" smtClean="0"/>
              <a:t>Data compression</a:t>
            </a:r>
            <a:endParaRPr lang="en-US" dirty="0" smtClean="0"/>
          </a:p>
          <a:p>
            <a:r>
              <a:rPr lang="en-US" dirty="0" smtClean="0"/>
              <a:t>Image Processing</a:t>
            </a:r>
          </a:p>
          <a:p>
            <a:r>
              <a:rPr lang="en-US" dirty="0" smtClean="0"/>
              <a:t>Outlier detection: Outliers are often viewed as those “far away” from any cluster</a:t>
            </a:r>
          </a:p>
          <a:p>
            <a:r>
              <a:rPr lang="en-US" dirty="0" smtClean="0"/>
              <a:t>Pattern recognitions</a:t>
            </a:r>
          </a:p>
          <a:p>
            <a:r>
              <a:rPr lang="en-US" dirty="0" smtClean="0"/>
              <a:t>Classification </a:t>
            </a:r>
            <a:r>
              <a:rPr lang="en-US" dirty="0" smtClean="0"/>
              <a:t>analysis</a:t>
            </a:r>
            <a:endParaRPr lang="en-US" dirty="0" smtClean="0"/>
          </a:p>
        </p:txBody>
      </p:sp>
    </p:spTree>
    <p:extLst>
      <p:ext uri="{BB962C8B-B14F-4D97-AF65-F5344CB8AC3E}">
        <p14:creationId xmlns:p14="http://schemas.microsoft.com/office/powerpoint/2010/main" val="3103483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Clustering Mechanisms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Partitioning method </a:t>
            </a:r>
          </a:p>
          <a:p>
            <a:pPr lvl="1" algn="just"/>
            <a:r>
              <a:rPr lang="en-US" dirty="0" smtClean="0"/>
              <a:t>K-means algorithm</a:t>
            </a:r>
          </a:p>
          <a:p>
            <a:pPr lvl="1" algn="just"/>
            <a:r>
              <a:rPr lang="en-US" dirty="0" smtClean="0"/>
              <a:t>K-</a:t>
            </a:r>
            <a:r>
              <a:rPr lang="en-US" dirty="0" err="1" smtClean="0"/>
              <a:t>medoids</a:t>
            </a:r>
            <a:r>
              <a:rPr lang="en-US" dirty="0" smtClean="0"/>
              <a:t> algorithm</a:t>
            </a:r>
          </a:p>
          <a:p>
            <a:pPr algn="just"/>
            <a:r>
              <a:rPr lang="en-US" dirty="0" smtClean="0"/>
              <a:t>Hierarchical method</a:t>
            </a:r>
          </a:p>
          <a:p>
            <a:pPr lvl="1" algn="just"/>
            <a:r>
              <a:rPr lang="en-US" dirty="0" smtClean="0"/>
              <a:t>Agglomerative</a:t>
            </a:r>
          </a:p>
          <a:p>
            <a:pPr lvl="1" algn="just"/>
            <a:r>
              <a:rPr lang="en-US" dirty="0" smtClean="0"/>
              <a:t>Divisive</a:t>
            </a:r>
            <a:endParaRPr lang="en-US" dirty="0"/>
          </a:p>
        </p:txBody>
      </p:sp>
    </p:spTree>
    <p:extLst>
      <p:ext uri="{BB962C8B-B14F-4D97-AF65-F5344CB8AC3E}">
        <p14:creationId xmlns:p14="http://schemas.microsoft.com/office/powerpoint/2010/main" val="179872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Clustering Mechanisms</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pic>
        <p:nvPicPr>
          <p:cNvPr id="9" name="Picture 8"/>
          <p:cNvPicPr>
            <a:picLocks noChangeAspect="1"/>
          </p:cNvPicPr>
          <p:nvPr/>
        </p:nvPicPr>
        <p:blipFill>
          <a:blip r:embed="rId3"/>
          <a:stretch>
            <a:fillRect/>
          </a:stretch>
        </p:blipFill>
        <p:spPr>
          <a:xfrm>
            <a:off x="2387711" y="1326573"/>
            <a:ext cx="7420869" cy="4865280"/>
          </a:xfrm>
          <a:prstGeom prst="rect">
            <a:avLst/>
          </a:prstGeom>
        </p:spPr>
      </p:pic>
    </p:spTree>
    <p:extLst>
      <p:ext uri="{BB962C8B-B14F-4D97-AF65-F5344CB8AC3E}">
        <p14:creationId xmlns:p14="http://schemas.microsoft.com/office/powerpoint/2010/main" val="3861953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algn="just"/>
            <a:r>
              <a:rPr lang="en-US" dirty="0" smtClean="0"/>
              <a:t>K-means is one of the unsupervised learning partitioning algorithms</a:t>
            </a:r>
          </a:p>
          <a:p>
            <a:pPr algn="just"/>
            <a:r>
              <a:rPr lang="en-US" dirty="0" smtClean="0"/>
              <a:t>It is also a method of vector quantization</a:t>
            </a:r>
          </a:p>
          <a:p>
            <a:pPr algn="just"/>
            <a:r>
              <a:rPr lang="en-US" dirty="0" smtClean="0"/>
              <a:t>K-means clustering aims to partition ‘n’ observations into ‘k’ clusters</a:t>
            </a:r>
          </a:p>
          <a:p>
            <a:pPr algn="just"/>
            <a:r>
              <a:rPr lang="en-US" dirty="0" smtClean="0"/>
              <a:t>In which each observation belongs to the cluster with the nearest mean, serving as a prototype of the cluster</a:t>
            </a:r>
            <a:endParaRPr lang="en-IN" dirty="0" smtClean="0"/>
          </a:p>
        </p:txBody>
      </p:sp>
    </p:spTree>
    <p:extLst>
      <p:ext uri="{BB962C8B-B14F-4D97-AF65-F5344CB8AC3E}">
        <p14:creationId xmlns:p14="http://schemas.microsoft.com/office/powerpoint/2010/main" val="354562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p:sp>
        <p:nvSpPr>
          <p:cNvPr id="12" name="Content Placeholder 2"/>
          <p:cNvSpPr>
            <a:spLocks noGrp="1"/>
          </p:cNvSpPr>
          <p:nvPr>
            <p:ph idx="1"/>
          </p:nvPr>
        </p:nvSpPr>
        <p:spPr>
          <a:xfrm>
            <a:off x="457200" y="1295400"/>
            <a:ext cx="11262574" cy="4835525"/>
          </a:xfrm>
        </p:spPr>
        <p:txBody>
          <a:bodyPr anchor="ctr"/>
          <a:lstStyle/>
          <a:p>
            <a:pPr marL="0" indent="0" algn="just">
              <a:buNone/>
            </a:pPr>
            <a:r>
              <a:rPr lang="en-US" dirty="0" smtClean="0"/>
              <a:t>The cluster selection formula goes like,</a:t>
            </a:r>
          </a:p>
          <a:p>
            <a:pPr algn="just"/>
            <a:endParaRPr lang="en-US" dirty="0" smtClean="0"/>
          </a:p>
          <a:p>
            <a:pPr algn="just"/>
            <a:endParaRPr lang="en-US" dirty="0" smtClean="0"/>
          </a:p>
          <a:p>
            <a:pPr marL="0" indent="0" algn="just">
              <a:buNone/>
            </a:pPr>
            <a:r>
              <a:rPr lang="en-US" dirty="0" smtClean="0"/>
              <a:t>where,</a:t>
            </a:r>
          </a:p>
          <a:p>
            <a:pPr marL="0" indent="0" algn="just">
              <a:buNone/>
            </a:pPr>
            <a:r>
              <a:rPr lang="en-US" dirty="0" smtClean="0"/>
              <a:t>n is the number of objects or elements given,</a:t>
            </a:r>
          </a:p>
          <a:p>
            <a:pPr marL="0" indent="0" algn="just">
              <a:buNone/>
            </a:pPr>
            <a:r>
              <a:rPr lang="en-US" dirty="0" smtClean="0"/>
              <a:t>k is the number of clusters given,</a:t>
            </a:r>
          </a:p>
          <a:p>
            <a:pPr marL="0" indent="0" algn="just">
              <a:buNone/>
            </a:pPr>
            <a:r>
              <a:rPr lang="en-US" dirty="0" err="1" smtClean="0"/>
              <a:t>m</a:t>
            </a:r>
            <a:r>
              <a:rPr lang="en-US" baseline="-25000" dirty="0" err="1" smtClean="0"/>
              <a:t>j</a:t>
            </a:r>
            <a:r>
              <a:rPr lang="en-US" dirty="0" smtClean="0"/>
              <a:t>   is the mean of the </a:t>
            </a:r>
            <a:r>
              <a:rPr lang="en-US" dirty="0" err="1" smtClean="0"/>
              <a:t>j</a:t>
            </a:r>
            <a:r>
              <a:rPr lang="en-US" baseline="30000" dirty="0" err="1" smtClean="0"/>
              <a:t>th</a:t>
            </a:r>
            <a:r>
              <a:rPr lang="en-US" dirty="0" smtClean="0"/>
              <a:t>  cluster,</a:t>
            </a:r>
          </a:p>
          <a:p>
            <a:pPr marL="0" indent="0" algn="just">
              <a:buNone/>
            </a:pPr>
            <a:r>
              <a:rPr lang="en-US" dirty="0" err="1" smtClean="0"/>
              <a:t>o</a:t>
            </a:r>
            <a:r>
              <a:rPr lang="en-US" baseline="-25000" dirty="0" err="1" smtClean="0"/>
              <a:t>i</a:t>
            </a:r>
            <a:r>
              <a:rPr lang="en-US" baseline="-25000" dirty="0" smtClean="0"/>
              <a:t> </a:t>
            </a:r>
            <a:r>
              <a:rPr lang="en-US" dirty="0" smtClean="0"/>
              <a:t>  is the object/element from the input set O.</a:t>
            </a:r>
            <a:endParaRPr lang="en-IN" dirty="0"/>
          </a:p>
        </p:txBody>
      </p:sp>
      <mc:AlternateContent xmlns:mc="http://schemas.openxmlformats.org/markup-compatibility/2006" xmlns:a14="http://schemas.microsoft.com/office/drawing/2010/main">
        <mc:Choice Requires="a14">
          <p:sp>
            <p:nvSpPr>
              <p:cNvPr id="9" name="Rectangle 8"/>
              <p:cNvSpPr/>
              <p:nvPr/>
            </p:nvSpPr>
            <p:spPr>
              <a:xfrm>
                <a:off x="5032630" y="2182662"/>
                <a:ext cx="2131032" cy="1375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US" i="1" smtClean="0">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𝑘</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𝑖</m:t>
                                      </m:r>
                                    </m:sub>
                                  </m:sSub>
                                </m:e>
                              </m:d>
                            </m:e>
                          </m:nary>
                        </m:e>
                      </m:nary>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032630" y="2182662"/>
                <a:ext cx="2131032" cy="137595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651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1"/>
          <p:cNvSpPr>
            <a:spLocks noGrp="1"/>
          </p:cNvSpPr>
          <p:nvPr>
            <p:ph type="ftr" sz="quarter" idx="11"/>
          </p:nvPr>
        </p:nvSpPr>
        <p:spPr>
          <a:xfrm>
            <a:off x="476518" y="6356350"/>
            <a:ext cx="11243256" cy="365125"/>
          </a:xfrm>
        </p:spPr>
        <p:txBody>
          <a:bodyPr/>
          <a:lstStyle/>
          <a:p>
            <a:pPr algn="l"/>
            <a:r>
              <a:rPr lang="en-US" dirty="0" smtClean="0"/>
              <a:t>NITMAS, Dept. of Computer Science and Engineering                                         K-means and </a:t>
            </a:r>
            <a:r>
              <a:rPr lang="en-US" dirty="0" err="1" smtClean="0"/>
              <a:t>Medoid</a:t>
            </a:r>
            <a:r>
              <a:rPr lang="en-US" dirty="0" smtClean="0"/>
              <a:t> Clustering </a:t>
            </a:r>
          </a:p>
          <a:p>
            <a:pPr algn="l"/>
            <a:r>
              <a:rPr lang="en-US" dirty="0" smtClean="0"/>
              <a:t>2013-2017, November 29</a:t>
            </a:r>
            <a:endParaRPr lang="en-US" dirty="0"/>
          </a:p>
        </p:txBody>
      </p:sp>
      <p:sp>
        <p:nvSpPr>
          <p:cNvPr id="7" name="Slide Number Placeholder 12"/>
          <p:cNvSpPr>
            <a:spLocks noGrp="1"/>
          </p:cNvSpPr>
          <p:nvPr>
            <p:ph type="sldNum" sz="quarter" idx="12"/>
          </p:nvPr>
        </p:nvSpPr>
        <p:spPr>
          <a:xfrm>
            <a:off x="8976574" y="6356349"/>
            <a:ext cx="2743200" cy="365125"/>
          </a:xfrm>
        </p:spPr>
        <p:txBody>
          <a:bodyPr/>
          <a:lstStyle/>
          <a:p>
            <a:r>
              <a:rPr lang="en-US" dirty="0" smtClean="0"/>
              <a:t>2</a:t>
            </a:r>
          </a:p>
        </p:txBody>
      </p:sp>
      <p:sp>
        <p:nvSpPr>
          <p:cNvPr id="8" name="Rectangle 2"/>
          <p:cNvSpPr txBox="1">
            <a:spLocks noChangeArrowheads="1"/>
          </p:cNvSpPr>
          <p:nvPr/>
        </p:nvSpPr>
        <p:spPr>
          <a:xfrm>
            <a:off x="2146" y="244479"/>
            <a:ext cx="12192000" cy="1082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smtClean="0">
                <a:latin typeface="+mn-lt"/>
              </a:rPr>
              <a:t>K-Means Clustering Algorithm</a:t>
            </a:r>
            <a:endParaRPr lang="en-US" sz="3600" u="sng" dirty="0">
              <a:latin typeface="+mn-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295995"/>
            <a:ext cx="564658" cy="811137"/>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457200" y="1295400"/>
                <a:ext cx="11262574" cy="4835525"/>
              </a:xfrm>
            </p:spPr>
            <p:txBody>
              <a:bodyPr anchor="ctr">
                <a:normAutofit fontScale="62500" lnSpcReduction="20000"/>
              </a:bodyPr>
              <a:lstStyle/>
              <a:p>
                <a:pPr marL="514350" lvl="0" indent="-514350">
                  <a:buFont typeface="+mj-lt"/>
                  <a:buAutoNum type="arabicPeriod"/>
                </a:pPr>
                <a:r>
                  <a:rPr lang="en-US" dirty="0" smtClean="0"/>
                  <a:t> </a:t>
                </a:r>
                <a:r>
                  <a:rPr lang="en-US" b="1" dirty="0" smtClean="0"/>
                  <a:t>Given</a:t>
                </a:r>
                <a:r>
                  <a:rPr lang="en-US" dirty="0" smtClean="0"/>
                  <a:t>: a set of objects O = { o</a:t>
                </a:r>
                <a:r>
                  <a:rPr lang="en-US" baseline="-25000" dirty="0"/>
                  <a:t>1</a:t>
                </a:r>
                <a:r>
                  <a:rPr lang="en-US" dirty="0"/>
                  <a:t>, o</a:t>
                </a:r>
                <a:r>
                  <a:rPr lang="en-US" baseline="-25000" dirty="0"/>
                  <a:t>2 </a:t>
                </a:r>
                <a:r>
                  <a:rPr lang="en-US" dirty="0"/>
                  <a:t>… o</a:t>
                </a:r>
                <a:r>
                  <a:rPr lang="en-US" baseline="-25000" dirty="0"/>
                  <a:t>n</a:t>
                </a:r>
                <a:r>
                  <a:rPr lang="en-US" dirty="0"/>
                  <a:t> } ∈ </a:t>
                </a:r>
                <a14:m>
                  <m:oMath xmlns:m="http://schemas.openxmlformats.org/officeDocument/2006/math">
                    <m:r>
                      <a:rPr lang="en-US" i="1">
                        <a:latin typeface="Cambria Math" panose="02040503050406030204" pitchFamily="18" charset="0"/>
                      </a:rPr>
                      <m:t>ℝ</m:t>
                    </m:r>
                  </m:oMath>
                </a14:m>
                <a:r>
                  <a:rPr lang="en-US" dirty="0"/>
                  <a:t> and a min, a random four digit value </a:t>
                </a:r>
              </a:p>
              <a:p>
                <a:pPr marL="514350" indent="-514350">
                  <a:buFont typeface="+mj-lt"/>
                  <a:buAutoNum type="arabicPeriod"/>
                </a:pPr>
                <a:r>
                  <a:rPr lang="en-US" dirty="0" smtClean="0"/>
                  <a:t> </a:t>
                </a:r>
                <a:r>
                  <a:rPr lang="en-US" b="1" dirty="0" smtClean="0"/>
                  <a:t>Initiate </a:t>
                </a:r>
                <a:r>
                  <a:rPr lang="en-US" dirty="0" smtClean="0"/>
                  <a:t>empty </a:t>
                </a:r>
                <a:r>
                  <a:rPr lang="en-US" dirty="0"/>
                  <a:t>clustering partition C = {c</a:t>
                </a:r>
                <a:r>
                  <a:rPr lang="en-US" baseline="-25000" dirty="0"/>
                  <a:t>1</a:t>
                </a:r>
                <a:r>
                  <a:rPr lang="en-US" dirty="0"/>
                  <a:t>, c</a:t>
                </a:r>
                <a:r>
                  <a:rPr lang="en-US" baseline="-25000" dirty="0"/>
                  <a:t>2 </a:t>
                </a:r>
                <a:r>
                  <a:rPr lang="en-US" dirty="0"/>
                  <a:t>… </a:t>
                </a:r>
                <a:r>
                  <a:rPr lang="en-US" dirty="0" err="1"/>
                  <a:t>c</a:t>
                </a:r>
                <a:r>
                  <a:rPr lang="en-US" baseline="-25000" dirty="0" err="1"/>
                  <a:t>k</a:t>
                </a:r>
                <a:r>
                  <a:rPr lang="en-US" dirty="0"/>
                  <a:t>} and a temporary cluster </a:t>
                </a:r>
                <a:r>
                  <a:rPr lang="en-US" dirty="0" err="1"/>
                  <a:t>C</a:t>
                </a:r>
                <a:r>
                  <a:rPr lang="en-US" baseline="30000" dirty="0" err="1"/>
                  <a:t>new</a:t>
                </a:r>
                <a:endParaRPr lang="en-US" dirty="0"/>
              </a:p>
              <a:p>
                <a:pPr marL="514350" lvl="0" indent="-514350">
                  <a:buFont typeface="+mj-lt"/>
                  <a:buAutoNum type="arabicPeriod"/>
                </a:pPr>
                <a:r>
                  <a:rPr lang="en-US" dirty="0" smtClean="0"/>
                  <a:t> </a:t>
                </a:r>
                <a:r>
                  <a:rPr lang="en-US" b="1" dirty="0" smtClean="0"/>
                  <a:t>Initiate</a:t>
                </a:r>
                <a:r>
                  <a:rPr lang="en-US" dirty="0" smtClean="0"/>
                  <a:t> cluster </a:t>
                </a:r>
                <a:r>
                  <a:rPr lang="en-US" dirty="0"/>
                  <a:t>mean of each cluster C</a:t>
                </a:r>
                <a:r>
                  <a:rPr lang="en-US" baseline="-25000" dirty="0"/>
                  <a:t>i</a:t>
                </a:r>
                <a:r>
                  <a:rPr lang="en-US" dirty="0"/>
                  <a:t> as m</a:t>
                </a:r>
                <a:r>
                  <a:rPr lang="en-US" baseline="-25000" dirty="0"/>
                  <a:t>i </a:t>
                </a:r>
                <a:r>
                  <a:rPr lang="en-US" dirty="0"/>
                  <a:t>∈ O (first k elements)</a:t>
                </a:r>
              </a:p>
              <a:p>
                <a:pPr marL="514350" lvl="0" indent="-514350">
                  <a:buFont typeface="+mj-lt"/>
                  <a:buAutoNum type="arabicPeriod"/>
                </a:pPr>
                <a:r>
                  <a:rPr lang="en-US" dirty="0" smtClean="0"/>
                  <a:t> </a:t>
                </a:r>
                <a:r>
                  <a:rPr lang="en-US" b="1" dirty="0" smtClean="0"/>
                  <a:t>do</a:t>
                </a:r>
                <a:endParaRPr lang="en-US" b="1" dirty="0"/>
              </a:p>
              <a:p>
                <a:pPr marL="514350" lvl="0" indent="-514350">
                  <a:buFont typeface="+mj-lt"/>
                  <a:buAutoNum type="arabicPeriod"/>
                </a:pPr>
                <a:r>
                  <a:rPr lang="en-US" dirty="0"/>
                  <a:t>    </a:t>
                </a:r>
                <a:r>
                  <a:rPr lang="en-US" b="1" dirty="0"/>
                  <a:t>for</a:t>
                </a:r>
                <a:r>
                  <a:rPr lang="en-US" dirty="0"/>
                  <a:t> all clusters C</a:t>
                </a:r>
                <a:r>
                  <a:rPr lang="en-US" baseline="-25000" dirty="0"/>
                  <a:t>i</a:t>
                </a:r>
                <a:r>
                  <a:rPr lang="en-US" dirty="0"/>
                  <a:t> ∈ C</a:t>
                </a:r>
              </a:p>
              <a:p>
                <a:pPr marL="514350" lvl="0" indent="-514350">
                  <a:buFont typeface="+mj-lt"/>
                  <a:buAutoNum type="arabicPeriod"/>
                </a:pPr>
                <a:r>
                  <a:rPr lang="en-US" dirty="0"/>
                  <a:t>                  </a:t>
                </a:r>
                <a:r>
                  <a:rPr lang="en-US" dirty="0" err="1"/>
                  <a:t>C</a:t>
                </a:r>
                <a:r>
                  <a:rPr lang="en-US" baseline="30000" dirty="0" err="1"/>
                  <a:t>new</a:t>
                </a:r>
                <a:r>
                  <a:rPr lang="en-US" dirty="0"/>
                  <a:t> = C</a:t>
                </a:r>
                <a:r>
                  <a:rPr lang="en-US" baseline="-25000" dirty="0"/>
                  <a:t>i</a:t>
                </a:r>
                <a:endParaRPr lang="en-US" dirty="0"/>
              </a:p>
              <a:p>
                <a:pPr marL="514350" lvl="0" indent="-514350">
                  <a:buFont typeface="+mj-lt"/>
                  <a:buAutoNum type="arabicPeriod"/>
                </a:pPr>
                <a:r>
                  <a:rPr lang="en-US" dirty="0"/>
                  <a:t>    </a:t>
                </a:r>
                <a:r>
                  <a:rPr lang="en-US" b="1" dirty="0"/>
                  <a:t>for</a:t>
                </a:r>
                <a:r>
                  <a:rPr lang="en-US" dirty="0"/>
                  <a:t> all clusters C</a:t>
                </a:r>
                <a:r>
                  <a:rPr lang="en-US" baseline="-25000" dirty="0"/>
                  <a:t>i</a:t>
                </a:r>
                <a:r>
                  <a:rPr lang="en-US" dirty="0"/>
                  <a:t> ∈ C do</a:t>
                </a:r>
              </a:p>
              <a:p>
                <a:pPr marL="514350" lvl="0" indent="-514350">
                  <a:buFont typeface="+mj-lt"/>
                  <a:buAutoNum type="arabicPeriod"/>
                </a:pPr>
                <a:r>
                  <a:rPr lang="en-US" dirty="0"/>
                  <a:t>         </a:t>
                </a:r>
                <a:r>
                  <a:rPr lang="en-US" b="1" dirty="0"/>
                  <a:t>for</a:t>
                </a:r>
                <a:r>
                  <a:rPr lang="en-US" dirty="0"/>
                  <a:t> all objects o ∈ to O do</a:t>
                </a:r>
              </a:p>
              <a:p>
                <a:pPr marL="514350" lvl="0" indent="-514350">
                  <a:buFont typeface="+mj-lt"/>
                  <a:buAutoNum type="arabicPeriod"/>
                </a:pPr>
                <a:r>
                  <a:rPr lang="en-US" dirty="0"/>
                  <a:t>               </a:t>
                </a:r>
                <a:r>
                  <a:rPr lang="en-US" b="1" dirty="0"/>
                  <a:t>Calculate</a:t>
                </a:r>
                <a:r>
                  <a:rPr lang="en-US" dirty="0"/>
                  <a:t> distance(m</a:t>
                </a:r>
                <a:r>
                  <a:rPr lang="en-US" baseline="-25000" dirty="0"/>
                  <a:t>i </a:t>
                </a:r>
                <a:r>
                  <a:rPr lang="en-US" dirty="0"/>
                  <a:t>, o) </a:t>
                </a:r>
              </a:p>
              <a:p>
                <a:pPr marL="514350" lvl="0" indent="-514350">
                  <a:buFont typeface="+mj-lt"/>
                  <a:buAutoNum type="arabicPeriod"/>
                </a:pPr>
                <a:r>
                  <a:rPr lang="en-US" dirty="0"/>
                  <a:t>               </a:t>
                </a:r>
                <a:r>
                  <a:rPr lang="en-US" b="1" dirty="0"/>
                  <a:t>If</a:t>
                </a:r>
                <a:r>
                  <a:rPr lang="en-US" dirty="0"/>
                  <a:t> distance(m</a:t>
                </a:r>
                <a:r>
                  <a:rPr lang="en-US" baseline="-25000" dirty="0"/>
                  <a:t>i </a:t>
                </a:r>
                <a:r>
                  <a:rPr lang="en-US" dirty="0"/>
                  <a:t>, o) &lt; min </a:t>
                </a:r>
                <a:r>
                  <a:rPr lang="en-US" b="1" dirty="0"/>
                  <a:t>then</a:t>
                </a:r>
                <a:r>
                  <a:rPr lang="en-US" dirty="0"/>
                  <a:t> o ∈ Ci</a:t>
                </a:r>
              </a:p>
              <a:p>
                <a:pPr marL="514350" lvl="0" indent="-514350">
                  <a:buFont typeface="+mj-lt"/>
                  <a:buAutoNum type="arabicPeriod"/>
                </a:pPr>
                <a:r>
                  <a:rPr lang="en-US" dirty="0"/>
                  <a:t>     </a:t>
                </a:r>
                <a:r>
                  <a:rPr lang="en-US" b="1" dirty="0"/>
                  <a:t>for</a:t>
                </a:r>
                <a:r>
                  <a:rPr lang="en-US" dirty="0"/>
                  <a:t> all clusters C</a:t>
                </a:r>
                <a:r>
                  <a:rPr lang="en-US" baseline="-25000" dirty="0"/>
                  <a:t>i</a:t>
                </a:r>
                <a:r>
                  <a:rPr lang="en-US" dirty="0"/>
                  <a:t> ∈ C </a:t>
                </a:r>
              </a:p>
              <a:p>
                <a:pPr marL="514350" lvl="0" indent="-514350">
                  <a:buFont typeface="+mj-lt"/>
                  <a:buAutoNum type="arabicPeriod"/>
                </a:pPr>
                <a:r>
                  <a:rPr lang="en-US" dirty="0"/>
                  <a:t>         Calculate the average of the cluster elements o of cluster C</a:t>
                </a:r>
                <a:r>
                  <a:rPr lang="en-US" baseline="-25000" dirty="0"/>
                  <a:t>i </a:t>
                </a:r>
                <a:r>
                  <a:rPr lang="en-US" dirty="0"/>
                  <a:t> and  reassign to m</a:t>
                </a:r>
                <a:r>
                  <a:rPr lang="en-US" baseline="-25000" dirty="0"/>
                  <a:t>i</a:t>
                </a:r>
                <a:endParaRPr lang="en-US" dirty="0"/>
              </a:p>
              <a:p>
                <a:pPr marL="514350" lvl="0" indent="-514350">
                  <a:buFont typeface="+mj-lt"/>
                  <a:buAutoNum type="arabicPeriod"/>
                </a:pPr>
                <a:r>
                  <a:rPr lang="en-US" dirty="0"/>
                  <a:t>    </a:t>
                </a:r>
                <a:r>
                  <a:rPr lang="en-US" b="1" dirty="0"/>
                  <a:t>if </a:t>
                </a:r>
                <a:r>
                  <a:rPr lang="en-US" dirty="0"/>
                  <a:t>C != </a:t>
                </a:r>
                <a:r>
                  <a:rPr lang="en-US" dirty="0" err="1"/>
                  <a:t>C</a:t>
                </a:r>
                <a:r>
                  <a:rPr lang="en-US" baseline="30000" dirty="0" err="1"/>
                  <a:t>new</a:t>
                </a:r>
                <a:r>
                  <a:rPr lang="en-US" dirty="0"/>
                  <a:t> </a:t>
                </a:r>
                <a:r>
                  <a:rPr lang="en-US" b="1" dirty="0"/>
                  <a:t>then</a:t>
                </a:r>
                <a:r>
                  <a:rPr lang="en-US" dirty="0"/>
                  <a:t> change = true</a:t>
                </a:r>
              </a:p>
              <a:p>
                <a:pPr marL="514350" lvl="0" indent="-514350">
                  <a:buFont typeface="+mj-lt"/>
                  <a:buAutoNum type="arabicPeriod"/>
                </a:pPr>
                <a:r>
                  <a:rPr lang="en-US" dirty="0"/>
                  <a:t>    </a:t>
                </a:r>
                <a:r>
                  <a:rPr lang="en-US" b="1" dirty="0"/>
                  <a:t>else</a:t>
                </a:r>
                <a:r>
                  <a:rPr lang="en-US" dirty="0"/>
                  <a:t> change = f </a:t>
                </a:r>
                <a:r>
                  <a:rPr lang="en-US" dirty="0" err="1"/>
                  <a:t>alse</a:t>
                </a:r>
                <a:endParaRPr lang="en-US" dirty="0"/>
              </a:p>
              <a:p>
                <a:pPr marL="514350" lvl="0" indent="-514350">
                  <a:buFont typeface="+mj-lt"/>
                  <a:buAutoNum type="arabicPeriod"/>
                </a:pPr>
                <a:r>
                  <a:rPr lang="en-US" dirty="0" smtClean="0"/>
                  <a:t> </a:t>
                </a:r>
                <a:r>
                  <a:rPr lang="en-US" b="1" dirty="0" smtClean="0"/>
                  <a:t>until</a:t>
                </a:r>
                <a:r>
                  <a:rPr lang="en-US" dirty="0" smtClean="0"/>
                  <a:t> </a:t>
                </a:r>
                <a:r>
                  <a:rPr lang="en-US" dirty="0"/>
                  <a:t>change = </a:t>
                </a:r>
                <a:r>
                  <a:rPr lang="en-US" dirty="0" smtClean="0"/>
                  <a:t>false</a:t>
                </a:r>
                <a:endParaRPr lang="en-US"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457200" y="1295400"/>
                <a:ext cx="11262574" cy="4835525"/>
              </a:xfrm>
              <a:blipFill rotWithShape="0">
                <a:blip r:embed="rId3"/>
                <a:stretch>
                  <a:fillRect l="-433" t="-1513" b="-1387"/>
                </a:stretch>
              </a:blipFill>
            </p:spPr>
            <p:txBody>
              <a:bodyPr/>
              <a:lstStyle/>
              <a:p>
                <a:r>
                  <a:rPr lang="en-US">
                    <a:noFill/>
                  </a:rPr>
                  <a:t> </a:t>
                </a:r>
              </a:p>
            </p:txBody>
          </p:sp>
        </mc:Fallback>
      </mc:AlternateContent>
    </p:spTree>
    <p:extLst>
      <p:ext uri="{BB962C8B-B14F-4D97-AF65-F5344CB8AC3E}">
        <p14:creationId xmlns:p14="http://schemas.microsoft.com/office/powerpoint/2010/main" val="1577907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2362</Words>
  <Application>Microsoft Office PowerPoint</Application>
  <PresentationFormat>Widescreen</PresentationFormat>
  <Paragraphs>458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IMPLEMENTATION OF K-MEANS AND K-MEDOID  CLUSTERING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Pratyay Roy</dc:creator>
  <cp:lastModifiedBy>Anisha Pal</cp:lastModifiedBy>
  <cp:revision>45</cp:revision>
  <dcterms:created xsi:type="dcterms:W3CDTF">2016-11-29T19:00:03Z</dcterms:created>
  <dcterms:modified xsi:type="dcterms:W3CDTF">2016-11-30T04:04:38Z</dcterms:modified>
</cp:coreProperties>
</file>