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64" r:id="rId23"/>
    <p:sldId id="265" r:id="rId24"/>
    <p:sldId id="278" r:id="rId25"/>
    <p:sldId id="266" r:id="rId26"/>
    <p:sldId id="298" r:id="rId27"/>
    <p:sldId id="297" r:id="rId28"/>
    <p:sldId id="299" r:id="rId29"/>
    <p:sldId id="267" r:id="rId30"/>
    <p:sldId id="268" r:id="rId31"/>
    <p:sldId id="279" r:id="rId32"/>
    <p:sldId id="269" r:id="rId33"/>
    <p:sldId id="300" r:id="rId34"/>
    <p:sldId id="301" r:id="rId35"/>
    <p:sldId id="302" r:id="rId36"/>
    <p:sldId id="294" r:id="rId37"/>
    <p:sldId id="308" r:id="rId38"/>
    <p:sldId id="303" r:id="rId39"/>
    <p:sldId id="309" r:id="rId40"/>
    <p:sldId id="304" r:id="rId41"/>
    <p:sldId id="310" r:id="rId42"/>
    <p:sldId id="305" r:id="rId43"/>
    <p:sldId id="311" r:id="rId44"/>
    <p:sldId id="306" r:id="rId45"/>
    <p:sldId id="312" r:id="rId46"/>
    <p:sldId id="307" r:id="rId47"/>
    <p:sldId id="313" r:id="rId48"/>
    <p:sldId id="314" r:id="rId49"/>
    <p:sldId id="272" r:id="rId50"/>
    <p:sldId id="273" r:id="rId51"/>
    <p:sldId id="27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a\Desktop\8th%20Sem%20Project\results\Charts\Euc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a\Desktop\8th%20Sem%20Project\result_med\charts\e_outpu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a\Desktop\8th%20Sem%20Project\results\Charts\flame_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a\Desktop\8th%20Sem%20Project\result_med\charts\flame_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a\Desktop\8th%20Sem%20Project\results\Charts\five_result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a\Desktop\8th%20Sem%20Project\result_med\charts\assem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Elbow Graph of dataset of size 12</a:t>
            </a:r>
          </a:p>
        </c:rich>
      </c:tx>
      <c:layout>
        <c:manualLayout>
          <c:xMode val="edge"/>
          <c:yMode val="edge"/>
          <c:x val="0.22430314960629918"/>
          <c:y val="1.5984608258809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12197232252046"/>
          <c:y val="0.15151111111111112"/>
          <c:w val="0.83967053842026651"/>
          <c:h val="0.6378075240594925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xVal>
            <c:numRef>
              <c:f>Eucl1!$A$1:$A$11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Eucl1!$B$1:$B$11</c:f>
              <c:numCache>
                <c:formatCode>General</c:formatCode>
                <c:ptCount val="11"/>
                <c:pt idx="0">
                  <c:v>98.452678000000006</c:v>
                </c:pt>
                <c:pt idx="1">
                  <c:v>69.379355000000004</c:v>
                </c:pt>
                <c:pt idx="2">
                  <c:v>64.907218999999998</c:v>
                </c:pt>
                <c:pt idx="3">
                  <c:v>36.124876</c:v>
                </c:pt>
                <c:pt idx="4">
                  <c:v>27.128494</c:v>
                </c:pt>
                <c:pt idx="5">
                  <c:v>23.230394</c:v>
                </c:pt>
                <c:pt idx="6">
                  <c:v>20.627079999999999</c:v>
                </c:pt>
                <c:pt idx="7">
                  <c:v>13.245165</c:v>
                </c:pt>
                <c:pt idx="8">
                  <c:v>7.4142140000000003</c:v>
                </c:pt>
                <c:pt idx="9">
                  <c:v>2.4142139999999999</c:v>
                </c:pt>
                <c:pt idx="1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22393536"/>
        <c:axId val="-922381568"/>
      </c:scatterChart>
      <c:valAx>
        <c:axId val="-922393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Number</a:t>
                </a:r>
                <a:r>
                  <a:rPr lang="en-US" sz="2000" b="1" baseline="0" dirty="0">
                    <a:solidFill>
                      <a:schemeClr val="accent6">
                        <a:lumMod val="75000"/>
                      </a:schemeClr>
                    </a:solidFill>
                  </a:rPr>
                  <a:t> of Clusters</a:t>
                </a:r>
                <a:endParaRPr lang="en-US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2381568"/>
        <c:crosses val="autoZero"/>
        <c:crossBetween val="midCat"/>
        <c:majorUnit val="1"/>
      </c:valAx>
      <c:valAx>
        <c:axId val="-92238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SSE values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2393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Elbow Graph of dataset of size 12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c:rich>
      </c:tx>
      <c:layout>
        <c:manualLayout>
          <c:xMode val="edge"/>
          <c:yMode val="edge"/>
          <c:x val="0.25152594020985475"/>
          <c:y val="4.8288647463370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xVal>
            <c:numRef>
              <c:f>e_output!$A$1:$A$11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e_output!$B$1:$B$11</c:f>
              <c:numCache>
                <c:formatCode>General</c:formatCode>
                <c:ptCount val="11"/>
                <c:pt idx="0">
                  <c:v>121</c:v>
                </c:pt>
                <c:pt idx="1">
                  <c:v>79</c:v>
                </c:pt>
                <c:pt idx="2">
                  <c:v>51</c:v>
                </c:pt>
                <c:pt idx="3">
                  <c:v>39</c:v>
                </c:pt>
                <c:pt idx="4">
                  <c:v>31</c:v>
                </c:pt>
                <c:pt idx="5">
                  <c:v>23</c:v>
                </c:pt>
                <c:pt idx="6">
                  <c:v>16</c:v>
                </c:pt>
                <c:pt idx="7">
                  <c:v>12</c:v>
                </c:pt>
                <c:pt idx="8">
                  <c:v>6</c:v>
                </c:pt>
                <c:pt idx="9">
                  <c:v>3</c:v>
                </c:pt>
                <c:pt idx="1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22384832"/>
        <c:axId val="-922392448"/>
      </c:scatterChart>
      <c:valAx>
        <c:axId val="-922384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i="0" baseline="0" dirty="0">
                    <a:solidFill>
                      <a:schemeClr val="accent6">
                        <a:lumMod val="75000"/>
                      </a:schemeClr>
                    </a:solidFill>
                    <a:effectLst/>
                  </a:rPr>
                  <a:t>Number of Clusters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2392448"/>
        <c:crosses val="autoZero"/>
        <c:crossBetween val="midCat"/>
        <c:majorUnit val="1"/>
        <c:minorUnit val="0.2"/>
      </c:valAx>
      <c:valAx>
        <c:axId val="-92239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i="0" baseline="0" dirty="0">
                    <a:solidFill>
                      <a:schemeClr val="accent6">
                        <a:lumMod val="75000"/>
                      </a:schemeClr>
                    </a:solidFill>
                    <a:effectLst/>
                  </a:rPr>
                  <a:t>SSE values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2384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Elbow Graph of datasets</a:t>
            </a:r>
            <a:r>
              <a:rPr lang="en-US" sz="1800" b="1" baseline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size 240</a:t>
            </a:r>
          </a:p>
          <a:p>
            <a: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pPr>
            <a:r>
              <a:rPr lang="en-US" sz="1800" baseline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[First 10 Clusters are shown]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81714785651792"/>
          <c:y val="0.25083333333333335"/>
          <c:w val="0.80596062992125983"/>
          <c:h val="0.5435958005249343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xVal>
            <c:numRef>
              <c:f>flame_result!$A$1:$A$10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flame_result!$B$1:$B$10</c:f>
              <c:numCache>
                <c:formatCode>General</c:formatCode>
                <c:ptCount val="10"/>
                <c:pt idx="0">
                  <c:v>1052.072124</c:v>
                </c:pt>
                <c:pt idx="1">
                  <c:v>785.12695799999995</c:v>
                </c:pt>
                <c:pt idx="2">
                  <c:v>643.34152900000004</c:v>
                </c:pt>
                <c:pt idx="3">
                  <c:v>490.28503999999998</c:v>
                </c:pt>
                <c:pt idx="4">
                  <c:v>451.51776599999999</c:v>
                </c:pt>
                <c:pt idx="5">
                  <c:v>410.45968199999999</c:v>
                </c:pt>
                <c:pt idx="6">
                  <c:v>373.88516399999997</c:v>
                </c:pt>
                <c:pt idx="7">
                  <c:v>342.11515400000002</c:v>
                </c:pt>
                <c:pt idx="8">
                  <c:v>326.228205</c:v>
                </c:pt>
                <c:pt idx="9">
                  <c:v>319.02259700000002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22388096"/>
        <c:axId val="-922387552"/>
      </c:scatterChart>
      <c:valAx>
        <c:axId val="-92238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</a:rPr>
                  <a:t>Number of Clusters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2387552"/>
        <c:crosses val="autoZero"/>
        <c:crossBetween val="midCat"/>
        <c:majorUnit val="1"/>
      </c:valAx>
      <c:valAx>
        <c:axId val="-922387552"/>
        <c:scaling>
          <c:orientation val="minMax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accent6">
                        <a:lumMod val="75000"/>
                      </a:schemeClr>
                    </a:solidFill>
                  </a:rPr>
                  <a:t>Sum of Squared Errors </a:t>
                </a:r>
              </a:p>
            </c:rich>
          </c:tx>
          <c:layout>
            <c:manualLayout>
              <c:xMode val="edge"/>
              <c:yMode val="edge"/>
              <c:x val="6.1034548642363212E-2"/>
              <c:y val="0.190121197777172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2388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Elbow Graph of datasets of size 240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>
              <a:defRPr b="1">
                <a:solidFill>
                  <a:schemeClr val="accent5">
                    <a:lumMod val="60000"/>
                    <a:lumOff val="40000"/>
                  </a:schemeClr>
                </a:solidFill>
              </a:defRPr>
            </a:pPr>
            <a:r>
              <a:rPr lang="en-US" sz="2000" b="1" i="0" baseline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[First 10 Clusters are shown]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xVal>
            <c:numRef>
              <c:f>flame_output!$A$1:$A$10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flame_output!$B$1:$B$10</c:f>
              <c:numCache>
                <c:formatCode>General</c:formatCode>
                <c:ptCount val="10"/>
                <c:pt idx="0">
                  <c:v>1306.1500000000001</c:v>
                </c:pt>
                <c:pt idx="1">
                  <c:v>968.35</c:v>
                </c:pt>
                <c:pt idx="2">
                  <c:v>782.4</c:v>
                </c:pt>
                <c:pt idx="3">
                  <c:v>622.70000000000005</c:v>
                </c:pt>
                <c:pt idx="4">
                  <c:v>566.45000000000005</c:v>
                </c:pt>
                <c:pt idx="5">
                  <c:v>511.55</c:v>
                </c:pt>
                <c:pt idx="6">
                  <c:v>463.15</c:v>
                </c:pt>
                <c:pt idx="7">
                  <c:v>430.85</c:v>
                </c:pt>
                <c:pt idx="8">
                  <c:v>421.3</c:v>
                </c:pt>
                <c:pt idx="9">
                  <c:v>391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22394080"/>
        <c:axId val="-922390272"/>
      </c:scatterChart>
      <c:valAx>
        <c:axId val="-92239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>
                    <a:solidFill>
                      <a:schemeClr val="accent6">
                        <a:lumMod val="75000"/>
                      </a:schemeClr>
                    </a:solidFill>
                    <a:effectLst/>
                  </a:rPr>
                  <a:t>Number of Clusters </a:t>
                </a:r>
                <a:endParaRPr lang="en-US" sz="1400" dirty="0">
                  <a:solidFill>
                    <a:schemeClr val="accent6">
                      <a:lumMod val="75000"/>
                    </a:schemeClr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37126268591426076"/>
              <c:y val="0.88124999999999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2390272"/>
        <c:crosses val="autoZero"/>
        <c:crossBetween val="midCat"/>
        <c:majorUnit val="1"/>
        <c:minorUnit val="0.2"/>
      </c:valAx>
      <c:valAx>
        <c:axId val="-92239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>
                    <a:solidFill>
                      <a:schemeClr val="accent6">
                        <a:lumMod val="75000"/>
                      </a:schemeClr>
                    </a:solidFill>
                    <a:effectLst/>
                  </a:rPr>
                  <a:t>Sum of Squared Errors </a:t>
                </a:r>
                <a:endParaRPr lang="en-US" sz="1400" dirty="0">
                  <a:solidFill>
                    <a:schemeClr val="accent6">
                      <a:lumMod val="75000"/>
                    </a:schemeClr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3.0555555555555555E-2"/>
              <c:y val="0.2451388888888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2394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Elbow Graph of datasets of size 500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pPr>
            <a:r>
              <a:rPr lang="en-US" sz="1800" b="0" i="0" baseline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[First 10 clusters  are shown]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yVal>
            <c:numRef>
              <c:f>five_result1!$B$1:$B$10</c:f>
              <c:numCache>
                <c:formatCode>General</c:formatCode>
                <c:ptCount val="10"/>
                <c:pt idx="0">
                  <c:v>2630966.4840000002</c:v>
                </c:pt>
                <c:pt idx="1">
                  <c:v>1746431.3219999999</c:v>
                </c:pt>
                <c:pt idx="2">
                  <c:v>1107771.003</c:v>
                </c:pt>
                <c:pt idx="3">
                  <c:v>895474.08860000002</c:v>
                </c:pt>
                <c:pt idx="4">
                  <c:v>1018454.334</c:v>
                </c:pt>
                <c:pt idx="5">
                  <c:v>805811.04669999995</c:v>
                </c:pt>
                <c:pt idx="6">
                  <c:v>751575.5183</c:v>
                </c:pt>
                <c:pt idx="7">
                  <c:v>735398.05229999998</c:v>
                </c:pt>
                <c:pt idx="8">
                  <c:v>678553.47259999998</c:v>
                </c:pt>
                <c:pt idx="9">
                  <c:v>640443.88679999998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22395168"/>
        <c:axId val="-922389728"/>
      </c:scatterChart>
      <c:valAx>
        <c:axId val="-922395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>
                    <a:solidFill>
                      <a:schemeClr val="accent6">
                        <a:lumMod val="75000"/>
                      </a:schemeClr>
                    </a:solidFill>
                    <a:effectLst/>
                  </a:rPr>
                  <a:t>Number of Clusters</a:t>
                </a:r>
                <a:endParaRPr lang="en-US" sz="1800" dirty="0">
                  <a:solidFill>
                    <a:schemeClr val="accent6">
                      <a:lumMod val="75000"/>
                    </a:schemeClr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39867235345581803"/>
              <c:y val="0.875115558471857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2389728"/>
        <c:crosses val="autoZero"/>
        <c:crossBetween val="midCat"/>
        <c:majorUnit val="1"/>
        <c:minorUnit val="0.2"/>
      </c:valAx>
      <c:valAx>
        <c:axId val="-92238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baseline="0" dirty="0">
                    <a:solidFill>
                      <a:schemeClr val="accent6">
                        <a:lumMod val="75000"/>
                      </a:schemeClr>
                    </a:solidFill>
                    <a:effectLst/>
                  </a:rPr>
                  <a:t>Sum of  Squared Errors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2.2222222222222223E-2"/>
              <c:y val="0.23694444444444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22395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Elbow Graph of datasets of size 500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pPr>
            <a:r>
              <a:rPr lang="en-US" sz="2000" b="0" i="0" baseline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[First 10 clusters  are shown]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c:rich>
      </c:tx>
      <c:layout>
        <c:manualLayout>
          <c:xMode val="edge"/>
          <c:yMode val="edge"/>
          <c:x val="0.28886289798570502"/>
          <c:y val="4.319976990307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xVal>
            <c:numRef>
              <c:f>[assemble.xlsx]Sheet1!$A$1:$A$10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[assemble.xlsx]Sheet1!$B$1:$B$10</c:f>
              <c:numCache>
                <c:formatCode>0.00E+00</c:formatCode>
                <c:ptCount val="10"/>
                <c:pt idx="0">
                  <c:v>3340000</c:v>
                </c:pt>
                <c:pt idx="1">
                  <c:v>2200000</c:v>
                </c:pt>
                <c:pt idx="2">
                  <c:v>1380000</c:v>
                </c:pt>
                <c:pt idx="3">
                  <c:v>1140000</c:v>
                </c:pt>
                <c:pt idx="4">
                  <c:v>1060000</c:v>
                </c:pt>
                <c:pt idx="5">
                  <c:v>1000000</c:v>
                </c:pt>
                <c:pt idx="6" formatCode="General">
                  <c:v>927656</c:v>
                </c:pt>
                <c:pt idx="7" formatCode="General">
                  <c:v>868344</c:v>
                </c:pt>
                <c:pt idx="8" formatCode="General">
                  <c:v>817587</c:v>
                </c:pt>
                <c:pt idx="9" formatCode="General">
                  <c:v>761930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11239680"/>
        <c:axId val="-804917824"/>
      </c:scatterChart>
      <c:valAx>
        <c:axId val="-111123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>
                    <a:solidFill>
                      <a:schemeClr val="accent6"/>
                    </a:solidFill>
                    <a:effectLst/>
                  </a:rPr>
                  <a:t>Number of Clusters</a:t>
                </a:r>
                <a:endParaRPr lang="en-US" sz="1800" dirty="0">
                  <a:solidFill>
                    <a:schemeClr val="accent6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41985193371296425"/>
              <c:y val="0.887470542026708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4917824"/>
        <c:crosses val="autoZero"/>
        <c:crossBetween val="midCat"/>
        <c:majorUnit val="1"/>
      </c:valAx>
      <c:valAx>
        <c:axId val="-8049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baseline="0" dirty="0">
                    <a:solidFill>
                      <a:schemeClr val="accent6">
                        <a:lumMod val="75000"/>
                      </a:schemeClr>
                    </a:solidFill>
                    <a:effectLst/>
                  </a:rPr>
                  <a:t>Sum of  Squared Errors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2.0230141228873472E-2"/>
              <c:y val="0.253464395573633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11239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F5D72-4506-42E4-87CB-FB57BBE67F20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9A016-847C-48FB-AAD2-A25DE9C7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9A016-847C-48FB-AAD2-A25DE9C7F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7FBF-EA73-4886-A51D-C09FE6D2BDCE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9942-87EC-4BA0-AF22-D05DBC713DCB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69-EB5F-4257-A4DB-0480E45FEF44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827-E9A7-4A26-8611-E7834F14E834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3236-786B-4184-A0C0-F58D6D40526E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FC27-EBFD-4DFF-B247-003DD13F3D35}" type="datetime1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0EA-7E99-4B62-AB54-96C8054D05B5}" type="datetime1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B1E5-B049-4E7B-A394-5E242EB2C400}" type="datetime1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1145-EA29-4D97-9FC2-B377424B96D0}" type="datetime1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0C1-62BB-4F8F-9EB2-4920145995B1}" type="datetime1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DD8A-4E24-48F5-B29B-3C8028F73584}" type="datetime1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927F-B924-454D-A381-F2A08B8AEACF}" type="datetime1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 2013-2017, May 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2" y="489629"/>
            <a:ext cx="731312" cy="1050536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7065"/>
            <a:ext cx="12192000" cy="1082094"/>
          </a:xfrm>
        </p:spPr>
        <p:txBody>
          <a:bodyPr>
            <a:normAutofit/>
          </a:bodyPr>
          <a:lstStyle/>
          <a:p>
            <a:r>
              <a:rPr lang="en-US" sz="3400" b="1" cap="small" dirty="0"/>
              <a:t>IMPLEMENTATION OF K-MEANS AND K-MEDOIDS CLUSTERING ALGORITHMS TO DETERMINE THE OPTIMAL ‘K’</a:t>
            </a:r>
            <a:endParaRPr lang="en-US" sz="3400" b="1" i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2433" y="927848"/>
            <a:ext cx="10277341" cy="594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Project Lab (CS 794)                                                                                                                             Group 4</a:t>
            </a:r>
            <a:endParaRPr lang="en-US" sz="2000" u="sng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3001044"/>
            <a:ext cx="12192000" cy="500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Anisha Pal                                                                          14400113005</a:t>
            </a:r>
            <a:endParaRPr lang="en-US" sz="2800" u="sng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3902298"/>
            <a:ext cx="12192000" cy="1584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Supervised by Prof </a:t>
            </a:r>
            <a:r>
              <a:rPr lang="en-US" sz="2800" b="1" dirty="0" smtClean="0"/>
              <a:t>Subrata Bose</a:t>
            </a:r>
          </a:p>
          <a:p>
            <a:r>
              <a:rPr lang="en-US" sz="2000" dirty="0" smtClean="0"/>
              <a:t>Department of Computer Science and Engineering</a:t>
            </a:r>
          </a:p>
          <a:p>
            <a:r>
              <a:rPr lang="en-US" sz="2000" dirty="0" smtClean="0"/>
              <a:t>Neotia Institute of Technology, Management and Science</a:t>
            </a:r>
          </a:p>
          <a:p>
            <a:r>
              <a:rPr lang="en-US" sz="2000" dirty="0" smtClean="0"/>
              <a:t>May 2017</a:t>
            </a:r>
          </a:p>
          <a:p>
            <a:r>
              <a:rPr lang="en-US" sz="2000" dirty="0"/>
              <a:t>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Semester, 2013-2017 Batch</a:t>
            </a:r>
            <a:endParaRPr lang="en-US" sz="20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fld id="{F8244952-4FB9-4120-B015-69E8B7128B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2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32 11 and k=3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c3_mean :: 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2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  <a:r>
              <a:rPr lang="en-US" dirty="0" smtClean="0"/>
              <a:t> 34 45 32 11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c3_mean :: 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c1: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</a:p>
          <a:p>
            <a:pPr marL="0" indent="0">
              <a:buNone/>
            </a:pPr>
            <a:r>
              <a:rPr lang="en-US" dirty="0" smtClean="0"/>
              <a:t>c2:</a:t>
            </a:r>
          </a:p>
          <a:p>
            <a:pPr marL="0" indent="0">
              <a:buNone/>
            </a:pPr>
            <a:r>
              <a:rPr lang="en-US" dirty="0" smtClean="0"/>
              <a:t>c3: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23</a:t>
            </a:r>
          </a:p>
          <a:p>
            <a:pPr marL="0" lvl="0" indent="0">
              <a:buNone/>
            </a:pPr>
            <a:r>
              <a:rPr lang="en-US" dirty="0" smtClean="0"/>
              <a:t>abs(c1_mean - 23) = 0</a:t>
            </a:r>
          </a:p>
          <a:p>
            <a:pPr marL="0" lvl="0" indent="0">
              <a:buNone/>
            </a:pPr>
            <a:r>
              <a:rPr lang="en-US" dirty="0" smtClean="0"/>
              <a:t>abs(c2_mean - 23) = 11</a:t>
            </a:r>
          </a:p>
          <a:p>
            <a:pPr marL="0" lvl="0" indent="0">
              <a:buNone/>
            </a:pPr>
            <a:r>
              <a:rPr lang="en-US" dirty="0" smtClean="0"/>
              <a:t>abs(c3_mean - 23) = 22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9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12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  <a:r>
              <a:rPr lang="en-US" dirty="0" smtClean="0"/>
              <a:t> 45 32 11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</a:t>
            </a:r>
          </a:p>
          <a:p>
            <a:pPr marL="0" indent="0">
              <a:buNone/>
            </a:pPr>
            <a:r>
              <a:rPr lang="en-US" dirty="0" smtClean="0"/>
              <a:t>c2: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</a:p>
          <a:p>
            <a:pPr marL="0" indent="0">
              <a:buNone/>
            </a:pPr>
            <a:r>
              <a:rPr lang="en-US" dirty="0" smtClean="0"/>
              <a:t>c3: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34</a:t>
            </a:r>
          </a:p>
          <a:p>
            <a:pPr marL="0" lvl="0" indent="0">
              <a:buNone/>
            </a:pPr>
            <a:r>
              <a:rPr lang="en-US" dirty="0" smtClean="0"/>
              <a:t>abs(c1_mean - 34) = 11</a:t>
            </a:r>
          </a:p>
          <a:p>
            <a:pPr marL="0" lvl="0" indent="0">
              <a:buNone/>
            </a:pPr>
            <a:r>
              <a:rPr lang="en-US" dirty="0" smtClean="0"/>
              <a:t>abs(c2_mean - 34) = 0</a:t>
            </a:r>
          </a:p>
          <a:p>
            <a:pPr marL="0" lvl="0" indent="0">
              <a:buNone/>
            </a:pPr>
            <a:r>
              <a:rPr lang="en-US" dirty="0" smtClean="0"/>
              <a:t>abs(c3_mean - 34) = 11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13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</a:t>
            </a:r>
            <a:r>
              <a:rPr lang="en-US" dirty="0" smtClean="0">
                <a:solidFill>
                  <a:srgbClr val="FF0000"/>
                </a:solidFill>
              </a:rPr>
              <a:t>45</a:t>
            </a:r>
            <a:r>
              <a:rPr lang="en-US" dirty="0" smtClean="0"/>
              <a:t>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</a:t>
            </a:r>
          </a:p>
          <a:p>
            <a:pPr marL="0" indent="0">
              <a:buNone/>
            </a:pPr>
            <a:r>
              <a:rPr lang="en-US" dirty="0" smtClean="0"/>
              <a:t>c2: 34</a:t>
            </a:r>
          </a:p>
          <a:p>
            <a:pPr marL="0" indent="0">
              <a:buNone/>
            </a:pPr>
            <a:r>
              <a:rPr lang="en-US" dirty="0" smtClean="0"/>
              <a:t>c3: </a:t>
            </a:r>
            <a:r>
              <a:rPr lang="en-US" dirty="0" smtClean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45</a:t>
            </a:r>
          </a:p>
          <a:p>
            <a:pPr marL="0" lvl="0" indent="0">
              <a:buNone/>
            </a:pPr>
            <a:r>
              <a:rPr lang="en-US" dirty="0" smtClean="0"/>
              <a:t>abs(c1_mean - 45) = 22</a:t>
            </a:r>
          </a:p>
          <a:p>
            <a:pPr marL="0" lvl="0" indent="0">
              <a:buNone/>
            </a:pPr>
            <a:r>
              <a:rPr lang="en-US" dirty="0" smtClean="0"/>
              <a:t>abs(c2_mean - 45) = 11</a:t>
            </a:r>
          </a:p>
          <a:p>
            <a:pPr marL="0" lvl="0" indent="0">
              <a:buNone/>
            </a:pPr>
            <a:r>
              <a:rPr lang="en-US" dirty="0" smtClean="0"/>
              <a:t>abs(c3_mean - 45) = 0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14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</a:t>
            </a:r>
          </a:p>
          <a:p>
            <a:pPr marL="0" indent="0">
              <a:buNone/>
            </a:pPr>
            <a:r>
              <a:rPr lang="en-US" dirty="0" smtClean="0"/>
              <a:t>c2: 34,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32</a:t>
            </a:r>
          </a:p>
          <a:p>
            <a:pPr marL="0" lvl="0" indent="0">
              <a:buNone/>
            </a:pPr>
            <a:r>
              <a:rPr lang="en-US" dirty="0" smtClean="0"/>
              <a:t>abs(c1_mean - 32) = 9</a:t>
            </a:r>
          </a:p>
          <a:p>
            <a:pPr marL="0" lvl="0" indent="0">
              <a:buNone/>
            </a:pPr>
            <a:r>
              <a:rPr lang="en-US" dirty="0" smtClean="0"/>
              <a:t>abs(c2_mean - 32) = 2</a:t>
            </a:r>
          </a:p>
          <a:p>
            <a:pPr marL="0" lvl="0" indent="0">
              <a:buNone/>
            </a:pPr>
            <a:r>
              <a:rPr lang="en-US" dirty="0" smtClean="0"/>
              <a:t>abs(c3_mean - 32) = 13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15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32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c1_mean ::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c2_mean :: 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11</a:t>
            </a:r>
          </a:p>
          <a:p>
            <a:pPr marL="0" lvl="0" indent="0">
              <a:buNone/>
            </a:pPr>
            <a:r>
              <a:rPr lang="en-US" dirty="0" smtClean="0"/>
              <a:t>abs(c1_mean - 11) = 12</a:t>
            </a:r>
          </a:p>
          <a:p>
            <a:pPr marL="0" lvl="0" indent="0">
              <a:buNone/>
            </a:pPr>
            <a:r>
              <a:rPr lang="en-US" dirty="0" smtClean="0"/>
              <a:t>abs(c2_mean - 11) = 23</a:t>
            </a:r>
          </a:p>
          <a:p>
            <a:pPr marL="0" lvl="0" indent="0">
              <a:buNone/>
            </a:pPr>
            <a:r>
              <a:rPr lang="en-US" dirty="0" smtClean="0"/>
              <a:t>abs(c3_mean - 11) = 34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16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  <a:r>
              <a:rPr lang="en-US" dirty="0" smtClean="0"/>
              <a:t> 34 45 32 11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2:</a:t>
            </a:r>
          </a:p>
          <a:p>
            <a:pPr marL="0" indent="0">
              <a:buNone/>
            </a:pPr>
            <a:r>
              <a:rPr lang="en-US" dirty="0" smtClean="0"/>
              <a:t>c1_mean :: 17</a:t>
            </a:r>
          </a:p>
          <a:p>
            <a:pPr marL="0" indent="0">
              <a:buNone/>
            </a:pPr>
            <a:r>
              <a:rPr lang="en-US" dirty="0" smtClean="0"/>
              <a:t>c2_mean :: 33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23</a:t>
            </a:r>
          </a:p>
          <a:p>
            <a:pPr marL="0" lvl="0" indent="0">
              <a:buNone/>
            </a:pPr>
            <a:r>
              <a:rPr lang="en-US" dirty="0" smtClean="0"/>
              <a:t>abs(c1_mean - 23) = 6</a:t>
            </a:r>
          </a:p>
          <a:p>
            <a:pPr marL="0" lvl="0" indent="0">
              <a:buNone/>
            </a:pPr>
            <a:r>
              <a:rPr lang="en-US" dirty="0" smtClean="0"/>
              <a:t>abs(c2_mean - 23) = 10</a:t>
            </a:r>
          </a:p>
          <a:p>
            <a:pPr marL="0" lvl="0" indent="0">
              <a:buNone/>
            </a:pPr>
            <a:r>
              <a:rPr lang="en-US" dirty="0" smtClean="0"/>
              <a:t>abs(c3_mean - 23) = 22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99768" y="4774842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</a:p>
          <a:p>
            <a:pPr marL="0" indent="0">
              <a:buNone/>
            </a:pPr>
            <a:r>
              <a:rPr lang="en-US" dirty="0" smtClean="0"/>
              <a:t>c2:</a:t>
            </a:r>
          </a:p>
          <a:p>
            <a:pPr marL="0" indent="0">
              <a:buNone/>
            </a:pPr>
            <a:r>
              <a:rPr lang="en-US" dirty="0" smtClean="0"/>
              <a:t>c3: </a:t>
            </a:r>
          </a:p>
        </p:txBody>
      </p:sp>
    </p:spTree>
    <p:extLst>
      <p:ext uri="{BB962C8B-B14F-4D97-AF65-F5344CB8AC3E}">
        <p14:creationId xmlns:p14="http://schemas.microsoft.com/office/powerpoint/2010/main" val="17160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17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  <a:r>
              <a:rPr lang="en-US" dirty="0" smtClean="0"/>
              <a:t> 45 32 11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2:</a:t>
            </a:r>
          </a:p>
          <a:p>
            <a:pPr marL="0" indent="0">
              <a:buNone/>
            </a:pPr>
            <a:r>
              <a:rPr lang="en-US" dirty="0" smtClean="0"/>
              <a:t>c1_mean :: 17</a:t>
            </a:r>
          </a:p>
          <a:p>
            <a:pPr marL="0" indent="0">
              <a:buNone/>
            </a:pPr>
            <a:r>
              <a:rPr lang="en-US" dirty="0" smtClean="0"/>
              <a:t>c2_mean :: 33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34</a:t>
            </a:r>
          </a:p>
          <a:p>
            <a:pPr marL="0" lvl="0" indent="0">
              <a:buNone/>
            </a:pPr>
            <a:r>
              <a:rPr lang="en-US" dirty="0" smtClean="0"/>
              <a:t>abs(c1_mean - 34) = 17</a:t>
            </a:r>
          </a:p>
          <a:p>
            <a:pPr marL="0" lvl="0" indent="0">
              <a:buNone/>
            </a:pPr>
            <a:r>
              <a:rPr lang="en-US" dirty="0" smtClean="0"/>
              <a:t>abs(c2_mean - 34) = 1</a:t>
            </a:r>
          </a:p>
          <a:p>
            <a:pPr marL="0" lvl="0" indent="0">
              <a:buNone/>
            </a:pPr>
            <a:r>
              <a:rPr lang="en-US" dirty="0" smtClean="0"/>
              <a:t>abs(c3_mean - 34) = 11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99768" y="4774842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23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c2: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</a:p>
          <a:p>
            <a:pPr marL="0" indent="0">
              <a:buNone/>
            </a:pPr>
            <a:r>
              <a:rPr lang="en-US" dirty="0" smtClean="0"/>
              <a:t>c3: </a:t>
            </a:r>
          </a:p>
        </p:txBody>
      </p:sp>
    </p:spTree>
    <p:extLst>
      <p:ext uri="{BB962C8B-B14F-4D97-AF65-F5344CB8AC3E}">
        <p14:creationId xmlns:p14="http://schemas.microsoft.com/office/powerpoint/2010/main" val="240777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18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</a:t>
            </a:r>
            <a:r>
              <a:rPr lang="en-US" dirty="0" smtClean="0">
                <a:solidFill>
                  <a:srgbClr val="FF0000"/>
                </a:solidFill>
              </a:rPr>
              <a:t>45</a:t>
            </a:r>
            <a:r>
              <a:rPr lang="en-US" dirty="0" smtClean="0"/>
              <a:t>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2:</a:t>
            </a:r>
          </a:p>
          <a:p>
            <a:pPr marL="0" indent="0">
              <a:buNone/>
            </a:pPr>
            <a:r>
              <a:rPr lang="en-US" dirty="0" smtClean="0"/>
              <a:t>c1_mean :: 17</a:t>
            </a:r>
          </a:p>
          <a:p>
            <a:pPr marL="0" indent="0">
              <a:buNone/>
            </a:pPr>
            <a:r>
              <a:rPr lang="en-US" dirty="0" smtClean="0"/>
              <a:t>c2_mean :: 33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45</a:t>
            </a:r>
          </a:p>
          <a:p>
            <a:pPr marL="0" lvl="0" indent="0">
              <a:buNone/>
            </a:pPr>
            <a:r>
              <a:rPr lang="en-US" dirty="0" smtClean="0"/>
              <a:t>abs(c1_mean - 45) = 28</a:t>
            </a:r>
          </a:p>
          <a:p>
            <a:pPr marL="0" lvl="0" indent="0">
              <a:buNone/>
            </a:pPr>
            <a:r>
              <a:rPr lang="en-US" dirty="0" smtClean="0"/>
              <a:t>abs(c2_mean - 45) = 12</a:t>
            </a:r>
          </a:p>
          <a:p>
            <a:pPr marL="0" lvl="0" indent="0">
              <a:buNone/>
            </a:pPr>
            <a:r>
              <a:rPr lang="en-US" dirty="0" smtClean="0"/>
              <a:t>abs(c3_mean - 45) = 0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99768" y="4774842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23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c2: 34</a:t>
            </a:r>
          </a:p>
          <a:p>
            <a:pPr marL="0" indent="0">
              <a:buNone/>
            </a:pPr>
            <a:r>
              <a:rPr lang="en-US" dirty="0" smtClean="0"/>
              <a:t>c3: </a:t>
            </a:r>
            <a:r>
              <a:rPr lang="en-US" dirty="0" smtClean="0">
                <a:solidFill>
                  <a:srgbClr val="FF0000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4164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19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2:</a:t>
            </a:r>
          </a:p>
          <a:p>
            <a:pPr marL="0" indent="0">
              <a:buNone/>
            </a:pPr>
            <a:r>
              <a:rPr lang="en-US" dirty="0" smtClean="0"/>
              <a:t>c1_mean :: 17</a:t>
            </a:r>
          </a:p>
          <a:p>
            <a:pPr marL="0" indent="0">
              <a:buNone/>
            </a:pPr>
            <a:r>
              <a:rPr lang="en-US" dirty="0" smtClean="0"/>
              <a:t>c2_mean :: 33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32</a:t>
            </a:r>
          </a:p>
          <a:p>
            <a:pPr marL="0" lvl="0" indent="0">
              <a:buNone/>
            </a:pPr>
            <a:r>
              <a:rPr lang="en-US" dirty="0" smtClean="0"/>
              <a:t>abs(c1_mean - 32) = 15</a:t>
            </a:r>
          </a:p>
          <a:p>
            <a:pPr marL="0" lvl="0" indent="0">
              <a:buNone/>
            </a:pPr>
            <a:r>
              <a:rPr lang="en-US" dirty="0" smtClean="0"/>
              <a:t>abs(c2_mean - 32) = 1</a:t>
            </a:r>
          </a:p>
          <a:p>
            <a:pPr marL="0" lvl="0" indent="0">
              <a:buNone/>
            </a:pPr>
            <a:r>
              <a:rPr lang="en-US" dirty="0" smtClean="0"/>
              <a:t>abs(c3_mean - 32) = 13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99768" y="4774842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23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c2: 34,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</p:spTree>
    <p:extLst>
      <p:ext uri="{BB962C8B-B14F-4D97-AF65-F5344CB8AC3E}">
        <p14:creationId xmlns:p14="http://schemas.microsoft.com/office/powerpoint/2010/main" val="33944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Contents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 fontScale="77500" lnSpcReduction="20000"/>
          </a:bodyPr>
          <a:lstStyle/>
          <a:p>
            <a:r>
              <a:rPr lang="en-IN" dirty="0"/>
              <a:t>What is Clustering?</a:t>
            </a:r>
          </a:p>
          <a:p>
            <a:r>
              <a:rPr lang="en-IN" dirty="0"/>
              <a:t>Applications of Clustering</a:t>
            </a:r>
          </a:p>
          <a:p>
            <a:r>
              <a:rPr lang="en-IN" dirty="0"/>
              <a:t>Clustering Mechanisms</a:t>
            </a:r>
          </a:p>
          <a:p>
            <a:r>
              <a:rPr lang="en-IN" dirty="0"/>
              <a:t>K-Means Clustering</a:t>
            </a:r>
          </a:p>
          <a:p>
            <a:r>
              <a:rPr lang="en-IN" dirty="0"/>
              <a:t>Drawbacks of K-Means</a:t>
            </a:r>
          </a:p>
          <a:p>
            <a:r>
              <a:rPr lang="en-IN" dirty="0"/>
              <a:t>K-</a:t>
            </a:r>
            <a:r>
              <a:rPr lang="en-IN" dirty="0" err="1"/>
              <a:t>Medoids</a:t>
            </a:r>
            <a:endParaRPr lang="en-IN" dirty="0"/>
          </a:p>
          <a:p>
            <a:r>
              <a:rPr lang="en-IN" dirty="0"/>
              <a:t>K-Mean vs </a:t>
            </a:r>
            <a:r>
              <a:rPr lang="en-IN" dirty="0" smtClean="0"/>
              <a:t>K-</a:t>
            </a:r>
            <a:r>
              <a:rPr lang="en-IN" dirty="0" err="1" smtClean="0"/>
              <a:t>Medoids</a:t>
            </a:r>
            <a:endParaRPr lang="en-IN" dirty="0" smtClean="0"/>
          </a:p>
          <a:p>
            <a:r>
              <a:rPr lang="en-US" dirty="0"/>
              <a:t>Finding The Optimal “k” in </a:t>
            </a:r>
            <a:r>
              <a:rPr lang="en-US" dirty="0" smtClean="0"/>
              <a:t>clustering</a:t>
            </a:r>
            <a:endParaRPr lang="en-IN" dirty="0"/>
          </a:p>
          <a:p>
            <a:r>
              <a:rPr lang="en-IN" dirty="0"/>
              <a:t>Elbow </a:t>
            </a:r>
            <a:r>
              <a:rPr lang="en-IN" dirty="0" smtClean="0"/>
              <a:t>Method</a:t>
            </a:r>
          </a:p>
          <a:p>
            <a:r>
              <a:rPr lang="en-US" dirty="0"/>
              <a:t>Elbow Method - EXPERIMENTAL </a:t>
            </a:r>
            <a:r>
              <a:rPr lang="en-US" dirty="0" smtClean="0"/>
              <a:t>WORK</a:t>
            </a:r>
          </a:p>
          <a:p>
            <a:r>
              <a:rPr lang="en-US" dirty="0"/>
              <a:t>Elbow Method -Difference seen in results between K-means and </a:t>
            </a:r>
            <a:r>
              <a:rPr lang="en-US" dirty="0" smtClean="0"/>
              <a:t>K-</a:t>
            </a:r>
            <a:r>
              <a:rPr lang="en-US" dirty="0" err="1" smtClean="0"/>
              <a:t>medoids</a:t>
            </a:r>
            <a:endParaRPr lang="en-IN" dirty="0"/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110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20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32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Pass 2:</a:t>
            </a:r>
          </a:p>
          <a:p>
            <a:pPr marL="0" indent="0">
              <a:buNone/>
            </a:pPr>
            <a:r>
              <a:rPr lang="en-US" dirty="0" smtClean="0"/>
              <a:t>c1_mean :: 17</a:t>
            </a:r>
          </a:p>
          <a:p>
            <a:pPr marL="0" indent="0">
              <a:buNone/>
            </a:pPr>
            <a:r>
              <a:rPr lang="en-US" dirty="0" smtClean="0"/>
              <a:t>c2_mean :: 33</a:t>
            </a:r>
          </a:p>
          <a:p>
            <a:pPr marL="0" indent="0">
              <a:buNone/>
            </a:pPr>
            <a:r>
              <a:rPr lang="en-US" dirty="0" smtClean="0"/>
              <a:t>c3_mean :: 45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46254" y="1447799"/>
            <a:ext cx="5473520" cy="483552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u="sng" dirty="0" smtClean="0"/>
              <a:t>Placing 11</a:t>
            </a:r>
          </a:p>
          <a:p>
            <a:pPr marL="0" lvl="0" indent="0">
              <a:buNone/>
            </a:pPr>
            <a:r>
              <a:rPr lang="en-US" dirty="0" smtClean="0"/>
              <a:t>abs(c1_mean - 11) = 6</a:t>
            </a:r>
          </a:p>
          <a:p>
            <a:pPr marL="0" lvl="0" indent="0">
              <a:buNone/>
            </a:pPr>
            <a:r>
              <a:rPr lang="en-US" dirty="0" smtClean="0"/>
              <a:t>abs(c2_mean - 11) = 22</a:t>
            </a:r>
          </a:p>
          <a:p>
            <a:pPr marL="0" lvl="0" indent="0">
              <a:buNone/>
            </a:pPr>
            <a:r>
              <a:rPr lang="en-US" dirty="0" smtClean="0"/>
              <a:t>abs(c3_mean - 11) = 34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Placed in c1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881094" y="3296992"/>
            <a:ext cx="0" cy="22409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99768" y="4774842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23,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</p:spTree>
    <p:extLst>
      <p:ext uri="{BB962C8B-B14F-4D97-AF65-F5344CB8AC3E}">
        <p14:creationId xmlns:p14="http://schemas.microsoft.com/office/powerpoint/2010/main" val="23471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Example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47800"/>
            <a:ext cx="11262574" cy="48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the input sequence be : 23 34 45 32 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		   </a:t>
            </a:r>
            <a:r>
              <a:rPr lang="en-US" sz="1600" dirty="0" smtClean="0"/>
              <a:t>old cluster                        new cluster</a:t>
            </a:r>
          </a:p>
          <a:p>
            <a:pPr marL="0" indent="0">
              <a:buNone/>
            </a:pPr>
            <a:r>
              <a:rPr lang="en-US" dirty="0" smtClean="0"/>
              <a:t>No change in clusters indicates the end of process – convergence!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92958" y="3128246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c1: 23, 11</a:t>
            </a:r>
          </a:p>
          <a:p>
            <a:pPr marL="0" indent="0">
              <a:buNone/>
            </a:pPr>
            <a:r>
              <a:rPr lang="en-US" dirty="0" smtClean="0"/>
              <a:t>c2: 34, 32</a:t>
            </a:r>
          </a:p>
          <a:p>
            <a:pPr marL="0" indent="0">
              <a:buNone/>
            </a:pPr>
            <a:r>
              <a:rPr lang="en-US" dirty="0" smtClean="0"/>
              <a:t>c3: 45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71314" y="3128246"/>
            <a:ext cx="1805188" cy="1474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c1: 23, 11</a:t>
            </a:r>
          </a:p>
          <a:p>
            <a:pPr marL="0" indent="0" algn="r">
              <a:buNone/>
            </a:pPr>
            <a:r>
              <a:rPr lang="en-US" dirty="0" smtClean="0"/>
              <a:t>c2: 34, 32</a:t>
            </a:r>
          </a:p>
          <a:p>
            <a:pPr marL="0" indent="0" algn="r">
              <a:buNone/>
            </a:pPr>
            <a:r>
              <a:rPr lang="en-US" dirty="0" smtClean="0"/>
              <a:t>c3: 45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5999" y="3039416"/>
            <a:ext cx="2147" cy="16227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8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22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74" y="1326573"/>
            <a:ext cx="9246743" cy="46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23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Where is Learning in K-Means ?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Each object is assigned automatically to one of the cluster</a:t>
            </a:r>
          </a:p>
          <a:p>
            <a:pPr algn="just"/>
            <a:r>
              <a:rPr lang="en-US" dirty="0" smtClean="0"/>
              <a:t>This is a trait of “unsupervised learning”</a:t>
            </a:r>
            <a:endParaRPr lang="en-US" dirty="0"/>
          </a:p>
          <a:p>
            <a:pPr algn="just"/>
            <a:r>
              <a:rPr lang="en-US" dirty="0" smtClean="0"/>
              <a:t>The learning process depends on the training examples that we give</a:t>
            </a:r>
          </a:p>
          <a:p>
            <a:pPr algn="just"/>
            <a:r>
              <a:rPr lang="en-US" dirty="0" smtClean="0"/>
              <a:t>Thus after the training finished, if we give a point, the algorithm can assign this point to one of the existing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605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25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Drawbacks of K-Means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When the numbers of data are not so many, </a:t>
            </a:r>
            <a:r>
              <a:rPr lang="en-US" b="1" dirty="0" smtClean="0"/>
              <a:t>initial grouping </a:t>
            </a:r>
            <a:r>
              <a:rPr lang="en-US" dirty="0" smtClean="0"/>
              <a:t>will determine the cluster significantly.</a:t>
            </a:r>
          </a:p>
          <a:p>
            <a:pPr algn="just"/>
            <a:r>
              <a:rPr lang="en-US" dirty="0" smtClean="0"/>
              <a:t>The number of cluster, K, must be determined before hand.</a:t>
            </a:r>
          </a:p>
          <a:p>
            <a:pPr algn="just"/>
            <a:r>
              <a:rPr lang="en-US" dirty="0" smtClean="0"/>
              <a:t>We never know the real cluster, using the same data, if it is inputted in a different way may produce different result</a:t>
            </a:r>
          </a:p>
          <a:p>
            <a:pPr algn="just"/>
            <a:r>
              <a:rPr lang="en-US" dirty="0" smtClean="0"/>
              <a:t>Finding mean is sensitive to the outlier of each cluster</a:t>
            </a:r>
          </a:p>
        </p:txBody>
      </p:sp>
    </p:spTree>
    <p:extLst>
      <p:ext uri="{BB962C8B-B14F-4D97-AF65-F5344CB8AC3E}">
        <p14:creationId xmlns:p14="http://schemas.microsoft.com/office/powerpoint/2010/main" val="5215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26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</a:t>
            </a:r>
            <a:r>
              <a:rPr lang="en-US" sz="3600" dirty="0" err="1" smtClean="0">
                <a:latin typeface="+mn-lt"/>
              </a:rPr>
              <a:t>Medoids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In K-</a:t>
            </a:r>
            <a:r>
              <a:rPr lang="en-US" dirty="0" err="1" smtClean="0"/>
              <a:t>medoids</a:t>
            </a:r>
            <a:r>
              <a:rPr lang="en-US" dirty="0" smtClean="0"/>
              <a:t> clustering representative objects called </a:t>
            </a:r>
            <a:r>
              <a:rPr lang="en-US" dirty="0" err="1" smtClean="0"/>
              <a:t>medoids</a:t>
            </a:r>
            <a:r>
              <a:rPr lang="en-US" dirty="0" smtClean="0"/>
              <a:t> are considered instead of centroids</a:t>
            </a:r>
          </a:p>
          <a:p>
            <a:pPr algn="just"/>
            <a:r>
              <a:rPr lang="en-US" dirty="0" smtClean="0"/>
              <a:t>Because it is based on the most centrally located object in a cluster, it is less sensitive to outliers.</a:t>
            </a:r>
          </a:p>
          <a:p>
            <a:pPr algn="just"/>
            <a:r>
              <a:rPr lang="en-US" dirty="0" smtClean="0"/>
              <a:t>Among many algorithms for K-</a:t>
            </a:r>
            <a:r>
              <a:rPr lang="en-US" dirty="0" err="1" smtClean="0"/>
              <a:t>medoids</a:t>
            </a:r>
            <a:r>
              <a:rPr lang="en-US" dirty="0" smtClean="0"/>
              <a:t> clustering, Partitioning </a:t>
            </a:r>
            <a:r>
              <a:rPr lang="en-US" dirty="0"/>
              <a:t>A</a:t>
            </a:r>
            <a:r>
              <a:rPr lang="en-US" dirty="0" smtClean="0"/>
              <a:t>round </a:t>
            </a:r>
            <a:r>
              <a:rPr lang="en-US" dirty="0" err="1"/>
              <a:t>M</a:t>
            </a:r>
            <a:r>
              <a:rPr lang="en-US" dirty="0" err="1" smtClean="0"/>
              <a:t>edoids</a:t>
            </a:r>
            <a:r>
              <a:rPr lang="en-US" dirty="0" smtClean="0"/>
              <a:t> (PAM) proposed by </a:t>
            </a:r>
            <a:r>
              <a:rPr lang="en-US" dirty="0" err="1" smtClean="0"/>
              <a:t>Kauf</a:t>
            </a:r>
            <a:r>
              <a:rPr lang="en-US" dirty="0" smtClean="0"/>
              <a:t>-man and </a:t>
            </a:r>
            <a:r>
              <a:rPr lang="en-US" dirty="0" err="1" smtClean="0"/>
              <a:t>Rousseeuw</a:t>
            </a:r>
            <a:r>
              <a:rPr lang="en-US" dirty="0" smtClean="0"/>
              <a:t> (1990) is known to be most powerful</a:t>
            </a:r>
          </a:p>
        </p:txBody>
      </p:sp>
    </p:spTree>
    <p:extLst>
      <p:ext uri="{BB962C8B-B14F-4D97-AF65-F5344CB8AC3E}">
        <p14:creationId xmlns:p14="http://schemas.microsoft.com/office/powerpoint/2010/main" val="1584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23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Clustering</a:t>
            </a:r>
            <a:endParaRPr lang="en-US" sz="36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 fontScale="55000" lnSpcReduction="20000"/>
          </a:bodyPr>
          <a:lstStyle/>
          <a:p>
            <a:pPr algn="just"/>
            <a:endParaRPr lang="en-US" altLang="en-US" dirty="0" smtClean="0"/>
          </a:p>
          <a:p>
            <a:pPr algn="just">
              <a:lnSpc>
                <a:spcPct val="100000"/>
              </a:lnSpc>
            </a:pPr>
            <a:endParaRPr lang="en-US" altLang="en-US" sz="2400" dirty="0" smtClean="0"/>
          </a:p>
          <a:p>
            <a:pPr algn="just">
              <a:lnSpc>
                <a:spcPct val="100000"/>
              </a:lnSpc>
            </a:pPr>
            <a:endParaRPr lang="en-US" altLang="en-US" sz="2400" dirty="0" smtClean="0"/>
          </a:p>
          <a:p>
            <a:pPr algn="just">
              <a:lnSpc>
                <a:spcPct val="100000"/>
              </a:lnSpc>
            </a:pPr>
            <a:r>
              <a:rPr lang="en-US" altLang="en-US" sz="3800" dirty="0" smtClean="0"/>
              <a:t>For </a:t>
            </a:r>
            <a:r>
              <a:rPr lang="en-US" altLang="en-US" sz="3800" dirty="0"/>
              <a:t>each pair of a </a:t>
            </a:r>
            <a:r>
              <a:rPr lang="en-US" altLang="en-US" sz="3800" dirty="0" err="1"/>
              <a:t>medoid</a:t>
            </a:r>
            <a:r>
              <a:rPr lang="en-US" altLang="en-US" sz="3800" dirty="0"/>
              <a:t> </a:t>
            </a:r>
            <a:r>
              <a:rPr lang="en-US" altLang="en-US" sz="3800" i="1" dirty="0"/>
              <a:t>m</a:t>
            </a:r>
            <a:r>
              <a:rPr lang="en-US" altLang="en-US" sz="3800" dirty="0"/>
              <a:t> and a non-</a:t>
            </a:r>
            <a:r>
              <a:rPr lang="en-US" altLang="en-US" sz="3800" dirty="0" err="1"/>
              <a:t>medoid</a:t>
            </a:r>
            <a:r>
              <a:rPr lang="en-US" altLang="en-US" sz="3800" dirty="0"/>
              <a:t> object </a:t>
            </a:r>
            <a:r>
              <a:rPr lang="en-US" altLang="en-US" sz="3800" i="1" dirty="0"/>
              <a:t>p</a:t>
            </a:r>
            <a:r>
              <a:rPr lang="en-US" altLang="en-US" sz="3800" dirty="0" smtClean="0"/>
              <a:t>, </a:t>
            </a:r>
            <a:r>
              <a:rPr lang="en-US" altLang="en-US" sz="3800" dirty="0"/>
              <a:t>measure whether </a:t>
            </a:r>
            <a:r>
              <a:rPr lang="en-US" altLang="en-US" sz="3800" b="1" i="1" dirty="0"/>
              <a:t>p</a:t>
            </a:r>
            <a:r>
              <a:rPr lang="en-US" altLang="en-US" sz="3800" dirty="0" smtClean="0"/>
              <a:t> </a:t>
            </a:r>
            <a:r>
              <a:rPr lang="en-US" altLang="en-US" sz="3800" dirty="0"/>
              <a:t>is better than </a:t>
            </a:r>
            <a:r>
              <a:rPr lang="en-US" altLang="en-US" sz="3800" b="1" i="1" dirty="0"/>
              <a:t>m</a:t>
            </a:r>
            <a:r>
              <a:rPr lang="en-US" altLang="en-US" sz="3800" dirty="0"/>
              <a:t> as a </a:t>
            </a:r>
            <a:r>
              <a:rPr lang="en-US" altLang="en-US" sz="3800" dirty="0" err="1" smtClean="0"/>
              <a:t>medoid</a:t>
            </a:r>
            <a:endParaRPr lang="en-US" sz="3800" dirty="0" smtClean="0"/>
          </a:p>
          <a:p>
            <a:pPr algn="just">
              <a:lnSpc>
                <a:spcPct val="100000"/>
              </a:lnSpc>
            </a:pPr>
            <a:r>
              <a:rPr lang="en-US" altLang="en-US" sz="3800" dirty="0" smtClean="0"/>
              <a:t>Using  </a:t>
            </a:r>
            <a:r>
              <a:rPr lang="en-US" altLang="en-US" sz="3800" dirty="0"/>
              <a:t>the squared-error </a:t>
            </a:r>
            <a:r>
              <a:rPr lang="en-US" altLang="en-US" sz="3800" dirty="0" smtClean="0"/>
              <a:t>criterion 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3800" dirty="0"/>
              <a:t> </a:t>
            </a:r>
            <a:r>
              <a:rPr lang="en-US" altLang="en-US" sz="3800" dirty="0" smtClean="0"/>
              <a:t>                                   </a:t>
            </a:r>
            <a:endParaRPr lang="en-US" sz="3800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/>
          </a:p>
          <a:p>
            <a:pPr algn="just">
              <a:lnSpc>
                <a:spcPct val="100000"/>
              </a:lnSpc>
            </a:pPr>
            <a:endParaRPr lang="en-US" altLang="en-US" sz="2400" dirty="0" smtClean="0"/>
          </a:p>
          <a:p>
            <a:pPr algn="just">
              <a:lnSpc>
                <a:spcPct val="100000"/>
              </a:lnSpc>
            </a:pPr>
            <a:endParaRPr lang="en-US" altLang="en-US" sz="2400" dirty="0"/>
          </a:p>
          <a:p>
            <a:pPr algn="just">
              <a:lnSpc>
                <a:spcPct val="100000"/>
              </a:lnSpc>
            </a:pPr>
            <a:r>
              <a:rPr lang="en-US" altLang="en-US" sz="3800" dirty="0" smtClean="0"/>
              <a:t>Compute E</a:t>
            </a:r>
            <a:r>
              <a:rPr lang="en-US" altLang="en-US" sz="3800" baseline="-25000" dirty="0" smtClean="0"/>
              <a:t>p</a:t>
            </a:r>
            <a:r>
              <a:rPr lang="en-US" altLang="en-US" sz="3800" dirty="0" smtClean="0"/>
              <a:t>-</a:t>
            </a:r>
            <a:r>
              <a:rPr lang="en-US" altLang="en-US" sz="3800" dirty="0" err="1" smtClean="0"/>
              <a:t>E</a:t>
            </a:r>
            <a:r>
              <a:rPr lang="en-US" altLang="en-US" sz="3800" baseline="-25000" dirty="0" err="1" smtClean="0"/>
              <a:t>m</a:t>
            </a:r>
            <a:r>
              <a:rPr lang="en-US" altLang="en-US" sz="3800" baseline="-25000" dirty="0" smtClean="0"/>
              <a:t>.</a:t>
            </a:r>
            <a:endParaRPr lang="en-US" altLang="en-US" sz="3800" baseline="-25000" dirty="0"/>
          </a:p>
          <a:p>
            <a:pPr algn="just">
              <a:lnSpc>
                <a:spcPct val="100000"/>
              </a:lnSpc>
            </a:pPr>
            <a:r>
              <a:rPr lang="en-US" altLang="en-US" sz="3800" dirty="0"/>
              <a:t>Choose the minimum swapping </a:t>
            </a:r>
            <a:r>
              <a:rPr lang="en-US" altLang="en-US" sz="3800" dirty="0" smtClean="0"/>
              <a:t>cost.</a:t>
            </a:r>
            <a:endParaRPr lang="en-US" altLang="en-US" sz="3800" dirty="0"/>
          </a:p>
          <a:p>
            <a:pPr algn="just">
              <a:lnSpc>
                <a:spcPct val="100000"/>
              </a:lnSpc>
            </a:pPr>
            <a:endParaRPr lang="en-US" altLang="en-US" sz="3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400" dirty="0"/>
              <a:t>                                   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6518" y="1259610"/>
            <a:ext cx="362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3600" dirty="0"/>
              <a:t>Swapping Cost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21994" y="2772634"/>
                <a:ext cx="3935679" cy="1258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994" y="2772634"/>
                <a:ext cx="3935679" cy="12584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28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8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</a:t>
            </a:r>
            <a:r>
              <a:rPr lang="en-US" sz="3600" dirty="0" err="1" smtClean="0">
                <a:latin typeface="+mn-lt"/>
              </a:rPr>
              <a:t>Medoids</a:t>
            </a:r>
            <a:r>
              <a:rPr lang="en-US" sz="3600" dirty="0" smtClean="0">
                <a:latin typeface="+mn-lt"/>
              </a:rPr>
              <a:t> Clustering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dirty="0" smtClean="0"/>
              <a:t>The cluster selection formula goes like,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where,</a:t>
            </a:r>
          </a:p>
          <a:p>
            <a:pPr marL="0" indent="0" algn="just">
              <a:buNone/>
            </a:pPr>
            <a:r>
              <a:rPr lang="en-US" dirty="0" smtClean="0"/>
              <a:t>n is the number of objects or elements given,</a:t>
            </a:r>
          </a:p>
          <a:p>
            <a:pPr marL="0" indent="0" algn="just">
              <a:buNone/>
            </a:pPr>
            <a:r>
              <a:rPr lang="en-US" dirty="0" smtClean="0"/>
              <a:t>k is the number of clusters given,</a:t>
            </a:r>
          </a:p>
          <a:p>
            <a:pPr marL="0" indent="0" algn="just">
              <a:buNone/>
            </a:pP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   is the 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 cluster,</a:t>
            </a:r>
          </a:p>
          <a:p>
            <a:pPr marL="0" indent="0" algn="just">
              <a:buNone/>
            </a:pPr>
            <a:r>
              <a:rPr lang="en-US" dirty="0" err="1" smtClean="0"/>
              <a:t>o</a:t>
            </a:r>
            <a:r>
              <a:rPr lang="en-US" baseline="-25000" dirty="0" err="1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  is the object/element from the input set 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31087" y="2081280"/>
                <a:ext cx="4404573" cy="144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87" y="2081280"/>
                <a:ext cx="4404573" cy="14448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00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9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</a:t>
            </a:r>
            <a:r>
              <a:rPr lang="en-US" sz="3600" dirty="0" err="1" smtClean="0">
                <a:latin typeface="+mn-lt"/>
              </a:rPr>
              <a:t>Medoids</a:t>
            </a:r>
            <a:r>
              <a:rPr lang="en-US" sz="3600" dirty="0" smtClean="0">
                <a:latin typeface="+mn-lt"/>
              </a:rPr>
              <a:t> Clustering Algorithm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11262574" cy="4835525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Given</a:t>
                </a:r>
                <a:r>
                  <a:rPr lang="en-US" dirty="0" smtClean="0"/>
                  <a:t>: a set of objects O = { o</a:t>
                </a:r>
                <a:r>
                  <a:rPr lang="en-US" baseline="-25000" dirty="0"/>
                  <a:t>1</a:t>
                </a:r>
                <a:r>
                  <a:rPr lang="en-US" dirty="0"/>
                  <a:t>, o</a:t>
                </a:r>
                <a:r>
                  <a:rPr lang="en-US" baseline="-25000" dirty="0"/>
                  <a:t>2 </a:t>
                </a:r>
                <a:r>
                  <a:rPr lang="en-US" dirty="0"/>
                  <a:t>… o</a:t>
                </a:r>
                <a:r>
                  <a:rPr lang="en-US" baseline="-25000" dirty="0"/>
                  <a:t>n</a:t>
                </a:r>
                <a:r>
                  <a:rPr lang="en-US" dirty="0"/>
                  <a:t> } 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taking  ‘k’ as user input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 smtClean="0"/>
                  <a:t>Initiate: </a:t>
                </a:r>
                <a:r>
                  <a:rPr lang="en-US" dirty="0" smtClean="0"/>
                  <a:t>Cluster C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Initialize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dirty="0" smtClean="0"/>
                  <a:t>select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en-US" dirty="0"/>
                  <a:t>of the </a:t>
                </a:r>
                <a:r>
                  <a:rPr lang="en-US" i="1" dirty="0"/>
                  <a:t>n</a:t>
                </a:r>
                <a:r>
                  <a:rPr lang="en-US" dirty="0"/>
                  <a:t> data </a:t>
                </a:r>
                <a:r>
                  <a:rPr lang="en-US" dirty="0" smtClean="0"/>
                  <a:t>points from O </a:t>
                </a:r>
                <a:r>
                  <a:rPr lang="en-US" dirty="0"/>
                  <a:t>as the </a:t>
                </a:r>
                <a:r>
                  <a:rPr lang="en-US" dirty="0" err="1" smtClean="0"/>
                  <a:t>medoids</a:t>
                </a:r>
                <a:r>
                  <a:rPr lang="en-US" dirty="0" smtClean="0"/>
                  <a:t> and point them as </a:t>
                </a:r>
                <a:r>
                  <a:rPr lang="en-US" dirty="0"/>
                  <a:t> m</a:t>
                </a:r>
                <a:r>
                  <a:rPr lang="en-US" baseline="-25000" dirty="0"/>
                  <a:t>i</a:t>
                </a:r>
                <a:endParaRPr lang="en-US" b="1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smtClean="0"/>
                  <a:t>Associate </a:t>
                </a:r>
                <a:r>
                  <a:rPr lang="en-US" dirty="0"/>
                  <a:t>each data point to the closest </a:t>
                </a:r>
                <a:r>
                  <a:rPr lang="en-US" dirty="0" err="1"/>
                  <a:t>medoid</a:t>
                </a:r>
                <a:r>
                  <a:rPr lang="en-US" dirty="0"/>
                  <a:t>.</a:t>
                </a:r>
                <a:r>
                  <a:rPr lang="en-US" dirty="0" smtClean="0"/>
                  <a:t>                 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b="1" dirty="0" smtClean="0"/>
                  <a:t>do 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</a:t>
                </a:r>
                <a:r>
                  <a:rPr lang="en-US" dirty="0" smtClean="0"/>
                  <a:t>f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</a:t>
                </a:r>
                <a:r>
                  <a:rPr lang="en-US" dirty="0"/>
                  <a:t>all objects o ∈ to O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   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dirty="0"/>
                  <a:t>all objects o ∈ to O </a:t>
                </a:r>
                <a:r>
                  <a:rPr lang="en-US" dirty="0" smtClean="0"/>
                  <a:t>in j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                 </a:t>
                </a:r>
                <a:r>
                  <a:rPr lang="en-US" b="1" dirty="0" smtClean="0"/>
                  <a:t>Calculate</a:t>
                </a:r>
                <a:r>
                  <a:rPr lang="en-US" dirty="0" smtClean="0"/>
                  <a:t> </a:t>
                </a:r>
                <a:r>
                  <a:rPr lang="en-US" dirty="0"/>
                  <a:t>distance(m</a:t>
                </a:r>
                <a:r>
                  <a:rPr lang="en-US" baseline="-25000" dirty="0"/>
                  <a:t>i </a:t>
                </a:r>
                <a:r>
                  <a:rPr lang="en-US" dirty="0"/>
                  <a:t>, </a:t>
                </a:r>
                <a:r>
                  <a:rPr lang="en-US" dirty="0" err="1" smtClean="0"/>
                  <a:t>o</a:t>
                </a:r>
                <a:r>
                  <a:rPr lang="en-US" baseline="-25000" dirty="0" err="1"/>
                  <a:t>j</a:t>
                </a:r>
                <a:r>
                  <a:rPr lang="en-US" dirty="0" smtClean="0"/>
                  <a:t>) and store it in  </a:t>
                </a:r>
                <a:r>
                  <a:rPr lang="en-US" dirty="0" err="1" smtClean="0"/>
                  <a:t>distance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          Swap m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with o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.</a:t>
                </a:r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      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distance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/>
                  <a:t>-</a:t>
                </a:r>
                <a:r>
                  <a:rPr lang="en-US" dirty="0" smtClean="0"/>
                  <a:t> distance</a:t>
                </a:r>
                <a:r>
                  <a:rPr lang="en-US" baseline="-25000" dirty="0" smtClean="0"/>
                  <a:t>i-1 </a:t>
                </a:r>
                <a:r>
                  <a:rPr lang="en-US" dirty="0"/>
                  <a:t>&gt;</a:t>
                </a:r>
                <a:r>
                  <a:rPr lang="en-US" dirty="0" smtClean="0"/>
                  <a:t> 0 then </a:t>
                </a:r>
                <a:r>
                  <a:rPr lang="en-US" b="1" dirty="0" smtClean="0"/>
                  <a:t>undo</a:t>
                </a:r>
                <a:r>
                  <a:rPr lang="en-US" dirty="0" smtClean="0"/>
                  <a:t> swap 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:r>
                  <a:rPr lang="en-US" b="1" dirty="0" smtClean="0"/>
                  <a:t>else  </a:t>
                </a:r>
                <a:r>
                  <a:rPr lang="en-US" dirty="0" smtClean="0"/>
                  <a:t>create Cluster C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with respect to m</a:t>
                </a:r>
                <a:r>
                  <a:rPr lang="en-US" baseline="-25000" dirty="0" smtClean="0"/>
                  <a:t>i.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:r>
                  <a:rPr lang="en-US" b="1" dirty="0" smtClean="0"/>
                  <a:t>Print  </a:t>
                </a:r>
                <a:r>
                  <a:rPr lang="en-US" dirty="0" smtClean="0"/>
                  <a:t>C</a:t>
                </a:r>
                <a:r>
                  <a:rPr lang="en-US" baseline="-25000" dirty="0" smtClean="0"/>
                  <a:t>i.</a:t>
                </a:r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 </a:t>
                </a:r>
                <a:r>
                  <a:rPr lang="en-US" b="1" dirty="0" smtClean="0"/>
                  <a:t>until</a:t>
                </a:r>
                <a:r>
                  <a:rPr lang="en-US" dirty="0" smtClean="0"/>
                  <a:t> </a:t>
                </a:r>
                <a:r>
                  <a:rPr lang="en-US" dirty="0"/>
                  <a:t>change = </a:t>
                </a:r>
                <a:r>
                  <a:rPr lang="en-US" dirty="0" smtClean="0"/>
                  <a:t>false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11262574" cy="4835525"/>
              </a:xfrm>
              <a:blipFill rotWithShape="0">
                <a:blip r:embed="rId3"/>
                <a:stretch>
                  <a:fillRect l="-595" t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27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</a:t>
            </a:r>
            <a:r>
              <a:rPr lang="en-US" sz="3600" dirty="0" err="1" smtClean="0">
                <a:latin typeface="+mn-lt"/>
              </a:rPr>
              <a:t>Medoids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9" y="1198400"/>
            <a:ext cx="9634774" cy="49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What is Clustering?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Originated from “clyster”, meaning “clot”.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Cluster analysis</a:t>
            </a:r>
            <a:r>
              <a:rPr lang="en-US" dirty="0" smtClean="0"/>
              <a:t> or </a:t>
            </a:r>
            <a:r>
              <a:rPr lang="en-US" b="1" dirty="0" smtClean="0"/>
              <a:t>clustering</a:t>
            </a:r>
            <a:r>
              <a:rPr lang="en-US" dirty="0" smtClean="0"/>
              <a:t> is the task of grouping a set of objects in such a way that objects in the same group (called a </a:t>
            </a:r>
            <a:r>
              <a:rPr lang="en-US" b="1" dirty="0" smtClean="0"/>
              <a:t>cluster</a:t>
            </a:r>
            <a:r>
              <a:rPr lang="en-US" dirty="0" smtClean="0"/>
              <a:t>) are more similar (in some sense or another) to each other than to those in other groups (clusters).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593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28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</a:t>
            </a:r>
            <a:r>
              <a:rPr lang="en-US" sz="3600" dirty="0" err="1" smtClean="0">
                <a:latin typeface="+mn-lt"/>
              </a:rPr>
              <a:t>vs</a:t>
            </a:r>
            <a:r>
              <a:rPr lang="en-US" sz="3600" dirty="0" smtClean="0">
                <a:latin typeface="+mn-lt"/>
              </a:rPr>
              <a:t> K-</a:t>
            </a:r>
            <a:r>
              <a:rPr lang="en-US" sz="3600" dirty="0" err="1" smtClean="0">
                <a:latin typeface="+mn-lt"/>
              </a:rPr>
              <a:t>Medoids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k-means will select the "center" of the cluster, while k-</a:t>
            </a:r>
            <a:r>
              <a:rPr lang="en-US" dirty="0" err="1" smtClean="0"/>
              <a:t>medoid</a:t>
            </a:r>
            <a:r>
              <a:rPr lang="en-US" dirty="0" smtClean="0"/>
              <a:t> will select the "most centered" member of the cluster.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a cluster with outliers k-means will place the center of the cluster towards the outliers, whereas k-</a:t>
            </a:r>
            <a:r>
              <a:rPr lang="en-US" dirty="0" err="1" smtClean="0"/>
              <a:t>medoid</a:t>
            </a:r>
            <a:r>
              <a:rPr lang="en-US" dirty="0" smtClean="0"/>
              <a:t> will select one of the more clustered members (the </a:t>
            </a:r>
            <a:r>
              <a:rPr lang="en-US" dirty="0" err="1" smtClean="0"/>
              <a:t>medoid</a:t>
            </a:r>
            <a:r>
              <a:rPr lang="en-US" dirty="0" smtClean="0"/>
              <a:t>) as the center.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Usually, PAM takes much longer to run than k-means. As it involves computing all pairwise distances, it is O(n</a:t>
            </a:r>
            <a:r>
              <a:rPr lang="en-US" baseline="30000" dirty="0" smtClean="0"/>
              <a:t>2</a:t>
            </a:r>
            <a:r>
              <a:rPr lang="en-US" dirty="0" smtClean="0"/>
              <a:t>*k*</a:t>
            </a:r>
            <a:r>
              <a:rPr lang="en-US" dirty="0" err="1" smtClean="0"/>
              <a:t>i</a:t>
            </a:r>
            <a:r>
              <a:rPr lang="en-US" dirty="0" smtClean="0"/>
              <a:t>); whereas k-means runs in O(n*k*</a:t>
            </a:r>
            <a:r>
              <a:rPr lang="en-US" dirty="0" err="1" smtClean="0"/>
              <a:t>i</a:t>
            </a:r>
            <a:r>
              <a:rPr lang="en-US" dirty="0" smtClean="0"/>
              <a:t>) where usually, k times the number of iterations is k*</a:t>
            </a:r>
            <a:r>
              <a:rPr lang="en-US" dirty="0" err="1" smtClean="0"/>
              <a:t>i</a:t>
            </a:r>
            <a:r>
              <a:rPr lang="en-US" dirty="0" smtClean="0"/>
              <a:t> &lt;&lt; n.</a:t>
            </a:r>
          </a:p>
        </p:txBody>
      </p:sp>
    </p:spTree>
    <p:extLst>
      <p:ext uri="{BB962C8B-B14F-4D97-AF65-F5344CB8AC3E}">
        <p14:creationId xmlns:p14="http://schemas.microsoft.com/office/powerpoint/2010/main" val="8324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29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</a:t>
            </a:r>
            <a:r>
              <a:rPr lang="en-US" sz="3600" dirty="0" err="1" smtClean="0">
                <a:latin typeface="+mn-lt"/>
              </a:rPr>
              <a:t>vs</a:t>
            </a:r>
            <a:r>
              <a:rPr lang="en-US" sz="3600" dirty="0" smtClean="0">
                <a:latin typeface="+mn-lt"/>
              </a:rPr>
              <a:t> K-</a:t>
            </a:r>
            <a:r>
              <a:rPr lang="en-US" sz="3600" dirty="0" err="1" smtClean="0">
                <a:latin typeface="+mn-lt"/>
              </a:rPr>
              <a:t>Medoids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pic>
        <p:nvPicPr>
          <p:cNvPr id="1026" name="Picture 2" descr="https://upload.wikimedia.org/wikipedia/commons/b/b3/K-means_versus_k-medoi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8" y="1603842"/>
            <a:ext cx="11243256" cy="438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0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30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</a:rPr>
              <a:t>                           Finding The Optimal </a:t>
            </a:r>
            <a:r>
              <a:rPr lang="en-US" sz="3200" b="1" dirty="0">
                <a:latin typeface="+mn-lt"/>
              </a:rPr>
              <a:t>“k” </a:t>
            </a:r>
            <a:r>
              <a:rPr lang="en-US" sz="3200" b="1" dirty="0" smtClean="0">
                <a:latin typeface="+mn-lt"/>
              </a:rPr>
              <a:t>in clustering</a:t>
            </a:r>
            <a:endParaRPr lang="en-US" sz="32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dirty="0" smtClean="0"/>
              <a:t>There are three popular methods for determining optimal number of clusters </a:t>
            </a:r>
          </a:p>
          <a:p>
            <a:pPr algn="just"/>
            <a:r>
              <a:rPr lang="en-US" dirty="0" smtClean="0"/>
              <a:t>Elbow Method</a:t>
            </a:r>
          </a:p>
          <a:p>
            <a:pPr algn="just"/>
            <a:r>
              <a:rPr lang="en-US" dirty="0" smtClean="0"/>
              <a:t>Average Silhouette method</a:t>
            </a:r>
          </a:p>
          <a:p>
            <a:pPr algn="just"/>
            <a:r>
              <a:rPr lang="en-US" dirty="0" smtClean="0"/>
              <a:t>Gap statistic method</a:t>
            </a:r>
          </a:p>
          <a:p>
            <a:pPr marL="0" indent="0" algn="just">
              <a:buNone/>
            </a:pPr>
            <a:r>
              <a:rPr lang="en-US" dirty="0"/>
              <a:t>In this project, </a:t>
            </a:r>
            <a:r>
              <a:rPr lang="en-US" dirty="0" smtClean="0"/>
              <a:t>the </a:t>
            </a:r>
            <a:r>
              <a:rPr lang="en-US" dirty="0"/>
              <a:t>Elbow method which is a variance based </a:t>
            </a:r>
            <a:r>
              <a:rPr lang="en-US" dirty="0" smtClean="0"/>
              <a:t>approach is implied.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30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11262574" cy="4835525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n-US" sz="2400" dirty="0"/>
                  <a:t>The Elbow method looks at the percentage of variance explained as a function of the number of clusters</a:t>
                </a:r>
              </a:p>
              <a:p>
                <a:pPr algn="just"/>
                <a:r>
                  <a:rPr lang="en-US" sz="2400" dirty="0" smtClean="0"/>
                  <a:t>For </a:t>
                </a:r>
                <a:r>
                  <a:rPr lang="en-US" sz="2400" dirty="0"/>
                  <a:t>a </a:t>
                </a:r>
                <a:r>
                  <a:rPr lang="en-US" sz="2400" dirty="0" smtClean="0"/>
                  <a:t>range of values of k and </a:t>
                </a:r>
                <a:r>
                  <a:rPr lang="en-US" sz="2400" dirty="0"/>
                  <a:t>for each value of k calculate the sum of squared errors (SSE</a:t>
                </a:r>
                <a:r>
                  <a:rPr lang="en-US" sz="2400" dirty="0" smtClean="0"/>
                  <a:t>)</a:t>
                </a:r>
                <a:endParaRPr lang="en-US" sz="1800" i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</a:rPr>
                        <m:t>SSE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</a:rPr>
                                <m:t>xϵ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sz="1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algn="just"/>
                <a:r>
                  <a:rPr lang="en-US" dirty="0"/>
                  <a:t>P</a:t>
                </a:r>
                <a:r>
                  <a:rPr lang="en-US" dirty="0" smtClean="0"/>
                  <a:t>lotting </a:t>
                </a:r>
                <a:r>
                  <a:rPr lang="en-US" dirty="0"/>
                  <a:t>a line chart of the SSE for each value of k.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If </a:t>
                </a:r>
                <a:r>
                  <a:rPr lang="en-US" dirty="0"/>
                  <a:t>the line chart looks like an arm, then the "elbow" on the arm is the value of k that is the best.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11262574" cy="4835525"/>
              </a:xfrm>
              <a:blipFill rotWithShape="0">
                <a:blip r:embed="rId3"/>
                <a:stretch>
                  <a:fillRect l="-974" r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8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9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Finding Elbow point :  Algorithm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Given: </a:t>
            </a:r>
            <a:r>
              <a:rPr lang="en-US" dirty="0" smtClean="0"/>
              <a:t>Taking </a:t>
            </a:r>
            <a:r>
              <a:rPr lang="en-US" dirty="0"/>
              <a:t>elements from a file consisting of 2-Dimension data 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After </a:t>
            </a:r>
            <a:r>
              <a:rPr lang="en-US" dirty="0"/>
              <a:t>calculating cluster centroid, take </a:t>
            </a:r>
            <a:r>
              <a:rPr lang="en-US" b="1" dirty="0"/>
              <a:t>the difference or error or ‘d’ of every element to the centroid.</a:t>
            </a:r>
            <a:r>
              <a:rPr lang="en-US" b="1" dirty="0" smtClean="0"/>
              <a:t> </a:t>
            </a:r>
            <a:endParaRPr lang="en-US" b="1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Then </a:t>
            </a:r>
            <a:r>
              <a:rPr lang="en-US" dirty="0"/>
              <a:t>summing up the errors or ‘d’ of each cluster number and storing in </a:t>
            </a:r>
            <a:r>
              <a:rPr lang="en-US" b="1" dirty="0" smtClean="0"/>
              <a:t>SUM</a:t>
            </a:r>
            <a:r>
              <a:rPr lang="en-US" b="1" baseline="-25000" dirty="0" smtClean="0"/>
              <a:t>i</a:t>
            </a:r>
            <a:r>
              <a:rPr lang="en-US" dirty="0" smtClean="0"/>
              <a:t>. 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If </a:t>
            </a:r>
            <a:r>
              <a:rPr lang="en-US" b="1" dirty="0"/>
              <a:t>k! =1 </a:t>
            </a:r>
            <a:r>
              <a:rPr lang="en-US" dirty="0"/>
              <a:t>then sum up SUM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SUM</a:t>
            </a:r>
            <a:r>
              <a:rPr lang="en-US" baseline="-25000" dirty="0" smtClean="0"/>
              <a:t>i-1</a:t>
            </a:r>
            <a:r>
              <a:rPr lang="en-US" dirty="0" smtClean="0"/>
              <a:t> </a:t>
            </a:r>
            <a:r>
              <a:rPr lang="en-US" dirty="0"/>
              <a:t>and then with </a:t>
            </a:r>
            <a:r>
              <a:rPr lang="en-US" dirty="0" smtClean="0"/>
              <a:t>SUM</a:t>
            </a:r>
            <a:r>
              <a:rPr lang="en-US" baseline="-25000" dirty="0" smtClean="0"/>
              <a:t>k</a:t>
            </a:r>
            <a:r>
              <a:rPr lang="en-US" dirty="0" smtClean="0"/>
              <a:t> </a:t>
            </a:r>
            <a:r>
              <a:rPr lang="en-US" dirty="0"/>
              <a:t>and store in </a:t>
            </a:r>
            <a:r>
              <a:rPr lang="en-US" b="1" dirty="0"/>
              <a:t>SSE.              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Printing </a:t>
            </a:r>
            <a:r>
              <a:rPr lang="en-US" b="1" dirty="0"/>
              <a:t>SSE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Opening </a:t>
            </a:r>
            <a:r>
              <a:rPr lang="en-US" dirty="0"/>
              <a:t>Excel Sheet to produce a graph to notice the elbow </a:t>
            </a:r>
            <a:r>
              <a:rPr lang="en-US" dirty="0" smtClean="0"/>
              <a:t>point.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- EXPERIMENTAL WORK-I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4"/>
            <a:ext cx="11262574" cy="8011240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dirty="0" smtClean="0"/>
              <a:t>Working with 12 elements as an input (for both k-means and k-</a:t>
            </a:r>
            <a:r>
              <a:rPr lang="en-US" dirty="0" err="1" smtClean="0"/>
              <a:t>medoids</a:t>
            </a:r>
            <a:r>
              <a:rPr lang="en-US" dirty="0" smtClean="0"/>
              <a:t>): 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55934"/>
              </p:ext>
            </p:extLst>
          </p:nvPr>
        </p:nvGraphicFramePr>
        <p:xfrm>
          <a:off x="3488342" y="2037398"/>
          <a:ext cx="3329317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9400"/>
                <a:gridCol w="1469917"/>
              </a:tblGrid>
              <a:tr h="56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170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168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179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177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(K-means)- EXPERIMENTAL WORK-</a:t>
            </a:r>
            <a:r>
              <a:rPr lang="en-US" sz="3600" dirty="0">
                <a:latin typeface="+mn-lt"/>
              </a:rPr>
              <a:t>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4"/>
            <a:ext cx="11262574" cy="8011240"/>
          </a:xfrm>
        </p:spPr>
        <p:txBody>
          <a:bodyPr anchor="ctr"/>
          <a:lstStyle/>
          <a:p>
            <a:r>
              <a:rPr lang="en-US" dirty="0"/>
              <a:t>Output generated: SSE value calculated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2820"/>
              </p:ext>
            </p:extLst>
          </p:nvPr>
        </p:nvGraphicFramePr>
        <p:xfrm>
          <a:off x="2345636" y="2133602"/>
          <a:ext cx="5692512" cy="4121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59"/>
                <a:gridCol w="3017953"/>
              </a:tblGrid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CLUSTERS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 OF SQUARED 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98.45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69.37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64.907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27.128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20.627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13.245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7.414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4488" y="2668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0063" y="160516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</a:t>
            </a:r>
            <a:r>
              <a:rPr lang="en-US" sz="3600" dirty="0" err="1" smtClean="0">
                <a:latin typeface="+mn-lt"/>
              </a:rPr>
              <a:t>medoids</a:t>
            </a:r>
            <a:r>
              <a:rPr lang="en-US" sz="3600" dirty="0" smtClean="0">
                <a:latin typeface="+mn-lt"/>
              </a:rPr>
              <a:t>)- EXPERIMENTAL WORK-</a:t>
            </a:r>
            <a:r>
              <a:rPr lang="en-US" sz="3600" dirty="0">
                <a:latin typeface="+mn-lt"/>
              </a:rPr>
              <a:t>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4"/>
            <a:ext cx="11262574" cy="8011240"/>
          </a:xfrm>
        </p:spPr>
        <p:txBody>
          <a:bodyPr anchor="ctr"/>
          <a:lstStyle/>
          <a:p>
            <a:r>
              <a:rPr lang="en-US" dirty="0"/>
              <a:t>Output generated: SSE value calculated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4488" y="2668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11324"/>
              </p:ext>
            </p:extLst>
          </p:nvPr>
        </p:nvGraphicFramePr>
        <p:xfrm>
          <a:off x="2332382" y="2125306"/>
          <a:ext cx="5747137" cy="4108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0223"/>
                <a:gridCol w="3046914"/>
              </a:tblGrid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CLUSTERS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 OF SQUARED 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10403" y="2243931"/>
            <a:ext cx="1641934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(K-means)- EXPERIMENTAL WORK-I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5"/>
            <a:ext cx="11262574" cy="811368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Output generated: SSE value plotted to form Elbow Curve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776468552"/>
              </p:ext>
            </p:extLst>
          </p:nvPr>
        </p:nvGraphicFramePr>
        <p:xfrm>
          <a:off x="1931831" y="2305318"/>
          <a:ext cx="7353837" cy="359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2617595" y="5775345"/>
            <a:ext cx="5746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Elbow point is seen to be at </a:t>
            </a:r>
            <a:r>
              <a:rPr lang="en-US" dirty="0" smtClean="0"/>
              <a:t>4 </a:t>
            </a:r>
            <a:r>
              <a:rPr lang="en-US" dirty="0"/>
              <a:t>. Therefore, the optimal k is 4</a:t>
            </a:r>
          </a:p>
        </p:txBody>
      </p:sp>
    </p:spTree>
    <p:extLst>
      <p:ext uri="{BB962C8B-B14F-4D97-AF65-F5344CB8AC3E}">
        <p14:creationId xmlns:p14="http://schemas.microsoft.com/office/powerpoint/2010/main" val="28941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</a:t>
            </a:r>
            <a:r>
              <a:rPr lang="en-US" sz="3600" dirty="0" err="1" smtClean="0">
                <a:latin typeface="+mn-lt"/>
              </a:rPr>
              <a:t>medoids</a:t>
            </a:r>
            <a:r>
              <a:rPr lang="en-US" sz="3600" dirty="0" smtClean="0">
                <a:latin typeface="+mn-lt"/>
              </a:rPr>
              <a:t>)- EXPERIMENTAL WORK-I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5"/>
            <a:ext cx="11262574" cy="811368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Output generated: SSE value plotted to form Elbow Curve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11830635"/>
              </p:ext>
            </p:extLst>
          </p:nvPr>
        </p:nvGraphicFramePr>
        <p:xfrm>
          <a:off x="2202287" y="2228045"/>
          <a:ext cx="6774287" cy="3554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2716143" y="5834999"/>
            <a:ext cx="5746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Elbow point is seen to be at </a:t>
            </a:r>
            <a:r>
              <a:rPr lang="en-US" dirty="0" smtClean="0"/>
              <a:t>3 </a:t>
            </a:r>
            <a:r>
              <a:rPr lang="en-US" dirty="0"/>
              <a:t>. Therefore, the optimal k is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4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Application of Clustering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M</a:t>
            </a:r>
            <a:r>
              <a:rPr lang="en-US" dirty="0" smtClean="0"/>
              <a:t>arket </a:t>
            </a:r>
            <a:r>
              <a:rPr lang="en-US" dirty="0"/>
              <a:t>research, pattern </a:t>
            </a:r>
            <a:r>
              <a:rPr lang="en-US" dirty="0" smtClean="0"/>
              <a:t>recognition and data analysis</a:t>
            </a:r>
            <a:endParaRPr lang="en-US" dirty="0"/>
          </a:p>
          <a:p>
            <a:pPr lvl="0"/>
            <a:r>
              <a:rPr lang="en-US" dirty="0" smtClean="0"/>
              <a:t>Characterization of the </a:t>
            </a:r>
            <a:r>
              <a:rPr lang="en-US" dirty="0"/>
              <a:t>customer groups based on the purchasing patterns.</a:t>
            </a:r>
          </a:p>
          <a:p>
            <a:pPr lvl="0"/>
            <a:r>
              <a:rPr lang="en-US" dirty="0" smtClean="0"/>
              <a:t>Derivation of </a:t>
            </a:r>
            <a:r>
              <a:rPr lang="en-US" dirty="0"/>
              <a:t>plant and animal </a:t>
            </a:r>
            <a:r>
              <a:rPr lang="en-US" dirty="0" smtClean="0"/>
              <a:t>taxonomies</a:t>
            </a:r>
          </a:p>
          <a:p>
            <a:pPr lvl="0"/>
            <a:r>
              <a:rPr lang="en-US" dirty="0"/>
              <a:t>C</a:t>
            </a:r>
            <a:r>
              <a:rPr lang="en-US" dirty="0" smtClean="0"/>
              <a:t>lassifying </a:t>
            </a:r>
            <a:r>
              <a:rPr lang="en-US" dirty="0"/>
              <a:t>documents on the web for information discovery.</a:t>
            </a:r>
          </a:p>
          <a:p>
            <a:pPr lvl="0"/>
            <a:r>
              <a:rPr lang="en-US" dirty="0"/>
              <a:t>Earth-quake </a:t>
            </a:r>
            <a:r>
              <a:rPr lang="en-US" dirty="0" smtClean="0"/>
              <a:t>studies</a:t>
            </a:r>
            <a:endParaRPr lang="en-US" dirty="0"/>
          </a:p>
          <a:p>
            <a:pPr lvl="0"/>
            <a:r>
              <a:rPr lang="en-US" dirty="0"/>
              <a:t>Climate: understanding earth’s climate, finding patterns of atmospheric and </a:t>
            </a:r>
            <a:r>
              <a:rPr lang="en-US" dirty="0" smtClean="0"/>
              <a:t>ocean.</a:t>
            </a:r>
          </a:p>
          <a:p>
            <a:r>
              <a:rPr lang="en-US" dirty="0" smtClean="0"/>
              <a:t>Machine Vision and Image Processing.</a:t>
            </a:r>
          </a:p>
          <a:p>
            <a:r>
              <a:rPr lang="en-US" dirty="0" smtClean="0"/>
              <a:t>Outlier Detection.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4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(K-means)- EXPERIMENTAL WORK-II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4"/>
            <a:ext cx="11262574" cy="8011240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b="1" dirty="0" smtClean="0"/>
              <a:t>Input: </a:t>
            </a:r>
            <a:r>
              <a:rPr lang="en-US" dirty="0" smtClean="0"/>
              <a:t>Working with 240 elements and have chosen first 10 elements  </a:t>
            </a:r>
          </a:p>
          <a:p>
            <a:pPr marL="0" indent="0" algn="just">
              <a:buNone/>
            </a:pPr>
            <a:r>
              <a:rPr lang="en-US" b="1" dirty="0" smtClean="0"/>
              <a:t>Output</a:t>
            </a:r>
            <a:r>
              <a:rPr lang="en-US" dirty="0" smtClean="0"/>
              <a:t> : </a:t>
            </a:r>
            <a:r>
              <a:rPr lang="en-US" dirty="0"/>
              <a:t>SSE value </a:t>
            </a:r>
            <a:r>
              <a:rPr lang="en-US" dirty="0" smtClean="0"/>
              <a:t>calculated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06395"/>
              </p:ext>
            </p:extLst>
          </p:nvPr>
        </p:nvGraphicFramePr>
        <p:xfrm>
          <a:off x="2796209" y="2517910"/>
          <a:ext cx="4859241" cy="3613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057"/>
                <a:gridCol w="2576184"/>
              </a:tblGrid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CLUSTERS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 OF SQUARED 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1052.072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785.127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643.3415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490.285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451.5178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410.459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373.8852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342.1152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326.2282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319.0226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4488" y="2779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</a:t>
            </a:r>
            <a:r>
              <a:rPr lang="en-US" sz="3600" dirty="0" err="1" smtClean="0">
                <a:latin typeface="+mn-lt"/>
              </a:rPr>
              <a:t>medoids</a:t>
            </a:r>
            <a:r>
              <a:rPr lang="en-US" sz="3600" dirty="0" smtClean="0">
                <a:latin typeface="+mn-lt"/>
              </a:rPr>
              <a:t>)- EXPERIMENTAL WORK-II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4"/>
            <a:ext cx="11262574" cy="8011240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b="1" dirty="0" smtClean="0"/>
              <a:t>Input: </a:t>
            </a:r>
            <a:r>
              <a:rPr lang="en-US" dirty="0" smtClean="0"/>
              <a:t>Working with 240 elements and have chosen first 10 elements  </a:t>
            </a:r>
          </a:p>
          <a:p>
            <a:pPr marL="0" indent="0" algn="just">
              <a:buNone/>
            </a:pPr>
            <a:r>
              <a:rPr lang="en-US" b="1" dirty="0" smtClean="0"/>
              <a:t>Output</a:t>
            </a:r>
            <a:r>
              <a:rPr lang="en-US" dirty="0" smtClean="0"/>
              <a:t> : </a:t>
            </a:r>
            <a:r>
              <a:rPr lang="en-US" dirty="0"/>
              <a:t>SSE value </a:t>
            </a:r>
            <a:r>
              <a:rPr lang="en-US" dirty="0" smtClean="0"/>
              <a:t>calculated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4488" y="2779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43173"/>
              </p:ext>
            </p:extLst>
          </p:nvPr>
        </p:nvGraphicFramePr>
        <p:xfrm>
          <a:off x="2849218" y="2226368"/>
          <a:ext cx="5194852" cy="4002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0739"/>
                <a:gridCol w="2754113"/>
              </a:tblGrid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CLUSTERS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 OF SQUARED 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2630966.484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1746431.322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1107771.003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895474.0886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1018454.334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805811.0467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751575.5183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735398.0523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678553.4726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3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640443.8868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(K-means)- EXPERIMENTAL WORK-II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5"/>
            <a:ext cx="11262574" cy="811368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Output generated: SSE value plotted to form Elbow Curve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843046058"/>
              </p:ext>
            </p:extLst>
          </p:nvPr>
        </p:nvGraphicFramePr>
        <p:xfrm>
          <a:off x="1425388" y="2137893"/>
          <a:ext cx="8915400" cy="360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2657937" y="5864043"/>
            <a:ext cx="6593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Elbow point is seen to be at 4 . Therefore, the optimal k is 4</a:t>
            </a:r>
          </a:p>
        </p:txBody>
      </p:sp>
    </p:spTree>
    <p:extLst>
      <p:ext uri="{BB962C8B-B14F-4D97-AF65-F5344CB8AC3E}">
        <p14:creationId xmlns:p14="http://schemas.microsoft.com/office/powerpoint/2010/main" val="24712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</a:t>
            </a:r>
            <a:r>
              <a:rPr lang="en-US" sz="3600" dirty="0" err="1" smtClean="0">
                <a:latin typeface="+mn-lt"/>
              </a:rPr>
              <a:t>medoids</a:t>
            </a:r>
            <a:r>
              <a:rPr lang="en-US" sz="3600" dirty="0" smtClean="0">
                <a:latin typeface="+mn-lt"/>
              </a:rPr>
              <a:t>)- EXPERIMENTAL WORK-II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5"/>
            <a:ext cx="11262574" cy="811368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Output generated: SSE value plotted to form Elbow Curve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982050850"/>
              </p:ext>
            </p:extLst>
          </p:nvPr>
        </p:nvGraphicFramePr>
        <p:xfrm>
          <a:off x="1957589" y="2112136"/>
          <a:ext cx="719929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83730" y="5775254"/>
            <a:ext cx="79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Elbow point is seen to be at 4 . Therefore, the optimal k is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(K-means)- EXPERIMENTAL WORK-III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4"/>
            <a:ext cx="11262574" cy="8011240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b="1" dirty="0" smtClean="0"/>
              <a:t>Input: </a:t>
            </a:r>
            <a:r>
              <a:rPr lang="en-US" dirty="0" smtClean="0"/>
              <a:t>Working with 500 elements and have chosen first 10 elements  </a:t>
            </a:r>
          </a:p>
          <a:p>
            <a:pPr marL="0" indent="0" algn="just">
              <a:buNone/>
            </a:pPr>
            <a:r>
              <a:rPr lang="en-US" b="1" dirty="0" smtClean="0"/>
              <a:t>Output</a:t>
            </a:r>
            <a:r>
              <a:rPr lang="en-US" dirty="0" smtClean="0"/>
              <a:t> : </a:t>
            </a:r>
            <a:r>
              <a:rPr lang="en-US" dirty="0"/>
              <a:t>SSE value </a:t>
            </a:r>
            <a:r>
              <a:rPr lang="en-US" dirty="0" smtClean="0"/>
              <a:t>calculated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4488" y="2779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1030"/>
              </p:ext>
            </p:extLst>
          </p:nvPr>
        </p:nvGraphicFramePr>
        <p:xfrm>
          <a:off x="2968487" y="2413756"/>
          <a:ext cx="5049078" cy="3829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2249"/>
                <a:gridCol w="2676829"/>
              </a:tblGrid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CLUSTERS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 OF SQUARED 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3.34E+06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2.20E+06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1.38E+06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1.14E+06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1.06E+06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1.00E+06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927656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868344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817587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761930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01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</a:t>
            </a:r>
            <a:r>
              <a:rPr lang="en-US" sz="3600" dirty="0" err="1" smtClean="0">
                <a:latin typeface="+mn-lt"/>
              </a:rPr>
              <a:t>medoids</a:t>
            </a:r>
            <a:r>
              <a:rPr lang="en-US" sz="3600" dirty="0" smtClean="0">
                <a:latin typeface="+mn-lt"/>
              </a:rPr>
              <a:t>)- EXPERIMENTAL WORK-III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4"/>
            <a:ext cx="11262574" cy="8011240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b="1" dirty="0" smtClean="0"/>
              <a:t>Input: </a:t>
            </a:r>
            <a:r>
              <a:rPr lang="en-US" dirty="0" smtClean="0"/>
              <a:t>Working with 500 elements and have chosen first 10 elements  </a:t>
            </a:r>
          </a:p>
          <a:p>
            <a:pPr marL="0" indent="0" algn="just">
              <a:buNone/>
            </a:pPr>
            <a:r>
              <a:rPr lang="en-US" b="1" dirty="0" smtClean="0"/>
              <a:t>Output</a:t>
            </a:r>
            <a:r>
              <a:rPr lang="en-US" dirty="0" smtClean="0"/>
              <a:t> : </a:t>
            </a:r>
            <a:r>
              <a:rPr lang="en-US" dirty="0"/>
              <a:t>SSE value </a:t>
            </a:r>
            <a:r>
              <a:rPr lang="en-US" dirty="0" smtClean="0"/>
              <a:t>calculated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4488" y="2779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92750"/>
              </p:ext>
            </p:extLst>
          </p:nvPr>
        </p:nvGraphicFramePr>
        <p:xfrm>
          <a:off x="3305234" y="2305879"/>
          <a:ext cx="5017131" cy="3825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7239"/>
                <a:gridCol w="2659892"/>
              </a:tblGrid>
              <a:tr h="456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CLUSTERS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 OF SQUARED ERROR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2630966.484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1746431.322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1107771.003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895474.0886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1018454.334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805811.0467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751575.5183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735398.0523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678553.4726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6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640443.8868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4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(K-means)- EXPERIMENTAL WORK-III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5"/>
            <a:ext cx="11262574" cy="811368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Output generated: SSE value plotted to form Elbow Curve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967432800"/>
              </p:ext>
            </p:extLst>
          </p:nvPr>
        </p:nvGraphicFramePr>
        <p:xfrm>
          <a:off x="1909482" y="2292439"/>
          <a:ext cx="7288305" cy="3528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8039" y="5821250"/>
            <a:ext cx="880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an ambiguity while choosing k. We can see there are two elbow points 3 and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3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Elbow Method (K-means)- EXPERIMENTAL WORK-III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-1880315"/>
            <a:ext cx="11262574" cy="811368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Output generated: SSE value plotted to form Elbow Curve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03535883"/>
              </p:ext>
            </p:extLst>
          </p:nvPr>
        </p:nvGraphicFramePr>
        <p:xfrm>
          <a:off x="1922928" y="2138082"/>
          <a:ext cx="7570695" cy="3464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1760111" y="5594677"/>
            <a:ext cx="8555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an ambiguity while choosing k. We can see there are two elbow points 3 and 5.</a:t>
            </a:r>
          </a:p>
        </p:txBody>
      </p:sp>
    </p:spTree>
    <p:extLst>
      <p:ext uri="{BB962C8B-B14F-4D97-AF65-F5344CB8AC3E}">
        <p14:creationId xmlns:p14="http://schemas.microsoft.com/office/powerpoint/2010/main" val="42608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4173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+mn-lt"/>
              </a:rPr>
              <a:t>Elbow Method -</a:t>
            </a:r>
            <a:r>
              <a:rPr lang="en-US" sz="2800" b="1" dirty="0" smtClean="0"/>
              <a:t>Difference </a:t>
            </a:r>
            <a:r>
              <a:rPr lang="en-US" sz="2800" b="1" dirty="0"/>
              <a:t>seen in results between K-means and K-</a:t>
            </a:r>
            <a:r>
              <a:rPr lang="en-US" sz="2800" b="1" dirty="0" err="1"/>
              <a:t>medoids</a:t>
            </a:r>
            <a:endParaRPr lang="en-US" sz="2800" dirty="0"/>
          </a:p>
          <a:p>
            <a:pPr algn="ctr"/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76518" y="1891814"/>
            <a:ext cx="11262574" cy="4171551"/>
          </a:xfrm>
        </p:spPr>
        <p:txBody>
          <a:bodyPr anchor="ctr"/>
          <a:lstStyle/>
          <a:p>
            <a:r>
              <a:rPr lang="en-US" dirty="0" smtClean="0"/>
              <a:t>Elbow method result from k-</a:t>
            </a:r>
            <a:r>
              <a:rPr lang="en-US" dirty="0" err="1" smtClean="0"/>
              <a:t>medoids</a:t>
            </a:r>
            <a:r>
              <a:rPr lang="en-US" dirty="0" smtClean="0"/>
              <a:t> are </a:t>
            </a:r>
            <a:r>
              <a:rPr lang="en-US" dirty="0"/>
              <a:t>more robust to noise and outliers </a:t>
            </a:r>
            <a:r>
              <a:rPr lang="en-US" dirty="0" smtClean="0"/>
              <a:t>than that of </a:t>
            </a:r>
            <a:r>
              <a:rPr lang="en-US" dirty="0"/>
              <a:t>k-means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SSE values from K-</a:t>
            </a:r>
            <a:r>
              <a:rPr lang="en-US" dirty="0" err="1"/>
              <a:t>medoids</a:t>
            </a:r>
            <a:r>
              <a:rPr lang="en-US" dirty="0"/>
              <a:t> are somehow found to be lesser than that of K-means since precisely the clusters are </a:t>
            </a:r>
            <a:r>
              <a:rPr lang="en-US" dirty="0" smtClean="0"/>
              <a:t>formed</a:t>
            </a:r>
          </a:p>
          <a:p>
            <a:r>
              <a:rPr lang="en-US" dirty="0" smtClean="0"/>
              <a:t> </a:t>
            </a:r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gives a proper elbow point and in case of K-means some (can be negligible) elbow points are shown i.e. ambiguous elbow points are found.</a:t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20503" y="4281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70719" y="42992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60111" y="5594677"/>
            <a:ext cx="8555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6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34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Conclusion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This Elbow method has huge space complexity as the cluster numbers are incremented from 1 to n (number of elements) and then SSE calculation per k.</a:t>
            </a:r>
            <a:endParaRPr lang="en-US" dirty="0"/>
          </a:p>
          <a:p>
            <a:pPr algn="just"/>
            <a:r>
              <a:rPr lang="en-US" dirty="0"/>
              <a:t>K-means are fast and efficient in terms of computational cost, typically O(K*n*d) but in case of K-</a:t>
            </a:r>
            <a:r>
              <a:rPr lang="en-US" dirty="0" err="1"/>
              <a:t>medoids</a:t>
            </a:r>
            <a:r>
              <a:rPr lang="en-US" dirty="0"/>
              <a:t> takes huge time </a:t>
            </a:r>
          </a:p>
          <a:p>
            <a:pPr marL="0" indent="0" algn="just">
              <a:buNone/>
            </a:pPr>
            <a:r>
              <a:rPr lang="en-US" dirty="0" smtClean="0"/>
              <a:t>   During this project, I got output after 24 hours for each experiment       (elements exceeding 100)</a:t>
            </a:r>
          </a:p>
          <a:p>
            <a:pPr algn="just"/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en-US" dirty="0" smtClean="0"/>
              <a:t> are efficient since it rarely produce ambiguity in finding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5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Clustering Mechanisms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Partitioning method </a:t>
            </a:r>
          </a:p>
          <a:p>
            <a:pPr lvl="1" algn="just"/>
            <a:r>
              <a:rPr lang="en-US" dirty="0" smtClean="0"/>
              <a:t>K-means algorithm</a:t>
            </a:r>
          </a:p>
          <a:p>
            <a:pPr lvl="1" algn="just"/>
            <a:r>
              <a:rPr lang="en-US" dirty="0" smtClean="0"/>
              <a:t>K-</a:t>
            </a:r>
            <a:r>
              <a:rPr lang="en-US" dirty="0" err="1" smtClean="0"/>
              <a:t>medoids</a:t>
            </a:r>
            <a:r>
              <a:rPr lang="en-US" dirty="0" smtClean="0"/>
              <a:t> algorithm</a:t>
            </a:r>
          </a:p>
          <a:p>
            <a:pPr algn="just"/>
            <a:r>
              <a:rPr lang="en-US" dirty="0" smtClean="0"/>
              <a:t>Hierarchical method</a:t>
            </a:r>
          </a:p>
          <a:p>
            <a:pPr lvl="1" algn="just"/>
            <a:r>
              <a:rPr lang="en-US" dirty="0" smtClean="0"/>
              <a:t>Agglomerative</a:t>
            </a:r>
          </a:p>
          <a:p>
            <a:pPr lvl="1" algn="just"/>
            <a:r>
              <a:rPr lang="en-US" dirty="0" smtClean="0"/>
              <a:t>Divisive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35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References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 smtClean="0"/>
              <a:t>https://en.wikipedia.org/wiki/Cluster_analysis</a:t>
            </a:r>
          </a:p>
          <a:p>
            <a:pPr algn="just"/>
            <a:r>
              <a:rPr lang="en-US" sz="2000" dirty="0"/>
              <a:t>Data Mining: Concepts and Techniques, Jiawei Han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https://sites.google.com/site/dataclusteringalgorithms/k-means-clustering-algorithm</a:t>
            </a:r>
          </a:p>
          <a:p>
            <a:pPr algn="just"/>
            <a:r>
              <a:rPr lang="en-US" sz="2000" dirty="0" smtClean="0"/>
              <a:t>https://en.wikipedia.org/wiki/K-means_clustering</a:t>
            </a:r>
          </a:p>
          <a:p>
            <a:pPr algn="just"/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smtClean="0"/>
              <a:t>en.wikipedia.org/wiki/K-medoids</a:t>
            </a:r>
          </a:p>
          <a:p>
            <a:pPr algn="just"/>
            <a:r>
              <a:rPr lang="en-US" sz="2000" dirty="0" smtClean="0"/>
              <a:t>https://www.researchgate.net/publication/220215167_A_simple_and_fast_algorithm_for_K-medoids_clustering</a:t>
            </a:r>
          </a:p>
          <a:p>
            <a:pPr algn="just"/>
            <a:r>
              <a:rPr lang="en-US" sz="2000" dirty="0" smtClean="0"/>
              <a:t>www.google.com/images</a:t>
            </a:r>
          </a:p>
          <a:p>
            <a:pPr algn="just"/>
            <a:r>
              <a:rPr lang="en-US" sz="2000" dirty="0" smtClean="0"/>
              <a:t>www.bing.com/images</a:t>
            </a:r>
          </a:p>
        </p:txBody>
      </p:sp>
    </p:spTree>
    <p:extLst>
      <p:ext uri="{BB962C8B-B14F-4D97-AF65-F5344CB8AC3E}">
        <p14:creationId xmlns:p14="http://schemas.microsoft.com/office/powerpoint/2010/main" val="19558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518" y="1107132"/>
            <a:ext cx="11243256" cy="18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6518" y="502276"/>
            <a:ext cx="11243256" cy="56286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21181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6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Clustering Mechanisms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11" y="1326573"/>
            <a:ext cx="7420869" cy="486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7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 smtClean="0"/>
              <a:t>K-means is one of the unsupervised learning partitioning algorithms</a:t>
            </a:r>
          </a:p>
          <a:p>
            <a:pPr algn="just"/>
            <a:r>
              <a:rPr lang="en-US" dirty="0" smtClean="0"/>
              <a:t>It is also a method of vector quantization</a:t>
            </a:r>
          </a:p>
          <a:p>
            <a:pPr algn="just"/>
            <a:r>
              <a:rPr lang="en-US" dirty="0" smtClean="0"/>
              <a:t>K-means clustering aims to partition ‘n’ observations into ‘k’ clusters</a:t>
            </a:r>
          </a:p>
        </p:txBody>
      </p:sp>
    </p:spTree>
    <p:extLst>
      <p:ext uri="{BB962C8B-B14F-4D97-AF65-F5344CB8AC3E}">
        <p14:creationId xmlns:p14="http://schemas.microsoft.com/office/powerpoint/2010/main" val="35456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8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dirty="0" smtClean="0"/>
              <a:t>The cluster selection formula goes like,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where,</a:t>
            </a:r>
          </a:p>
          <a:p>
            <a:pPr marL="0" indent="0" algn="just">
              <a:buNone/>
            </a:pPr>
            <a:r>
              <a:rPr lang="en-US" dirty="0" smtClean="0"/>
              <a:t>n is the number of objects or elements given,</a:t>
            </a:r>
          </a:p>
          <a:p>
            <a:pPr marL="0" indent="0" algn="just">
              <a:buNone/>
            </a:pPr>
            <a:r>
              <a:rPr lang="en-US" dirty="0" smtClean="0"/>
              <a:t>k is the number of clusters given,</a:t>
            </a:r>
          </a:p>
          <a:p>
            <a:pPr marL="0" indent="0" algn="just">
              <a:buNone/>
            </a:pP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dirty="0" smtClean="0"/>
              <a:t>   is the mean of the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 cluster,</a:t>
            </a:r>
          </a:p>
          <a:p>
            <a:pPr marL="0" indent="0" algn="just">
              <a:buNone/>
            </a:pPr>
            <a:r>
              <a:rPr lang="en-US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 is the object/element from the input set 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32630" y="2182662"/>
                <a:ext cx="2131032" cy="1375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30" y="2182662"/>
                <a:ext cx="2131032" cy="13759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51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dirty="0" smtClean="0"/>
              <a:t>NITMAS, Dept. of Computer Science and Engineering                                         K-means and </a:t>
            </a:r>
            <a:r>
              <a:rPr lang="en-US" dirty="0" err="1" smtClean="0"/>
              <a:t>Medoid</a:t>
            </a:r>
            <a:r>
              <a:rPr lang="en-US" dirty="0" smtClean="0"/>
              <a:t> Clustering </a:t>
            </a:r>
          </a:p>
          <a:p>
            <a:pPr algn="l"/>
            <a:r>
              <a:rPr lang="en-US" dirty="0" smtClean="0"/>
              <a:t>2013-2017, May 25</a:t>
            </a:r>
            <a:endParaRPr lang="en-U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976574" y="6356349"/>
            <a:ext cx="2743200" cy="365125"/>
          </a:xfrm>
        </p:spPr>
        <p:txBody>
          <a:bodyPr/>
          <a:lstStyle/>
          <a:p>
            <a:r>
              <a:rPr lang="en-US" dirty="0" smtClean="0"/>
              <a:t>9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K-Means Clustering Algorithm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11262574" cy="4835525"/>
              </a:xfrm>
            </p:spPr>
            <p:txBody>
              <a:bodyPr anchor="ctr">
                <a:normAutofit fontScale="62500" lnSpcReduction="20000"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Given</a:t>
                </a:r>
                <a:r>
                  <a:rPr lang="en-US" dirty="0" smtClean="0"/>
                  <a:t>: a set of objects O = { o</a:t>
                </a:r>
                <a:r>
                  <a:rPr lang="en-US" baseline="-25000" dirty="0"/>
                  <a:t>1</a:t>
                </a:r>
                <a:r>
                  <a:rPr lang="en-US" dirty="0"/>
                  <a:t>, o</a:t>
                </a:r>
                <a:r>
                  <a:rPr lang="en-US" baseline="-25000" dirty="0"/>
                  <a:t>2 </a:t>
                </a:r>
                <a:r>
                  <a:rPr lang="en-US" dirty="0"/>
                  <a:t>… o</a:t>
                </a:r>
                <a:r>
                  <a:rPr lang="en-US" baseline="-25000" dirty="0"/>
                  <a:t>n</a:t>
                </a:r>
                <a:r>
                  <a:rPr lang="en-US" dirty="0"/>
                  <a:t> } 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a min, a random four digit value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Initiate </a:t>
                </a:r>
                <a:r>
                  <a:rPr lang="en-US" dirty="0" smtClean="0"/>
                  <a:t>empty </a:t>
                </a:r>
                <a:r>
                  <a:rPr lang="en-US" dirty="0"/>
                  <a:t>clustering partition C = {c</a:t>
                </a:r>
                <a:r>
                  <a:rPr lang="en-US" baseline="-25000" dirty="0"/>
                  <a:t>1</a:t>
                </a:r>
                <a:r>
                  <a:rPr lang="en-US" dirty="0"/>
                  <a:t>, c</a:t>
                </a:r>
                <a:r>
                  <a:rPr lang="en-US" baseline="-25000" dirty="0"/>
                  <a:t>2 </a:t>
                </a:r>
                <a:r>
                  <a:rPr lang="en-US" dirty="0"/>
                  <a:t>…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k</a:t>
                </a:r>
                <a:r>
                  <a:rPr lang="en-US" dirty="0"/>
                  <a:t>} and a temporary cluster </a:t>
                </a:r>
                <a:r>
                  <a:rPr lang="en-US" dirty="0" err="1"/>
                  <a:t>C</a:t>
                </a:r>
                <a:r>
                  <a:rPr lang="en-US" baseline="30000" dirty="0" err="1"/>
                  <a:t>new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Initiate</a:t>
                </a:r>
                <a:r>
                  <a:rPr lang="en-US" dirty="0" smtClean="0"/>
                  <a:t> cluster </a:t>
                </a:r>
                <a:r>
                  <a:rPr lang="en-US" dirty="0"/>
                  <a:t>mean of each cluster C</a:t>
                </a:r>
                <a:r>
                  <a:rPr lang="en-US" baseline="-25000" dirty="0"/>
                  <a:t>i</a:t>
                </a:r>
                <a:r>
                  <a:rPr lang="en-US" dirty="0"/>
                  <a:t> as m</a:t>
                </a:r>
                <a:r>
                  <a:rPr lang="en-US" baseline="-25000" dirty="0"/>
                  <a:t>i </a:t>
                </a:r>
                <a:r>
                  <a:rPr lang="en-US" dirty="0"/>
                  <a:t>∈ O (first k elements)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do</a:t>
                </a:r>
                <a:endParaRPr lang="en-US" b="1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all clusters C</a:t>
                </a:r>
                <a:r>
                  <a:rPr lang="en-US" baseline="-25000" dirty="0"/>
                  <a:t>i</a:t>
                </a:r>
                <a:r>
                  <a:rPr lang="en-US" dirty="0"/>
                  <a:t> ∈ C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            </a:t>
                </a:r>
                <a:r>
                  <a:rPr lang="en-US" dirty="0" err="1"/>
                  <a:t>C</a:t>
                </a:r>
                <a:r>
                  <a:rPr lang="en-US" baseline="30000" dirty="0" err="1"/>
                  <a:t>new</a:t>
                </a:r>
                <a:r>
                  <a:rPr lang="en-US" dirty="0"/>
                  <a:t> = C</a:t>
                </a:r>
                <a:r>
                  <a:rPr lang="en-US" baseline="-25000" dirty="0"/>
                  <a:t>i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all clusters C</a:t>
                </a:r>
                <a:r>
                  <a:rPr lang="en-US" baseline="-25000" dirty="0"/>
                  <a:t>i</a:t>
                </a:r>
                <a:r>
                  <a:rPr lang="en-US" dirty="0"/>
                  <a:t> ∈ C do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   </a:t>
                </a:r>
                <a:r>
                  <a:rPr lang="en-US" b="1" dirty="0"/>
                  <a:t>for</a:t>
                </a:r>
                <a:r>
                  <a:rPr lang="en-US" dirty="0"/>
                  <a:t> all objects o ∈ to O do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         </a:t>
                </a:r>
                <a:r>
                  <a:rPr lang="en-US" b="1" dirty="0"/>
                  <a:t>Calculate</a:t>
                </a:r>
                <a:r>
                  <a:rPr lang="en-US" dirty="0"/>
                  <a:t> distance(m</a:t>
                </a:r>
                <a:r>
                  <a:rPr lang="en-US" baseline="-25000" dirty="0"/>
                  <a:t>i </a:t>
                </a:r>
                <a:r>
                  <a:rPr lang="en-US" dirty="0"/>
                  <a:t>, o) 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         </a:t>
                </a:r>
                <a:r>
                  <a:rPr lang="en-US" b="1" dirty="0"/>
                  <a:t>If</a:t>
                </a:r>
                <a:r>
                  <a:rPr lang="en-US" dirty="0"/>
                  <a:t> distance(m</a:t>
                </a:r>
                <a:r>
                  <a:rPr lang="en-US" baseline="-25000" dirty="0"/>
                  <a:t>i </a:t>
                </a:r>
                <a:r>
                  <a:rPr lang="en-US" dirty="0"/>
                  <a:t>, o) &lt; min </a:t>
                </a:r>
                <a:r>
                  <a:rPr lang="en-US" b="1" dirty="0"/>
                  <a:t>then</a:t>
                </a:r>
                <a:r>
                  <a:rPr lang="en-US" dirty="0"/>
                  <a:t> o ∈ Ci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</a:t>
                </a:r>
                <a:r>
                  <a:rPr lang="en-US" b="1" dirty="0"/>
                  <a:t>for</a:t>
                </a:r>
                <a:r>
                  <a:rPr lang="en-US" dirty="0"/>
                  <a:t> all clusters C</a:t>
                </a:r>
                <a:r>
                  <a:rPr lang="en-US" baseline="-25000" dirty="0"/>
                  <a:t>i</a:t>
                </a:r>
                <a:r>
                  <a:rPr lang="en-US" dirty="0"/>
                  <a:t> ∈ C 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     Calculate the average of the cluster elements o of cluster C</a:t>
                </a:r>
                <a:r>
                  <a:rPr lang="en-US" baseline="-25000" dirty="0"/>
                  <a:t>i </a:t>
                </a:r>
                <a:r>
                  <a:rPr lang="en-US" dirty="0"/>
                  <a:t> and  reassign to m</a:t>
                </a:r>
                <a:r>
                  <a:rPr lang="en-US" baseline="-25000" dirty="0"/>
                  <a:t>i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:r>
                  <a:rPr lang="en-US" b="1" dirty="0"/>
                  <a:t>if </a:t>
                </a:r>
                <a:r>
                  <a:rPr lang="en-US" dirty="0"/>
                  <a:t>C != </a:t>
                </a:r>
                <a:r>
                  <a:rPr lang="en-US" dirty="0" err="1"/>
                  <a:t>C</a:t>
                </a:r>
                <a:r>
                  <a:rPr lang="en-US" baseline="30000" dirty="0" err="1"/>
                  <a:t>new</a:t>
                </a:r>
                <a:r>
                  <a:rPr lang="en-US" dirty="0"/>
                  <a:t> </a:t>
                </a:r>
                <a:r>
                  <a:rPr lang="en-US" b="1" dirty="0"/>
                  <a:t>then</a:t>
                </a:r>
                <a:r>
                  <a:rPr lang="en-US" dirty="0"/>
                  <a:t> change = true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:r>
                  <a:rPr lang="en-US" b="1" dirty="0"/>
                  <a:t>else</a:t>
                </a:r>
                <a:r>
                  <a:rPr lang="en-US" dirty="0"/>
                  <a:t> change = </a:t>
                </a:r>
                <a:r>
                  <a:rPr lang="en-US" dirty="0" smtClean="0"/>
                  <a:t>false</a:t>
                </a: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until</a:t>
                </a:r>
                <a:r>
                  <a:rPr lang="en-US" dirty="0" smtClean="0"/>
                  <a:t> </a:t>
                </a:r>
                <a:r>
                  <a:rPr lang="en-US" dirty="0"/>
                  <a:t>change = </a:t>
                </a:r>
                <a:r>
                  <a:rPr lang="en-US" dirty="0" smtClean="0"/>
                  <a:t>false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11262574" cy="4835525"/>
              </a:xfrm>
              <a:blipFill rotWithShape="0">
                <a:blip r:embed="rId3"/>
                <a:stretch>
                  <a:fillRect l="-433" t="-1513" b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9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3615</Words>
  <Application>Microsoft Office PowerPoint</Application>
  <PresentationFormat>Widescreen</PresentationFormat>
  <Paragraphs>769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Times New Roman</vt:lpstr>
      <vt:lpstr>Office Theme</vt:lpstr>
      <vt:lpstr>IMPLEMENTATION OF K-MEANS AND K-MEDOIDS CLUSTERING ALGORITHMS TO DETERMINE THE OPTIMAL ‘K’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Anisha Pal</cp:lastModifiedBy>
  <cp:revision>102</cp:revision>
  <dcterms:created xsi:type="dcterms:W3CDTF">2016-11-29T19:00:03Z</dcterms:created>
  <dcterms:modified xsi:type="dcterms:W3CDTF">2017-05-24T20:01:05Z</dcterms:modified>
</cp:coreProperties>
</file>