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yP8Qh1nplfcJeLJw6JIOO5Uqg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57A9A7-5C6E-44D2-A84D-66A3E984B0E9}">
  <a:tblStyle styleId="{FD57A9A7-5C6E-44D2-A84D-66A3E984B0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fdfa83b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fdfa83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e393a1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e393a1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6fdfa83b4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6fdfa83b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7"/>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7"/>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6"/>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2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7"/>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7"/>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27"/>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1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7" name="Google Shape;37;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20"/>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1"/>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1"/>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4" name="Google Shape;44;p21"/>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5" name="Google Shape;45;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2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2"/>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22"/>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22"/>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4" name="Google Shape;54;p22"/>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4"/>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4"/>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4"/>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4"/>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5"/>
          <p:cNvGrpSpPr/>
          <p:nvPr/>
        </p:nvGrpSpPr>
        <p:grpSpPr>
          <a:xfrm>
            <a:off x="7477387" y="482170"/>
            <a:ext cx="4074533" cy="5149101"/>
            <a:chOff x="7477387" y="482170"/>
            <a:chExt cx="4074533" cy="5149101"/>
          </a:xfrm>
        </p:grpSpPr>
        <p:sp>
          <p:nvSpPr>
            <p:cNvPr id="73" name="Google Shape;73;p25"/>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5"/>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5"/>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p:nvPr>
            <p:ph idx="2" type="pic"/>
          </p:nvPr>
        </p:nvSpPr>
        <p:spPr>
          <a:xfrm>
            <a:off x="8124389" y="1122542"/>
            <a:ext cx="2791171" cy="3866327"/>
          </a:xfrm>
          <a:prstGeom prst="rect">
            <a:avLst/>
          </a:prstGeom>
          <a:solidFill>
            <a:srgbClr val="D8D8D8"/>
          </a:solidFill>
          <a:ln>
            <a:noFill/>
          </a:ln>
        </p:spPr>
      </p:sp>
      <p:sp>
        <p:nvSpPr>
          <p:cNvPr id="77" name="Google Shape;77;p25"/>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5"/>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5"/>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6"/>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github.com/crfranch/San-Diego-Housing-Market/blob/master/crimes_merge_all.cs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ill Sans"/>
              <a:buNone/>
            </a:pPr>
            <a:r>
              <a:rPr lang="en-US"/>
              <a:t>DATA MINING</a:t>
            </a:r>
            <a:endParaRPr/>
          </a:p>
        </p:txBody>
      </p:sp>
      <p:sp>
        <p:nvSpPr>
          <p:cNvPr id="101" name="Google Shape;101;p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2000"/>
              <a:buNone/>
            </a:pPr>
            <a:r>
              <a:rPr lang="en-US" sz="2000"/>
              <a:t>MAXIMIZE CASH FLOW THROUGH RENTAL PROPERTIES IN SAN DIEGO</a:t>
            </a:r>
            <a:endParaRPr/>
          </a:p>
        </p:txBody>
      </p:sp>
      <p:sp>
        <p:nvSpPr>
          <p:cNvPr id="102" name="Google Shape;102;p1"/>
          <p:cNvSpPr txBox="1"/>
          <p:nvPr/>
        </p:nvSpPr>
        <p:spPr>
          <a:xfrm>
            <a:off x="8114232" y="4508825"/>
            <a:ext cx="3319975"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Gill Sans"/>
                <a:ea typeface="Gill Sans"/>
                <a:cs typeface="Gill Sans"/>
                <a:sym typeface="Gill Sans"/>
              </a:rPr>
              <a:t>ANISHA AGARWAL</a:t>
            </a:r>
            <a:endParaRPr/>
          </a:p>
          <a:p>
            <a:pPr indent="-285750" lvl="0" marL="2857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Gill Sans"/>
                <a:ea typeface="Gill Sans"/>
                <a:cs typeface="Gill Sans"/>
                <a:sym typeface="Gill Sans"/>
              </a:rPr>
              <a:t>ARSHIA SALI</a:t>
            </a:r>
            <a:endParaRPr/>
          </a:p>
          <a:p>
            <a:pPr indent="-285750" lvl="0" marL="2857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Gill Sans"/>
                <a:ea typeface="Gill Sans"/>
                <a:cs typeface="Gill Sans"/>
                <a:sym typeface="Gill Sans"/>
              </a:rPr>
              <a:t>JEENA THAMPI</a:t>
            </a:r>
            <a:endParaRPr/>
          </a:p>
          <a:p>
            <a:pPr indent="-285750" lvl="0" marL="285750" marR="0" rtl="0" algn="l">
              <a:spcBef>
                <a:spcPts val="0"/>
              </a:spcBef>
              <a:spcAft>
                <a:spcPts val="0"/>
              </a:spcAft>
              <a:buClr>
                <a:schemeClr val="dk1"/>
              </a:buClr>
              <a:buSzPts val="1800"/>
              <a:buFont typeface="Courier New"/>
              <a:buChar char="o"/>
            </a:pPr>
            <a:r>
              <a:rPr b="0" i="0" lang="en-US" sz="1800" u="none" cap="none" strike="noStrike">
                <a:solidFill>
                  <a:schemeClr val="dk1"/>
                </a:solidFill>
                <a:latin typeface="Gill Sans"/>
                <a:ea typeface="Gill Sans"/>
                <a:cs typeface="Gill Sans"/>
                <a:sym typeface="Gill Sans"/>
              </a:rPr>
              <a:t>POOJA PRASANNAN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nvSpPr>
        <p:spPr>
          <a:xfrm>
            <a:off x="1294360" y="476849"/>
            <a:ext cx="9603275" cy="104923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Gill Sans"/>
              <a:buNone/>
            </a:pPr>
            <a:r>
              <a:rPr b="0" i="0" lang="en-US" sz="3200" u="sng" cap="none">
                <a:solidFill>
                  <a:schemeClr val="dk1"/>
                </a:solidFill>
                <a:latin typeface="Gill Sans"/>
                <a:ea typeface="Gill Sans"/>
                <a:cs typeface="Gill Sans"/>
                <a:sym typeface="Gill Sans"/>
              </a:rPr>
              <a:t>III. MODELING</a:t>
            </a:r>
            <a:endParaRPr/>
          </a:p>
        </p:txBody>
      </p:sp>
      <p:sp>
        <p:nvSpPr>
          <p:cNvPr id="164" name="Google Shape;164;p12"/>
          <p:cNvSpPr txBox="1"/>
          <p:nvPr/>
        </p:nvSpPr>
        <p:spPr>
          <a:xfrm>
            <a:off x="1240400" y="2039200"/>
            <a:ext cx="9603300" cy="3519900"/>
          </a:xfrm>
          <a:prstGeom prst="rect">
            <a:avLst/>
          </a:prstGeom>
          <a:noFill/>
          <a:ln>
            <a:noFill/>
          </a:ln>
        </p:spPr>
        <p:txBody>
          <a:bodyPr anchorCtr="0" anchor="t" bIns="45700" lIns="91425" spcFirstLastPara="1" rIns="91425" wrap="square" tIns="45700">
            <a:normAutofit/>
          </a:bodyPr>
          <a:lstStyle/>
          <a:p>
            <a:pPr indent="-336550" lvl="0" marL="457200" rtl="0" algn="l">
              <a:lnSpc>
                <a:spcPct val="150000"/>
              </a:lnSpc>
              <a:spcBef>
                <a:spcPts val="0"/>
              </a:spcBef>
              <a:spcAft>
                <a:spcPts val="0"/>
              </a:spcAft>
              <a:buSzPts val="1700"/>
              <a:buFont typeface="Gill Sans"/>
              <a:buChar char="●"/>
            </a:pPr>
            <a:r>
              <a:rPr lang="en-US" sz="1700">
                <a:solidFill>
                  <a:schemeClr val="dk1"/>
                </a:solidFill>
                <a:latin typeface="Gill Sans"/>
                <a:ea typeface="Gill Sans"/>
                <a:cs typeface="Gill Sans"/>
                <a:sym typeface="Gill Sans"/>
              </a:rPr>
              <a:t>Defined the training and test data by splitting the dataset</a:t>
            </a:r>
            <a:endParaRPr sz="1700">
              <a:latin typeface="Gill Sans"/>
              <a:ea typeface="Gill Sans"/>
              <a:cs typeface="Gill Sans"/>
              <a:sym typeface="Gill Sans"/>
            </a:endParaRPr>
          </a:p>
          <a:p>
            <a:pPr indent="-336550" lvl="0" marL="457200" marR="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Fractal clustering to determine the better investment property</a:t>
            </a:r>
            <a:endParaRPr sz="1700">
              <a:latin typeface="Gill Sans"/>
              <a:ea typeface="Gill Sans"/>
              <a:cs typeface="Gill Sans"/>
              <a:sym typeface="Gill Sans"/>
            </a:endParaRPr>
          </a:p>
          <a:p>
            <a:pPr indent="-336550" lvl="1" marL="914400" marR="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Used</a:t>
            </a:r>
            <a:r>
              <a:rPr lang="en-US" sz="1700">
                <a:latin typeface="Gill Sans"/>
                <a:ea typeface="Gill Sans"/>
                <a:cs typeface="Gill Sans"/>
                <a:sym typeface="Gill Sans"/>
              </a:rPr>
              <a:t> elbow method and silhouette score to determine effective number of clusters</a:t>
            </a:r>
            <a:endParaRPr sz="1700">
              <a:latin typeface="Gill Sans"/>
              <a:ea typeface="Gill Sans"/>
              <a:cs typeface="Gill Sans"/>
              <a:sym typeface="Gill Sans"/>
            </a:endParaRPr>
          </a:p>
          <a:p>
            <a:pPr indent="-336550" lvl="1" marL="914400" marR="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Performed multiple iterations to get the golden cluster having profitable investment properties</a:t>
            </a:r>
            <a:endParaRPr sz="1700">
              <a:latin typeface="Gill Sans"/>
              <a:ea typeface="Gill Sans"/>
              <a:cs typeface="Gill Sans"/>
              <a:sym typeface="Gill Sans"/>
            </a:endParaRPr>
          </a:p>
          <a:p>
            <a:pPr indent="-336550" lvl="0" marL="457200" marR="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Trained the model using the following classifiers and </a:t>
            </a:r>
            <a:r>
              <a:rPr lang="en-US" sz="1700">
                <a:latin typeface="Gill Sans"/>
                <a:ea typeface="Gill Sans"/>
                <a:cs typeface="Gill Sans"/>
                <a:sym typeface="Gill Sans"/>
              </a:rPr>
              <a:t>regressors</a:t>
            </a:r>
            <a:r>
              <a:rPr lang="en-US" sz="1700">
                <a:latin typeface="Gill Sans"/>
                <a:ea typeface="Gill Sans"/>
                <a:cs typeface="Gill Sans"/>
                <a:sym typeface="Gill Sans"/>
              </a:rPr>
              <a:t>:</a:t>
            </a:r>
            <a:endParaRPr sz="1700">
              <a:latin typeface="Gill Sans"/>
              <a:ea typeface="Gill Sans"/>
              <a:cs typeface="Gill Sans"/>
              <a:sym typeface="Gill Sans"/>
            </a:endParaRPr>
          </a:p>
          <a:p>
            <a:pPr indent="-336550" lvl="1" marL="914400" marR="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KNN Classifier, Logistic Regressor, Gradient Boost Classifier, Random Forest, MLP classifier, Decision Tree, KNN, Gradient Boost, MLP, Random Forest, Linear Regressor</a:t>
            </a:r>
            <a:endParaRPr sz="1700">
              <a:latin typeface="Gill Sans"/>
              <a:ea typeface="Gill Sans"/>
              <a:cs typeface="Gill Sans"/>
              <a:sym typeface="Gill Sans"/>
            </a:endParaRPr>
          </a:p>
          <a:p>
            <a:pPr indent="-336550" lvl="1" marL="914400" marR="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Plotted confusion matrix</a:t>
            </a:r>
            <a:endParaRPr sz="1700">
              <a:latin typeface="Gill Sans"/>
              <a:ea typeface="Gill Sans"/>
              <a:cs typeface="Gill Sans"/>
              <a:sym typeface="Gill Sans"/>
            </a:endParaRPr>
          </a:p>
          <a:p>
            <a:pPr indent="-336550" lvl="1" marL="914400" marR="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Found latent variables and added those to enhance the model</a:t>
            </a:r>
            <a:endParaRPr sz="1700">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APPROACH</a:t>
            </a:r>
            <a:endParaRPr/>
          </a:p>
        </p:txBody>
      </p:sp>
      <p:sp>
        <p:nvSpPr>
          <p:cNvPr id="170" name="Google Shape;170;p13"/>
          <p:cNvSpPr txBox="1"/>
          <p:nvPr>
            <p:ph idx="1" type="body"/>
          </p:nvPr>
        </p:nvSpPr>
        <p:spPr>
          <a:xfrm>
            <a:off x="295423" y="2015732"/>
            <a:ext cx="10759432" cy="3878631"/>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0"/>
              </a:spcBef>
              <a:spcAft>
                <a:spcPts val="0"/>
              </a:spcAft>
              <a:buSzPct val="100000"/>
              <a:buNone/>
            </a:pPr>
            <a:r>
              <a:rPr lang="en-US"/>
              <a:t>From Multiple Datasets, we are trying to get the best features which can actually have a large impact on buying/investing in houses. </a:t>
            </a:r>
            <a:endParaRPr/>
          </a:p>
          <a:p>
            <a:pPr indent="-228600" lvl="0" marL="228600" rtl="0" algn="l">
              <a:lnSpc>
                <a:spcPct val="120000"/>
              </a:lnSpc>
              <a:spcBef>
                <a:spcPts val="1000"/>
              </a:spcBef>
              <a:spcAft>
                <a:spcPts val="0"/>
              </a:spcAft>
              <a:buSzPct val="100000"/>
              <a:buChar char="•"/>
            </a:pPr>
            <a:r>
              <a:rPr lang="en-US"/>
              <a:t>Like,</a:t>
            </a:r>
            <a:endParaRPr/>
          </a:p>
          <a:p>
            <a:pPr indent="-228600" lvl="0" marL="228600" rtl="0" algn="l">
              <a:lnSpc>
                <a:spcPct val="120000"/>
              </a:lnSpc>
              <a:spcBef>
                <a:spcPts val="1000"/>
              </a:spcBef>
              <a:spcAft>
                <a:spcPts val="0"/>
              </a:spcAft>
              <a:buSzPct val="100000"/>
              <a:buChar char="•"/>
            </a:pPr>
            <a:r>
              <a:rPr lang="en-US"/>
              <a:t>For calculating </a:t>
            </a:r>
            <a:r>
              <a:rPr b="1" lang="en-US"/>
              <a:t>Mortgage value</a:t>
            </a:r>
            <a:r>
              <a:rPr lang="en-US"/>
              <a:t> we need </a:t>
            </a:r>
            <a:r>
              <a:rPr b="1" lang="en-US"/>
              <a:t>30 year fixed interest rate</a:t>
            </a:r>
            <a:r>
              <a:rPr lang="en-US"/>
              <a:t>, which we have taken from 2nd dataset.</a:t>
            </a:r>
            <a:endParaRPr/>
          </a:p>
          <a:p>
            <a:pPr indent="-228600" lvl="0" marL="228600" rtl="0" algn="l">
              <a:lnSpc>
                <a:spcPct val="120000"/>
              </a:lnSpc>
              <a:spcBef>
                <a:spcPts val="1000"/>
              </a:spcBef>
              <a:spcAft>
                <a:spcPts val="0"/>
              </a:spcAft>
              <a:buSzPct val="100000"/>
              <a:buChar char="•"/>
            </a:pPr>
            <a:r>
              <a:rPr lang="en-US"/>
              <a:t>For </a:t>
            </a:r>
            <a:r>
              <a:rPr b="1" lang="en-US"/>
              <a:t>Property Tax price</a:t>
            </a:r>
            <a:r>
              <a:rPr lang="en-US"/>
              <a:t> calculation, we need </a:t>
            </a:r>
            <a:r>
              <a:rPr b="1" lang="en-US"/>
              <a:t>property tax rate</a:t>
            </a:r>
            <a:r>
              <a:rPr lang="en-US"/>
              <a:t>, which we have taken from 2nd dataset.</a:t>
            </a:r>
            <a:endParaRPr/>
          </a:p>
          <a:p>
            <a:pPr indent="-228600" lvl="0" marL="228600" rtl="0" algn="l">
              <a:lnSpc>
                <a:spcPct val="120000"/>
              </a:lnSpc>
              <a:spcBef>
                <a:spcPts val="1000"/>
              </a:spcBef>
              <a:spcAft>
                <a:spcPts val="0"/>
              </a:spcAft>
              <a:buSzPct val="100000"/>
              <a:buChar char="•"/>
            </a:pPr>
            <a:r>
              <a:rPr lang="en-US"/>
              <a:t>For an </a:t>
            </a:r>
            <a:r>
              <a:rPr b="1" lang="en-US"/>
              <a:t>accurate calculation of Good investment</a:t>
            </a:r>
            <a:r>
              <a:rPr lang="en-US"/>
              <a:t> we also need </a:t>
            </a:r>
            <a:r>
              <a:rPr b="1" lang="en-US"/>
              <a:t>HOA</a:t>
            </a:r>
            <a:r>
              <a:rPr lang="en-US"/>
              <a:t>, which we have taken from 2nd dataset.</a:t>
            </a:r>
            <a:endParaRPr/>
          </a:p>
          <a:p>
            <a:pPr indent="-228600" lvl="0" marL="228600" rtl="0" algn="l">
              <a:lnSpc>
                <a:spcPct val="120000"/>
              </a:lnSpc>
              <a:spcBef>
                <a:spcPts val="1000"/>
              </a:spcBef>
              <a:spcAft>
                <a:spcPts val="0"/>
              </a:spcAft>
              <a:buSzPct val="100000"/>
              <a:buChar char="•"/>
            </a:pPr>
            <a:r>
              <a:rPr lang="en-US"/>
              <a:t>Adding </a:t>
            </a:r>
            <a:r>
              <a:rPr b="1" lang="en-US"/>
              <a:t>Crime rate data</a:t>
            </a:r>
            <a:r>
              <a:rPr lang="en-US"/>
              <a:t>, definitely enhanced the dataset, added from 3rd dataset.</a:t>
            </a:r>
            <a:endParaRPr/>
          </a:p>
          <a:p>
            <a:pPr indent="-228600" lvl="0" marL="228600" rtl="0" algn="l">
              <a:lnSpc>
                <a:spcPct val="120000"/>
              </a:lnSpc>
              <a:spcBef>
                <a:spcPts val="1000"/>
              </a:spcBef>
              <a:spcAft>
                <a:spcPts val="0"/>
              </a:spcAft>
              <a:buSzPct val="100000"/>
              <a:buChar char="•"/>
            </a:pPr>
            <a:r>
              <a:rPr lang="en-US"/>
              <a:t>Added </a:t>
            </a:r>
            <a:r>
              <a:rPr b="1" lang="en-US"/>
              <a:t>Average Income</a:t>
            </a:r>
            <a:r>
              <a:rPr lang="en-US"/>
              <a:t> from 3rd dataset</a:t>
            </a:r>
            <a:endParaRPr/>
          </a:p>
          <a:p>
            <a:pPr indent="-228600" lvl="0" marL="228600" rtl="0" algn="l">
              <a:lnSpc>
                <a:spcPct val="120000"/>
              </a:lnSpc>
              <a:spcBef>
                <a:spcPts val="1000"/>
              </a:spcBef>
              <a:spcAft>
                <a:spcPts val="0"/>
              </a:spcAft>
              <a:buSzPct val="100000"/>
              <a:buChar char="•"/>
            </a:pPr>
            <a:r>
              <a:rPr b="1" lang="en-US"/>
              <a:t>Latent Variable</a:t>
            </a:r>
            <a:r>
              <a:rPr lang="en-US"/>
              <a:t> = having the best combination above 5 data, which could be profitable, affordable and safe.</a:t>
            </a:r>
            <a:endParaRPr/>
          </a:p>
          <a:p>
            <a:pPr indent="-120650" lvl="0" marL="228600" rtl="0" algn="l">
              <a:lnSpc>
                <a:spcPct val="120000"/>
              </a:lnSpc>
              <a:spcBef>
                <a:spcPts val="1000"/>
              </a:spcBef>
              <a:spcAft>
                <a:spcPts val="0"/>
              </a:spcAft>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06fdfa83b4_2_0"/>
          <p:cNvSpPr txBox="1"/>
          <p:nvPr>
            <p:ph idx="4294967295" type="title"/>
          </p:nvPr>
        </p:nvSpPr>
        <p:spPr>
          <a:xfrm>
            <a:off x="2508029" y="252349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DEMONSTRATION OF THE COLAB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nvSpPr>
        <p:spPr>
          <a:xfrm>
            <a:off x="1294350" y="476850"/>
            <a:ext cx="9603300" cy="5868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Gill Sans"/>
              <a:buNone/>
            </a:pPr>
            <a:r>
              <a:rPr b="0" i="0" lang="en-US" sz="3200" u="sng" cap="none">
                <a:solidFill>
                  <a:schemeClr val="dk1"/>
                </a:solidFill>
                <a:latin typeface="Gill Sans"/>
                <a:ea typeface="Gill Sans"/>
                <a:cs typeface="Gill Sans"/>
                <a:sym typeface="Gill Sans"/>
              </a:rPr>
              <a:t>IV.  EVALUATION</a:t>
            </a:r>
            <a:endParaRPr/>
          </a:p>
        </p:txBody>
      </p:sp>
      <p:sp>
        <p:nvSpPr>
          <p:cNvPr id="181" name="Google Shape;181;p14"/>
          <p:cNvSpPr txBox="1"/>
          <p:nvPr/>
        </p:nvSpPr>
        <p:spPr>
          <a:xfrm>
            <a:off x="1408000" y="2075600"/>
            <a:ext cx="9140100" cy="3580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Gill Sans"/>
              <a:buChar char="●"/>
            </a:pPr>
            <a:r>
              <a:rPr lang="en-US" sz="1700">
                <a:latin typeface="Gill Sans"/>
                <a:ea typeface="Gill Sans"/>
                <a:cs typeface="Gill Sans"/>
                <a:sym typeface="Gill Sans"/>
              </a:rPr>
              <a:t>Observations from Fractal Clustering</a:t>
            </a:r>
            <a:endParaRPr sz="1700">
              <a:latin typeface="Gill Sans"/>
              <a:ea typeface="Gill Sans"/>
              <a:cs typeface="Gill Sans"/>
              <a:sym typeface="Gill Sans"/>
            </a:endParaRPr>
          </a:p>
          <a:p>
            <a:pPr indent="-336550" lvl="1" marL="914400" rtl="0" algn="l">
              <a:spcBef>
                <a:spcPts val="0"/>
              </a:spcBef>
              <a:spcAft>
                <a:spcPts val="0"/>
              </a:spcAft>
              <a:buSzPts val="1700"/>
              <a:buFont typeface="Gill Sans"/>
              <a:buChar char="○"/>
            </a:pPr>
            <a:r>
              <a:rPr lang="en-US" sz="1700">
                <a:latin typeface="Gill Sans"/>
                <a:ea typeface="Gill Sans"/>
                <a:cs typeface="Gill Sans"/>
                <a:sym typeface="Gill Sans"/>
              </a:rPr>
              <a:t>Basis of Finding golden cluster</a:t>
            </a:r>
            <a:endParaRPr sz="1700">
              <a:latin typeface="Gill Sans"/>
              <a:ea typeface="Gill Sans"/>
              <a:cs typeface="Gill Sans"/>
              <a:sym typeface="Gill Sans"/>
            </a:endParaRPr>
          </a:p>
          <a:p>
            <a:pPr indent="-336550" lvl="2" marL="1371600" rtl="0" algn="l">
              <a:spcBef>
                <a:spcPts val="0"/>
              </a:spcBef>
              <a:spcAft>
                <a:spcPts val="0"/>
              </a:spcAft>
              <a:buSzPts val="1700"/>
              <a:buFont typeface="Gill Sans"/>
              <a:buChar char="■"/>
            </a:pPr>
            <a:r>
              <a:rPr lang="en-US" sz="1700">
                <a:latin typeface="Gill Sans"/>
                <a:ea typeface="Gill Sans"/>
                <a:cs typeface="Gill Sans"/>
                <a:sym typeface="Gill Sans"/>
              </a:rPr>
              <a:t>rent amount - monthly mortgage amount -home owner association fees (HOA) = profit &gt; 0</a:t>
            </a:r>
            <a:endParaRPr sz="1700">
              <a:latin typeface="Gill Sans"/>
              <a:ea typeface="Gill Sans"/>
              <a:cs typeface="Gill Sans"/>
              <a:sym typeface="Gill Sans"/>
            </a:endParaRPr>
          </a:p>
          <a:p>
            <a:pPr indent="-336550" lvl="2" marL="1371600" rtl="0" algn="l">
              <a:spcBef>
                <a:spcPts val="0"/>
              </a:spcBef>
              <a:spcAft>
                <a:spcPts val="0"/>
              </a:spcAft>
              <a:buSzPts val="1700"/>
              <a:buFont typeface="Gill Sans"/>
              <a:buChar char="■"/>
            </a:pPr>
            <a:r>
              <a:rPr lang="en-US" sz="1700">
                <a:latin typeface="Gill Sans"/>
                <a:ea typeface="Gill Sans"/>
                <a:cs typeface="Gill Sans"/>
                <a:sym typeface="Gill Sans"/>
              </a:rPr>
              <a:t>rent_zestimate &gt; monthly_mortgage </a:t>
            </a:r>
            <a:endParaRPr sz="1700">
              <a:latin typeface="Gill Sans"/>
              <a:ea typeface="Gill Sans"/>
              <a:cs typeface="Gill Sans"/>
              <a:sym typeface="Gill Sans"/>
            </a:endParaRPr>
          </a:p>
          <a:p>
            <a:pPr indent="-336550" lvl="1" marL="914400" rtl="0" algn="l">
              <a:spcBef>
                <a:spcPts val="0"/>
              </a:spcBef>
              <a:spcAft>
                <a:spcPts val="0"/>
              </a:spcAft>
              <a:buSzPts val="1700"/>
              <a:buFont typeface="Gill Sans"/>
              <a:buChar char="○"/>
            </a:pPr>
            <a:r>
              <a:rPr lang="en-US" sz="1700">
                <a:latin typeface="Gill Sans"/>
                <a:ea typeface="Gill Sans"/>
                <a:cs typeface="Gill Sans"/>
                <a:sym typeface="Gill Sans"/>
              </a:rPr>
              <a:t>Found golden cluster in the third iteration.</a:t>
            </a:r>
            <a:endParaRPr sz="1700">
              <a:latin typeface="Gill Sans"/>
              <a:ea typeface="Gill Sans"/>
              <a:cs typeface="Gill Sans"/>
              <a:sym typeface="Gill Sans"/>
            </a:endParaRPr>
          </a:p>
          <a:p>
            <a:pPr indent="-336550" lvl="0" marL="457200" rtl="0" algn="l">
              <a:spcBef>
                <a:spcPts val="0"/>
              </a:spcBef>
              <a:spcAft>
                <a:spcPts val="0"/>
              </a:spcAft>
              <a:buSzPts val="1700"/>
              <a:buFont typeface="Gill Sans"/>
              <a:buChar char="●"/>
            </a:pPr>
            <a:r>
              <a:rPr lang="en-US" sz="1700">
                <a:latin typeface="Gill Sans"/>
                <a:ea typeface="Gill Sans"/>
                <a:cs typeface="Gill Sans"/>
                <a:sym typeface="Gill Sans"/>
              </a:rPr>
              <a:t>Observations from training the model</a:t>
            </a:r>
            <a:endParaRPr sz="1700">
              <a:latin typeface="Gill Sans"/>
              <a:ea typeface="Gill Sans"/>
              <a:cs typeface="Gill Sans"/>
              <a:sym typeface="Gill Sans"/>
            </a:endParaRPr>
          </a:p>
          <a:p>
            <a:pPr indent="-336550" lvl="1" marL="914400" rtl="0" algn="l">
              <a:spcBef>
                <a:spcPts val="0"/>
              </a:spcBef>
              <a:spcAft>
                <a:spcPts val="0"/>
              </a:spcAft>
              <a:buSzPts val="1700"/>
              <a:buFont typeface="Gill Sans"/>
              <a:buChar char="○"/>
            </a:pPr>
            <a:r>
              <a:rPr lang="en-US" sz="1700">
                <a:latin typeface="Gill Sans"/>
                <a:ea typeface="Gill Sans"/>
                <a:cs typeface="Gill Sans"/>
                <a:sym typeface="Gill Sans"/>
              </a:rPr>
              <a:t>Accuracy</a:t>
            </a:r>
            <a:endParaRPr sz="1700">
              <a:latin typeface="Gill Sans"/>
              <a:ea typeface="Gill Sans"/>
              <a:cs typeface="Gill Sans"/>
              <a:sym typeface="Gill Sans"/>
            </a:endParaRPr>
          </a:p>
        </p:txBody>
      </p:sp>
      <p:graphicFrame>
        <p:nvGraphicFramePr>
          <p:cNvPr id="182" name="Google Shape;182;p14"/>
          <p:cNvGraphicFramePr/>
          <p:nvPr/>
        </p:nvGraphicFramePr>
        <p:xfrm>
          <a:off x="2239125" y="4369390"/>
          <a:ext cx="3000000" cy="3000000"/>
        </p:xfrm>
        <a:graphic>
          <a:graphicData uri="http://schemas.openxmlformats.org/drawingml/2006/table">
            <a:tbl>
              <a:tblPr>
                <a:noFill/>
                <a:tableStyleId>{FD57A9A7-5C6E-44D2-A84D-66A3E984B0E9}</a:tableStyleId>
              </a:tblPr>
              <a:tblGrid>
                <a:gridCol w="987650"/>
                <a:gridCol w="987650"/>
                <a:gridCol w="863125"/>
                <a:gridCol w="2111925"/>
              </a:tblGrid>
              <a:tr h="396200">
                <a:tc>
                  <a:txBody>
                    <a:bodyPr/>
                    <a:lstStyle/>
                    <a:p>
                      <a:pPr indent="0" lvl="0" marL="0" rtl="0" algn="l">
                        <a:spcBef>
                          <a:spcPts val="0"/>
                        </a:spcBef>
                        <a:spcAft>
                          <a:spcPts val="0"/>
                        </a:spcAft>
                        <a:buNone/>
                      </a:pPr>
                      <a:r>
                        <a:t/>
                      </a:r>
                      <a:endParaRPr>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latin typeface="Gill Sans"/>
                          <a:ea typeface="Gill Sans"/>
                          <a:cs typeface="Gill Sans"/>
                          <a:sym typeface="Gill Sans"/>
                        </a:rPr>
                        <a:t>Dataset 1</a:t>
                      </a:r>
                      <a:endParaRPr>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latin typeface="Gill Sans"/>
                          <a:ea typeface="Gill Sans"/>
                          <a:cs typeface="Gill Sans"/>
                          <a:sym typeface="Gill Sans"/>
                        </a:rPr>
                        <a:t>Dataset 2</a:t>
                      </a:r>
                      <a:endParaRPr>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latin typeface="Gill Sans"/>
                          <a:ea typeface="Gill Sans"/>
                          <a:cs typeface="Gill Sans"/>
                          <a:sym typeface="Gill Sans"/>
                        </a:rPr>
                        <a:t>After adding latent variables</a:t>
                      </a:r>
                      <a:endParaRPr>
                        <a:latin typeface="Gill Sans"/>
                        <a:ea typeface="Gill Sans"/>
                        <a:cs typeface="Gill Sans"/>
                        <a:sym typeface="Gill Sans"/>
                      </a:endParaRPr>
                    </a:p>
                  </a:txBody>
                  <a:tcPr marT="91425" marB="91425" marR="91425" marL="91425"/>
                </a:tc>
              </a:tr>
              <a:tr h="396200">
                <a:tc>
                  <a:txBody>
                    <a:bodyPr/>
                    <a:lstStyle/>
                    <a:p>
                      <a:pPr indent="0" lvl="0" marL="0" rtl="0" algn="l">
                        <a:spcBef>
                          <a:spcPts val="0"/>
                        </a:spcBef>
                        <a:spcAft>
                          <a:spcPts val="0"/>
                        </a:spcAft>
                        <a:buNone/>
                      </a:pPr>
                      <a:r>
                        <a:rPr lang="en-US">
                          <a:latin typeface="Gill Sans"/>
                          <a:ea typeface="Gill Sans"/>
                          <a:cs typeface="Gill Sans"/>
                          <a:sym typeface="Gill Sans"/>
                        </a:rPr>
                        <a:t>Classifier</a:t>
                      </a:r>
                      <a:endParaRPr>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latin typeface="Gill Sans"/>
                          <a:ea typeface="Gill Sans"/>
                          <a:cs typeface="Gill Sans"/>
                          <a:sym typeface="Gill Sans"/>
                        </a:rPr>
                        <a:t>80%</a:t>
                      </a:r>
                      <a:endParaRPr>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latin typeface="Gill Sans"/>
                          <a:ea typeface="Gill Sans"/>
                          <a:cs typeface="Gill Sans"/>
                          <a:sym typeface="Gill Sans"/>
                        </a:rPr>
                        <a:t>89%</a:t>
                      </a:r>
                      <a:endParaRPr>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latin typeface="Gill Sans"/>
                          <a:ea typeface="Gill Sans"/>
                          <a:cs typeface="Gill Sans"/>
                          <a:sym typeface="Gill Sans"/>
                        </a:rPr>
                        <a:t>90%</a:t>
                      </a:r>
                      <a:endParaRPr>
                        <a:latin typeface="Gill Sans"/>
                        <a:ea typeface="Gill Sans"/>
                        <a:cs typeface="Gill Sans"/>
                        <a:sym typeface="Gill Sans"/>
                      </a:endParaRPr>
                    </a:p>
                  </a:txBody>
                  <a:tcPr marT="91425" marB="91425" marR="91425" marL="91425"/>
                </a:tc>
              </a:tr>
              <a:tr h="396200">
                <a:tc>
                  <a:txBody>
                    <a:bodyPr/>
                    <a:lstStyle/>
                    <a:p>
                      <a:pPr indent="0" lvl="0" marL="0" rtl="0" algn="l">
                        <a:spcBef>
                          <a:spcPts val="0"/>
                        </a:spcBef>
                        <a:spcAft>
                          <a:spcPts val="0"/>
                        </a:spcAft>
                        <a:buNone/>
                      </a:pPr>
                      <a:r>
                        <a:rPr lang="en-US">
                          <a:latin typeface="Gill Sans"/>
                          <a:ea typeface="Gill Sans"/>
                          <a:cs typeface="Gill Sans"/>
                          <a:sym typeface="Gill Sans"/>
                        </a:rPr>
                        <a:t>Regressor</a:t>
                      </a:r>
                      <a:endParaRPr>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latin typeface="Gill Sans"/>
                          <a:ea typeface="Gill Sans"/>
                          <a:cs typeface="Gill Sans"/>
                          <a:sym typeface="Gill Sans"/>
                        </a:rPr>
                        <a:t>56%</a:t>
                      </a:r>
                      <a:endParaRPr>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latin typeface="Gill Sans"/>
                          <a:ea typeface="Gill Sans"/>
                          <a:cs typeface="Gill Sans"/>
                          <a:sym typeface="Gill Sans"/>
                        </a:rPr>
                        <a:t>67%</a:t>
                      </a:r>
                      <a:endParaRPr>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latin typeface="Gill Sans"/>
                          <a:ea typeface="Gill Sans"/>
                          <a:cs typeface="Gill Sans"/>
                          <a:sym typeface="Gill Sans"/>
                        </a:rPr>
                        <a:t>69%</a:t>
                      </a:r>
                      <a:endParaRPr>
                        <a:latin typeface="Gill Sans"/>
                        <a:ea typeface="Gill Sans"/>
                        <a:cs typeface="Gill Sans"/>
                        <a:sym typeface="Gill Sans"/>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nvSpPr>
        <p:spPr>
          <a:xfrm>
            <a:off x="1294360" y="476849"/>
            <a:ext cx="9603275" cy="104923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Gill Sans"/>
              <a:buNone/>
            </a:pPr>
            <a:r>
              <a:rPr b="0" i="0" lang="en-US" sz="3200" u="sng" cap="none">
                <a:solidFill>
                  <a:schemeClr val="dk1"/>
                </a:solidFill>
                <a:latin typeface="Gill Sans"/>
                <a:ea typeface="Gill Sans"/>
                <a:cs typeface="Gill Sans"/>
                <a:sym typeface="Gill Sans"/>
              </a:rPr>
              <a:t>V.  DEPLOYMENT</a:t>
            </a:r>
            <a:endParaRPr/>
          </a:p>
        </p:txBody>
      </p:sp>
      <p:sp>
        <p:nvSpPr>
          <p:cNvPr id="188" name="Google Shape;188;p15"/>
          <p:cNvSpPr txBox="1"/>
          <p:nvPr/>
        </p:nvSpPr>
        <p:spPr>
          <a:xfrm>
            <a:off x="1550400" y="2014400"/>
            <a:ext cx="9472200" cy="31347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Deployment can be done using Amazon SageMaker. This helps to build and train models quickly which can then be deployed into a production ready environment.</a:t>
            </a:r>
            <a:endParaRPr sz="1700">
              <a:latin typeface="Gill Sans"/>
              <a:ea typeface="Gill Sans"/>
              <a:cs typeface="Gill Sans"/>
              <a:sym typeface="Gill Sans"/>
            </a:endParaRPr>
          </a:p>
          <a:p>
            <a:pPr indent="-336550" lvl="1" marL="91440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First we’ll spin up the notebook instance which will host the jupyter notebook.</a:t>
            </a:r>
            <a:endParaRPr sz="1700">
              <a:latin typeface="Gill Sans"/>
              <a:ea typeface="Gill Sans"/>
              <a:cs typeface="Gill Sans"/>
              <a:sym typeface="Gill Sans"/>
            </a:endParaRPr>
          </a:p>
          <a:p>
            <a:pPr indent="-336550" lvl="1" marL="91440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Upload the data to S3 bucket.</a:t>
            </a:r>
            <a:endParaRPr sz="1700">
              <a:latin typeface="Gill Sans"/>
              <a:ea typeface="Gill Sans"/>
              <a:cs typeface="Gill Sans"/>
              <a:sym typeface="Gill Sans"/>
            </a:endParaRPr>
          </a:p>
          <a:p>
            <a:pPr indent="-336550" lvl="1" marL="91440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Train the model. During training SageMaker finds the data from S3.</a:t>
            </a:r>
            <a:endParaRPr sz="1700">
              <a:latin typeface="Gill Sans"/>
              <a:ea typeface="Gill Sans"/>
              <a:cs typeface="Gill Sans"/>
              <a:sym typeface="Gill Sans"/>
            </a:endParaRPr>
          </a:p>
          <a:p>
            <a:pPr indent="-336550" lvl="1" marL="91440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Deploy the model to Amazon EC2</a:t>
            </a:r>
            <a:endParaRPr sz="1700">
              <a:latin typeface="Gill Sans"/>
              <a:ea typeface="Gill Sans"/>
              <a:cs typeface="Gill Sans"/>
              <a:sym typeface="Gill Sans"/>
            </a:endParaRPr>
          </a:p>
          <a:p>
            <a:pPr indent="-336550" lvl="1" marL="914400" rtl="0" algn="l">
              <a:lnSpc>
                <a:spcPct val="150000"/>
              </a:lnSpc>
              <a:spcBef>
                <a:spcPts val="0"/>
              </a:spcBef>
              <a:spcAft>
                <a:spcPts val="0"/>
              </a:spcAft>
              <a:buSzPts val="1700"/>
              <a:buFont typeface="Gill Sans"/>
              <a:buChar char="○"/>
            </a:pPr>
            <a:r>
              <a:rPr lang="en-US" sz="1700">
                <a:latin typeface="Gill Sans"/>
                <a:ea typeface="Gill Sans"/>
                <a:cs typeface="Gill Sans"/>
                <a:sym typeface="Gill Sans"/>
              </a:rPr>
              <a:t>Then we can evaluate the model.</a:t>
            </a:r>
            <a:endParaRPr sz="1700">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06e393a17a_0_0"/>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CONCLUSION</a:t>
            </a:r>
            <a:endParaRPr/>
          </a:p>
        </p:txBody>
      </p:sp>
      <p:sp>
        <p:nvSpPr>
          <p:cNvPr id="194" name="Google Shape;194;g106e393a17a_0_0"/>
          <p:cNvSpPr txBox="1"/>
          <p:nvPr/>
        </p:nvSpPr>
        <p:spPr>
          <a:xfrm>
            <a:off x="1451575" y="2063450"/>
            <a:ext cx="9603300" cy="3410700"/>
          </a:xfrm>
          <a:prstGeom prst="rect">
            <a:avLst/>
          </a:prstGeom>
          <a:noFill/>
          <a:ln>
            <a:noFill/>
          </a:ln>
        </p:spPr>
        <p:txBody>
          <a:bodyPr anchorCtr="0" anchor="t" bIns="91425" lIns="91425" spcFirstLastPara="1" rIns="91425" wrap="square" tIns="91425">
            <a:noAutofit/>
          </a:bodyPr>
          <a:lstStyle/>
          <a:p>
            <a:pPr indent="-336550" lvl="0" marL="457200" rtl="0" algn="just">
              <a:lnSpc>
                <a:spcPct val="107916"/>
              </a:lnSpc>
              <a:spcBef>
                <a:spcPts val="900"/>
              </a:spcBef>
              <a:spcAft>
                <a:spcPts val="0"/>
              </a:spcAft>
              <a:buSzPts val="1700"/>
              <a:buFont typeface="Gill Sans"/>
              <a:buChar char="●"/>
            </a:pPr>
            <a:r>
              <a:rPr lang="en-US" sz="1700">
                <a:solidFill>
                  <a:schemeClr val="dk1"/>
                </a:solidFill>
                <a:latin typeface="Gill Sans"/>
                <a:ea typeface="Gill Sans"/>
                <a:cs typeface="Gill Sans"/>
                <a:sym typeface="Gill Sans"/>
              </a:rPr>
              <a:t>Using fractal clustering, we got more fine grained results which is more accurate than increasing the overall number of clusters initially.</a:t>
            </a:r>
            <a:endParaRPr sz="1700">
              <a:solidFill>
                <a:schemeClr val="dk1"/>
              </a:solidFill>
              <a:latin typeface="Gill Sans"/>
              <a:ea typeface="Gill Sans"/>
              <a:cs typeface="Gill Sans"/>
              <a:sym typeface="Gill Sans"/>
            </a:endParaRPr>
          </a:p>
          <a:p>
            <a:pPr indent="-336550" lvl="1" marL="914400" rtl="0" algn="just">
              <a:lnSpc>
                <a:spcPct val="107916"/>
              </a:lnSpc>
              <a:spcBef>
                <a:spcPts val="900"/>
              </a:spcBef>
              <a:spcAft>
                <a:spcPts val="0"/>
              </a:spcAft>
              <a:buClr>
                <a:schemeClr val="dk1"/>
              </a:buClr>
              <a:buSzPts val="1700"/>
              <a:buFont typeface="Gill Sans"/>
              <a:buChar char="○"/>
            </a:pPr>
            <a:r>
              <a:rPr lang="en-US" sz="1700">
                <a:solidFill>
                  <a:schemeClr val="dk1"/>
                </a:solidFill>
                <a:latin typeface="Gill Sans"/>
                <a:ea typeface="Gill Sans"/>
                <a:cs typeface="Gill Sans"/>
                <a:sym typeface="Gill Sans"/>
              </a:rPr>
              <a:t>we were able to find out the most profitable investment properties in San Diego through the Zillow dataset. </a:t>
            </a:r>
            <a:endParaRPr sz="1700">
              <a:solidFill>
                <a:schemeClr val="dk1"/>
              </a:solidFill>
              <a:latin typeface="Gill Sans"/>
              <a:ea typeface="Gill Sans"/>
              <a:cs typeface="Gill Sans"/>
              <a:sym typeface="Gill Sans"/>
            </a:endParaRPr>
          </a:p>
          <a:p>
            <a:pPr indent="-336550" lvl="0" marL="457200" rtl="0" algn="just">
              <a:lnSpc>
                <a:spcPct val="107916"/>
              </a:lnSpc>
              <a:spcBef>
                <a:spcPts val="900"/>
              </a:spcBef>
              <a:spcAft>
                <a:spcPts val="0"/>
              </a:spcAft>
              <a:buClr>
                <a:schemeClr val="dk1"/>
              </a:buClr>
              <a:buSzPts val="1700"/>
              <a:buFont typeface="Gill Sans"/>
              <a:buChar char="●"/>
            </a:pPr>
            <a:r>
              <a:rPr lang="en-US" sz="1700">
                <a:solidFill>
                  <a:schemeClr val="dk1"/>
                </a:solidFill>
                <a:latin typeface="Gill Sans"/>
                <a:ea typeface="Gill Sans"/>
                <a:cs typeface="Gill Sans"/>
                <a:sym typeface="Gill Sans"/>
              </a:rPr>
              <a:t>Also, feature importance helped us  a lot in using the important features and reducing noise, for this we leveraged gini scores, correlation matrix, PCA and shapley values. </a:t>
            </a:r>
            <a:endParaRPr sz="1700">
              <a:solidFill>
                <a:schemeClr val="dk1"/>
              </a:solidFill>
              <a:latin typeface="Gill Sans"/>
              <a:ea typeface="Gill Sans"/>
              <a:cs typeface="Gill Sans"/>
              <a:sym typeface="Gill Sans"/>
            </a:endParaRPr>
          </a:p>
          <a:p>
            <a:pPr indent="-336550" lvl="0" marL="457200" rtl="0" algn="just">
              <a:lnSpc>
                <a:spcPct val="107916"/>
              </a:lnSpc>
              <a:spcBef>
                <a:spcPts val="900"/>
              </a:spcBef>
              <a:spcAft>
                <a:spcPts val="0"/>
              </a:spcAft>
              <a:buClr>
                <a:schemeClr val="dk1"/>
              </a:buClr>
              <a:buSzPts val="1700"/>
              <a:buFont typeface="Gill Sans"/>
              <a:buChar char="●"/>
            </a:pPr>
            <a:r>
              <a:rPr lang="en-US" sz="1700">
                <a:solidFill>
                  <a:schemeClr val="dk1"/>
                </a:solidFill>
                <a:latin typeface="Gill Sans"/>
                <a:ea typeface="Gill Sans"/>
                <a:cs typeface="Gill Sans"/>
                <a:sym typeface="Gill Sans"/>
              </a:rPr>
              <a:t>We could increase the accuracy of our model by enriching the data using amalgamation.</a:t>
            </a:r>
            <a:endParaRPr sz="1700">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06fdfa83b4_1_18"/>
          <p:cNvSpPr txBox="1"/>
          <p:nvPr>
            <p:ph idx="4294967295" type="title"/>
          </p:nvPr>
        </p:nvSpPr>
        <p:spPr>
          <a:xfrm>
            <a:off x="3402029" y="251216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7000"/>
              <a:t>Thank you!!!</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idx="4294967295" type="title"/>
          </p:nvPr>
        </p:nvSpPr>
        <p:spPr>
          <a:xfrm>
            <a:off x="739299" y="185911"/>
            <a:ext cx="10534200" cy="9816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b="1" lang="en-US" sz="2700"/>
              <a:t>WHAT ARE THE BENEFITS OF INVESTING IN REAL ESTATE?</a:t>
            </a:r>
            <a:br>
              <a:rPr b="1" lang="en-US"/>
            </a:br>
            <a:endParaRPr/>
          </a:p>
        </p:txBody>
      </p:sp>
      <p:sp>
        <p:nvSpPr>
          <p:cNvPr id="108" name="Google Shape;108;p3"/>
          <p:cNvSpPr txBox="1"/>
          <p:nvPr/>
        </p:nvSpPr>
        <p:spPr>
          <a:xfrm>
            <a:off x="179402" y="869448"/>
            <a:ext cx="11833200" cy="6372300"/>
          </a:xfrm>
          <a:prstGeom prst="rect">
            <a:avLst/>
          </a:prstGeom>
          <a:noFill/>
          <a:ln>
            <a:noFill/>
          </a:ln>
        </p:spPr>
        <p:txBody>
          <a:bodyPr anchorCtr="0" anchor="t" bIns="45700" lIns="91425" spcFirstLastPara="1" rIns="91425" wrap="square" tIns="45700">
            <a:spAutoFit/>
          </a:bodyPr>
          <a:lstStyle/>
          <a:p>
            <a:pPr indent="0" lvl="0" marL="0" rtl="0" algn="l">
              <a:lnSpc>
                <a:spcPct val="132000"/>
              </a:lnSpc>
              <a:spcBef>
                <a:spcPts val="0"/>
              </a:spcBef>
              <a:spcAft>
                <a:spcPts val="0"/>
              </a:spcAft>
              <a:buSzPts val="1100"/>
              <a:buNone/>
            </a:pPr>
            <a:r>
              <a:rPr b="1" lang="en-US" sz="1500">
                <a:solidFill>
                  <a:srgbClr val="1C1B1A"/>
                </a:solidFill>
              </a:rPr>
              <a:t>1. Great Returns</a:t>
            </a:r>
            <a:endParaRPr b="1" sz="1500">
              <a:solidFill>
                <a:srgbClr val="1C1B1A"/>
              </a:solidFill>
            </a:endParaRPr>
          </a:p>
          <a:p>
            <a:pPr indent="0" lvl="0" marL="0" rtl="0" algn="l">
              <a:lnSpc>
                <a:spcPct val="160000"/>
              </a:lnSpc>
              <a:spcBef>
                <a:spcPts val="0"/>
              </a:spcBef>
              <a:spcAft>
                <a:spcPts val="0"/>
              </a:spcAft>
              <a:buSzPts val="1100"/>
              <a:buNone/>
            </a:pPr>
            <a:r>
              <a:rPr lang="en-US">
                <a:solidFill>
                  <a:srgbClr val="1C1B1A"/>
                </a:solidFill>
              </a:rPr>
              <a:t>As the real estate you own increases in value over time, you can sell it for a solid profit. </a:t>
            </a:r>
            <a:endParaRPr>
              <a:solidFill>
                <a:srgbClr val="1C1B1A"/>
              </a:solidFill>
            </a:endParaRPr>
          </a:p>
          <a:p>
            <a:pPr indent="0" lvl="0" marL="0" rtl="0" algn="l">
              <a:lnSpc>
                <a:spcPct val="132000"/>
              </a:lnSpc>
              <a:spcBef>
                <a:spcPts val="0"/>
              </a:spcBef>
              <a:spcAft>
                <a:spcPts val="0"/>
              </a:spcAft>
              <a:buSzPts val="1100"/>
              <a:buNone/>
            </a:pPr>
            <a:r>
              <a:rPr b="1" lang="en-US" sz="1500">
                <a:solidFill>
                  <a:srgbClr val="1C1B1A"/>
                </a:solidFill>
              </a:rPr>
              <a:t>2. Diversification</a:t>
            </a:r>
            <a:endParaRPr b="1" sz="1500">
              <a:solidFill>
                <a:srgbClr val="1C1B1A"/>
              </a:solidFill>
            </a:endParaRPr>
          </a:p>
          <a:p>
            <a:pPr indent="0" lvl="0" marL="0" rtl="0" algn="l">
              <a:lnSpc>
                <a:spcPct val="160000"/>
              </a:lnSpc>
              <a:spcBef>
                <a:spcPts val="0"/>
              </a:spcBef>
              <a:spcAft>
                <a:spcPts val="0"/>
              </a:spcAft>
              <a:buSzPts val="1100"/>
              <a:buNone/>
            </a:pPr>
            <a:r>
              <a:rPr lang="en-US">
                <a:solidFill>
                  <a:srgbClr val="1C1B1A"/>
                </a:solidFill>
              </a:rPr>
              <a:t>Adding real estate to your investments boosts your diversification, which can protect you in times of economic turmoil. Say certain stocks are suffering because of an economic downturn. The investment properties in your portfolio might still be increasing in value, protecting you from the losses your other investments are taking.</a:t>
            </a:r>
            <a:endParaRPr>
              <a:solidFill>
                <a:srgbClr val="1C1B1A"/>
              </a:solidFill>
            </a:endParaRPr>
          </a:p>
          <a:p>
            <a:pPr indent="0" lvl="0" marL="0" rtl="0" algn="l">
              <a:lnSpc>
                <a:spcPct val="132000"/>
              </a:lnSpc>
              <a:spcBef>
                <a:spcPts val="0"/>
              </a:spcBef>
              <a:spcAft>
                <a:spcPts val="0"/>
              </a:spcAft>
              <a:buSzPts val="1100"/>
              <a:buNone/>
            </a:pPr>
            <a:r>
              <a:rPr b="1" lang="en-US" sz="1500">
                <a:solidFill>
                  <a:srgbClr val="1C1B1A"/>
                </a:solidFill>
              </a:rPr>
              <a:t>3. Protection Against Inflation</a:t>
            </a:r>
            <a:endParaRPr b="1" sz="1500">
              <a:solidFill>
                <a:srgbClr val="1C1B1A"/>
              </a:solidFill>
            </a:endParaRPr>
          </a:p>
          <a:p>
            <a:pPr indent="0" lvl="0" marL="0" rtl="0" algn="l">
              <a:lnSpc>
                <a:spcPct val="160000"/>
              </a:lnSpc>
              <a:spcBef>
                <a:spcPts val="0"/>
              </a:spcBef>
              <a:spcAft>
                <a:spcPts val="0"/>
              </a:spcAft>
              <a:buSzPts val="1100"/>
              <a:buNone/>
            </a:pPr>
            <a:r>
              <a:rPr lang="en-US">
                <a:solidFill>
                  <a:srgbClr val="1C1B1A"/>
                </a:solidFill>
              </a:rPr>
              <a:t>Real estate investments are considered to offer protection against inflation. When the prices of goods and services are rising, home values and rents typically increase, too. Investment properties, then, can provide you with rising monthly income and appreciation to help protect you financially when the costs of everything else is going up, too.</a:t>
            </a:r>
            <a:endParaRPr>
              <a:solidFill>
                <a:srgbClr val="1C1B1A"/>
              </a:solidFill>
            </a:endParaRPr>
          </a:p>
          <a:p>
            <a:pPr indent="0" lvl="0" marL="0" rtl="0" algn="l">
              <a:lnSpc>
                <a:spcPct val="132000"/>
              </a:lnSpc>
              <a:spcBef>
                <a:spcPts val="0"/>
              </a:spcBef>
              <a:spcAft>
                <a:spcPts val="0"/>
              </a:spcAft>
              <a:buSzPts val="1100"/>
              <a:buNone/>
            </a:pPr>
            <a:r>
              <a:rPr b="1" lang="en-US" sz="1500">
                <a:solidFill>
                  <a:srgbClr val="1C1B1A"/>
                </a:solidFill>
              </a:rPr>
              <a:t>4. Tax Advantages</a:t>
            </a:r>
            <a:endParaRPr b="1" sz="1500">
              <a:solidFill>
                <a:srgbClr val="1C1B1A"/>
              </a:solidFill>
            </a:endParaRPr>
          </a:p>
          <a:p>
            <a:pPr indent="0" lvl="0" marL="0" rtl="0" algn="l">
              <a:lnSpc>
                <a:spcPct val="160000"/>
              </a:lnSpc>
              <a:spcBef>
                <a:spcPts val="0"/>
              </a:spcBef>
              <a:spcAft>
                <a:spcPts val="0"/>
              </a:spcAft>
              <a:buSzPts val="1100"/>
              <a:buNone/>
            </a:pPr>
            <a:r>
              <a:rPr lang="en-US">
                <a:solidFill>
                  <a:srgbClr val="1C1B1A"/>
                </a:solidFill>
              </a:rPr>
              <a:t>Investing in real estate comes with tax benefits. You can deduct several expenses associated with owning an investment property, including your property taxes, mortgage interest, property management fees, property insurance, the costs of ongoing maintenance, the cost of repairs and the money you pay to market your property to potential renters. If you sell your property for more than you paid for it, the gain you realized won't be taxed as income. Instead, it will be taxed as capital gains, which typically come with lower tax rates than does income.</a:t>
            </a:r>
            <a:endParaRPr>
              <a:solidFill>
                <a:srgbClr val="1C1B1A"/>
              </a:solidFill>
            </a:endParaRPr>
          </a:p>
          <a:p>
            <a:pPr indent="0" lvl="0" marL="0" rtl="0" algn="l">
              <a:lnSpc>
                <a:spcPct val="160000"/>
              </a:lnSpc>
              <a:spcBef>
                <a:spcPts val="0"/>
              </a:spcBef>
              <a:spcAft>
                <a:spcPts val="0"/>
              </a:spcAft>
              <a:buClr>
                <a:schemeClr val="dk1"/>
              </a:buClr>
              <a:buSzPts val="1100"/>
              <a:buFont typeface="Arial"/>
              <a:buNone/>
            </a:pPr>
            <a:r>
              <a:t/>
            </a:r>
            <a:endParaRPr>
              <a:solidFill>
                <a:srgbClr val="1C1B1A"/>
              </a:solidFill>
            </a:endParaRPr>
          </a:p>
          <a:p>
            <a:pPr indent="0" lvl="0" marL="0" marR="0" rtl="0" algn="just">
              <a:spcBef>
                <a:spcPts val="0"/>
              </a:spcBef>
              <a:spcAft>
                <a:spcPts val="0"/>
              </a:spcAft>
              <a:buNone/>
            </a:pPr>
            <a:r>
              <a:t/>
            </a:r>
            <a:endParaRPr b="1" sz="2000">
              <a:solidFill>
                <a:schemeClr val="dk1"/>
              </a:solidFill>
              <a:latin typeface="Gill Sans"/>
              <a:ea typeface="Gill Sans"/>
              <a:cs typeface="Gill Sans"/>
              <a:sym typeface="Gill Sans"/>
            </a:endParaRPr>
          </a:p>
          <a:p>
            <a:pPr indent="0" lvl="0" marL="0" marR="0" rtl="0" algn="just">
              <a:spcBef>
                <a:spcPts val="0"/>
              </a:spcBef>
              <a:spcAft>
                <a:spcPts val="0"/>
              </a:spcAft>
              <a:buNone/>
            </a:pPr>
            <a:r>
              <a:t/>
            </a:r>
            <a:endParaRPr b="0" i="0" sz="2000" u="none" cap="none" strike="noStrike">
              <a:solidFill>
                <a:schemeClr val="dk1"/>
              </a:solidFill>
              <a:latin typeface="Gill Sans"/>
              <a:ea typeface="Gill Sans"/>
              <a:cs typeface="Gill Sans"/>
              <a:sym typeface="Gill Sans"/>
            </a:endParaRPr>
          </a:p>
          <a:p>
            <a:pPr indent="0" lvl="0" marL="0" marR="0" rtl="0" algn="just">
              <a:spcBef>
                <a:spcPts val="0"/>
              </a:spcBef>
              <a:spcAft>
                <a:spcPts val="0"/>
              </a:spcAft>
              <a:buNone/>
            </a:pPr>
            <a:r>
              <a:t/>
            </a:r>
            <a:endParaRPr b="0" i="0" sz="2000" u="none" cap="none" strike="noStrike">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913200" y="966625"/>
            <a:ext cx="10195500" cy="10491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b="1" lang="en-US" sz="2900"/>
              <a:t>HOW DO RENTAL PROPERTIES HELP US EARN MONEY?</a:t>
            </a:r>
            <a:br>
              <a:rPr b="1" lang="en-US"/>
            </a:br>
            <a:endParaRPr/>
          </a:p>
        </p:txBody>
      </p:sp>
      <p:sp>
        <p:nvSpPr>
          <p:cNvPr id="114" name="Google Shape;114;p4"/>
          <p:cNvSpPr txBox="1"/>
          <p:nvPr>
            <p:ph idx="1" type="body"/>
          </p:nvPr>
        </p:nvSpPr>
        <p:spPr>
          <a:xfrm>
            <a:off x="443020" y="2015732"/>
            <a:ext cx="11305959"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Real estate can earn money over the short term and long term through income as well as appreciation.</a:t>
            </a:r>
            <a:endParaRPr/>
          </a:p>
        </p:txBody>
      </p:sp>
      <p:pic>
        <p:nvPicPr>
          <p:cNvPr id="115" name="Google Shape;115;p4"/>
          <p:cNvPicPr preferRelativeResize="0"/>
          <p:nvPr/>
        </p:nvPicPr>
        <p:blipFill rotWithShape="1">
          <a:blip r:embed="rId3">
            <a:alphaModFix/>
          </a:blip>
          <a:srcRect b="0" l="0" r="0" t="0"/>
          <a:stretch/>
        </p:blipFill>
        <p:spPr>
          <a:xfrm>
            <a:off x="521694" y="2547278"/>
            <a:ext cx="3712681" cy="3551649"/>
          </a:xfrm>
          <a:prstGeom prst="rect">
            <a:avLst/>
          </a:prstGeom>
          <a:noFill/>
          <a:ln>
            <a:noFill/>
          </a:ln>
        </p:spPr>
      </p:pic>
      <p:sp>
        <p:nvSpPr>
          <p:cNvPr id="116" name="Google Shape;116;p4"/>
          <p:cNvSpPr txBox="1"/>
          <p:nvPr/>
        </p:nvSpPr>
        <p:spPr>
          <a:xfrm>
            <a:off x="4416213" y="2891941"/>
            <a:ext cx="763511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Gill Sans"/>
                <a:ea typeface="Gill Sans"/>
                <a:cs typeface="Gill Sans"/>
                <a:sym typeface="Gill Sans"/>
              </a:rPr>
              <a:t>Value Appreciation</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value of real estate properties appreciates with time. This means as the price of the property goes up over time, you will earn more and will be able to pay your mortgage quickly.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Recurring Cash Flow</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Rental properties generate recurring income meaning you won't have to put out too much effort to maintain it. It can be an excellent way to ensure financial security before you retire, or just have extra money in the bank.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THINGS TO KNOW BEFORE RENTAL INVESTMENT</a:t>
            </a:r>
            <a:endParaRPr/>
          </a:p>
        </p:txBody>
      </p:sp>
      <p:sp>
        <p:nvSpPr>
          <p:cNvPr id="122" name="Google Shape;122;p5"/>
          <p:cNvSpPr txBox="1"/>
          <p:nvPr>
            <p:ph idx="1" type="body"/>
          </p:nvPr>
        </p:nvSpPr>
        <p:spPr>
          <a:xfrm>
            <a:off x="98474" y="1969478"/>
            <a:ext cx="12093525" cy="4084004"/>
          </a:xfrm>
          <a:prstGeom prst="rect">
            <a:avLst/>
          </a:prstGeom>
          <a:noFill/>
          <a:ln>
            <a:noFill/>
          </a:ln>
        </p:spPr>
        <p:txBody>
          <a:bodyPr anchorCtr="0" anchor="t" bIns="45700" lIns="91425" spcFirstLastPara="1" rIns="91425" wrap="square" tIns="45700">
            <a:normAutofit fontScale="25000" lnSpcReduction="20000"/>
          </a:bodyPr>
          <a:lstStyle/>
          <a:p>
            <a:pPr indent="-241328" lvl="0" marL="228600" rtl="0" algn="l">
              <a:lnSpc>
                <a:spcPct val="120000"/>
              </a:lnSpc>
              <a:spcBef>
                <a:spcPts val="0"/>
              </a:spcBef>
              <a:spcAft>
                <a:spcPts val="0"/>
              </a:spcAft>
              <a:buSzPct val="100000"/>
              <a:buChar char="•"/>
            </a:pPr>
            <a:r>
              <a:rPr b="1" lang="en-US" sz="7601"/>
              <a:t>Neighborhood</a:t>
            </a:r>
            <a:r>
              <a:rPr lang="en-US" sz="7601"/>
              <a:t> -The neighborhood in which you buy will determine the types of tenants you attract and your vacancy rate. </a:t>
            </a:r>
            <a:endParaRPr sz="7601"/>
          </a:p>
          <a:p>
            <a:pPr indent="-241328" lvl="0" marL="228600" rtl="0" algn="l">
              <a:lnSpc>
                <a:spcPct val="120000"/>
              </a:lnSpc>
              <a:spcBef>
                <a:spcPts val="1000"/>
              </a:spcBef>
              <a:spcAft>
                <a:spcPts val="0"/>
              </a:spcAft>
              <a:buSzPct val="100000"/>
              <a:buChar char="•"/>
            </a:pPr>
            <a:r>
              <a:rPr b="1" lang="en-US" sz="7601"/>
              <a:t>Schools</a:t>
            </a:r>
            <a:r>
              <a:rPr lang="en-US" sz="7601"/>
              <a:t> - Consider the quality of the local schools. The overall value of your rental property comes into play when you eventually sell it. If there are no good schools nearby, it can affect the value of your investment.</a:t>
            </a:r>
            <a:endParaRPr sz="7601"/>
          </a:p>
          <a:p>
            <a:pPr indent="-241328" lvl="0" marL="228600" rtl="0" algn="l">
              <a:lnSpc>
                <a:spcPct val="120000"/>
              </a:lnSpc>
              <a:spcBef>
                <a:spcPts val="1000"/>
              </a:spcBef>
              <a:spcAft>
                <a:spcPts val="0"/>
              </a:spcAft>
              <a:buSzPct val="100000"/>
              <a:buChar char="•"/>
            </a:pPr>
            <a:r>
              <a:rPr b="1" lang="en-US" sz="7601"/>
              <a:t>Crime</a:t>
            </a:r>
            <a:r>
              <a:rPr lang="en-US" sz="7601"/>
              <a:t> - No one wants to live next door to a hot spot of criminal activity.  You can check about the frequency of a police presence in your neighborhood.</a:t>
            </a:r>
            <a:endParaRPr sz="7601"/>
          </a:p>
          <a:p>
            <a:pPr indent="-241328" lvl="0" marL="228600" rtl="0" algn="l">
              <a:lnSpc>
                <a:spcPct val="120000"/>
              </a:lnSpc>
              <a:spcBef>
                <a:spcPts val="1000"/>
              </a:spcBef>
              <a:spcAft>
                <a:spcPts val="0"/>
              </a:spcAft>
              <a:buSzPct val="100000"/>
              <a:buChar char="•"/>
            </a:pPr>
            <a:r>
              <a:rPr b="1" lang="en-US" sz="7601"/>
              <a:t>Average Rents - </a:t>
            </a:r>
            <a:r>
              <a:rPr lang="en-US" sz="7601"/>
              <a:t>Make sure any property you consider can bear enough rent to cover your mortgage payment, taxes, and other expenses. </a:t>
            </a:r>
            <a:endParaRPr sz="7601"/>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CRISP-DM</a:t>
            </a:r>
            <a:endParaRPr/>
          </a:p>
        </p:txBody>
      </p:sp>
      <p:sp>
        <p:nvSpPr>
          <p:cNvPr id="128" name="Google Shape;128;p6"/>
          <p:cNvSpPr txBox="1"/>
          <p:nvPr>
            <p:ph idx="1" type="body"/>
          </p:nvPr>
        </p:nvSpPr>
        <p:spPr>
          <a:xfrm>
            <a:off x="787791" y="2015732"/>
            <a:ext cx="11404209" cy="4037749"/>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0"/>
              </a:spcBef>
              <a:spcAft>
                <a:spcPts val="0"/>
              </a:spcAft>
              <a:buSzPct val="100000"/>
              <a:buNone/>
            </a:pPr>
            <a:r>
              <a:rPr b="1" lang="en-US"/>
              <a:t>What is CRISP-DM?</a:t>
            </a:r>
            <a:endParaRPr/>
          </a:p>
          <a:p>
            <a:pPr indent="0" lvl="0" marL="0" rtl="0" algn="l">
              <a:lnSpc>
                <a:spcPct val="120000"/>
              </a:lnSpc>
              <a:spcBef>
                <a:spcPts val="1000"/>
              </a:spcBef>
              <a:spcAft>
                <a:spcPts val="0"/>
              </a:spcAft>
              <a:buSzPct val="100000"/>
              <a:buNone/>
            </a:pPr>
            <a:r>
              <a:rPr lang="en-US"/>
              <a:t>The </a:t>
            </a:r>
            <a:r>
              <a:rPr b="1" lang="en-US"/>
              <a:t>CR</a:t>
            </a:r>
            <a:r>
              <a:rPr lang="en-US"/>
              <a:t>oss </a:t>
            </a:r>
            <a:r>
              <a:rPr b="1" lang="en-US"/>
              <a:t>I</a:t>
            </a:r>
            <a:r>
              <a:rPr lang="en-US"/>
              <a:t>ndustry </a:t>
            </a:r>
            <a:r>
              <a:rPr b="1" lang="en-US"/>
              <a:t>S</a:t>
            </a:r>
            <a:r>
              <a:rPr lang="en-US"/>
              <a:t>tandard </a:t>
            </a:r>
            <a:r>
              <a:rPr b="1" lang="en-US"/>
              <a:t>P</a:t>
            </a:r>
            <a:r>
              <a:rPr lang="en-US"/>
              <a:t>rocess for </a:t>
            </a:r>
            <a:r>
              <a:rPr b="1" lang="en-US"/>
              <a:t>D</a:t>
            </a:r>
            <a:r>
              <a:rPr lang="en-US"/>
              <a:t>ata </a:t>
            </a:r>
            <a:r>
              <a:rPr b="1" lang="en-US"/>
              <a:t>M</a:t>
            </a:r>
            <a:r>
              <a:rPr lang="en-US"/>
              <a:t>ining (</a:t>
            </a:r>
            <a:r>
              <a:rPr i="1" lang="en-US"/>
              <a:t>CRISP-DM</a:t>
            </a:r>
            <a:r>
              <a:rPr lang="en-US"/>
              <a:t>) is a process model with six phases that naturally describes the data science life cycle. It’s like a set of guardrails to help you plan, organize, and implement your data science project.</a:t>
            </a:r>
            <a:endParaRPr/>
          </a:p>
          <a:p>
            <a:pPr indent="0" lvl="0" marL="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b="1" lang="en-US"/>
              <a:t>Business understanding</a:t>
            </a:r>
            <a:r>
              <a:rPr lang="en-US"/>
              <a:t> – What does the business need?</a:t>
            </a:r>
            <a:endParaRPr/>
          </a:p>
          <a:p>
            <a:pPr indent="-228600" lvl="0" marL="228600" rtl="0" algn="l">
              <a:lnSpc>
                <a:spcPct val="120000"/>
              </a:lnSpc>
              <a:spcBef>
                <a:spcPts val="1000"/>
              </a:spcBef>
              <a:spcAft>
                <a:spcPts val="0"/>
              </a:spcAft>
              <a:buSzPct val="100000"/>
              <a:buChar char="•"/>
            </a:pPr>
            <a:r>
              <a:rPr b="1" lang="en-US"/>
              <a:t>Data understanding</a:t>
            </a:r>
            <a:r>
              <a:rPr lang="en-US"/>
              <a:t> – What data do we have / need? Is it clean?</a:t>
            </a:r>
            <a:endParaRPr/>
          </a:p>
          <a:p>
            <a:pPr indent="-228600" lvl="0" marL="228600" rtl="0" algn="l">
              <a:lnSpc>
                <a:spcPct val="120000"/>
              </a:lnSpc>
              <a:spcBef>
                <a:spcPts val="1000"/>
              </a:spcBef>
              <a:spcAft>
                <a:spcPts val="0"/>
              </a:spcAft>
              <a:buSzPct val="100000"/>
              <a:buChar char="•"/>
            </a:pPr>
            <a:r>
              <a:rPr b="1" lang="en-US"/>
              <a:t>Data preparation</a:t>
            </a:r>
            <a:r>
              <a:rPr lang="en-US"/>
              <a:t> – How do we organize the data for modeling?</a:t>
            </a:r>
            <a:endParaRPr/>
          </a:p>
          <a:p>
            <a:pPr indent="-228600" lvl="0" marL="228600" rtl="0" algn="l">
              <a:lnSpc>
                <a:spcPct val="120000"/>
              </a:lnSpc>
              <a:spcBef>
                <a:spcPts val="1000"/>
              </a:spcBef>
              <a:spcAft>
                <a:spcPts val="0"/>
              </a:spcAft>
              <a:buSzPct val="100000"/>
              <a:buChar char="•"/>
            </a:pPr>
            <a:r>
              <a:rPr b="1" lang="en-US"/>
              <a:t>Modeling</a:t>
            </a:r>
            <a:r>
              <a:rPr lang="en-US"/>
              <a:t> – What modeling techniques should we apply?</a:t>
            </a:r>
            <a:endParaRPr/>
          </a:p>
          <a:p>
            <a:pPr indent="-228600" lvl="0" marL="228600" rtl="0" algn="l">
              <a:lnSpc>
                <a:spcPct val="120000"/>
              </a:lnSpc>
              <a:spcBef>
                <a:spcPts val="1000"/>
              </a:spcBef>
              <a:spcAft>
                <a:spcPts val="0"/>
              </a:spcAft>
              <a:buSzPct val="100000"/>
              <a:buChar char="•"/>
            </a:pPr>
            <a:r>
              <a:rPr b="1" lang="en-US"/>
              <a:t>Evaluation</a:t>
            </a:r>
            <a:r>
              <a:rPr lang="en-US"/>
              <a:t> – Which model best meets the business objectives?</a:t>
            </a:r>
            <a:endParaRPr/>
          </a:p>
          <a:p>
            <a:pPr indent="-228600" lvl="0" marL="228600" rtl="0" algn="l">
              <a:lnSpc>
                <a:spcPct val="120000"/>
              </a:lnSpc>
              <a:spcBef>
                <a:spcPts val="1000"/>
              </a:spcBef>
              <a:spcAft>
                <a:spcPts val="0"/>
              </a:spcAft>
              <a:buSzPct val="100000"/>
              <a:buChar char="•"/>
            </a:pPr>
            <a:r>
              <a:rPr b="1" lang="en-US"/>
              <a:t>Deployment</a:t>
            </a:r>
            <a:r>
              <a:rPr lang="en-US"/>
              <a:t> – How do stakeholders access the results?</a:t>
            </a:r>
            <a:endParaRPr/>
          </a:p>
          <a:p>
            <a:pPr indent="0" lvl="0" marL="0" rtl="0" algn="l">
              <a:lnSpc>
                <a:spcPct val="120000"/>
              </a:lnSpc>
              <a:spcBef>
                <a:spcPts val="1000"/>
              </a:spcBef>
              <a:spcAft>
                <a:spcPts val="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1350365" y="1329136"/>
            <a:ext cx="9603275" cy="104923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Gill Sans"/>
              <a:buNone/>
            </a:pPr>
            <a:r>
              <a:rPr lang="en-US" sz="2400"/>
              <a:t>OBJECTIVE OF THIS PROJECT</a:t>
            </a:r>
            <a:endParaRPr/>
          </a:p>
        </p:txBody>
      </p:sp>
      <p:sp>
        <p:nvSpPr>
          <p:cNvPr id="134" name="Google Shape;134;p7"/>
          <p:cNvSpPr txBox="1"/>
          <p:nvPr>
            <p:ph idx="1" type="body"/>
          </p:nvPr>
        </p:nvSpPr>
        <p:spPr>
          <a:xfrm>
            <a:off x="1294361" y="1853754"/>
            <a:ext cx="10156742" cy="452739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200"/>
              <a:buNone/>
            </a:pPr>
            <a:r>
              <a:rPr lang="en-US" sz="2200"/>
              <a:t>An investor couldn't be more happier if he/she gets the combination below 5 data, which could be profitable, affordable and safe. </a:t>
            </a:r>
            <a:endParaRPr/>
          </a:p>
          <a:p>
            <a:pPr indent="0" lvl="0" marL="0" rtl="0" algn="l">
              <a:lnSpc>
                <a:spcPct val="120000"/>
              </a:lnSpc>
              <a:spcBef>
                <a:spcPts val="1000"/>
              </a:spcBef>
              <a:spcAft>
                <a:spcPts val="0"/>
              </a:spcAft>
              <a:buSzPts val="2200"/>
              <a:buNone/>
            </a:pPr>
            <a:r>
              <a:t/>
            </a:r>
            <a:endParaRPr sz="2200"/>
          </a:p>
          <a:p>
            <a:pPr indent="0" lvl="0" marL="0" rtl="0" algn="l">
              <a:lnSpc>
                <a:spcPct val="120000"/>
              </a:lnSpc>
              <a:spcBef>
                <a:spcPts val="1000"/>
              </a:spcBef>
              <a:spcAft>
                <a:spcPts val="0"/>
              </a:spcAft>
              <a:buSzPts val="2200"/>
              <a:buNone/>
            </a:pPr>
            <a:r>
              <a:rPr lang="en-US" sz="2200"/>
              <a:t>The objective of this project is to find such combination. Below are the given data which are directly related to the objective. We are trying to find such data, amalgamate them, do some analysis, prediction and provide the accuracy to the data which we have formed.</a:t>
            </a:r>
            <a:endParaRPr/>
          </a:p>
          <a:p>
            <a:pPr indent="0" lvl="0" marL="0" rtl="0" algn="l">
              <a:lnSpc>
                <a:spcPct val="120000"/>
              </a:lnSpc>
              <a:spcBef>
                <a:spcPts val="1000"/>
              </a:spcBef>
              <a:spcAft>
                <a:spcPts val="0"/>
              </a:spcAft>
              <a:buSzPts val="1800"/>
              <a:buNone/>
            </a:pPr>
            <a:r>
              <a:rPr b="1" lang="en-US" sz="1800"/>
              <a:t>    </a:t>
            </a:r>
            <a:r>
              <a:rPr b="1" lang="en-US" sz="1800">
                <a:highlight>
                  <a:srgbClr val="808080"/>
                </a:highlight>
              </a:rPr>
              <a:t> Good investment = Rent Estimate - Monthly Mortgage(HOA, Property Taxes, upkeep) &gt; 0</a:t>
            </a:r>
            <a:endParaRPr sz="1800">
              <a:highlight>
                <a:srgbClr val="808080"/>
              </a:highlight>
            </a:endParaRPr>
          </a:p>
          <a:p>
            <a:pPr indent="-101600" lvl="0" marL="228600" rtl="0" algn="l">
              <a:lnSpc>
                <a:spcPct val="120000"/>
              </a:lnSpc>
              <a:spcBef>
                <a:spcPts val="1000"/>
              </a:spcBef>
              <a:spcAft>
                <a:spcPts val="0"/>
              </a:spcAft>
              <a:buSzPts val="2000"/>
              <a:buNone/>
            </a:pPr>
            <a:r>
              <a:t/>
            </a:r>
            <a:endParaRPr/>
          </a:p>
        </p:txBody>
      </p:sp>
      <p:sp>
        <p:nvSpPr>
          <p:cNvPr id="135" name="Google Shape;135;p7"/>
          <p:cNvSpPr txBox="1"/>
          <p:nvPr/>
        </p:nvSpPr>
        <p:spPr>
          <a:xfrm>
            <a:off x="1294360" y="476849"/>
            <a:ext cx="9603275" cy="104923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Gill Sans"/>
              <a:buNone/>
            </a:pPr>
            <a:r>
              <a:rPr b="0" i="0" lang="en-US" sz="3200" u="sng" cap="none">
                <a:solidFill>
                  <a:schemeClr val="dk1"/>
                </a:solidFill>
                <a:latin typeface="Gill Sans"/>
                <a:ea typeface="Gill Sans"/>
                <a:cs typeface="Gill Sans"/>
                <a:sym typeface="Gill Sans"/>
              </a:rPr>
              <a:t>1. BUSINESS UNDERSTANDING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1451578" y="1391655"/>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Gill Sans"/>
              <a:buNone/>
            </a:pPr>
            <a:r>
              <a:rPr b="1" lang="en-US" sz="2400"/>
              <a:t>DATA SOURCE</a:t>
            </a:r>
            <a:endParaRPr/>
          </a:p>
        </p:txBody>
      </p:sp>
      <p:sp>
        <p:nvSpPr>
          <p:cNvPr id="141" name="Google Shape;141;p8"/>
          <p:cNvSpPr txBox="1"/>
          <p:nvPr>
            <p:ph idx="1" type="body"/>
          </p:nvPr>
        </p:nvSpPr>
        <p:spPr>
          <a:xfrm>
            <a:off x="46855" y="2097458"/>
            <a:ext cx="7439203" cy="345061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0"/>
              </a:spcBef>
              <a:spcAft>
                <a:spcPts val="0"/>
              </a:spcAft>
              <a:buSzPct val="100000"/>
              <a:buNone/>
            </a:pPr>
            <a:r>
              <a:rPr b="1" lang="en-US"/>
              <a:t>1. Zillow (Web Scraping)</a:t>
            </a:r>
            <a:endParaRPr/>
          </a:p>
          <a:p>
            <a:pPr indent="-228600" lvl="0" marL="228600" rtl="0" algn="l">
              <a:lnSpc>
                <a:spcPct val="120000"/>
              </a:lnSpc>
              <a:spcBef>
                <a:spcPts val="1000"/>
              </a:spcBef>
              <a:spcAft>
                <a:spcPts val="0"/>
              </a:spcAft>
              <a:buSzPct val="100000"/>
              <a:buChar char="•"/>
            </a:pPr>
            <a:r>
              <a:rPr lang="en-US"/>
              <a:t>Zillow is the leading real estate and rental marketplace dedicated to empowering consumers with data, inspiration and knowledge around a place.</a:t>
            </a:r>
            <a:endParaRPr/>
          </a:p>
          <a:p>
            <a:pPr indent="-228600" lvl="0" marL="228600" rtl="0" algn="l">
              <a:lnSpc>
                <a:spcPct val="120000"/>
              </a:lnSpc>
              <a:spcBef>
                <a:spcPts val="1000"/>
              </a:spcBef>
              <a:spcAft>
                <a:spcPts val="0"/>
              </a:spcAft>
              <a:buSzPct val="100000"/>
              <a:buChar char="•"/>
            </a:pPr>
            <a:r>
              <a:rPr lang="en-US"/>
              <a:t>Zillow serves the full lifecycle of owning and living in a home: buying, selling, renting, financing, remodeling and more. </a:t>
            </a:r>
            <a:endParaRPr/>
          </a:p>
          <a:p>
            <a:pPr indent="-228600" lvl="0" marL="228600" rtl="0" algn="l">
              <a:lnSpc>
                <a:spcPct val="120000"/>
              </a:lnSpc>
              <a:spcBef>
                <a:spcPts val="1000"/>
              </a:spcBef>
              <a:spcAft>
                <a:spcPts val="0"/>
              </a:spcAft>
              <a:buSzPct val="100000"/>
              <a:buChar char="•"/>
            </a:pPr>
            <a:r>
              <a:rPr lang="en-US"/>
              <a:t>It starts with Zillow's living database of more than 110 million U.S. homes - including homes for sale, homes for rent and homes not currently on the market, as well as Zestimate home values, Rent Zestimate, HOA,  Amenities and other home-related information. </a:t>
            </a:r>
            <a:endParaRPr/>
          </a:p>
          <a:p>
            <a:pPr indent="0" lvl="0" marL="0" rtl="0" algn="l">
              <a:lnSpc>
                <a:spcPct val="120000"/>
              </a:lnSpc>
              <a:spcBef>
                <a:spcPts val="1000"/>
              </a:spcBef>
              <a:spcAft>
                <a:spcPts val="0"/>
              </a:spcAft>
              <a:buSzPct val="100000"/>
              <a:buNone/>
            </a:pPr>
            <a:r>
              <a:t/>
            </a:r>
            <a:endParaRPr b="1"/>
          </a:p>
          <a:p>
            <a:pPr indent="-111125" lvl="0" marL="228600" rtl="0" algn="l">
              <a:lnSpc>
                <a:spcPct val="120000"/>
              </a:lnSpc>
              <a:spcBef>
                <a:spcPts val="1000"/>
              </a:spcBef>
              <a:spcAft>
                <a:spcPts val="0"/>
              </a:spcAft>
              <a:buSzPct val="100000"/>
              <a:buNone/>
            </a:pPr>
            <a:r>
              <a:t/>
            </a:r>
            <a:endParaRPr/>
          </a:p>
        </p:txBody>
      </p:sp>
      <p:sp>
        <p:nvSpPr>
          <p:cNvPr id="142" name="Google Shape;142;p8"/>
          <p:cNvSpPr txBox="1"/>
          <p:nvPr/>
        </p:nvSpPr>
        <p:spPr>
          <a:xfrm>
            <a:off x="3123028" y="75965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43" name="Google Shape;143;p8"/>
          <p:cNvSpPr txBox="1"/>
          <p:nvPr/>
        </p:nvSpPr>
        <p:spPr>
          <a:xfrm>
            <a:off x="1294360" y="476849"/>
            <a:ext cx="9603275" cy="104923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Gill Sans"/>
              <a:buNone/>
            </a:pPr>
            <a:r>
              <a:rPr b="0" i="0" lang="en-US" sz="3200" u="sng" cap="none">
                <a:solidFill>
                  <a:schemeClr val="dk1"/>
                </a:solidFill>
                <a:latin typeface="Gill Sans"/>
                <a:ea typeface="Gill Sans"/>
                <a:cs typeface="Gill Sans"/>
                <a:sym typeface="Gill Sans"/>
              </a:rPr>
              <a:t>1I. DATA UNDERSTANDING</a:t>
            </a:r>
            <a:endParaRPr/>
          </a:p>
        </p:txBody>
      </p:sp>
      <p:pic>
        <p:nvPicPr>
          <p:cNvPr id="144" name="Google Shape;144;p8"/>
          <p:cNvPicPr preferRelativeResize="0"/>
          <p:nvPr/>
        </p:nvPicPr>
        <p:blipFill rotWithShape="1">
          <a:blip r:embed="rId3">
            <a:alphaModFix/>
          </a:blip>
          <a:srcRect b="0" l="0" r="0" t="0"/>
          <a:stretch/>
        </p:blipFill>
        <p:spPr>
          <a:xfrm>
            <a:off x="7486058" y="1877777"/>
            <a:ext cx="4693002" cy="3889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1395309" y="1353160"/>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Gill Sans"/>
              <a:buNone/>
            </a:pPr>
            <a:r>
              <a:rPr b="1" lang="en-US" sz="2400"/>
              <a:t>DATA SOURCE (CRIME DATA)</a:t>
            </a:r>
            <a:endParaRPr b="1"/>
          </a:p>
        </p:txBody>
      </p:sp>
      <p:pic>
        <p:nvPicPr>
          <p:cNvPr id="150" name="Google Shape;150;p9"/>
          <p:cNvPicPr preferRelativeResize="0"/>
          <p:nvPr/>
        </p:nvPicPr>
        <p:blipFill>
          <a:blip r:embed="rId3">
            <a:alphaModFix/>
          </a:blip>
          <a:stretch>
            <a:fillRect/>
          </a:stretch>
        </p:blipFill>
        <p:spPr>
          <a:xfrm>
            <a:off x="3726700" y="2900373"/>
            <a:ext cx="8465299" cy="3153175"/>
          </a:xfrm>
          <a:prstGeom prst="rect">
            <a:avLst/>
          </a:prstGeom>
          <a:noFill/>
          <a:ln>
            <a:noFill/>
          </a:ln>
        </p:spPr>
      </p:pic>
      <p:sp>
        <p:nvSpPr>
          <p:cNvPr id="151" name="Google Shape;151;p9"/>
          <p:cNvSpPr txBox="1"/>
          <p:nvPr/>
        </p:nvSpPr>
        <p:spPr>
          <a:xfrm>
            <a:off x="85725" y="2843313"/>
            <a:ext cx="3414600" cy="3267300"/>
          </a:xfrm>
          <a:prstGeom prst="rect">
            <a:avLst/>
          </a:prstGeom>
          <a:noFill/>
          <a:ln>
            <a:noFill/>
          </a:ln>
        </p:spPr>
        <p:txBody>
          <a:bodyPr anchorCtr="0" anchor="t" bIns="91425" lIns="91425" spcFirstLastPara="1" rIns="91425" wrap="square" tIns="91425">
            <a:spAutoFit/>
          </a:bodyPr>
          <a:lstStyle/>
          <a:p>
            <a:pPr indent="-250825" lvl="0" marL="228600" rtl="0" algn="l">
              <a:lnSpc>
                <a:spcPct val="120000"/>
              </a:lnSpc>
              <a:spcBef>
                <a:spcPts val="1000"/>
              </a:spcBef>
              <a:spcAft>
                <a:spcPts val="0"/>
              </a:spcAft>
              <a:buClr>
                <a:schemeClr val="accent1"/>
              </a:buClr>
              <a:buSzPts val="2200"/>
              <a:buFont typeface="Gill Sans"/>
              <a:buChar char="•"/>
            </a:pPr>
            <a:r>
              <a:rPr lang="en-US" sz="1800">
                <a:latin typeface="Gill Sans"/>
                <a:ea typeface="Gill Sans"/>
                <a:cs typeface="Gill Sans"/>
                <a:sym typeface="Gill Sans"/>
              </a:rPr>
              <a:t>It consists multiple type of risks like robbery, rape, burglary, assualt, murder etc. </a:t>
            </a:r>
            <a:endParaRPr sz="1800">
              <a:latin typeface="Gill Sans"/>
              <a:ea typeface="Gill Sans"/>
              <a:cs typeface="Gill Sans"/>
              <a:sym typeface="Gill Sans"/>
            </a:endParaRPr>
          </a:p>
          <a:p>
            <a:pPr indent="-250825" lvl="0" marL="228600" rtl="0" algn="l">
              <a:lnSpc>
                <a:spcPct val="120000"/>
              </a:lnSpc>
              <a:spcBef>
                <a:spcPts val="1000"/>
              </a:spcBef>
              <a:spcAft>
                <a:spcPts val="0"/>
              </a:spcAft>
              <a:buClr>
                <a:schemeClr val="accent1"/>
              </a:buClr>
              <a:buSzPts val="2200"/>
              <a:buFont typeface="Gill Sans"/>
              <a:buChar char="•"/>
            </a:pPr>
            <a:r>
              <a:rPr lang="en-US" sz="1800">
                <a:latin typeface="Gill Sans"/>
                <a:ea typeface="Gill Sans"/>
                <a:cs typeface="Gill Sans"/>
                <a:sym typeface="Gill Sans"/>
              </a:rPr>
              <a:t>A total crime risk attribute is also available which is useful.</a:t>
            </a:r>
            <a:endParaRPr sz="1800">
              <a:latin typeface="Gill Sans"/>
              <a:ea typeface="Gill Sans"/>
              <a:cs typeface="Gill Sans"/>
              <a:sym typeface="Gill Sans"/>
            </a:endParaRPr>
          </a:p>
          <a:p>
            <a:pPr indent="-250825" lvl="0" marL="228600" rtl="0" algn="l">
              <a:lnSpc>
                <a:spcPct val="120000"/>
              </a:lnSpc>
              <a:spcBef>
                <a:spcPts val="1000"/>
              </a:spcBef>
              <a:spcAft>
                <a:spcPts val="0"/>
              </a:spcAft>
              <a:buClr>
                <a:schemeClr val="accent1"/>
              </a:buClr>
              <a:buSzPts val="2200"/>
              <a:buFont typeface="Gill Sans"/>
              <a:buChar char="•"/>
            </a:pPr>
            <a:r>
              <a:rPr lang="en-US" sz="1800">
                <a:latin typeface="Gill Sans"/>
                <a:ea typeface="Gill Sans"/>
                <a:cs typeface="Gill Sans"/>
                <a:sym typeface="Gill Sans"/>
              </a:rPr>
              <a:t>Median Household income is other important attribute of this dataset</a:t>
            </a:r>
            <a:endParaRPr sz="1800">
              <a:latin typeface="Gill Sans"/>
              <a:ea typeface="Gill Sans"/>
              <a:cs typeface="Gill Sans"/>
              <a:sym typeface="Gill Sans"/>
            </a:endParaRPr>
          </a:p>
        </p:txBody>
      </p:sp>
      <p:sp>
        <p:nvSpPr>
          <p:cNvPr id="152" name="Google Shape;152;p9"/>
          <p:cNvSpPr txBox="1"/>
          <p:nvPr/>
        </p:nvSpPr>
        <p:spPr>
          <a:xfrm>
            <a:off x="85725" y="2128850"/>
            <a:ext cx="12044400" cy="461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None/>
            </a:pPr>
            <a:r>
              <a:rPr b="1" lang="en-US" sz="1800">
                <a:solidFill>
                  <a:schemeClr val="dk1"/>
                </a:solidFill>
                <a:latin typeface="Gill Sans"/>
                <a:ea typeface="Gill Sans"/>
                <a:cs typeface="Gill Sans"/>
                <a:sym typeface="Gill Sans"/>
              </a:rPr>
              <a:t>Publicly available datasource</a:t>
            </a:r>
            <a:r>
              <a:rPr lang="en-US" sz="1800">
                <a:solidFill>
                  <a:schemeClr val="dk1"/>
                </a:solidFill>
                <a:latin typeface="Gill Sans"/>
                <a:ea typeface="Gill Sans"/>
                <a:cs typeface="Gill Sans"/>
                <a:sym typeface="Gill Sans"/>
              </a:rPr>
              <a:t>: </a:t>
            </a:r>
            <a:r>
              <a:rPr lang="en-US" sz="1800" u="sng">
                <a:solidFill>
                  <a:schemeClr val="hlink"/>
                </a:solidFill>
                <a:latin typeface="Gill Sans"/>
                <a:ea typeface="Gill Sans"/>
                <a:cs typeface="Gill Sans"/>
                <a:sym typeface="Gill Sans"/>
                <a:hlinkClick r:id="rId4"/>
              </a:rPr>
              <a:t>https://github.com/crfranch/San-Diego-Housing-Market/blob/master/crimes_merge_all.csv</a:t>
            </a:r>
            <a:endParaRPr sz="1800">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nvSpPr>
        <p:spPr>
          <a:xfrm>
            <a:off x="1294360" y="476849"/>
            <a:ext cx="9603275" cy="104923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Gill Sans"/>
              <a:buNone/>
            </a:pPr>
            <a:r>
              <a:rPr b="0" i="0" lang="en-US" sz="3200" u="sng" cap="none">
                <a:solidFill>
                  <a:schemeClr val="dk1"/>
                </a:solidFill>
                <a:latin typeface="Gill Sans"/>
                <a:ea typeface="Gill Sans"/>
                <a:cs typeface="Gill Sans"/>
                <a:sym typeface="Gill Sans"/>
              </a:rPr>
              <a:t>1I. DATA PREPARATION</a:t>
            </a:r>
            <a:endParaRPr/>
          </a:p>
        </p:txBody>
      </p:sp>
      <p:sp>
        <p:nvSpPr>
          <p:cNvPr id="158" name="Google Shape;158;p11"/>
          <p:cNvSpPr txBox="1"/>
          <p:nvPr/>
        </p:nvSpPr>
        <p:spPr>
          <a:xfrm>
            <a:off x="1294350" y="2228850"/>
            <a:ext cx="9792900" cy="3935400"/>
          </a:xfrm>
          <a:prstGeom prst="rect">
            <a:avLst/>
          </a:prstGeom>
          <a:noFill/>
          <a:ln>
            <a:noFill/>
          </a:ln>
        </p:spPr>
        <p:txBody>
          <a:bodyPr anchorCtr="0" anchor="t" bIns="91425" lIns="91425" spcFirstLastPara="1" rIns="91425" wrap="square" tIns="91425">
            <a:spAutoFit/>
          </a:bodyPr>
          <a:lstStyle/>
          <a:p>
            <a:pPr indent="-263525" lvl="0" marL="228600" rtl="0" algn="l">
              <a:lnSpc>
                <a:spcPct val="120000"/>
              </a:lnSpc>
              <a:spcBef>
                <a:spcPts val="1000"/>
              </a:spcBef>
              <a:spcAft>
                <a:spcPts val="0"/>
              </a:spcAft>
              <a:buClr>
                <a:schemeClr val="accent1"/>
              </a:buClr>
              <a:buSzPts val="2400"/>
              <a:buChar char="•"/>
            </a:pPr>
            <a:r>
              <a:rPr lang="en-US" sz="1800">
                <a:solidFill>
                  <a:schemeClr val="dk1"/>
                </a:solidFill>
                <a:latin typeface="Gill Sans"/>
                <a:ea typeface="Gill Sans"/>
                <a:cs typeface="Gill Sans"/>
                <a:sym typeface="Gill Sans"/>
              </a:rPr>
              <a:t>Data amalgamation of multiple datasets.</a:t>
            </a:r>
            <a:endParaRPr sz="1800">
              <a:solidFill>
                <a:schemeClr val="dk1"/>
              </a:solidFill>
              <a:latin typeface="Gill Sans"/>
              <a:ea typeface="Gill Sans"/>
              <a:cs typeface="Gill Sans"/>
              <a:sym typeface="Gill Sans"/>
            </a:endParaRPr>
          </a:p>
          <a:p>
            <a:pPr indent="-263525" lvl="0" marL="228600" rtl="0" algn="l">
              <a:lnSpc>
                <a:spcPct val="120000"/>
              </a:lnSpc>
              <a:spcBef>
                <a:spcPts val="1000"/>
              </a:spcBef>
              <a:spcAft>
                <a:spcPts val="0"/>
              </a:spcAft>
              <a:buClr>
                <a:schemeClr val="accent1"/>
              </a:buClr>
              <a:buSzPts val="2400"/>
              <a:buChar char="•"/>
            </a:pPr>
            <a:r>
              <a:rPr lang="en-US" sz="1800">
                <a:solidFill>
                  <a:schemeClr val="dk1"/>
                </a:solidFill>
                <a:latin typeface="Gill Sans"/>
                <a:ea typeface="Gill Sans"/>
                <a:cs typeface="Gill Sans"/>
                <a:sym typeface="Gill Sans"/>
              </a:rPr>
              <a:t>Checking for duplicates, Null values and Data types.</a:t>
            </a:r>
            <a:endParaRPr sz="1800">
              <a:solidFill>
                <a:schemeClr val="dk1"/>
              </a:solidFill>
              <a:latin typeface="Gill Sans"/>
              <a:ea typeface="Gill Sans"/>
              <a:cs typeface="Gill Sans"/>
              <a:sym typeface="Gill Sans"/>
            </a:endParaRPr>
          </a:p>
          <a:p>
            <a:pPr indent="-250825" lvl="0" marL="228600" rtl="0" algn="l">
              <a:lnSpc>
                <a:spcPct val="120000"/>
              </a:lnSpc>
              <a:spcBef>
                <a:spcPts val="1000"/>
              </a:spcBef>
              <a:spcAft>
                <a:spcPts val="0"/>
              </a:spcAft>
              <a:buClr>
                <a:schemeClr val="dk1"/>
              </a:buClr>
              <a:buSzPts val="2200"/>
              <a:buFont typeface="Gill Sans"/>
              <a:buChar char="•"/>
            </a:pPr>
            <a:r>
              <a:rPr lang="en-US" sz="1800">
                <a:solidFill>
                  <a:schemeClr val="dk1"/>
                </a:solidFill>
                <a:latin typeface="Gill Sans"/>
                <a:ea typeface="Gill Sans"/>
                <a:cs typeface="Gill Sans"/>
                <a:sym typeface="Gill Sans"/>
              </a:rPr>
              <a:t>Fetching San Diego dataset from US Housing dataset, using the ID of this dataset to scrape it from Zillow website. Then using the Zipcode of each data and fetching the crime data for that particluar zipcode.</a:t>
            </a:r>
            <a:endParaRPr sz="1800">
              <a:solidFill>
                <a:schemeClr val="dk1"/>
              </a:solidFill>
              <a:latin typeface="Gill Sans"/>
              <a:ea typeface="Gill Sans"/>
              <a:cs typeface="Gill Sans"/>
              <a:sym typeface="Gill Sans"/>
            </a:endParaRPr>
          </a:p>
          <a:p>
            <a:pPr indent="-250825" lvl="0" marL="228600" rtl="0" algn="l">
              <a:lnSpc>
                <a:spcPct val="120000"/>
              </a:lnSpc>
              <a:spcBef>
                <a:spcPts val="1000"/>
              </a:spcBef>
              <a:spcAft>
                <a:spcPts val="0"/>
              </a:spcAft>
              <a:buClr>
                <a:schemeClr val="dk1"/>
              </a:buClr>
              <a:buSzPts val="2200"/>
              <a:buFont typeface="Gill Sans"/>
              <a:buChar char="•"/>
            </a:pPr>
            <a:r>
              <a:rPr lang="en-US" sz="1800">
                <a:solidFill>
                  <a:schemeClr val="dk1"/>
                </a:solidFill>
                <a:latin typeface="Gill Sans"/>
                <a:ea typeface="Gill Sans"/>
                <a:cs typeface="Gill Sans"/>
                <a:sym typeface="Gill Sans"/>
              </a:rPr>
              <a:t>Filled out the null values from its mean calculation.</a:t>
            </a:r>
            <a:endParaRPr sz="1800">
              <a:solidFill>
                <a:schemeClr val="dk1"/>
              </a:solidFill>
              <a:latin typeface="Gill Sans"/>
              <a:ea typeface="Gill Sans"/>
              <a:cs typeface="Gill Sans"/>
              <a:sym typeface="Gill Sans"/>
            </a:endParaRPr>
          </a:p>
          <a:p>
            <a:pPr indent="-250825" lvl="0" marL="228600" rtl="0" algn="l">
              <a:lnSpc>
                <a:spcPct val="120000"/>
              </a:lnSpc>
              <a:spcBef>
                <a:spcPts val="1000"/>
              </a:spcBef>
              <a:spcAft>
                <a:spcPts val="0"/>
              </a:spcAft>
              <a:buClr>
                <a:schemeClr val="dk1"/>
              </a:buClr>
              <a:buSzPts val="2200"/>
              <a:buFont typeface="Gill Sans"/>
              <a:buChar char="•"/>
            </a:pPr>
            <a:r>
              <a:rPr lang="en-US" sz="1800">
                <a:solidFill>
                  <a:schemeClr val="dk1"/>
                </a:solidFill>
                <a:latin typeface="Gill Sans"/>
                <a:ea typeface="Gill Sans"/>
                <a:cs typeface="Gill Sans"/>
                <a:sym typeface="Gill Sans"/>
              </a:rPr>
              <a:t>Removed the unnecessary Columns and rows.</a:t>
            </a:r>
            <a:endParaRPr sz="1800">
              <a:solidFill>
                <a:schemeClr val="dk1"/>
              </a:solidFill>
              <a:latin typeface="Gill Sans"/>
              <a:ea typeface="Gill Sans"/>
              <a:cs typeface="Gill Sans"/>
              <a:sym typeface="Gill Sans"/>
            </a:endParaRPr>
          </a:p>
          <a:p>
            <a:pPr indent="-250825" lvl="0" marL="228600" rtl="0" algn="l">
              <a:lnSpc>
                <a:spcPct val="120000"/>
              </a:lnSpc>
              <a:spcBef>
                <a:spcPts val="1000"/>
              </a:spcBef>
              <a:spcAft>
                <a:spcPts val="0"/>
              </a:spcAft>
              <a:buClr>
                <a:schemeClr val="dk1"/>
              </a:buClr>
              <a:buSzPts val="2200"/>
              <a:buFont typeface="Gill Sans"/>
              <a:buChar char="•"/>
            </a:pPr>
            <a:r>
              <a:rPr lang="en-US" sz="1800">
                <a:solidFill>
                  <a:schemeClr val="dk1"/>
                </a:solidFill>
                <a:latin typeface="Gill Sans"/>
                <a:ea typeface="Gill Sans"/>
                <a:cs typeface="Gill Sans"/>
                <a:sym typeface="Gill Sans"/>
              </a:rPr>
              <a:t>PCA </a:t>
            </a:r>
            <a:r>
              <a:rPr lang="en-US" sz="1800">
                <a:solidFill>
                  <a:schemeClr val="dk1"/>
                </a:solidFill>
                <a:latin typeface="Gill Sans"/>
                <a:ea typeface="Gill Sans"/>
                <a:cs typeface="Gill Sans"/>
                <a:sym typeface="Gill Sans"/>
              </a:rPr>
              <a:t>dimensionality</a:t>
            </a:r>
            <a:r>
              <a:rPr lang="en-US" sz="1800">
                <a:solidFill>
                  <a:schemeClr val="dk1"/>
                </a:solidFill>
                <a:latin typeface="Gill Sans"/>
                <a:ea typeface="Gill Sans"/>
                <a:cs typeface="Gill Sans"/>
                <a:sym typeface="Gill Sans"/>
              </a:rPr>
              <a:t> reduction is been performed by selecting the required features.</a:t>
            </a:r>
            <a:endParaRPr sz="18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2021-12-01T19:57:27Z</dcterms:created>
  <dc:creator>Checkout</dc:creator>
</cp:coreProperties>
</file>