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8" r:id="rId5"/>
    <p:sldId id="262" r:id="rId6"/>
    <p:sldId id="263" r:id="rId7"/>
    <p:sldId id="264" r:id="rId8"/>
    <p:sldId id="265" r:id="rId9"/>
    <p:sldId id="281" r:id="rId10"/>
    <p:sldId id="280" r:id="rId11"/>
    <p:sldId id="271" r:id="rId12"/>
    <p:sldId id="269" r:id="rId13"/>
    <p:sldId id="275" r:id="rId14"/>
    <p:sldId id="278" r:id="rId15"/>
    <p:sldId id="266" r:id="rId16"/>
    <p:sldId id="270" r:id="rId17"/>
    <p:sldId id="268" r:id="rId18"/>
    <p:sldId id="290" r:id="rId19"/>
    <p:sldId id="292"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4EF6-B28D-DED7-B4E3-92725D519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1626CF-8E0C-E3E4-7BC0-2ADA728A3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54DCC7-69C4-E877-DE3D-E891B1984EF1}"/>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5" name="Footer Placeholder 4">
            <a:extLst>
              <a:ext uri="{FF2B5EF4-FFF2-40B4-BE49-F238E27FC236}">
                <a16:creationId xmlns:a16="http://schemas.microsoft.com/office/drawing/2014/main" id="{2AB35DC8-63AE-60FE-63D9-E1F7CE67F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E2700-EF6E-1E1A-F905-53E1ADB42F69}"/>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348669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31CD-A960-5425-0CB5-D723A08C2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24E5F-ED3C-8110-98D1-38E5970697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A7038-271E-5E08-8648-AFBF1CF1EB63}"/>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5" name="Footer Placeholder 4">
            <a:extLst>
              <a:ext uri="{FF2B5EF4-FFF2-40B4-BE49-F238E27FC236}">
                <a16:creationId xmlns:a16="http://schemas.microsoft.com/office/drawing/2014/main" id="{91D51B4F-74D5-3378-6ACC-C1B07F787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3DD04-F178-8B90-E2DB-FBB7BB0D4B1C}"/>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406137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A5B7A-CA06-EB48-8358-519BAEB7B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1E928-80B0-988D-2219-BE01DA674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C444E-1F35-9EDA-2B47-7B5B1C546644}"/>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5" name="Footer Placeholder 4">
            <a:extLst>
              <a:ext uri="{FF2B5EF4-FFF2-40B4-BE49-F238E27FC236}">
                <a16:creationId xmlns:a16="http://schemas.microsoft.com/office/drawing/2014/main" id="{6F83F048-6752-C35A-2D67-C187C3168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EB08C9-4E35-3BE1-8506-47DEF78620A1}"/>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200980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7E8A-10E1-205B-7D0C-032104E2F3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F56F65-AB55-7EFD-A81F-BEBF56B78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41D08-7C76-1EF5-3A78-E29FD75E84ED}"/>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5" name="Footer Placeholder 4">
            <a:extLst>
              <a:ext uri="{FF2B5EF4-FFF2-40B4-BE49-F238E27FC236}">
                <a16:creationId xmlns:a16="http://schemas.microsoft.com/office/drawing/2014/main" id="{778D58D4-E4C8-E9D3-D3A4-FB11211E1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60110-074E-57E8-3FEF-F5F0A6E7C823}"/>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19685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FE28-F576-FE33-627B-E974708494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105FE9-C8E6-0CD0-815C-79DCFA0DF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F3CAE-6322-0DF0-339F-56DF92335AF1}"/>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5" name="Footer Placeholder 4">
            <a:extLst>
              <a:ext uri="{FF2B5EF4-FFF2-40B4-BE49-F238E27FC236}">
                <a16:creationId xmlns:a16="http://schemas.microsoft.com/office/drawing/2014/main" id="{717A2C1C-935F-B4B6-20EC-E9DB6973F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D9726-35CC-2DB2-1C37-F59DF4C07452}"/>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421119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B4A2-54B8-A6DF-BCEF-A6888EF788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F80D46-7F4F-43E0-45C8-95B5AF976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E6D625-34A6-E44C-2675-89A5DA65D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1AC4BC-A8AD-3638-216F-AF2A9BE9A2B1}"/>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6" name="Footer Placeholder 5">
            <a:extLst>
              <a:ext uri="{FF2B5EF4-FFF2-40B4-BE49-F238E27FC236}">
                <a16:creationId xmlns:a16="http://schemas.microsoft.com/office/drawing/2014/main" id="{65A33253-7EA4-C123-62D3-B0038FAFA4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C3833-5F7D-533C-8FF6-8262B7CC26CB}"/>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168238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4A5A-621B-B9C8-F313-3DA2C55160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646759-846B-F5C8-5C58-39F485921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804E7-EF07-73DF-78BE-AB929866B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3E696C-B04A-76EF-5FEF-4EA20886E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6A9361-6541-92C1-18FC-59FB73E2FD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4D1F84-DC40-5693-2209-E3188F48BF0E}"/>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8" name="Footer Placeholder 7">
            <a:extLst>
              <a:ext uri="{FF2B5EF4-FFF2-40B4-BE49-F238E27FC236}">
                <a16:creationId xmlns:a16="http://schemas.microsoft.com/office/drawing/2014/main" id="{424D28C7-6828-D811-9609-31170C80BA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BAD4EB-7A20-1690-60B3-A26A8F6D9A18}"/>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224743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9405-F4B7-E446-1BD7-77909139A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24DB82-A5F7-3DD1-C1C7-959230FCF902}"/>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4" name="Footer Placeholder 3">
            <a:extLst>
              <a:ext uri="{FF2B5EF4-FFF2-40B4-BE49-F238E27FC236}">
                <a16:creationId xmlns:a16="http://schemas.microsoft.com/office/drawing/2014/main" id="{A488CBC0-8BA4-C091-89B6-2D8962302C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6B2030-F22D-8C40-7097-528CAC807D56}"/>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62580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E4D83-FBE5-512C-08AD-229FA598B78B}"/>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3" name="Footer Placeholder 2">
            <a:extLst>
              <a:ext uri="{FF2B5EF4-FFF2-40B4-BE49-F238E27FC236}">
                <a16:creationId xmlns:a16="http://schemas.microsoft.com/office/drawing/2014/main" id="{D7A343B3-9AC0-86F7-6650-6342D74201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C110E7-ECDE-82A9-85A3-A408CE23B490}"/>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317096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5F84-CACD-719F-D471-4DFD9B1EF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E58CD3-6B93-ACE7-3175-09E859644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96B502-A9B2-991B-93FF-3B36948DF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D42FB-0990-E3A6-9298-F4D59FF41456}"/>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6" name="Footer Placeholder 5">
            <a:extLst>
              <a:ext uri="{FF2B5EF4-FFF2-40B4-BE49-F238E27FC236}">
                <a16:creationId xmlns:a16="http://schemas.microsoft.com/office/drawing/2014/main" id="{8995AB69-7F15-028B-3EB7-67F664306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44B7AF-92D3-6D95-FA11-13EF7EBF5C80}"/>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369287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ADB3-CE18-7797-F759-52B5E253A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D6A10F-C078-8439-A998-310AEB3F5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897F9C-472D-1F02-A385-4D2DA869D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972F5-7614-8926-35C9-B250374694CB}"/>
              </a:ext>
            </a:extLst>
          </p:cNvPr>
          <p:cNvSpPr>
            <a:spLocks noGrp="1"/>
          </p:cNvSpPr>
          <p:nvPr>
            <p:ph type="dt" sz="half" idx="10"/>
          </p:nvPr>
        </p:nvSpPr>
        <p:spPr/>
        <p:txBody>
          <a:bodyPr/>
          <a:lstStyle/>
          <a:p>
            <a:fld id="{C4AF1C98-0276-4952-AE07-556D296DF2A2}" type="datetimeFigureOut">
              <a:rPr lang="en-IN" smtClean="0"/>
              <a:t>15-05-2023</a:t>
            </a:fld>
            <a:endParaRPr lang="en-IN"/>
          </a:p>
        </p:txBody>
      </p:sp>
      <p:sp>
        <p:nvSpPr>
          <p:cNvPr id="6" name="Footer Placeholder 5">
            <a:extLst>
              <a:ext uri="{FF2B5EF4-FFF2-40B4-BE49-F238E27FC236}">
                <a16:creationId xmlns:a16="http://schemas.microsoft.com/office/drawing/2014/main" id="{410A0617-3D0E-C706-500A-77D6F659A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52156-9A5F-EACA-19EB-70030A7861BE}"/>
              </a:ext>
            </a:extLst>
          </p:cNvPr>
          <p:cNvSpPr>
            <a:spLocks noGrp="1"/>
          </p:cNvSpPr>
          <p:nvPr>
            <p:ph type="sldNum" sz="quarter" idx="12"/>
          </p:nvPr>
        </p:nvSpPr>
        <p:spPr/>
        <p:txBody>
          <a:bodyPr/>
          <a:lstStyle/>
          <a:p>
            <a:fld id="{548EB27A-099F-4C33-8A5E-D236415B6334}" type="slidenum">
              <a:rPr lang="en-IN" smtClean="0"/>
              <a:t>‹#›</a:t>
            </a:fld>
            <a:endParaRPr lang="en-IN"/>
          </a:p>
        </p:txBody>
      </p:sp>
    </p:spTree>
    <p:extLst>
      <p:ext uri="{BB962C8B-B14F-4D97-AF65-F5344CB8AC3E}">
        <p14:creationId xmlns:p14="http://schemas.microsoft.com/office/powerpoint/2010/main" val="257918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1190A-A885-4C06-6419-AC98B5BC0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BFFB29-31D8-73A6-674C-55E867DB0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6559C-2D37-614D-5823-D27A1D593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F1C98-0276-4952-AE07-556D296DF2A2}" type="datetimeFigureOut">
              <a:rPr lang="en-IN" smtClean="0"/>
              <a:t>15-05-2023</a:t>
            </a:fld>
            <a:endParaRPr lang="en-IN"/>
          </a:p>
        </p:txBody>
      </p:sp>
      <p:sp>
        <p:nvSpPr>
          <p:cNvPr id="5" name="Footer Placeholder 4">
            <a:extLst>
              <a:ext uri="{FF2B5EF4-FFF2-40B4-BE49-F238E27FC236}">
                <a16:creationId xmlns:a16="http://schemas.microsoft.com/office/drawing/2014/main" id="{CCD453A6-E3B5-DC50-D767-F70496DE7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E4713C-57A8-3918-80C4-27E752A09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EB27A-099F-4C33-8A5E-D236415B6334}" type="slidenum">
              <a:rPr lang="en-IN" smtClean="0"/>
              <a:t>‹#›</a:t>
            </a:fld>
            <a:endParaRPr lang="en-IN"/>
          </a:p>
        </p:txBody>
      </p:sp>
    </p:spTree>
    <p:extLst>
      <p:ext uri="{BB962C8B-B14F-4D97-AF65-F5344CB8AC3E}">
        <p14:creationId xmlns:p14="http://schemas.microsoft.com/office/powerpoint/2010/main" val="123558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172.30.8.21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2020csb1087@iitrpr.ac.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DA7B-5D17-4061-EA87-034A202C0624}"/>
              </a:ext>
            </a:extLst>
          </p:cNvPr>
          <p:cNvSpPr>
            <a:spLocks noGrp="1"/>
          </p:cNvSpPr>
          <p:nvPr>
            <p:ph type="ctrTitle"/>
          </p:nvPr>
        </p:nvSpPr>
        <p:spPr>
          <a:xfrm>
            <a:off x="609599" y="469370"/>
            <a:ext cx="10972801" cy="2959630"/>
          </a:xfrm>
        </p:spPr>
        <p:txBody>
          <a:bodyPr>
            <a:normAutofit fontScale="90000"/>
          </a:bodyPr>
          <a:lstStyle/>
          <a:p>
            <a:br>
              <a:rPr lang="en-IN" dirty="0"/>
            </a:br>
            <a:r>
              <a:rPr lang="en-IN" dirty="0" err="1">
                <a:solidFill>
                  <a:schemeClr val="accent1"/>
                </a:solidFill>
              </a:rPr>
              <a:t>RnD</a:t>
            </a:r>
            <a:r>
              <a:rPr lang="en-IN" dirty="0">
                <a:solidFill>
                  <a:schemeClr val="accent1"/>
                </a:solidFill>
              </a:rPr>
              <a:t> Grants Management Portal</a:t>
            </a:r>
            <a:br>
              <a:rPr lang="en-IN" dirty="0">
                <a:solidFill>
                  <a:schemeClr val="accent1"/>
                </a:solidFill>
              </a:rPr>
            </a:br>
            <a:r>
              <a:rPr lang="en-IN" sz="4000" dirty="0"/>
              <a:t>CP301 Development Engineering Project</a:t>
            </a:r>
            <a:r>
              <a:rPr lang="en-US" sz="4000" dirty="0"/>
              <a:t>(AY 2023-24)</a:t>
            </a:r>
            <a:br>
              <a:rPr lang="en-IN" dirty="0"/>
            </a:br>
            <a:r>
              <a:rPr lang="en-IN" dirty="0">
                <a:solidFill>
                  <a:schemeClr val="accent1"/>
                </a:solidFill>
              </a:rPr>
              <a:t>Team T16 </a:t>
            </a:r>
            <a:br>
              <a:rPr lang="en-IN" dirty="0"/>
            </a:br>
            <a:r>
              <a:rPr lang="en-IN" dirty="0"/>
              <a:t>- </a:t>
            </a:r>
            <a:r>
              <a:rPr lang="en-IN" sz="3100" dirty="0"/>
              <a:t>Under the guidance of </a:t>
            </a:r>
            <a:r>
              <a:rPr lang="en-IN" sz="3100" dirty="0" err="1"/>
              <a:t>Dr.</a:t>
            </a:r>
            <a:r>
              <a:rPr lang="en-IN" sz="3100" dirty="0"/>
              <a:t> Puneet Goyal </a:t>
            </a:r>
            <a:endParaRPr lang="en-IN" dirty="0">
              <a:solidFill>
                <a:schemeClr val="accent1"/>
              </a:solidFill>
            </a:endParaRPr>
          </a:p>
        </p:txBody>
      </p:sp>
      <p:sp>
        <p:nvSpPr>
          <p:cNvPr id="3" name="Subtitle 2">
            <a:extLst>
              <a:ext uri="{FF2B5EF4-FFF2-40B4-BE49-F238E27FC236}">
                <a16:creationId xmlns:a16="http://schemas.microsoft.com/office/drawing/2014/main" id="{7A615FDE-382D-8193-3948-4EBC87159917}"/>
              </a:ext>
            </a:extLst>
          </p:cNvPr>
          <p:cNvSpPr>
            <a:spLocks noGrp="1"/>
          </p:cNvSpPr>
          <p:nvPr>
            <p:ph type="subTitle" idx="1"/>
          </p:nvPr>
        </p:nvSpPr>
        <p:spPr>
          <a:xfrm>
            <a:off x="1524000" y="3602038"/>
            <a:ext cx="9144000" cy="2387600"/>
          </a:xfrm>
        </p:spPr>
        <p:txBody>
          <a:bodyPr>
            <a:normAutofit/>
          </a:bodyPr>
          <a:lstStyle/>
          <a:p>
            <a:r>
              <a:rPr lang="en-IN" sz="1800" dirty="0"/>
              <a:t>Shruti: 2020csb1127 </a:t>
            </a:r>
          </a:p>
          <a:p>
            <a:r>
              <a:rPr lang="en-IN" sz="1800" dirty="0"/>
              <a:t>Sreya:2020csb1087 </a:t>
            </a:r>
          </a:p>
          <a:p>
            <a:r>
              <a:rPr lang="en-IN" sz="1800" dirty="0"/>
              <a:t>Vishnu:2020csb1097</a:t>
            </a:r>
          </a:p>
          <a:p>
            <a:r>
              <a:rPr lang="en-IN" sz="1800" dirty="0"/>
              <a:t> Lashyanth:2020csb1083 </a:t>
            </a:r>
          </a:p>
          <a:p>
            <a:r>
              <a:rPr lang="en-IN" u="sng" dirty="0">
                <a:solidFill>
                  <a:schemeClr val="accent1"/>
                </a:solidFill>
              </a:rPr>
              <a:t>https://rndgrantst16.onrender.com</a:t>
            </a:r>
          </a:p>
        </p:txBody>
      </p:sp>
      <p:pic>
        <p:nvPicPr>
          <p:cNvPr id="4" name="Picture 2" descr="Rationale behind the Logo of IIT Ropar | Indian Institute of Technology  Ropar">
            <a:extLst>
              <a:ext uri="{FF2B5EF4-FFF2-40B4-BE49-F238E27FC236}">
                <a16:creationId xmlns:a16="http://schemas.microsoft.com/office/drawing/2014/main" id="{5D795644-628A-F9A6-B6EF-E603EAF2E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25" y="5643067"/>
            <a:ext cx="1094731" cy="95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8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B418-C67F-363D-9471-61CA72E80AE9}"/>
              </a:ext>
            </a:extLst>
          </p:cNvPr>
          <p:cNvSpPr>
            <a:spLocks noGrp="1"/>
          </p:cNvSpPr>
          <p:nvPr>
            <p:ph idx="1"/>
          </p:nvPr>
        </p:nvSpPr>
        <p:spPr/>
        <p:txBody>
          <a:bodyPr/>
          <a:lstStyle/>
          <a:p>
            <a:pPr marL="0" indent="0">
              <a:buNone/>
            </a:pPr>
            <a:r>
              <a:rPr lang="en-US" dirty="0">
                <a:solidFill>
                  <a:schemeClr val="accent1"/>
                </a:solidFill>
              </a:rPr>
              <a:t>New features added</a:t>
            </a:r>
          </a:p>
          <a:p>
            <a:pPr marL="0" indent="0">
              <a:buNone/>
            </a:pPr>
            <a:r>
              <a:rPr lang="en-US" dirty="0">
                <a:solidFill>
                  <a:schemeClr val="tx1">
                    <a:lumMod val="85000"/>
                    <a:lumOff val="15000"/>
                  </a:schemeClr>
                </a:solidFill>
              </a:rPr>
              <a:t>Added many feature to manage users</a:t>
            </a:r>
          </a:p>
          <a:p>
            <a:r>
              <a:rPr lang="en-US" dirty="0">
                <a:solidFill>
                  <a:schemeClr val="tx1">
                    <a:lumMod val="85000"/>
                    <a:lumOff val="15000"/>
                  </a:schemeClr>
                </a:solidFill>
              </a:rPr>
              <a:t>Search users by emailed and department.</a:t>
            </a:r>
          </a:p>
          <a:p>
            <a:r>
              <a:rPr lang="en-US" dirty="0">
                <a:solidFill>
                  <a:schemeClr val="tx1">
                    <a:lumMod val="85000"/>
                    <a:lumOff val="15000"/>
                  </a:schemeClr>
                </a:solidFill>
              </a:rPr>
              <a:t>Added department to the users details.</a:t>
            </a:r>
          </a:p>
          <a:p>
            <a:r>
              <a:rPr lang="en-US" dirty="0">
                <a:solidFill>
                  <a:schemeClr val="tx1">
                    <a:lumMod val="85000"/>
                    <a:lumOff val="15000"/>
                  </a:schemeClr>
                </a:solidFill>
              </a:rPr>
              <a:t>Added option for import users.</a:t>
            </a:r>
          </a:p>
          <a:p>
            <a:r>
              <a:rPr lang="en-US" dirty="0">
                <a:solidFill>
                  <a:schemeClr val="tx1">
                    <a:lumMod val="85000"/>
                    <a:lumOff val="15000"/>
                  </a:schemeClr>
                </a:solidFill>
              </a:rPr>
              <a:t>Added a sample import for the import from excel.</a:t>
            </a:r>
          </a:p>
          <a:p>
            <a:r>
              <a:rPr lang="en-US" dirty="0">
                <a:solidFill>
                  <a:schemeClr val="tx1">
                    <a:lumMod val="85000"/>
                    <a:lumOff val="15000"/>
                  </a:schemeClr>
                </a:solidFill>
              </a:rPr>
              <a:t>Changed the frontend. </a:t>
            </a:r>
          </a:p>
          <a:p>
            <a:endParaRPr lang="en-IN" dirty="0"/>
          </a:p>
        </p:txBody>
      </p:sp>
    </p:spTree>
    <p:extLst>
      <p:ext uri="{BB962C8B-B14F-4D97-AF65-F5344CB8AC3E}">
        <p14:creationId xmlns:p14="http://schemas.microsoft.com/office/powerpoint/2010/main" val="400146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3A1D18-F61D-C287-FC4C-69446C275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7294" y="651933"/>
            <a:ext cx="8964706" cy="5867463"/>
          </a:xfrm>
        </p:spPr>
      </p:pic>
      <p:cxnSp>
        <p:nvCxnSpPr>
          <p:cNvPr id="8" name="Straight Arrow Connector 7">
            <a:extLst>
              <a:ext uri="{FF2B5EF4-FFF2-40B4-BE49-F238E27FC236}">
                <a16:creationId xmlns:a16="http://schemas.microsoft.com/office/drawing/2014/main" id="{888D307F-AA95-9BB9-83BA-CAFA2E3D0A5A}"/>
              </a:ext>
            </a:extLst>
          </p:cNvPr>
          <p:cNvCxnSpPr>
            <a:cxnSpLocks/>
          </p:cNvCxnSpPr>
          <p:nvPr/>
        </p:nvCxnSpPr>
        <p:spPr>
          <a:xfrm flipH="1">
            <a:off x="2675965" y="3012141"/>
            <a:ext cx="9901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121C5A8-2CCC-7821-046F-985393034CD5}"/>
              </a:ext>
            </a:extLst>
          </p:cNvPr>
          <p:cNvSpPr txBox="1"/>
          <p:nvPr/>
        </p:nvSpPr>
        <p:spPr>
          <a:xfrm>
            <a:off x="502023" y="2177400"/>
            <a:ext cx="2501153" cy="3693319"/>
          </a:xfrm>
          <a:prstGeom prst="rect">
            <a:avLst/>
          </a:prstGeom>
          <a:noFill/>
        </p:spPr>
        <p:txBody>
          <a:bodyPr wrap="square">
            <a:spAutoFit/>
          </a:bodyPr>
          <a:lstStyle/>
          <a:p>
            <a:pPr algn="just"/>
            <a:r>
              <a:rPr lang="en-US" dirty="0"/>
              <a:t>Only Admin has manage users page Which includes features</a:t>
            </a:r>
          </a:p>
          <a:p>
            <a:pPr algn="just"/>
            <a:r>
              <a:rPr lang="en-US" dirty="0"/>
              <a:t>. Search</a:t>
            </a:r>
          </a:p>
          <a:p>
            <a:pPr algn="just"/>
            <a:r>
              <a:rPr lang="en-US" dirty="0"/>
              <a:t>. Fetch all users to view all the user details</a:t>
            </a:r>
          </a:p>
          <a:p>
            <a:pPr algn="just"/>
            <a:r>
              <a:rPr lang="en-US" dirty="0"/>
              <a:t>. Add new user manually using form.</a:t>
            </a:r>
          </a:p>
          <a:p>
            <a:pPr algn="just"/>
            <a:r>
              <a:rPr lang="en-US" dirty="0"/>
              <a:t>. Import users from excel file</a:t>
            </a:r>
          </a:p>
          <a:p>
            <a:pPr algn="just"/>
            <a:r>
              <a:rPr lang="en-US" dirty="0"/>
              <a:t>. sample import excel file which you can download for reference</a:t>
            </a:r>
            <a:endParaRPr lang="en-IN" dirty="0"/>
          </a:p>
        </p:txBody>
      </p:sp>
    </p:spTree>
    <p:extLst>
      <p:ext uri="{BB962C8B-B14F-4D97-AF65-F5344CB8AC3E}">
        <p14:creationId xmlns:p14="http://schemas.microsoft.com/office/powerpoint/2010/main" val="162394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069ED-C54B-3C43-2666-B75D26D3B2E0}"/>
              </a:ext>
            </a:extLst>
          </p:cNvPr>
          <p:cNvSpPr>
            <a:spLocks noGrp="1"/>
          </p:cNvSpPr>
          <p:nvPr>
            <p:ph idx="1"/>
          </p:nvPr>
        </p:nvSpPr>
        <p:spPr>
          <a:xfrm>
            <a:off x="838200" y="905934"/>
            <a:ext cx="10515600" cy="4919134"/>
          </a:xfrm>
        </p:spPr>
        <p:txBody>
          <a:bodyPr>
            <a:normAutofit lnSpcReduction="10000"/>
          </a:bodyPr>
          <a:lstStyle/>
          <a:p>
            <a:pPr marL="0" indent="0">
              <a:buNone/>
            </a:pPr>
            <a:r>
              <a:rPr lang="en-US" dirty="0">
                <a:solidFill>
                  <a:schemeClr val="tx1">
                    <a:lumMod val="85000"/>
                    <a:lumOff val="15000"/>
                  </a:schemeClr>
                </a:solidFill>
              </a:rPr>
              <a:t>Added many feature to projects Table</a:t>
            </a:r>
          </a:p>
          <a:p>
            <a:r>
              <a:rPr lang="en-US" dirty="0">
                <a:solidFill>
                  <a:schemeClr val="tx1">
                    <a:lumMod val="85000"/>
                    <a:lumOff val="15000"/>
                  </a:schemeClr>
                </a:solidFill>
              </a:rPr>
              <a:t>Added a update project status button where you can change status of the project from running to completed and completed to running. both admin and professor can update the project status.</a:t>
            </a:r>
          </a:p>
          <a:p>
            <a:r>
              <a:rPr lang="en-US" dirty="0">
                <a:solidFill>
                  <a:schemeClr val="tx1">
                    <a:lumMod val="85000"/>
                    <a:lumOff val="15000"/>
                  </a:schemeClr>
                </a:solidFill>
              </a:rPr>
              <a:t>Add a view file button where you can see the uploaded sanctioned file when a professor request for a new project and approve the project accordingly.</a:t>
            </a:r>
          </a:p>
          <a:p>
            <a:r>
              <a:rPr lang="en-US" dirty="0">
                <a:solidFill>
                  <a:schemeClr val="tx1">
                    <a:lumMod val="85000"/>
                    <a:lumOff val="15000"/>
                  </a:schemeClr>
                </a:solidFill>
              </a:rPr>
              <a:t>Added a request table and option to request project for professor and admin can approve the project.</a:t>
            </a:r>
          </a:p>
          <a:p>
            <a:r>
              <a:rPr lang="en-US" dirty="0"/>
              <a:t>Added a sample import file for import projects</a:t>
            </a:r>
          </a:p>
          <a:p>
            <a:r>
              <a:rPr lang="en-US" dirty="0">
                <a:solidFill>
                  <a:schemeClr val="tx1">
                    <a:lumMod val="85000"/>
                    <a:lumOff val="15000"/>
                  </a:schemeClr>
                </a:solidFill>
              </a:rPr>
              <a:t>Added form validation.</a:t>
            </a:r>
          </a:p>
          <a:p>
            <a:endParaRPr lang="en-US" dirty="0"/>
          </a:p>
          <a:p>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spTree>
    <p:extLst>
      <p:ext uri="{BB962C8B-B14F-4D97-AF65-F5344CB8AC3E}">
        <p14:creationId xmlns:p14="http://schemas.microsoft.com/office/powerpoint/2010/main" val="137762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B235-99A3-E9B7-477A-DD51DF21B60C}"/>
              </a:ext>
            </a:extLst>
          </p:cNvPr>
          <p:cNvSpPr>
            <a:spLocks noGrp="1"/>
          </p:cNvSpPr>
          <p:nvPr>
            <p:ph type="title"/>
          </p:nvPr>
        </p:nvSpPr>
        <p:spPr>
          <a:xfrm>
            <a:off x="838200" y="365125"/>
            <a:ext cx="5129463" cy="1463675"/>
          </a:xfrm>
        </p:spPr>
        <p:txBody>
          <a:bodyPr/>
          <a:lstStyle/>
          <a:p>
            <a:endParaRPr lang="en-IN" dirty="0"/>
          </a:p>
        </p:txBody>
      </p:sp>
      <p:pic>
        <p:nvPicPr>
          <p:cNvPr id="5" name="Content Placeholder 4">
            <a:extLst>
              <a:ext uri="{FF2B5EF4-FFF2-40B4-BE49-F238E27FC236}">
                <a16:creationId xmlns:a16="http://schemas.microsoft.com/office/drawing/2014/main" id="{2B5CB3DE-B384-E949-9D41-F9C839AB51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822" r="5621" b="6903"/>
          <a:stretch/>
        </p:blipFill>
        <p:spPr>
          <a:xfrm>
            <a:off x="-7616" y="-26164"/>
            <a:ext cx="8477847" cy="6884164"/>
          </a:xfrm>
        </p:spPr>
      </p:pic>
      <p:cxnSp>
        <p:nvCxnSpPr>
          <p:cNvPr id="7" name="Straight Arrow Connector 6">
            <a:extLst>
              <a:ext uri="{FF2B5EF4-FFF2-40B4-BE49-F238E27FC236}">
                <a16:creationId xmlns:a16="http://schemas.microsoft.com/office/drawing/2014/main" id="{78144EAF-6BE4-F454-FC9F-F68579B03986}"/>
              </a:ext>
            </a:extLst>
          </p:cNvPr>
          <p:cNvCxnSpPr>
            <a:cxnSpLocks/>
            <a:endCxn id="16" idx="1"/>
          </p:cNvCxnSpPr>
          <p:nvPr/>
        </p:nvCxnSpPr>
        <p:spPr>
          <a:xfrm flipV="1">
            <a:off x="6096000" y="2372747"/>
            <a:ext cx="3089309" cy="845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7CF2CB-B87E-F2B1-3093-037406B80DD2}"/>
              </a:ext>
            </a:extLst>
          </p:cNvPr>
          <p:cNvCxnSpPr>
            <a:cxnSpLocks/>
          </p:cNvCxnSpPr>
          <p:nvPr/>
        </p:nvCxnSpPr>
        <p:spPr>
          <a:xfrm>
            <a:off x="6968691" y="4901332"/>
            <a:ext cx="2216618" cy="1210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9B0BB0-E247-B644-F13B-DF5999FE42ED}"/>
              </a:ext>
            </a:extLst>
          </p:cNvPr>
          <p:cNvCxnSpPr>
            <a:cxnSpLocks/>
          </p:cNvCxnSpPr>
          <p:nvPr/>
        </p:nvCxnSpPr>
        <p:spPr>
          <a:xfrm>
            <a:off x="7449953" y="4723834"/>
            <a:ext cx="1645921" cy="354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028D26-ED4A-1A0C-7085-4675062FC574}"/>
              </a:ext>
            </a:extLst>
          </p:cNvPr>
          <p:cNvCxnSpPr>
            <a:cxnSpLocks/>
          </p:cNvCxnSpPr>
          <p:nvPr/>
        </p:nvCxnSpPr>
        <p:spPr>
          <a:xfrm flipV="1">
            <a:off x="7809698" y="3798605"/>
            <a:ext cx="1336308" cy="283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837A30-8B64-86D0-C0D8-3530574DACE6}"/>
              </a:ext>
            </a:extLst>
          </p:cNvPr>
          <p:cNvSpPr txBox="1"/>
          <p:nvPr/>
        </p:nvSpPr>
        <p:spPr>
          <a:xfrm>
            <a:off x="9185309" y="2049581"/>
            <a:ext cx="2184935" cy="646331"/>
          </a:xfrm>
          <a:prstGeom prst="rect">
            <a:avLst/>
          </a:prstGeom>
          <a:noFill/>
        </p:spPr>
        <p:txBody>
          <a:bodyPr wrap="square" rtlCol="0">
            <a:spAutoFit/>
          </a:bodyPr>
          <a:lstStyle/>
          <a:p>
            <a:pPr algn="just"/>
            <a:r>
              <a:rPr lang="en-US" dirty="0"/>
              <a:t>View the details of the particular project</a:t>
            </a:r>
            <a:endParaRPr lang="en-IN" dirty="0"/>
          </a:p>
        </p:txBody>
      </p:sp>
      <p:sp>
        <p:nvSpPr>
          <p:cNvPr id="17" name="TextBox 16">
            <a:extLst>
              <a:ext uri="{FF2B5EF4-FFF2-40B4-BE49-F238E27FC236}">
                <a16:creationId xmlns:a16="http://schemas.microsoft.com/office/drawing/2014/main" id="{968CE2FC-D4FD-7E90-5F8D-34649EACDE66}"/>
              </a:ext>
            </a:extLst>
          </p:cNvPr>
          <p:cNvSpPr txBox="1"/>
          <p:nvPr/>
        </p:nvSpPr>
        <p:spPr>
          <a:xfrm>
            <a:off x="9146006" y="3061208"/>
            <a:ext cx="2347763" cy="923330"/>
          </a:xfrm>
          <a:prstGeom prst="rect">
            <a:avLst/>
          </a:prstGeom>
          <a:noFill/>
        </p:spPr>
        <p:txBody>
          <a:bodyPr wrap="square" rtlCol="0">
            <a:spAutoFit/>
          </a:bodyPr>
          <a:lstStyle/>
          <a:p>
            <a:pPr algn="just"/>
            <a:r>
              <a:rPr lang="en-US" dirty="0"/>
              <a:t>View the pdf of the sanctioned project details if provided. </a:t>
            </a:r>
            <a:endParaRPr lang="en-IN" dirty="0"/>
          </a:p>
        </p:txBody>
      </p:sp>
      <p:sp>
        <p:nvSpPr>
          <p:cNvPr id="21" name="TextBox 20">
            <a:extLst>
              <a:ext uri="{FF2B5EF4-FFF2-40B4-BE49-F238E27FC236}">
                <a16:creationId xmlns:a16="http://schemas.microsoft.com/office/drawing/2014/main" id="{3DEC05A3-A222-C5F4-61A8-B6AB5B868096}"/>
              </a:ext>
            </a:extLst>
          </p:cNvPr>
          <p:cNvSpPr txBox="1"/>
          <p:nvPr/>
        </p:nvSpPr>
        <p:spPr>
          <a:xfrm>
            <a:off x="9095874" y="4459046"/>
            <a:ext cx="2839452" cy="923330"/>
          </a:xfrm>
          <a:prstGeom prst="rect">
            <a:avLst/>
          </a:prstGeom>
          <a:noFill/>
        </p:spPr>
        <p:txBody>
          <a:bodyPr wrap="square" rtlCol="0">
            <a:spAutoFit/>
          </a:bodyPr>
          <a:lstStyle/>
          <a:p>
            <a:pPr algn="just"/>
            <a:r>
              <a:rPr lang="en-US" dirty="0"/>
              <a:t>Update the status of the project complete to running </a:t>
            </a:r>
          </a:p>
          <a:p>
            <a:pPr algn="just"/>
            <a:r>
              <a:rPr lang="en-US" dirty="0"/>
              <a:t>or running to complete </a:t>
            </a:r>
            <a:endParaRPr lang="en-IN" dirty="0"/>
          </a:p>
        </p:txBody>
      </p:sp>
      <p:sp>
        <p:nvSpPr>
          <p:cNvPr id="25" name="TextBox 24">
            <a:extLst>
              <a:ext uri="{FF2B5EF4-FFF2-40B4-BE49-F238E27FC236}">
                <a16:creationId xmlns:a16="http://schemas.microsoft.com/office/drawing/2014/main" id="{853D1AF8-19AB-94A7-A5F6-48F7A5C7F2FF}"/>
              </a:ext>
            </a:extLst>
          </p:cNvPr>
          <p:cNvSpPr txBox="1"/>
          <p:nvPr/>
        </p:nvSpPr>
        <p:spPr>
          <a:xfrm>
            <a:off x="9146006" y="5758872"/>
            <a:ext cx="2098307" cy="646331"/>
          </a:xfrm>
          <a:prstGeom prst="rect">
            <a:avLst/>
          </a:prstGeom>
          <a:noFill/>
        </p:spPr>
        <p:txBody>
          <a:bodyPr wrap="square" rtlCol="0">
            <a:spAutoFit/>
          </a:bodyPr>
          <a:lstStyle/>
          <a:p>
            <a:pPr algn="just"/>
            <a:r>
              <a:rPr lang="en-US" dirty="0"/>
              <a:t>Only Admin can delete the project</a:t>
            </a:r>
            <a:endParaRPr lang="en-IN" dirty="0"/>
          </a:p>
        </p:txBody>
      </p:sp>
      <p:cxnSp>
        <p:nvCxnSpPr>
          <p:cNvPr id="29" name="Straight Arrow Connector 28">
            <a:extLst>
              <a:ext uri="{FF2B5EF4-FFF2-40B4-BE49-F238E27FC236}">
                <a16:creationId xmlns:a16="http://schemas.microsoft.com/office/drawing/2014/main" id="{91D2E044-9D94-20FB-885C-E2B0D4251985}"/>
              </a:ext>
            </a:extLst>
          </p:cNvPr>
          <p:cNvCxnSpPr/>
          <p:nvPr/>
        </p:nvCxnSpPr>
        <p:spPr>
          <a:xfrm flipV="1">
            <a:off x="3414289" y="1511166"/>
            <a:ext cx="1665171" cy="221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EC78026-9F3E-E871-295E-34DAF4514F55}"/>
              </a:ext>
            </a:extLst>
          </p:cNvPr>
          <p:cNvSpPr txBox="1"/>
          <p:nvPr/>
        </p:nvSpPr>
        <p:spPr>
          <a:xfrm>
            <a:off x="5257936" y="1349920"/>
            <a:ext cx="3095853" cy="646331"/>
          </a:xfrm>
          <a:prstGeom prst="rect">
            <a:avLst/>
          </a:prstGeom>
          <a:noFill/>
        </p:spPr>
        <p:txBody>
          <a:bodyPr wrap="square" rtlCol="0">
            <a:spAutoFit/>
          </a:bodyPr>
          <a:lstStyle/>
          <a:p>
            <a:r>
              <a:rPr lang="en-US" dirty="0"/>
              <a:t>Export all projects in an excel file </a:t>
            </a:r>
            <a:endParaRPr lang="en-IN" dirty="0"/>
          </a:p>
        </p:txBody>
      </p:sp>
    </p:spTree>
    <p:extLst>
      <p:ext uri="{BB962C8B-B14F-4D97-AF65-F5344CB8AC3E}">
        <p14:creationId xmlns:p14="http://schemas.microsoft.com/office/powerpoint/2010/main" val="406500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367EDD-1F7E-4E6D-49F0-35C1E14CF3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54" t="4497" r="18158" b="7022"/>
          <a:stretch/>
        </p:blipFill>
        <p:spPr>
          <a:xfrm>
            <a:off x="116306" y="160867"/>
            <a:ext cx="4131641" cy="6697133"/>
          </a:xfrm>
        </p:spPr>
      </p:pic>
      <p:sp>
        <p:nvSpPr>
          <p:cNvPr id="6" name="TextBox 5">
            <a:extLst>
              <a:ext uri="{FF2B5EF4-FFF2-40B4-BE49-F238E27FC236}">
                <a16:creationId xmlns:a16="http://schemas.microsoft.com/office/drawing/2014/main" id="{821B60BF-F0D9-A252-5FB2-65A64F93F8CE}"/>
              </a:ext>
            </a:extLst>
          </p:cNvPr>
          <p:cNvSpPr txBox="1"/>
          <p:nvPr/>
        </p:nvSpPr>
        <p:spPr>
          <a:xfrm>
            <a:off x="2356581" y="4743080"/>
            <a:ext cx="1891366" cy="923330"/>
          </a:xfrm>
          <a:prstGeom prst="rect">
            <a:avLst/>
          </a:prstGeom>
          <a:noFill/>
        </p:spPr>
        <p:txBody>
          <a:bodyPr wrap="square" rtlCol="0">
            <a:spAutoFit/>
          </a:bodyPr>
          <a:lstStyle/>
          <a:p>
            <a:r>
              <a:rPr lang="en-US" dirty="0"/>
              <a:t>Also implement form validation and checks</a:t>
            </a:r>
            <a:endParaRPr lang="en-IN" dirty="0"/>
          </a:p>
        </p:txBody>
      </p:sp>
      <p:cxnSp>
        <p:nvCxnSpPr>
          <p:cNvPr id="8" name="Straight Arrow Connector 7">
            <a:extLst>
              <a:ext uri="{FF2B5EF4-FFF2-40B4-BE49-F238E27FC236}">
                <a16:creationId xmlns:a16="http://schemas.microsoft.com/office/drawing/2014/main" id="{94748215-9D18-15B8-AF2D-C56EC02BD745}"/>
              </a:ext>
            </a:extLst>
          </p:cNvPr>
          <p:cNvCxnSpPr>
            <a:cxnSpLocks/>
          </p:cNvCxnSpPr>
          <p:nvPr/>
        </p:nvCxnSpPr>
        <p:spPr>
          <a:xfrm>
            <a:off x="2733575" y="3513221"/>
            <a:ext cx="943276" cy="1130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ECE7A83E-C8A9-3A80-21C3-2955F6A2D325}"/>
              </a:ext>
            </a:extLst>
          </p:cNvPr>
          <p:cNvPicPr>
            <a:picLocks noChangeAspect="1"/>
          </p:cNvPicPr>
          <p:nvPr/>
        </p:nvPicPr>
        <p:blipFill rotWithShape="1">
          <a:blip r:embed="rId3">
            <a:extLst>
              <a:ext uri="{28A0092B-C50C-407E-A947-70E740481C1C}">
                <a14:useLocalDpi xmlns:a14="http://schemas.microsoft.com/office/drawing/2010/main" val="0"/>
              </a:ext>
            </a:extLst>
          </a:blip>
          <a:srcRect l="45787" t="15530" r="8106" b="26837"/>
          <a:stretch/>
        </p:blipFill>
        <p:spPr>
          <a:xfrm>
            <a:off x="5739069" y="702376"/>
            <a:ext cx="3972025" cy="5614113"/>
          </a:xfrm>
          <a:prstGeom prst="rect">
            <a:avLst/>
          </a:prstGeom>
        </p:spPr>
      </p:pic>
      <p:cxnSp>
        <p:nvCxnSpPr>
          <p:cNvPr id="13" name="Straight Arrow Connector 12">
            <a:extLst>
              <a:ext uri="{FF2B5EF4-FFF2-40B4-BE49-F238E27FC236}">
                <a16:creationId xmlns:a16="http://schemas.microsoft.com/office/drawing/2014/main" id="{A43947BC-444C-2F26-E414-325EE615CD1B}"/>
              </a:ext>
            </a:extLst>
          </p:cNvPr>
          <p:cNvCxnSpPr/>
          <p:nvPr/>
        </p:nvCxnSpPr>
        <p:spPr>
          <a:xfrm>
            <a:off x="3032757" y="2685449"/>
            <a:ext cx="13178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67D1407-B3C7-1000-1371-B04BD8DAD31A}"/>
              </a:ext>
            </a:extLst>
          </p:cNvPr>
          <p:cNvSpPr txBox="1"/>
          <p:nvPr/>
        </p:nvSpPr>
        <p:spPr>
          <a:xfrm>
            <a:off x="4385913" y="2312892"/>
            <a:ext cx="1215190" cy="1200329"/>
          </a:xfrm>
          <a:prstGeom prst="rect">
            <a:avLst/>
          </a:prstGeom>
          <a:noFill/>
        </p:spPr>
        <p:txBody>
          <a:bodyPr wrap="square" rtlCol="0">
            <a:spAutoFit/>
          </a:bodyPr>
          <a:lstStyle/>
          <a:p>
            <a:pPr algn="just"/>
            <a:r>
              <a:rPr lang="en-US" dirty="0"/>
              <a:t>Manually add projects using form</a:t>
            </a:r>
            <a:endParaRPr lang="en-IN" dirty="0"/>
          </a:p>
        </p:txBody>
      </p:sp>
      <p:sp>
        <p:nvSpPr>
          <p:cNvPr id="17" name="TextBox 16">
            <a:extLst>
              <a:ext uri="{FF2B5EF4-FFF2-40B4-BE49-F238E27FC236}">
                <a16:creationId xmlns:a16="http://schemas.microsoft.com/office/drawing/2014/main" id="{EA267010-5194-9D06-F726-C6ABF7B567E6}"/>
              </a:ext>
            </a:extLst>
          </p:cNvPr>
          <p:cNvSpPr txBox="1"/>
          <p:nvPr/>
        </p:nvSpPr>
        <p:spPr>
          <a:xfrm>
            <a:off x="9891563" y="2044703"/>
            <a:ext cx="2024512" cy="2308324"/>
          </a:xfrm>
          <a:prstGeom prst="rect">
            <a:avLst/>
          </a:prstGeom>
          <a:noFill/>
        </p:spPr>
        <p:txBody>
          <a:bodyPr wrap="square">
            <a:spAutoFit/>
          </a:bodyPr>
          <a:lstStyle/>
          <a:p>
            <a:pPr algn="just"/>
            <a:r>
              <a:rPr lang="en-US" dirty="0"/>
              <a:t>upload the  excel file which contain details of all the projects. If needed see the sample impot file by clicking the sample import button</a:t>
            </a:r>
            <a:endParaRPr lang="en-IN" dirty="0"/>
          </a:p>
        </p:txBody>
      </p:sp>
      <p:cxnSp>
        <p:nvCxnSpPr>
          <p:cNvPr id="19" name="Straight Arrow Connector 18">
            <a:extLst>
              <a:ext uri="{FF2B5EF4-FFF2-40B4-BE49-F238E27FC236}">
                <a16:creationId xmlns:a16="http://schemas.microsoft.com/office/drawing/2014/main" id="{60E6DC3F-C8A8-BF8A-F991-4569AEA3EF05}"/>
              </a:ext>
            </a:extLst>
          </p:cNvPr>
          <p:cNvCxnSpPr>
            <a:cxnSpLocks/>
          </p:cNvCxnSpPr>
          <p:nvPr/>
        </p:nvCxnSpPr>
        <p:spPr>
          <a:xfrm>
            <a:off x="8348133" y="1532467"/>
            <a:ext cx="1500927" cy="792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EB43DBB-D58A-316C-B365-325A6B9C6544}"/>
              </a:ext>
            </a:extLst>
          </p:cNvPr>
          <p:cNvCxnSpPr>
            <a:cxnSpLocks/>
          </p:cNvCxnSpPr>
          <p:nvPr/>
        </p:nvCxnSpPr>
        <p:spPr>
          <a:xfrm>
            <a:off x="8940800" y="1532467"/>
            <a:ext cx="1103163" cy="144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82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D086A-2CCB-555C-39C5-60A30D59F9B7}"/>
              </a:ext>
            </a:extLst>
          </p:cNvPr>
          <p:cNvSpPr>
            <a:spLocks noGrp="1"/>
          </p:cNvSpPr>
          <p:nvPr>
            <p:ph idx="1"/>
          </p:nvPr>
        </p:nvSpPr>
        <p:spPr>
          <a:xfrm>
            <a:off x="745067" y="978959"/>
            <a:ext cx="10515600" cy="5244042"/>
          </a:xfrm>
        </p:spPr>
        <p:txBody>
          <a:bodyPr>
            <a:normAutofit/>
          </a:bodyPr>
          <a:lstStyle/>
          <a:p>
            <a:r>
              <a:rPr lang="en-US" dirty="0"/>
              <a:t>Added a resolve comment button which when clicked resolves the green color that seen shown when professor or fellow comments in the summary table to main table.</a:t>
            </a:r>
          </a:p>
          <a:p>
            <a:r>
              <a:rPr lang="en-IN" dirty="0"/>
              <a:t>Added role to the details of users that is displayed on the side bar.</a:t>
            </a:r>
          </a:p>
          <a:p>
            <a:r>
              <a:rPr lang="en-IN" dirty="0"/>
              <a:t>Tried to find solutions to google login in the server. Tried </a:t>
            </a:r>
            <a:r>
              <a:rPr lang="en-IN" dirty="0" err="1"/>
              <a:t>ti</a:t>
            </a:r>
            <a:r>
              <a:rPr lang="en-IN" dirty="0"/>
              <a:t> implement email OTP login but due to continue usage the email is getting block, so dropped that idea.</a:t>
            </a:r>
          </a:p>
          <a:p>
            <a:r>
              <a:rPr lang="en-IN" dirty="0"/>
              <a:t>Met stakeholders and took feedback from them, improve the website based on the feedback.</a:t>
            </a:r>
          </a:p>
        </p:txBody>
      </p:sp>
    </p:spTree>
    <p:extLst>
      <p:ext uri="{BB962C8B-B14F-4D97-AF65-F5344CB8AC3E}">
        <p14:creationId xmlns:p14="http://schemas.microsoft.com/office/powerpoint/2010/main" val="35822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C6CD-142F-9EE2-22FB-F40BE1DD7B5B}"/>
              </a:ext>
            </a:extLst>
          </p:cNvPr>
          <p:cNvSpPr>
            <a:spLocks noGrp="1"/>
          </p:cNvSpPr>
          <p:nvPr>
            <p:ph type="title"/>
          </p:nvPr>
        </p:nvSpPr>
        <p:spPr/>
        <p:txBody>
          <a:bodyPr>
            <a:normAutofit/>
          </a:bodyPr>
          <a:lstStyle/>
          <a:p>
            <a:endParaRPr lang="en-IN" sz="3600" dirty="0"/>
          </a:p>
        </p:txBody>
      </p:sp>
      <p:pic>
        <p:nvPicPr>
          <p:cNvPr id="9" name="Content Placeholder 8">
            <a:extLst>
              <a:ext uri="{FF2B5EF4-FFF2-40B4-BE49-F238E27FC236}">
                <a16:creationId xmlns:a16="http://schemas.microsoft.com/office/drawing/2014/main" id="{515C95D3-0555-26F3-6238-5DD7E3CEDBA8}"/>
              </a:ext>
            </a:extLst>
          </p:cNvPr>
          <p:cNvPicPr>
            <a:picLocks noGrp="1" noChangeAspect="1"/>
          </p:cNvPicPr>
          <p:nvPr>
            <p:ph idx="1"/>
          </p:nvPr>
        </p:nvPicPr>
        <p:blipFill rotWithShape="1">
          <a:blip r:embed="rId2"/>
          <a:srcRect t="9142" r="3879" b="10119"/>
          <a:stretch/>
        </p:blipFill>
        <p:spPr>
          <a:xfrm>
            <a:off x="0" y="-28553"/>
            <a:ext cx="12192000" cy="6886553"/>
          </a:xfrm>
        </p:spPr>
      </p:pic>
      <p:cxnSp>
        <p:nvCxnSpPr>
          <p:cNvPr id="11" name="Straight Arrow Connector 10">
            <a:extLst>
              <a:ext uri="{FF2B5EF4-FFF2-40B4-BE49-F238E27FC236}">
                <a16:creationId xmlns:a16="http://schemas.microsoft.com/office/drawing/2014/main" id="{2415C2E1-2001-F76E-24D9-9D4C1CD57A7A}"/>
              </a:ext>
            </a:extLst>
          </p:cNvPr>
          <p:cNvCxnSpPr>
            <a:cxnSpLocks/>
          </p:cNvCxnSpPr>
          <p:nvPr/>
        </p:nvCxnSpPr>
        <p:spPr>
          <a:xfrm flipH="1" flipV="1">
            <a:off x="7093819" y="1224806"/>
            <a:ext cx="1926654" cy="1698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817FB3F-E5F3-AD78-375B-C65D5AF32837}"/>
              </a:ext>
            </a:extLst>
          </p:cNvPr>
          <p:cNvCxnSpPr>
            <a:cxnSpLocks/>
          </p:cNvCxnSpPr>
          <p:nvPr/>
        </p:nvCxnSpPr>
        <p:spPr>
          <a:xfrm flipH="1" flipV="1">
            <a:off x="9020473" y="1166452"/>
            <a:ext cx="1153430" cy="1547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FA65FB-2507-CC05-F34A-20A376720362}"/>
              </a:ext>
            </a:extLst>
          </p:cNvPr>
          <p:cNvCxnSpPr>
            <a:cxnSpLocks/>
          </p:cNvCxnSpPr>
          <p:nvPr/>
        </p:nvCxnSpPr>
        <p:spPr>
          <a:xfrm flipH="1" flipV="1">
            <a:off x="10566533" y="1224806"/>
            <a:ext cx="600365" cy="1488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C979D-0314-0B30-02B6-E0FCE0E7054B}"/>
              </a:ext>
            </a:extLst>
          </p:cNvPr>
          <p:cNvSpPr txBox="1"/>
          <p:nvPr/>
        </p:nvSpPr>
        <p:spPr>
          <a:xfrm flipH="1">
            <a:off x="5873012" y="802280"/>
            <a:ext cx="1418125" cy="646331"/>
          </a:xfrm>
          <a:prstGeom prst="rect">
            <a:avLst/>
          </a:prstGeom>
          <a:noFill/>
        </p:spPr>
        <p:txBody>
          <a:bodyPr wrap="square" rtlCol="0">
            <a:spAutoFit/>
          </a:bodyPr>
          <a:lstStyle/>
          <a:p>
            <a:r>
              <a:rPr lang="en-US" dirty="0"/>
              <a:t>View or add comment</a:t>
            </a:r>
            <a:endParaRPr lang="en-IN" dirty="0"/>
          </a:p>
        </p:txBody>
      </p:sp>
      <p:sp>
        <p:nvSpPr>
          <p:cNvPr id="16" name="TextBox 15">
            <a:extLst>
              <a:ext uri="{FF2B5EF4-FFF2-40B4-BE49-F238E27FC236}">
                <a16:creationId xmlns:a16="http://schemas.microsoft.com/office/drawing/2014/main" id="{23E727FD-EC43-D4C9-5C4A-8C7B3435D64F}"/>
              </a:ext>
            </a:extLst>
          </p:cNvPr>
          <p:cNvSpPr txBox="1"/>
          <p:nvPr/>
        </p:nvSpPr>
        <p:spPr>
          <a:xfrm>
            <a:off x="8026465" y="392850"/>
            <a:ext cx="1290586" cy="923330"/>
          </a:xfrm>
          <a:prstGeom prst="rect">
            <a:avLst/>
          </a:prstGeom>
          <a:noFill/>
        </p:spPr>
        <p:txBody>
          <a:bodyPr wrap="square" rtlCol="0">
            <a:spAutoFit/>
          </a:bodyPr>
          <a:lstStyle/>
          <a:p>
            <a:r>
              <a:rPr lang="en-US" dirty="0"/>
              <a:t>Edit the sanctioned amount</a:t>
            </a:r>
            <a:endParaRPr lang="en-IN" dirty="0"/>
          </a:p>
        </p:txBody>
      </p:sp>
      <p:sp>
        <p:nvSpPr>
          <p:cNvPr id="18" name="TextBox 17">
            <a:extLst>
              <a:ext uri="{FF2B5EF4-FFF2-40B4-BE49-F238E27FC236}">
                <a16:creationId xmlns:a16="http://schemas.microsoft.com/office/drawing/2014/main" id="{20534F8B-5AFF-DC5E-870E-E35FCD60E21B}"/>
              </a:ext>
            </a:extLst>
          </p:cNvPr>
          <p:cNvSpPr txBox="1"/>
          <p:nvPr/>
        </p:nvSpPr>
        <p:spPr>
          <a:xfrm>
            <a:off x="9555091" y="352216"/>
            <a:ext cx="2348148" cy="923330"/>
          </a:xfrm>
          <a:prstGeom prst="rect">
            <a:avLst/>
          </a:prstGeom>
          <a:noFill/>
        </p:spPr>
        <p:txBody>
          <a:bodyPr wrap="square" rtlCol="0">
            <a:spAutoFit/>
          </a:bodyPr>
          <a:lstStyle/>
          <a:p>
            <a:r>
              <a:rPr lang="en-US" dirty="0"/>
              <a:t>When seen the comment and want to resolve the comment</a:t>
            </a:r>
            <a:endParaRPr lang="en-IN" dirty="0"/>
          </a:p>
        </p:txBody>
      </p:sp>
      <p:cxnSp>
        <p:nvCxnSpPr>
          <p:cNvPr id="8" name="Straight Arrow Connector 7">
            <a:extLst>
              <a:ext uri="{FF2B5EF4-FFF2-40B4-BE49-F238E27FC236}">
                <a16:creationId xmlns:a16="http://schemas.microsoft.com/office/drawing/2014/main" id="{6E745482-908A-F061-AA5D-7B660A12D640}"/>
              </a:ext>
            </a:extLst>
          </p:cNvPr>
          <p:cNvCxnSpPr/>
          <p:nvPr/>
        </p:nvCxnSpPr>
        <p:spPr>
          <a:xfrm flipV="1">
            <a:off x="1286933" y="651933"/>
            <a:ext cx="1278467" cy="147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98892F-BDFB-5E88-A2E0-0E3DD0272C36}"/>
              </a:ext>
            </a:extLst>
          </p:cNvPr>
          <p:cNvSpPr txBox="1"/>
          <p:nvPr/>
        </p:nvSpPr>
        <p:spPr>
          <a:xfrm flipH="1">
            <a:off x="2510716" y="365125"/>
            <a:ext cx="728466" cy="369332"/>
          </a:xfrm>
          <a:prstGeom prst="rect">
            <a:avLst/>
          </a:prstGeom>
          <a:noFill/>
        </p:spPr>
        <p:txBody>
          <a:bodyPr wrap="square" rtlCol="0">
            <a:spAutoFit/>
          </a:bodyPr>
          <a:lstStyle/>
          <a:p>
            <a:r>
              <a:rPr lang="en-US" dirty="0"/>
              <a:t>role</a:t>
            </a:r>
            <a:endParaRPr lang="en-IN" dirty="0"/>
          </a:p>
        </p:txBody>
      </p:sp>
    </p:spTree>
    <p:extLst>
      <p:ext uri="{BB962C8B-B14F-4D97-AF65-F5344CB8AC3E}">
        <p14:creationId xmlns:p14="http://schemas.microsoft.com/office/powerpoint/2010/main" val="104211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857-4BB4-0A54-98DB-7B6ACFB33AB9}"/>
              </a:ext>
            </a:extLst>
          </p:cNvPr>
          <p:cNvSpPr>
            <a:spLocks noGrp="1"/>
          </p:cNvSpPr>
          <p:nvPr>
            <p:ph type="title"/>
          </p:nvPr>
        </p:nvSpPr>
        <p:spPr/>
        <p:txBody>
          <a:bodyPr/>
          <a:lstStyle/>
          <a:p>
            <a:r>
              <a:rPr lang="en-US" sz="4400" b="1" dirty="0"/>
              <a:t>Deployment status</a:t>
            </a:r>
            <a:endParaRPr lang="en-IN" dirty="0"/>
          </a:p>
        </p:txBody>
      </p:sp>
      <p:sp>
        <p:nvSpPr>
          <p:cNvPr id="3" name="Content Placeholder 2">
            <a:extLst>
              <a:ext uri="{FF2B5EF4-FFF2-40B4-BE49-F238E27FC236}">
                <a16:creationId xmlns:a16="http://schemas.microsoft.com/office/drawing/2014/main" id="{75097938-C0D8-04D0-7503-6A75B0A7B999}"/>
              </a:ext>
            </a:extLst>
          </p:cNvPr>
          <p:cNvSpPr>
            <a:spLocks noGrp="1"/>
          </p:cNvSpPr>
          <p:nvPr>
            <p:ph idx="1"/>
          </p:nvPr>
        </p:nvSpPr>
        <p:spPr>
          <a:xfrm>
            <a:off x="838200" y="2052917"/>
            <a:ext cx="10515600" cy="4124045"/>
          </a:xfrm>
        </p:spPr>
        <p:txBody>
          <a:bodyPr>
            <a:normAutofit fontScale="92500" lnSpcReduction="10000"/>
          </a:bodyPr>
          <a:lstStyle/>
          <a:p>
            <a:pPr marL="0" indent="0" algn="just">
              <a:buNone/>
            </a:pPr>
            <a:r>
              <a:rPr lang="en-US" sz="2600" b="1" dirty="0">
                <a:solidFill>
                  <a:schemeClr val="accent1"/>
                </a:solidFill>
              </a:rPr>
              <a:t>ON SERVER</a:t>
            </a:r>
          </a:p>
          <a:p>
            <a:pPr algn="just"/>
            <a:r>
              <a:rPr lang="en-US" sz="2600" dirty="0">
                <a:solidFill>
                  <a:schemeClr val="bg2">
                    <a:lumMod val="25000"/>
                  </a:schemeClr>
                </a:solidFill>
              </a:rPr>
              <a:t>We successfully deployed our website on the IIT Ropar server.</a:t>
            </a:r>
          </a:p>
          <a:p>
            <a:pPr algn="just"/>
            <a:r>
              <a:rPr lang="en-US" sz="2600" dirty="0">
                <a:solidFill>
                  <a:schemeClr val="bg2">
                    <a:lumMod val="25000"/>
                  </a:schemeClr>
                </a:solidFill>
              </a:rPr>
              <a:t>To deploy our application on a server, we utilized a combination of various technologies, including GitHub for version control, nginx as a web server, PM2 for process management, and PostgreSQL as our database management system. </a:t>
            </a:r>
          </a:p>
          <a:p>
            <a:pPr algn="just"/>
            <a:r>
              <a:rPr lang="en-US" sz="2600" dirty="0">
                <a:solidFill>
                  <a:schemeClr val="bg2">
                    <a:lumMod val="25000"/>
                  </a:schemeClr>
                </a:solidFill>
              </a:rPr>
              <a:t>Our website uses google authentication to login so, we have put a request to the IT section for a Domain Name for proper functioning of the website.</a:t>
            </a:r>
          </a:p>
          <a:p>
            <a:pPr algn="just"/>
            <a:r>
              <a:rPr lang="en-US" sz="2600" dirty="0">
                <a:solidFill>
                  <a:schemeClr val="bg2">
                    <a:lumMod val="25000"/>
                  </a:schemeClr>
                </a:solidFill>
              </a:rPr>
              <a:t>The deployed application is live and can be used with the link below.</a:t>
            </a:r>
          </a:p>
          <a:p>
            <a:pPr marL="0" indent="0" algn="just">
              <a:buNone/>
            </a:pPr>
            <a:endParaRPr lang="en-IN" u="sng" dirty="0">
              <a:solidFill>
                <a:schemeClr val="accent1"/>
              </a:solidFill>
            </a:endParaRPr>
          </a:p>
          <a:p>
            <a:pPr marL="0" indent="0" algn="just">
              <a:buNone/>
            </a:pPr>
            <a:r>
              <a:rPr lang="en-IN" sz="2600" u="sng" dirty="0">
                <a:solidFill>
                  <a:schemeClr val="accent1"/>
                </a:solidFill>
                <a:hlinkClick r:id="rId2">
                  <a:extLst>
                    <a:ext uri="{A12FA001-AC4F-418D-AE19-62706E023703}">
                      <ahyp:hlinkClr xmlns:ahyp="http://schemas.microsoft.com/office/drawing/2018/hyperlinkcolor" val="tx"/>
                    </a:ext>
                  </a:extLst>
                </a:hlinkClick>
              </a:rPr>
              <a:t>http://172.30.8.212/</a:t>
            </a:r>
            <a:endParaRPr lang="en-US" sz="2600" dirty="0">
              <a:solidFill>
                <a:schemeClr val="accent1"/>
              </a:solidFill>
            </a:endParaRPr>
          </a:p>
          <a:p>
            <a:pPr algn="just"/>
            <a:endParaRPr lang="en-IN" dirty="0">
              <a:solidFill>
                <a:schemeClr val="bg2">
                  <a:lumMod val="25000"/>
                </a:schemeClr>
              </a:solidFill>
            </a:endParaRPr>
          </a:p>
        </p:txBody>
      </p:sp>
    </p:spTree>
    <p:extLst>
      <p:ext uri="{BB962C8B-B14F-4D97-AF65-F5344CB8AC3E}">
        <p14:creationId xmlns:p14="http://schemas.microsoft.com/office/powerpoint/2010/main" val="1370438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8FAF-EA79-7A08-35E8-35B87E12FB74}"/>
              </a:ext>
            </a:extLst>
          </p:cNvPr>
          <p:cNvSpPr>
            <a:spLocks noGrp="1"/>
          </p:cNvSpPr>
          <p:nvPr>
            <p:ph type="title"/>
          </p:nvPr>
        </p:nvSpPr>
        <p:spPr/>
        <p:txBody>
          <a:bodyPr>
            <a:normAutofit fontScale="90000"/>
          </a:bodyPr>
          <a:lstStyle/>
          <a:p>
            <a:br>
              <a:rPr lang="en-US" sz="6000" dirty="0"/>
            </a:br>
            <a:r>
              <a:rPr lang="en-US" sz="6000" dirty="0"/>
              <a:t>Team Contributions</a:t>
            </a:r>
            <a:br>
              <a:rPr lang="en-US" dirty="0"/>
            </a:br>
            <a:endParaRPr lang="en-IN" dirty="0"/>
          </a:p>
        </p:txBody>
      </p:sp>
      <p:sp>
        <p:nvSpPr>
          <p:cNvPr id="3" name="Content Placeholder 2">
            <a:extLst>
              <a:ext uri="{FF2B5EF4-FFF2-40B4-BE49-F238E27FC236}">
                <a16:creationId xmlns:a16="http://schemas.microsoft.com/office/drawing/2014/main" id="{58502AF1-88C2-5271-4996-4E17076A9319}"/>
              </a:ext>
            </a:extLst>
          </p:cNvPr>
          <p:cNvSpPr>
            <a:spLocks noGrp="1"/>
          </p:cNvSpPr>
          <p:nvPr>
            <p:ph idx="1"/>
          </p:nvPr>
        </p:nvSpPr>
        <p:spPr>
          <a:xfrm>
            <a:off x="838200" y="1825624"/>
            <a:ext cx="10515600" cy="4440421"/>
          </a:xfrm>
        </p:spPr>
        <p:txBody>
          <a:bodyPr>
            <a:normAutofit/>
          </a:bodyPr>
          <a:lstStyle/>
          <a:p>
            <a:pPr algn="just"/>
            <a:r>
              <a:rPr lang="en-US" dirty="0"/>
              <a:t>Everybody has equally contributed to the work till now. </a:t>
            </a:r>
          </a:p>
          <a:p>
            <a:pPr marL="0" indent="0" algn="just">
              <a:buNone/>
            </a:pPr>
            <a:r>
              <a:rPr lang="en-US" dirty="0"/>
              <a:t>But to be specific :</a:t>
            </a:r>
          </a:p>
          <a:p>
            <a:pPr marL="0" indent="0" algn="just">
              <a:buNone/>
            </a:pPr>
            <a:r>
              <a:rPr lang="en-US" dirty="0"/>
              <a:t>Sreya: backend, deployment, New features</a:t>
            </a:r>
          </a:p>
          <a:p>
            <a:pPr marL="0" indent="0" algn="just">
              <a:buNone/>
            </a:pPr>
            <a:r>
              <a:rPr lang="en-US" dirty="0" err="1"/>
              <a:t>Lashyanth</a:t>
            </a:r>
            <a:r>
              <a:rPr lang="en-US" dirty="0"/>
              <a:t>: Login and backend, Resolve bugs</a:t>
            </a:r>
          </a:p>
          <a:p>
            <a:pPr marL="0" indent="0" algn="just">
              <a:buNone/>
            </a:pPr>
            <a:r>
              <a:rPr lang="en-US" dirty="0"/>
              <a:t>Shruti: deployment, frontend, Resolve bugs</a:t>
            </a:r>
          </a:p>
          <a:p>
            <a:pPr marL="0" indent="0" algn="just">
              <a:buNone/>
            </a:pPr>
            <a:r>
              <a:rPr lang="en-US" dirty="0"/>
              <a:t>Vishnu: new features, frontend, Backend</a:t>
            </a:r>
          </a:p>
        </p:txBody>
      </p:sp>
    </p:spTree>
    <p:extLst>
      <p:ext uri="{BB962C8B-B14F-4D97-AF65-F5344CB8AC3E}">
        <p14:creationId xmlns:p14="http://schemas.microsoft.com/office/powerpoint/2010/main" val="409146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9AB4-51CA-7B86-D80F-F35FAAFEEF42}"/>
              </a:ext>
            </a:extLst>
          </p:cNvPr>
          <p:cNvSpPr>
            <a:spLocks noGrp="1"/>
          </p:cNvSpPr>
          <p:nvPr>
            <p:ph type="title"/>
          </p:nvPr>
        </p:nvSpPr>
        <p:spPr/>
        <p:txBody>
          <a:bodyPr>
            <a:normAutofit/>
          </a:bodyPr>
          <a:lstStyle/>
          <a:p>
            <a:r>
              <a:rPr lang="en-IN" sz="4800" b="1" dirty="0"/>
              <a:t>Acknowledgement</a:t>
            </a:r>
          </a:p>
        </p:txBody>
      </p:sp>
      <p:sp>
        <p:nvSpPr>
          <p:cNvPr id="3" name="Content Placeholder 2">
            <a:extLst>
              <a:ext uri="{FF2B5EF4-FFF2-40B4-BE49-F238E27FC236}">
                <a16:creationId xmlns:a16="http://schemas.microsoft.com/office/drawing/2014/main" id="{9CBC5D20-957E-53B4-2AA7-3EFAA61BA01E}"/>
              </a:ext>
            </a:extLst>
          </p:cNvPr>
          <p:cNvSpPr>
            <a:spLocks noGrp="1"/>
          </p:cNvSpPr>
          <p:nvPr>
            <p:ph idx="1"/>
          </p:nvPr>
        </p:nvSpPr>
        <p:spPr/>
        <p:txBody>
          <a:bodyPr>
            <a:normAutofit/>
          </a:bodyPr>
          <a:lstStyle/>
          <a:p>
            <a:pPr marL="0" indent="0" algn="just">
              <a:buNone/>
            </a:pPr>
            <a:r>
              <a:rPr lang="en-US" sz="2400" dirty="0">
                <a:solidFill>
                  <a:schemeClr val="bg2">
                    <a:lumMod val="25000"/>
                  </a:schemeClr>
                </a:solidFill>
              </a:rPr>
              <a:t>We would like to take this opportunity to express our sincere gratitude to all those who have supported us in the completion of this project. </a:t>
            </a:r>
          </a:p>
          <a:p>
            <a:pPr algn="just"/>
            <a:r>
              <a:rPr lang="en-US" sz="2400" dirty="0">
                <a:solidFill>
                  <a:schemeClr val="bg2">
                    <a:lumMod val="25000"/>
                  </a:schemeClr>
                </a:solidFill>
              </a:rPr>
              <a:t>First and foremost, we would like to thank my supervisor, Dr. Puneet Goyal for his invaluable guidance throughout the project. His expertise and insights have been instrumental in shaping the direction of this work. </a:t>
            </a:r>
          </a:p>
          <a:p>
            <a:pPr algn="just"/>
            <a:r>
              <a:rPr lang="en-US" sz="2400" dirty="0">
                <a:solidFill>
                  <a:schemeClr val="bg2">
                    <a:lumMod val="25000"/>
                  </a:schemeClr>
                </a:solidFill>
              </a:rPr>
              <a:t>we would like to express our gratitude to our seniors </a:t>
            </a:r>
            <a:r>
              <a:rPr lang="en-US" sz="2400" dirty="0" err="1">
                <a:solidFill>
                  <a:schemeClr val="bg2">
                    <a:lumMod val="25000"/>
                  </a:schemeClr>
                </a:solidFill>
              </a:rPr>
              <a:t>Vishwam</a:t>
            </a:r>
            <a:r>
              <a:rPr lang="en-US" sz="2400" dirty="0">
                <a:solidFill>
                  <a:schemeClr val="bg2">
                    <a:lumMod val="25000"/>
                  </a:schemeClr>
                </a:solidFill>
              </a:rPr>
              <a:t> Datta, Ayush Verma, Anshu Kumar, Himanshu Yadav  whose project we extended.</a:t>
            </a:r>
          </a:p>
          <a:p>
            <a:pPr algn="just"/>
            <a:r>
              <a:rPr lang="en-US" sz="2400" dirty="0">
                <a:solidFill>
                  <a:schemeClr val="bg2">
                    <a:lumMod val="25000"/>
                  </a:schemeClr>
                </a:solidFill>
              </a:rPr>
              <a:t>Further we would also like to thank our stakeholders </a:t>
            </a:r>
            <a:r>
              <a:rPr lang="en-US" sz="2400" dirty="0" err="1">
                <a:solidFill>
                  <a:schemeClr val="bg2">
                    <a:lumMod val="25000"/>
                  </a:schemeClr>
                </a:solidFill>
              </a:rPr>
              <a:t>Rnd</a:t>
            </a:r>
            <a:r>
              <a:rPr lang="en-US" sz="2400" dirty="0">
                <a:solidFill>
                  <a:schemeClr val="bg2">
                    <a:lumMod val="25000"/>
                  </a:schemeClr>
                </a:solidFill>
              </a:rPr>
              <a:t> management section who helped us with continues and valuable feedbacks.</a:t>
            </a:r>
          </a:p>
          <a:p>
            <a:pPr marL="0" indent="0" algn="just">
              <a:buNone/>
            </a:pPr>
            <a:endParaRPr lang="en-US" sz="2400" dirty="0">
              <a:solidFill>
                <a:schemeClr val="bg2">
                  <a:lumMod val="25000"/>
                </a:schemeClr>
              </a:solidFill>
            </a:endParaRPr>
          </a:p>
          <a:p>
            <a:pPr marL="0" indent="0" algn="just">
              <a:buNone/>
            </a:pPr>
            <a:r>
              <a:rPr lang="en-US" sz="2400" i="1" dirty="0">
                <a:solidFill>
                  <a:schemeClr val="bg2">
                    <a:lumMod val="25000"/>
                  </a:schemeClr>
                </a:solidFill>
              </a:rPr>
              <a:t>Thank you all for your motivation throughout the course of this project.</a:t>
            </a:r>
            <a:endParaRPr lang="en-IN" sz="2400" i="1" dirty="0">
              <a:solidFill>
                <a:schemeClr val="bg2">
                  <a:lumMod val="25000"/>
                </a:schemeClr>
              </a:solidFill>
            </a:endParaRPr>
          </a:p>
        </p:txBody>
      </p:sp>
    </p:spTree>
    <p:extLst>
      <p:ext uri="{BB962C8B-B14F-4D97-AF65-F5344CB8AC3E}">
        <p14:creationId xmlns:p14="http://schemas.microsoft.com/office/powerpoint/2010/main" val="268359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D68A-F96D-F8A8-E8BC-8D3BA3E31ADF}"/>
              </a:ext>
            </a:extLst>
          </p:cNvPr>
          <p:cNvSpPr>
            <a:spLocks noGrp="1"/>
          </p:cNvSpPr>
          <p:nvPr>
            <p:ph type="title"/>
          </p:nvPr>
        </p:nvSpPr>
        <p:spPr/>
        <p:txBody>
          <a:bodyPr>
            <a:normAutofit/>
          </a:bodyPr>
          <a:lstStyle/>
          <a:p>
            <a:r>
              <a:rPr lang="en-US" sz="5400" b="1" dirty="0"/>
              <a:t>Idea Description</a:t>
            </a:r>
            <a:endParaRPr lang="en-IN" sz="5400" b="1" dirty="0"/>
          </a:p>
        </p:txBody>
      </p:sp>
      <p:sp>
        <p:nvSpPr>
          <p:cNvPr id="3" name="Content Placeholder 2">
            <a:extLst>
              <a:ext uri="{FF2B5EF4-FFF2-40B4-BE49-F238E27FC236}">
                <a16:creationId xmlns:a16="http://schemas.microsoft.com/office/drawing/2014/main" id="{8C4DA0D3-8D14-2064-150D-8645FB42562E}"/>
              </a:ext>
            </a:extLst>
          </p:cNvPr>
          <p:cNvSpPr>
            <a:spLocks noGrp="1"/>
          </p:cNvSpPr>
          <p:nvPr>
            <p:ph idx="1"/>
          </p:nvPr>
        </p:nvSpPr>
        <p:spPr/>
        <p:txBody>
          <a:bodyPr>
            <a:normAutofit/>
          </a:bodyPr>
          <a:lstStyle/>
          <a:p>
            <a:pPr marL="0" indent="0">
              <a:buNone/>
            </a:pPr>
            <a:r>
              <a:rPr lang="en-US" u="sng" dirty="0"/>
              <a:t>Project Topic</a:t>
            </a:r>
            <a:r>
              <a:rPr lang="en-US" b="1" dirty="0"/>
              <a:t>:  </a:t>
            </a:r>
            <a:r>
              <a:rPr lang="en-US" dirty="0" err="1">
                <a:solidFill>
                  <a:schemeClr val="accent1"/>
                </a:solidFill>
              </a:rPr>
              <a:t>RnD</a:t>
            </a:r>
            <a:r>
              <a:rPr lang="en-US" dirty="0">
                <a:solidFill>
                  <a:schemeClr val="accent1"/>
                </a:solidFill>
              </a:rPr>
              <a:t> Grants Management Portal</a:t>
            </a:r>
          </a:p>
          <a:p>
            <a:pPr algn="just"/>
            <a:r>
              <a:rPr lang="en-US" sz="2400" dirty="0">
                <a:solidFill>
                  <a:schemeClr val="bg2">
                    <a:lumMod val="25000"/>
                  </a:schemeClr>
                </a:solidFill>
              </a:rPr>
              <a:t> The project aims to develop a web-based platform for managing and tracking research and development grants. </a:t>
            </a:r>
          </a:p>
          <a:p>
            <a:pPr algn="just"/>
            <a:r>
              <a:rPr lang="en-US" sz="2400" dirty="0">
                <a:solidFill>
                  <a:schemeClr val="bg2">
                    <a:lumMod val="25000"/>
                  </a:schemeClr>
                </a:solidFill>
              </a:rPr>
              <a:t>The current system relies on manually updating Excel spreadsheets stored on local office computers, which becomes increasingly challenging as the number of projects and files grow.</a:t>
            </a:r>
          </a:p>
          <a:p>
            <a:pPr algn="just"/>
            <a:r>
              <a:rPr lang="en-US" sz="2400" dirty="0">
                <a:solidFill>
                  <a:schemeClr val="bg2">
                    <a:lumMod val="25000"/>
                  </a:schemeClr>
                </a:solidFill>
              </a:rPr>
              <a:t> The lack of a centralized system also makes it hard for faculty members and academic office members to access the latest information on specific grants, and generating reports is a time-consuming and complex process.</a:t>
            </a:r>
          </a:p>
          <a:p>
            <a:pPr algn="just"/>
            <a:r>
              <a:rPr lang="en-US" sz="2400" dirty="0">
                <a:solidFill>
                  <a:schemeClr val="bg2">
                    <a:lumMod val="25000"/>
                  </a:schemeClr>
                </a:solidFill>
              </a:rPr>
              <a:t> The new system will streamline grant management by providing a user-friendly interface for tracking and reporting grant information in real-time.</a:t>
            </a:r>
            <a:endParaRPr lang="en-IN" sz="2400" dirty="0">
              <a:solidFill>
                <a:schemeClr val="bg2">
                  <a:lumMod val="25000"/>
                </a:schemeClr>
              </a:solidFill>
            </a:endParaRPr>
          </a:p>
        </p:txBody>
      </p:sp>
    </p:spTree>
    <p:extLst>
      <p:ext uri="{BB962C8B-B14F-4D97-AF65-F5344CB8AC3E}">
        <p14:creationId xmlns:p14="http://schemas.microsoft.com/office/powerpoint/2010/main" val="350004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4BF6B-B26C-F3E9-8B38-051CE87A5B5F}"/>
              </a:ext>
            </a:extLst>
          </p:cNvPr>
          <p:cNvSpPr>
            <a:spLocks noGrp="1"/>
          </p:cNvSpPr>
          <p:nvPr>
            <p:ph idx="1"/>
          </p:nvPr>
        </p:nvSpPr>
        <p:spPr>
          <a:xfrm>
            <a:off x="3080885" y="2624521"/>
            <a:ext cx="5552975" cy="1321837"/>
          </a:xfrm>
        </p:spPr>
        <p:txBody>
          <a:bodyPr>
            <a:normAutofit/>
          </a:bodyPr>
          <a:lstStyle/>
          <a:p>
            <a:pPr marL="0" indent="0">
              <a:buNone/>
            </a:pPr>
            <a:r>
              <a:rPr lang="en-US" sz="8000" b="1" dirty="0">
                <a:latin typeface="PMingLiU-ExtB" panose="02020500000000000000" pitchFamily="18" charset="-120"/>
                <a:ea typeface="PMingLiU-ExtB" panose="02020500000000000000" pitchFamily="18" charset="-120"/>
              </a:rPr>
              <a:t>Thank you</a:t>
            </a:r>
            <a:endParaRPr lang="en-IN" sz="8000" b="1" dirty="0">
              <a:latin typeface="PMingLiU-ExtB" panose="02020500000000000000" pitchFamily="18" charset="-120"/>
              <a:ea typeface="PMingLiU-ExtB" panose="02020500000000000000" pitchFamily="18" charset="-120"/>
            </a:endParaRPr>
          </a:p>
        </p:txBody>
      </p:sp>
    </p:spTree>
    <p:extLst>
      <p:ext uri="{BB962C8B-B14F-4D97-AF65-F5344CB8AC3E}">
        <p14:creationId xmlns:p14="http://schemas.microsoft.com/office/powerpoint/2010/main" val="403169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757A-B46C-BE45-B61C-689EF703E238}"/>
              </a:ext>
            </a:extLst>
          </p:cNvPr>
          <p:cNvSpPr>
            <a:spLocks noGrp="1"/>
          </p:cNvSpPr>
          <p:nvPr>
            <p:ph type="title"/>
          </p:nvPr>
        </p:nvSpPr>
        <p:spPr>
          <a:xfrm>
            <a:off x="2218764" y="349586"/>
            <a:ext cx="7615246" cy="1320241"/>
          </a:xfrm>
        </p:spPr>
        <p:txBody>
          <a:bodyPr/>
          <a:lstStyle/>
          <a:p>
            <a:r>
              <a:rPr lang="en-IN" sz="4400" b="1" dirty="0"/>
              <a:t>Tech stack or Technologies used</a:t>
            </a:r>
            <a:endParaRPr lang="en-IN" dirty="0"/>
          </a:p>
        </p:txBody>
      </p:sp>
      <p:sp>
        <p:nvSpPr>
          <p:cNvPr id="3" name="Content Placeholder 2">
            <a:extLst>
              <a:ext uri="{FF2B5EF4-FFF2-40B4-BE49-F238E27FC236}">
                <a16:creationId xmlns:a16="http://schemas.microsoft.com/office/drawing/2014/main" id="{D2E96FF4-0CAE-6862-9519-769C9837AE5F}"/>
              </a:ext>
            </a:extLst>
          </p:cNvPr>
          <p:cNvSpPr>
            <a:spLocks noGrp="1"/>
          </p:cNvSpPr>
          <p:nvPr>
            <p:ph sz="half" idx="1"/>
          </p:nvPr>
        </p:nvSpPr>
        <p:spPr>
          <a:xfrm>
            <a:off x="3091164" y="1905160"/>
            <a:ext cx="2469776" cy="4351338"/>
          </a:xfrm>
        </p:spPr>
        <p:txBody>
          <a:bodyPr>
            <a:normAutofit/>
          </a:bodyPr>
          <a:lstStyle/>
          <a:p>
            <a:r>
              <a:rPr lang="en-IN" u="sng" dirty="0">
                <a:solidFill>
                  <a:schemeClr val="bg2">
                    <a:lumMod val="25000"/>
                  </a:schemeClr>
                </a:solidFill>
              </a:rPr>
              <a:t>FRONTEND</a:t>
            </a:r>
            <a:r>
              <a:rPr lang="en-IN" dirty="0">
                <a:solidFill>
                  <a:schemeClr val="bg2">
                    <a:lumMod val="25000"/>
                  </a:schemeClr>
                </a:solidFill>
              </a:rPr>
              <a:t> </a:t>
            </a:r>
          </a:p>
          <a:p>
            <a:pPr marL="0" indent="0" algn="just">
              <a:buNone/>
            </a:pPr>
            <a:r>
              <a:rPr lang="en-IN" sz="2400" dirty="0">
                <a:solidFill>
                  <a:schemeClr val="bg2">
                    <a:lumMod val="25000"/>
                  </a:schemeClr>
                </a:solidFill>
              </a:rPr>
              <a:t>React JS </a:t>
            </a:r>
          </a:p>
          <a:p>
            <a:pPr marL="0" indent="0" algn="just">
              <a:buNone/>
            </a:pPr>
            <a:r>
              <a:rPr lang="en-IN" sz="2400" dirty="0">
                <a:solidFill>
                  <a:schemeClr val="bg2">
                    <a:lumMod val="25000"/>
                  </a:schemeClr>
                </a:solidFill>
              </a:rPr>
              <a:t>React Bootstrap</a:t>
            </a:r>
          </a:p>
          <a:p>
            <a:pPr marL="0" indent="0" algn="just">
              <a:buNone/>
            </a:pPr>
            <a:r>
              <a:rPr lang="en-IN" sz="2400" dirty="0">
                <a:solidFill>
                  <a:schemeClr val="bg2">
                    <a:lumMod val="25000"/>
                  </a:schemeClr>
                </a:solidFill>
              </a:rPr>
              <a:t>Material UI</a:t>
            </a:r>
          </a:p>
          <a:p>
            <a:pPr marL="0" indent="0" algn="just">
              <a:buNone/>
            </a:pPr>
            <a:r>
              <a:rPr lang="en-IN" sz="2400" dirty="0">
                <a:solidFill>
                  <a:schemeClr val="bg2">
                    <a:lumMod val="25000"/>
                  </a:schemeClr>
                </a:solidFill>
              </a:rPr>
              <a:t>Sheet JS </a:t>
            </a:r>
          </a:p>
          <a:p>
            <a:pPr algn="just"/>
            <a:r>
              <a:rPr lang="en-IN" u="sng" dirty="0">
                <a:solidFill>
                  <a:schemeClr val="bg2">
                    <a:lumMod val="25000"/>
                  </a:schemeClr>
                </a:solidFill>
              </a:rPr>
              <a:t>BACKEND</a:t>
            </a:r>
          </a:p>
          <a:p>
            <a:pPr marL="0" indent="0" algn="just">
              <a:buNone/>
            </a:pPr>
            <a:r>
              <a:rPr lang="en-IN" sz="2400" dirty="0">
                <a:solidFill>
                  <a:schemeClr val="bg2">
                    <a:lumMod val="25000"/>
                  </a:schemeClr>
                </a:solidFill>
              </a:rPr>
              <a:t>Node JS</a:t>
            </a:r>
          </a:p>
          <a:p>
            <a:pPr marL="0" indent="0" algn="just">
              <a:buNone/>
            </a:pPr>
            <a:r>
              <a:rPr lang="en-IN" sz="2400" dirty="0">
                <a:solidFill>
                  <a:schemeClr val="bg2">
                    <a:lumMod val="25000"/>
                  </a:schemeClr>
                </a:solidFill>
              </a:rPr>
              <a:t>Express</a:t>
            </a:r>
          </a:p>
          <a:p>
            <a:pPr marL="0" indent="0" algn="just">
              <a:buNone/>
            </a:pPr>
            <a:r>
              <a:rPr lang="en-IN" sz="2400" dirty="0">
                <a:solidFill>
                  <a:schemeClr val="bg2">
                    <a:lumMod val="25000"/>
                  </a:schemeClr>
                </a:solidFill>
              </a:rPr>
              <a:t>Google </a:t>
            </a:r>
            <a:r>
              <a:rPr lang="en-IN" sz="2400" dirty="0" err="1">
                <a:solidFill>
                  <a:schemeClr val="bg2">
                    <a:lumMod val="25000"/>
                  </a:schemeClr>
                </a:solidFill>
              </a:rPr>
              <a:t>oAuth</a:t>
            </a:r>
            <a:endParaRPr lang="en-IN" sz="2400" dirty="0">
              <a:solidFill>
                <a:schemeClr val="bg2">
                  <a:lumMod val="25000"/>
                </a:schemeClr>
              </a:solidFill>
            </a:endParaRPr>
          </a:p>
          <a:p>
            <a:endParaRPr lang="en-IN" dirty="0"/>
          </a:p>
        </p:txBody>
      </p:sp>
      <p:sp>
        <p:nvSpPr>
          <p:cNvPr id="4" name="Content Placeholder 3">
            <a:extLst>
              <a:ext uri="{FF2B5EF4-FFF2-40B4-BE49-F238E27FC236}">
                <a16:creationId xmlns:a16="http://schemas.microsoft.com/office/drawing/2014/main" id="{80F6AE63-0E77-6DAA-DF38-FA4DFB7805A6}"/>
              </a:ext>
            </a:extLst>
          </p:cNvPr>
          <p:cNvSpPr>
            <a:spLocks noGrp="1"/>
          </p:cNvSpPr>
          <p:nvPr>
            <p:ph sz="half" idx="2"/>
          </p:nvPr>
        </p:nvSpPr>
        <p:spPr>
          <a:xfrm>
            <a:off x="6181070" y="1927732"/>
            <a:ext cx="4078586" cy="2818093"/>
          </a:xfrm>
        </p:spPr>
        <p:txBody>
          <a:bodyPr>
            <a:normAutofit/>
          </a:bodyPr>
          <a:lstStyle/>
          <a:p>
            <a:r>
              <a:rPr lang="en-IN" u="sng" dirty="0">
                <a:solidFill>
                  <a:schemeClr val="bg2">
                    <a:lumMod val="25000"/>
                  </a:schemeClr>
                </a:solidFill>
              </a:rPr>
              <a:t>DEPLOYMENT</a:t>
            </a:r>
          </a:p>
          <a:p>
            <a:pPr marL="0" indent="0">
              <a:buNone/>
            </a:pPr>
            <a:r>
              <a:rPr lang="en-IN" sz="2400" dirty="0">
                <a:solidFill>
                  <a:schemeClr val="bg2">
                    <a:lumMod val="25000"/>
                  </a:schemeClr>
                </a:solidFill>
              </a:rPr>
              <a:t>1.Render</a:t>
            </a:r>
          </a:p>
          <a:p>
            <a:pPr marL="0" indent="0">
              <a:buNone/>
            </a:pPr>
            <a:r>
              <a:rPr lang="en-IN" sz="2400" dirty="0">
                <a:solidFill>
                  <a:schemeClr val="bg2">
                    <a:lumMod val="25000"/>
                  </a:schemeClr>
                </a:solidFill>
              </a:rPr>
              <a:t>2.Server</a:t>
            </a:r>
          </a:p>
          <a:p>
            <a:pPr marL="0" indent="0">
              <a:buNone/>
            </a:pPr>
            <a:r>
              <a:rPr lang="en-IN" sz="2400" dirty="0">
                <a:solidFill>
                  <a:schemeClr val="bg2">
                    <a:lumMod val="25000"/>
                  </a:schemeClr>
                </a:solidFill>
              </a:rPr>
              <a:t>Nginx, </a:t>
            </a:r>
            <a:r>
              <a:rPr lang="en-IN" sz="2400" dirty="0">
                <a:solidFill>
                  <a:schemeClr val="tx1">
                    <a:lumMod val="85000"/>
                    <a:lumOff val="15000"/>
                  </a:schemeClr>
                </a:solidFill>
                <a:latin typeface="Inter"/>
              </a:rPr>
              <a:t>PM2</a:t>
            </a:r>
            <a:r>
              <a:rPr lang="en-IN" sz="2400" dirty="0">
                <a:solidFill>
                  <a:schemeClr val="bg2">
                    <a:lumMod val="25000"/>
                  </a:schemeClr>
                </a:solidFill>
                <a:latin typeface="Inter"/>
              </a:rPr>
              <a:t>, PostgreSQL</a:t>
            </a:r>
            <a:endParaRPr lang="en-IN" sz="2400" dirty="0">
              <a:solidFill>
                <a:schemeClr val="bg2">
                  <a:lumMod val="25000"/>
                </a:schemeClr>
              </a:solidFill>
            </a:endParaRPr>
          </a:p>
          <a:p>
            <a:r>
              <a:rPr lang="en-IN" u="sng" dirty="0">
                <a:solidFill>
                  <a:schemeClr val="bg2">
                    <a:lumMod val="25000"/>
                  </a:schemeClr>
                </a:solidFill>
              </a:rPr>
              <a:t>DATABASE</a:t>
            </a:r>
          </a:p>
          <a:p>
            <a:pPr marL="0" indent="0">
              <a:buNone/>
            </a:pPr>
            <a:r>
              <a:rPr lang="en-IN" sz="2400" dirty="0">
                <a:solidFill>
                  <a:schemeClr val="bg2">
                    <a:lumMod val="25000"/>
                  </a:schemeClr>
                </a:solidFill>
              </a:rPr>
              <a:t>PostgreSQL</a:t>
            </a:r>
          </a:p>
        </p:txBody>
      </p:sp>
      <p:pic>
        <p:nvPicPr>
          <p:cNvPr id="1028" name="Picture 4" descr="Node.js Tutorial: What It is, Framework, Architecture - javaTpoint">
            <a:extLst>
              <a:ext uri="{FF2B5EF4-FFF2-40B4-BE49-F238E27FC236}">
                <a16:creationId xmlns:a16="http://schemas.microsoft.com/office/drawing/2014/main" id="{50DD7042-2C0D-7551-5D53-E283352EC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51" y="4455458"/>
            <a:ext cx="1622135" cy="15256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greSQL - Wikipedia">
            <a:extLst>
              <a:ext uri="{FF2B5EF4-FFF2-40B4-BE49-F238E27FC236}">
                <a16:creationId xmlns:a16="http://schemas.microsoft.com/office/drawing/2014/main" id="{39470DCE-145D-3565-632F-1FA074609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8827" y="3969767"/>
            <a:ext cx="1279707" cy="13202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ploying on Render | fast.ai course v3">
            <a:extLst>
              <a:ext uri="{FF2B5EF4-FFF2-40B4-BE49-F238E27FC236}">
                <a16:creationId xmlns:a16="http://schemas.microsoft.com/office/drawing/2014/main" id="{AD7F3BF1-A9EB-ACDE-3C69-57B777662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5308" y="2443542"/>
            <a:ext cx="2101764" cy="4588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act (software) - Wikipedia">
            <a:extLst>
              <a:ext uri="{FF2B5EF4-FFF2-40B4-BE49-F238E27FC236}">
                <a16:creationId xmlns:a16="http://schemas.microsoft.com/office/drawing/2014/main" id="{12F16253-9159-D40B-B51C-4FEAD806E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16" y="2030746"/>
            <a:ext cx="1759258" cy="152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02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521C-3C9A-18A8-0C32-D4B09871FF50}"/>
              </a:ext>
            </a:extLst>
          </p:cNvPr>
          <p:cNvSpPr>
            <a:spLocks noGrp="1"/>
          </p:cNvSpPr>
          <p:nvPr>
            <p:ph type="title"/>
          </p:nvPr>
        </p:nvSpPr>
        <p:spPr/>
        <p:txBody>
          <a:bodyPr/>
          <a:lstStyle/>
          <a:p>
            <a:r>
              <a:rPr lang="en-US" dirty="0"/>
              <a:t>Previous Work done by Team Y2</a:t>
            </a:r>
            <a:endParaRPr lang="en-IN" dirty="0"/>
          </a:p>
        </p:txBody>
      </p:sp>
      <p:sp>
        <p:nvSpPr>
          <p:cNvPr id="3" name="Content Placeholder 2">
            <a:extLst>
              <a:ext uri="{FF2B5EF4-FFF2-40B4-BE49-F238E27FC236}">
                <a16:creationId xmlns:a16="http://schemas.microsoft.com/office/drawing/2014/main" id="{B14E4197-1242-AAD3-5567-A72D3488D969}"/>
              </a:ext>
            </a:extLst>
          </p:cNvPr>
          <p:cNvSpPr>
            <a:spLocks noGrp="1"/>
          </p:cNvSpPr>
          <p:nvPr>
            <p:ph idx="1"/>
          </p:nvPr>
        </p:nvSpPr>
        <p:spPr/>
        <p:txBody>
          <a:bodyPr>
            <a:normAutofit fontScale="62500" lnSpcReduction="20000"/>
          </a:bodyPr>
          <a:lstStyle/>
          <a:p>
            <a:pPr algn="just"/>
            <a:r>
              <a:rPr lang="en-US" dirty="0">
                <a:solidFill>
                  <a:schemeClr val="tx1">
                    <a:lumMod val="85000"/>
                    <a:lumOff val="15000"/>
                  </a:schemeClr>
                </a:solidFill>
              </a:rPr>
              <a:t>Backend API routes are secured using JWT so as to prevent unauthorized API calls to the backend server. Supports secured Google oAuth2 based login. Authorization of users as professors or Admins. </a:t>
            </a:r>
          </a:p>
          <a:p>
            <a:pPr marL="0" indent="0" algn="just">
              <a:buNone/>
            </a:pPr>
            <a:r>
              <a:rPr lang="en-US" dirty="0">
                <a:solidFill>
                  <a:schemeClr val="tx1">
                    <a:lumMod val="85000"/>
                    <a:lumOff val="15000"/>
                  </a:schemeClr>
                </a:solidFill>
              </a:rPr>
              <a:t>Admin </a:t>
            </a:r>
          </a:p>
          <a:p>
            <a:pPr algn="just"/>
            <a:r>
              <a:rPr lang="en-US" dirty="0">
                <a:solidFill>
                  <a:schemeClr val="tx1">
                    <a:lumMod val="85000"/>
                    <a:lumOff val="15000"/>
                  </a:schemeClr>
                </a:solidFill>
              </a:rPr>
              <a:t> Only admin can add/delete the project, expense, new funds and new users. </a:t>
            </a:r>
          </a:p>
          <a:p>
            <a:pPr algn="just"/>
            <a:r>
              <a:rPr lang="en-US" dirty="0">
                <a:solidFill>
                  <a:schemeClr val="tx1">
                    <a:lumMod val="85000"/>
                    <a:lumOff val="15000"/>
                  </a:schemeClr>
                </a:solidFill>
              </a:rPr>
              <a:t> He can download the excel file of the data. </a:t>
            </a:r>
          </a:p>
          <a:p>
            <a:pPr marL="0" indent="0" algn="just">
              <a:buNone/>
            </a:pPr>
            <a:r>
              <a:rPr lang="en-US" dirty="0">
                <a:solidFill>
                  <a:schemeClr val="tx1">
                    <a:lumMod val="85000"/>
                    <a:lumOff val="15000"/>
                  </a:schemeClr>
                </a:solidFill>
              </a:rPr>
              <a:t>Professor</a:t>
            </a:r>
          </a:p>
          <a:p>
            <a:pPr algn="just"/>
            <a:r>
              <a:rPr lang="en-US" dirty="0">
                <a:solidFill>
                  <a:schemeClr val="tx1">
                    <a:lumMod val="85000"/>
                    <a:lumOff val="15000"/>
                  </a:schemeClr>
                </a:solidFill>
              </a:rPr>
              <a:t>Professor can view his projects, project related expense</a:t>
            </a:r>
          </a:p>
          <a:p>
            <a:pPr algn="just"/>
            <a:r>
              <a:rPr lang="en-US" dirty="0">
                <a:solidFill>
                  <a:schemeClr val="tx1">
                    <a:lumMod val="85000"/>
                    <a:lumOff val="15000"/>
                  </a:schemeClr>
                </a:solidFill>
              </a:rPr>
              <a:t>can download the excel sheet of the data. </a:t>
            </a:r>
          </a:p>
          <a:p>
            <a:pPr algn="just"/>
            <a:r>
              <a:rPr lang="en-US" dirty="0">
                <a:solidFill>
                  <a:schemeClr val="tx1">
                    <a:lumMod val="85000"/>
                    <a:lumOff val="15000"/>
                  </a:schemeClr>
                </a:solidFill>
              </a:rPr>
              <a:t>Professor does not have access to delete or add any expense or project or funds.</a:t>
            </a:r>
          </a:p>
          <a:p>
            <a:pPr algn="just"/>
            <a:r>
              <a:rPr lang="en-US" dirty="0">
                <a:solidFill>
                  <a:schemeClr val="tx1">
                    <a:lumMod val="85000"/>
                    <a:lumOff val="15000"/>
                  </a:schemeClr>
                </a:solidFill>
              </a:rPr>
              <a:t>When professor wants to talk to admin he can mention it in comment and the expense row will turn green for both admin and professor.</a:t>
            </a:r>
          </a:p>
          <a:p>
            <a:pPr algn="just"/>
            <a:r>
              <a:rPr lang="en-US" dirty="0">
                <a:solidFill>
                  <a:schemeClr val="tx1">
                    <a:lumMod val="85000"/>
                    <a:lumOff val="15000"/>
                  </a:schemeClr>
                </a:solidFill>
              </a:rPr>
              <a:t>Searching capabilities on project lists by different attributes to reduce the manual efforts.</a:t>
            </a:r>
          </a:p>
          <a:p>
            <a:pPr algn="just"/>
            <a:r>
              <a:rPr lang="en-US" dirty="0">
                <a:solidFill>
                  <a:schemeClr val="tx1">
                    <a:lumMod val="85000"/>
                    <a:lumOff val="15000"/>
                  </a:schemeClr>
                </a:solidFill>
              </a:rPr>
              <a:t>Automated summary table generation and updating dynamically. </a:t>
            </a:r>
            <a:endParaRPr lang="en-IN" dirty="0">
              <a:solidFill>
                <a:schemeClr val="tx1">
                  <a:lumMod val="85000"/>
                  <a:lumOff val="15000"/>
                </a:schemeClr>
              </a:solidFill>
            </a:endParaRPr>
          </a:p>
        </p:txBody>
      </p:sp>
    </p:spTree>
    <p:extLst>
      <p:ext uri="{BB962C8B-B14F-4D97-AF65-F5344CB8AC3E}">
        <p14:creationId xmlns:p14="http://schemas.microsoft.com/office/powerpoint/2010/main" val="395204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03E48-BC97-57FB-4BFC-C15C15E3E8FE}"/>
              </a:ext>
            </a:extLst>
          </p:cNvPr>
          <p:cNvSpPr>
            <a:spLocks noGrp="1"/>
          </p:cNvSpPr>
          <p:nvPr>
            <p:ph idx="1"/>
          </p:nvPr>
        </p:nvSpPr>
        <p:spPr>
          <a:xfrm>
            <a:off x="838200" y="1253331"/>
            <a:ext cx="10515600" cy="4351338"/>
          </a:xfrm>
        </p:spPr>
        <p:txBody>
          <a:bodyPr>
            <a:normAutofit fontScale="92500" lnSpcReduction="10000"/>
          </a:bodyPr>
          <a:lstStyle/>
          <a:p>
            <a:pPr algn="just"/>
            <a:r>
              <a:rPr lang="en-US" sz="2000" dirty="0">
                <a:solidFill>
                  <a:schemeClr val="tx1">
                    <a:lumMod val="85000"/>
                    <a:lumOff val="15000"/>
                  </a:schemeClr>
                </a:solidFill>
              </a:rPr>
              <a:t>CRUD operation support on expense rows. </a:t>
            </a:r>
          </a:p>
          <a:p>
            <a:pPr algn="just"/>
            <a:r>
              <a:rPr lang="en-US" sz="2000" dirty="0">
                <a:solidFill>
                  <a:schemeClr val="tx1">
                    <a:lumMod val="85000"/>
                    <a:lumOff val="15000"/>
                  </a:schemeClr>
                </a:solidFill>
              </a:rPr>
              <a:t>Appropriate checks are imposed so as to avoid erroneous inputs(such as expenditure exceeding the sanctioned amount, DOS exceeding DOC)</a:t>
            </a:r>
          </a:p>
          <a:p>
            <a:pPr algn="just"/>
            <a:r>
              <a:rPr lang="en-US" sz="2000" dirty="0">
                <a:solidFill>
                  <a:schemeClr val="tx1">
                    <a:lumMod val="85000"/>
                    <a:lumOff val="15000"/>
                  </a:schemeClr>
                </a:solidFill>
              </a:rPr>
              <a:t>Implemented functionalities to incorporate the conversion of committed expenses to possibly different actual expenses.</a:t>
            </a:r>
          </a:p>
          <a:p>
            <a:pPr algn="just"/>
            <a:r>
              <a:rPr lang="en-US" sz="2000" dirty="0">
                <a:solidFill>
                  <a:schemeClr val="tx1">
                    <a:lumMod val="85000"/>
                    <a:lumOff val="15000"/>
                  </a:schemeClr>
                </a:solidFill>
              </a:rPr>
              <a:t>Exporting the contents of expenditure and summary table as an excel file.</a:t>
            </a:r>
          </a:p>
          <a:p>
            <a:pPr algn="just"/>
            <a:r>
              <a:rPr lang="en-US" sz="2000" dirty="0">
                <a:solidFill>
                  <a:schemeClr val="tx1">
                    <a:lumMod val="85000"/>
                    <a:lumOff val="15000"/>
                  </a:schemeClr>
                </a:solidFill>
              </a:rPr>
              <a:t>Importing the contents of the funds from an excel file.</a:t>
            </a:r>
          </a:p>
          <a:p>
            <a:pPr algn="just"/>
            <a:r>
              <a:rPr lang="en-US" sz="2000" dirty="0">
                <a:solidFill>
                  <a:schemeClr val="tx1">
                    <a:lumMod val="85000"/>
                    <a:lumOff val="15000"/>
                  </a:schemeClr>
                </a:solidFill>
              </a:rPr>
              <a:t> Division of funds and expenses into 2 major heads of Recurring and Non-Recurring with focus on different subheads as well.</a:t>
            </a:r>
          </a:p>
          <a:p>
            <a:pPr algn="just"/>
            <a:r>
              <a:rPr lang="en-US" sz="2000" dirty="0">
                <a:solidFill>
                  <a:schemeClr val="tx1">
                    <a:lumMod val="85000"/>
                    <a:lumOff val="15000"/>
                  </a:schemeClr>
                </a:solidFill>
              </a:rPr>
              <a:t> The total balance of a project may temporarily be negative as long as the expenditure does not exceed the sanctioned amount. </a:t>
            </a:r>
          </a:p>
          <a:p>
            <a:pPr algn="just"/>
            <a:r>
              <a:rPr lang="en-US" sz="2000" dirty="0">
                <a:solidFill>
                  <a:schemeClr val="tx1">
                    <a:lumMod val="85000"/>
                    <a:lumOff val="15000"/>
                  </a:schemeClr>
                </a:solidFill>
              </a:rPr>
              <a:t>Database design implemented keeping efficiency of CRUD operation in mind ( For ex : A separate table for each professor’s projects ) </a:t>
            </a:r>
            <a:r>
              <a:rPr lang="en-US" sz="2000" dirty="0"/>
              <a:t>.</a:t>
            </a:r>
            <a:endParaRPr lang="en-IN" sz="2000" dirty="0"/>
          </a:p>
        </p:txBody>
      </p:sp>
    </p:spTree>
    <p:extLst>
      <p:ext uri="{BB962C8B-B14F-4D97-AF65-F5344CB8AC3E}">
        <p14:creationId xmlns:p14="http://schemas.microsoft.com/office/powerpoint/2010/main" val="381298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C023-6FDE-854B-E94A-23A55BD69E69}"/>
              </a:ext>
            </a:extLst>
          </p:cNvPr>
          <p:cNvSpPr>
            <a:spLocks noGrp="1"/>
          </p:cNvSpPr>
          <p:nvPr>
            <p:ph type="title"/>
          </p:nvPr>
        </p:nvSpPr>
        <p:spPr/>
        <p:txBody>
          <a:bodyPr/>
          <a:lstStyle/>
          <a:p>
            <a:r>
              <a:rPr lang="en-US" dirty="0"/>
              <a:t>Work we have done before Mid-Sem</a:t>
            </a:r>
            <a:endParaRPr lang="en-IN" dirty="0"/>
          </a:p>
        </p:txBody>
      </p:sp>
      <p:sp>
        <p:nvSpPr>
          <p:cNvPr id="3" name="Content Placeholder 2">
            <a:extLst>
              <a:ext uri="{FF2B5EF4-FFF2-40B4-BE49-F238E27FC236}">
                <a16:creationId xmlns:a16="http://schemas.microsoft.com/office/drawing/2014/main" id="{94B37A19-953E-EE10-3FF2-416CD88A3966}"/>
              </a:ext>
            </a:extLst>
          </p:cNvPr>
          <p:cNvSpPr>
            <a:spLocks noGrp="1"/>
          </p:cNvSpPr>
          <p:nvPr>
            <p:ph idx="1"/>
          </p:nvPr>
        </p:nvSpPr>
        <p:spPr/>
        <p:txBody>
          <a:bodyPr>
            <a:normAutofit fontScale="92500" lnSpcReduction="10000"/>
          </a:bodyPr>
          <a:lstStyle/>
          <a:p>
            <a:pPr algn="just"/>
            <a:r>
              <a:rPr lang="en-US" sz="2400" dirty="0">
                <a:solidFill>
                  <a:schemeClr val="tx1">
                    <a:lumMod val="85000"/>
                    <a:lumOff val="15000"/>
                  </a:schemeClr>
                </a:solidFill>
              </a:rPr>
              <a:t>Downloaded the dependencies required for running the application.</a:t>
            </a:r>
          </a:p>
          <a:p>
            <a:pPr algn="just"/>
            <a:r>
              <a:rPr lang="en-US" sz="2400" dirty="0">
                <a:solidFill>
                  <a:schemeClr val="tx1">
                    <a:lumMod val="85000"/>
                    <a:lumOff val="15000"/>
                  </a:schemeClr>
                </a:solidFill>
              </a:rPr>
              <a:t>Database, google </a:t>
            </a:r>
            <a:r>
              <a:rPr lang="en-US" sz="2400" dirty="0" err="1">
                <a:solidFill>
                  <a:schemeClr val="tx1">
                    <a:lumMod val="85000"/>
                    <a:lumOff val="15000"/>
                  </a:schemeClr>
                </a:solidFill>
              </a:rPr>
              <a:t>oAuth</a:t>
            </a:r>
            <a:r>
              <a:rPr lang="en-US" sz="2400" dirty="0">
                <a:solidFill>
                  <a:schemeClr val="tx1">
                    <a:lumMod val="85000"/>
                    <a:lumOff val="15000"/>
                  </a:schemeClr>
                </a:solidFill>
              </a:rPr>
              <a:t>, and backend server details have been expired so we created a new database and added ourselves as admin and connected to our google </a:t>
            </a:r>
            <a:r>
              <a:rPr lang="en-US" sz="2400" dirty="0" err="1">
                <a:solidFill>
                  <a:schemeClr val="tx1">
                    <a:lumMod val="85000"/>
                    <a:lumOff val="15000"/>
                  </a:schemeClr>
                </a:solidFill>
              </a:rPr>
              <a:t>oAuth</a:t>
            </a:r>
            <a:r>
              <a:rPr lang="en-US" sz="2400" dirty="0">
                <a:solidFill>
                  <a:schemeClr val="tx1">
                    <a:lumMod val="85000"/>
                    <a:lumOff val="15000"/>
                  </a:schemeClr>
                </a:solidFill>
              </a:rPr>
              <a:t> link. </a:t>
            </a:r>
          </a:p>
          <a:p>
            <a:pPr algn="just"/>
            <a:r>
              <a:rPr lang="en-US" sz="2400" dirty="0">
                <a:solidFill>
                  <a:schemeClr val="tx1">
                    <a:lumMod val="85000"/>
                    <a:lumOff val="15000"/>
                  </a:schemeClr>
                </a:solidFill>
              </a:rPr>
              <a:t>After all the change, the applications perfectly running on our local systems and changes are reflecting in our database. </a:t>
            </a:r>
          </a:p>
          <a:p>
            <a:pPr algn="just"/>
            <a:r>
              <a:rPr lang="en-US" sz="2400" dirty="0">
                <a:solidFill>
                  <a:schemeClr val="tx1">
                    <a:lumMod val="85000"/>
                    <a:lumOff val="15000"/>
                  </a:schemeClr>
                </a:solidFill>
              </a:rPr>
              <a:t>While checking the application we found some bugs and some features missing. We removed the bugs and added some new functionality and some are yet to be added.</a:t>
            </a:r>
          </a:p>
          <a:p>
            <a:pPr algn="just"/>
            <a:r>
              <a:rPr lang="en-US" sz="2400" dirty="0">
                <a:solidFill>
                  <a:schemeClr val="tx1">
                    <a:lumMod val="85000"/>
                    <a:lumOff val="15000"/>
                  </a:schemeClr>
                </a:solidFill>
              </a:rPr>
              <a:t>We deployed the application on render.</a:t>
            </a:r>
          </a:p>
          <a:p>
            <a:pPr marL="0" indent="0">
              <a:buNone/>
            </a:pPr>
            <a:r>
              <a:rPr lang="en-US" sz="2400" dirty="0">
                <a:solidFill>
                  <a:schemeClr val="tx1">
                    <a:lumMod val="85000"/>
                    <a:lumOff val="15000"/>
                  </a:schemeClr>
                </a:solidFill>
              </a:rPr>
              <a:t>Bugs Corrected</a:t>
            </a:r>
          </a:p>
          <a:p>
            <a:pPr algn="just"/>
            <a:r>
              <a:rPr lang="en-US" sz="2400" dirty="0">
                <a:solidFill>
                  <a:schemeClr val="tx1">
                    <a:lumMod val="85000"/>
                    <a:lumOff val="15000"/>
                  </a:schemeClr>
                </a:solidFill>
              </a:rPr>
              <a:t>When a use with Email_id starting with numbers is added, the view projects is not working as PostgreSQL does not allow creating a table name starting with digits. So the application is not working for the users like </a:t>
            </a:r>
            <a:r>
              <a:rPr lang="en-US" sz="2400" dirty="0">
                <a:solidFill>
                  <a:schemeClr val="tx1">
                    <a:lumMod val="85000"/>
                    <a:lumOff val="15000"/>
                  </a:schemeClr>
                </a:solidFill>
                <a:hlinkClick r:id="rId2">
                  <a:extLst>
                    <a:ext uri="{A12FA001-AC4F-418D-AE19-62706E023703}">
                      <ahyp:hlinkClr xmlns:ahyp="http://schemas.microsoft.com/office/drawing/2018/hyperlinkcolor" val="tx"/>
                    </a:ext>
                  </a:extLst>
                </a:hlinkClick>
              </a:rPr>
              <a:t>2020csb1087@iitrpr.ac.in</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00619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A1714-1F92-CA8B-7D97-CCA5754298CE}"/>
              </a:ext>
            </a:extLst>
          </p:cNvPr>
          <p:cNvSpPr>
            <a:spLocks noGrp="1"/>
          </p:cNvSpPr>
          <p:nvPr>
            <p:ph idx="1"/>
          </p:nvPr>
        </p:nvSpPr>
        <p:spPr>
          <a:xfrm>
            <a:off x="668866" y="648758"/>
            <a:ext cx="10515600" cy="5752042"/>
          </a:xfrm>
        </p:spPr>
        <p:txBody>
          <a:bodyPr>
            <a:normAutofit fontScale="77500" lnSpcReduction="20000"/>
          </a:bodyPr>
          <a:lstStyle/>
          <a:p>
            <a:pPr marL="0" indent="0" algn="just">
              <a:buNone/>
            </a:pPr>
            <a:r>
              <a:rPr lang="en-US" dirty="0">
                <a:solidFill>
                  <a:schemeClr val="tx1">
                    <a:lumMod val="85000"/>
                    <a:lumOff val="15000"/>
                  </a:schemeClr>
                </a:solidFill>
              </a:rPr>
              <a:t>New features added</a:t>
            </a:r>
          </a:p>
          <a:p>
            <a:pPr algn="just"/>
            <a:r>
              <a:rPr lang="en-US" dirty="0">
                <a:solidFill>
                  <a:schemeClr val="tx1">
                    <a:lumMod val="85000"/>
                    <a:lumOff val="15000"/>
                  </a:schemeClr>
                </a:solidFill>
              </a:rPr>
              <a:t>import projects </a:t>
            </a:r>
          </a:p>
          <a:p>
            <a:pPr marL="0" indent="0" algn="just">
              <a:buNone/>
            </a:pPr>
            <a:r>
              <a:rPr lang="en-US" dirty="0">
                <a:solidFill>
                  <a:schemeClr val="tx1">
                    <a:lumMod val="85000"/>
                    <a:lumOff val="15000"/>
                  </a:schemeClr>
                </a:solidFill>
              </a:rPr>
              <a:t>There is no option for importing the excel file for adding projects and filling the data automatically. We can only download the data. So we added import option to added projects.</a:t>
            </a:r>
          </a:p>
          <a:p>
            <a:pPr algn="just"/>
            <a:r>
              <a:rPr lang="en-US" dirty="0">
                <a:solidFill>
                  <a:schemeClr val="tx1">
                    <a:lumMod val="85000"/>
                    <a:lumOff val="15000"/>
                  </a:schemeClr>
                </a:solidFill>
              </a:rPr>
              <a:t>Pop-up message when same user is added.</a:t>
            </a:r>
          </a:p>
          <a:p>
            <a:pPr algn="just"/>
            <a:r>
              <a:rPr lang="en-US" dirty="0">
                <a:solidFill>
                  <a:schemeClr val="tx1">
                    <a:lumMod val="85000"/>
                    <a:lumOff val="15000"/>
                  </a:schemeClr>
                </a:solidFill>
              </a:rPr>
              <a:t>Pop up message when same project id is entered</a:t>
            </a:r>
          </a:p>
          <a:p>
            <a:pPr algn="just"/>
            <a:r>
              <a:rPr lang="en-US" dirty="0">
                <a:solidFill>
                  <a:schemeClr val="tx1">
                    <a:lumMod val="85000"/>
                    <a:lumOff val="15000"/>
                  </a:schemeClr>
                </a:solidFill>
              </a:rPr>
              <a:t>Pop-up message when unknown user id is entered .</a:t>
            </a:r>
          </a:p>
          <a:p>
            <a:pPr marL="0" indent="0" algn="just">
              <a:buNone/>
            </a:pPr>
            <a:r>
              <a:rPr lang="en-IN" dirty="0">
                <a:solidFill>
                  <a:schemeClr val="tx1">
                    <a:lumMod val="85000"/>
                    <a:lumOff val="15000"/>
                  </a:schemeClr>
                </a:solidFill>
              </a:rPr>
              <a:t>Fellowship page</a:t>
            </a:r>
            <a:endParaRPr lang="en-US" dirty="0">
              <a:solidFill>
                <a:schemeClr val="tx1">
                  <a:lumMod val="85000"/>
                  <a:lumOff val="15000"/>
                </a:schemeClr>
              </a:solidFill>
            </a:endParaRPr>
          </a:p>
          <a:p>
            <a:pPr algn="just"/>
            <a:r>
              <a:rPr lang="en-US" dirty="0">
                <a:solidFill>
                  <a:schemeClr val="tx1">
                    <a:lumMod val="85000"/>
                    <a:lumOff val="15000"/>
                  </a:schemeClr>
                </a:solidFill>
              </a:rPr>
              <a:t>There is no role for the fellows in this application. So added a role for the fellows like professors. And fellow have separate page like professors and they can interact with each other. </a:t>
            </a:r>
          </a:p>
          <a:p>
            <a:pPr algn="just"/>
            <a:r>
              <a:rPr lang="en-US" dirty="0">
                <a:solidFill>
                  <a:schemeClr val="tx1">
                    <a:lumMod val="85000"/>
                    <a:lumOff val="15000"/>
                  </a:schemeClr>
                </a:solidFill>
              </a:rPr>
              <a:t>Professor and admin has authority to add or remove fellow from the project. </a:t>
            </a:r>
          </a:p>
          <a:p>
            <a:pPr algn="just"/>
            <a:r>
              <a:rPr lang="en-US" dirty="0">
                <a:solidFill>
                  <a:schemeClr val="tx1">
                    <a:lumMod val="85000"/>
                    <a:lumOff val="15000"/>
                  </a:schemeClr>
                </a:solidFill>
              </a:rPr>
              <a:t>Fellow can see the expenses ,project details, comment to the professor and see their co fellows in the project. </a:t>
            </a:r>
          </a:p>
          <a:p>
            <a:pPr algn="just"/>
            <a:r>
              <a:rPr lang="en-US" dirty="0">
                <a:solidFill>
                  <a:schemeClr val="tx1">
                    <a:lumMod val="85000"/>
                    <a:lumOff val="15000"/>
                  </a:schemeClr>
                </a:solidFill>
              </a:rPr>
              <a:t>Professor or admin can add a fellow to the project only when the fellow is a user.</a:t>
            </a:r>
          </a:p>
          <a:p>
            <a:pPr algn="just"/>
            <a:r>
              <a:rPr lang="en-US" dirty="0">
                <a:solidFill>
                  <a:schemeClr val="tx1">
                    <a:lumMod val="85000"/>
                    <a:lumOff val="15000"/>
                  </a:schemeClr>
                </a:solidFill>
              </a:rPr>
              <a:t>New fellow insertion and deletion in a particular project.</a:t>
            </a:r>
          </a:p>
        </p:txBody>
      </p:sp>
    </p:spTree>
    <p:extLst>
      <p:ext uri="{BB962C8B-B14F-4D97-AF65-F5344CB8AC3E}">
        <p14:creationId xmlns:p14="http://schemas.microsoft.com/office/powerpoint/2010/main" val="340550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51FA-A14A-9FA3-A8FA-5A91E055CA7B}"/>
              </a:ext>
            </a:extLst>
          </p:cNvPr>
          <p:cNvSpPr>
            <a:spLocks noGrp="1"/>
          </p:cNvSpPr>
          <p:nvPr>
            <p:ph type="title"/>
          </p:nvPr>
        </p:nvSpPr>
        <p:spPr>
          <a:xfrm>
            <a:off x="2108200" y="2591064"/>
            <a:ext cx="8348133" cy="1325563"/>
          </a:xfrm>
        </p:spPr>
        <p:txBody>
          <a:bodyPr/>
          <a:lstStyle/>
          <a:p>
            <a:r>
              <a:rPr lang="en-US" dirty="0"/>
              <a:t>Work we have done After Mid-Sem</a:t>
            </a:r>
            <a:endParaRPr lang="en-IN" dirty="0"/>
          </a:p>
        </p:txBody>
      </p:sp>
      <p:sp>
        <p:nvSpPr>
          <p:cNvPr id="3" name="Content Placeholder 2">
            <a:extLst>
              <a:ext uri="{FF2B5EF4-FFF2-40B4-BE49-F238E27FC236}">
                <a16:creationId xmlns:a16="http://schemas.microsoft.com/office/drawing/2014/main" id="{5FA3EF25-E4AF-35E8-9B58-BAF2393C3909}"/>
              </a:ext>
            </a:extLst>
          </p:cNvPr>
          <p:cNvSpPr>
            <a:spLocks noGrp="1"/>
          </p:cNvSpPr>
          <p:nvPr>
            <p:ph idx="1"/>
          </p:nvPr>
        </p:nvSpPr>
        <p:spPr/>
        <p:txBody>
          <a:bodyPr>
            <a:normAutofit/>
          </a:bodyPr>
          <a:lstStyle/>
          <a:p>
            <a:endParaRPr lang="en-US" dirty="0">
              <a:solidFill>
                <a:schemeClr val="tx1">
                  <a:lumMod val="85000"/>
                  <a:lumOff val="15000"/>
                </a:schemeClr>
              </a:solidFill>
            </a:endParaRPr>
          </a:p>
          <a:p>
            <a:pPr marL="0" indent="0">
              <a:buNone/>
            </a:pPr>
            <a:endParaRPr lang="en-IN" dirty="0"/>
          </a:p>
        </p:txBody>
      </p:sp>
    </p:spTree>
    <p:extLst>
      <p:ext uri="{BB962C8B-B14F-4D97-AF65-F5344CB8AC3E}">
        <p14:creationId xmlns:p14="http://schemas.microsoft.com/office/powerpoint/2010/main" val="90108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B7E4-3B24-97D1-A26C-5D41AC0A595D}"/>
              </a:ext>
            </a:extLst>
          </p:cNvPr>
          <p:cNvSpPr>
            <a:spLocks noGrp="1"/>
          </p:cNvSpPr>
          <p:nvPr>
            <p:ph type="title"/>
          </p:nvPr>
        </p:nvSpPr>
        <p:spPr/>
        <p:txBody>
          <a:bodyPr/>
          <a:lstStyle/>
          <a:p>
            <a:r>
              <a:rPr lang="en-US" dirty="0"/>
              <a:t>Database Change</a:t>
            </a:r>
            <a:endParaRPr lang="en-IN" dirty="0"/>
          </a:p>
        </p:txBody>
      </p:sp>
      <p:pic>
        <p:nvPicPr>
          <p:cNvPr id="4" name="Content Placeholder 12">
            <a:extLst>
              <a:ext uri="{FF2B5EF4-FFF2-40B4-BE49-F238E27FC236}">
                <a16:creationId xmlns:a16="http://schemas.microsoft.com/office/drawing/2014/main" id="{FAF52391-9FD6-A9B2-CCCA-DDC5596274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082" y="1690688"/>
            <a:ext cx="9771967" cy="4351338"/>
          </a:xfrm>
        </p:spPr>
      </p:pic>
    </p:spTree>
    <p:extLst>
      <p:ext uri="{BB962C8B-B14F-4D97-AF65-F5344CB8AC3E}">
        <p14:creationId xmlns:p14="http://schemas.microsoft.com/office/powerpoint/2010/main" val="296066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1473</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PMingLiU-ExtB</vt:lpstr>
      <vt:lpstr>Arial</vt:lpstr>
      <vt:lpstr>Calibri</vt:lpstr>
      <vt:lpstr>Calibri Light</vt:lpstr>
      <vt:lpstr>Inter</vt:lpstr>
      <vt:lpstr>Office Theme</vt:lpstr>
      <vt:lpstr> RnD Grants Management Portal CP301 Development Engineering Project(AY 2023-24) Team T16  - Under the guidance of Dr. Puneet Goyal </vt:lpstr>
      <vt:lpstr>Idea Description</vt:lpstr>
      <vt:lpstr>Tech stack or Technologies used</vt:lpstr>
      <vt:lpstr>Previous Work done by Team Y2</vt:lpstr>
      <vt:lpstr>PowerPoint Presentation</vt:lpstr>
      <vt:lpstr>Work we have done before Mid-Sem</vt:lpstr>
      <vt:lpstr>PowerPoint Presentation</vt:lpstr>
      <vt:lpstr>Work we have done After Mid-Sem</vt:lpstr>
      <vt:lpstr>Database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status</vt:lpstr>
      <vt:lpstr> Team Contributions </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sreya gopagoni</dc:creator>
  <cp:lastModifiedBy>sreya gopagoni</cp:lastModifiedBy>
  <cp:revision>2</cp:revision>
  <dcterms:created xsi:type="dcterms:W3CDTF">2023-05-13T01:32:10Z</dcterms:created>
  <dcterms:modified xsi:type="dcterms:W3CDTF">2023-05-15T04:00:27Z</dcterms:modified>
</cp:coreProperties>
</file>