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
      <p:font typeface="Montserra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Montserrat-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433cdcbdf0_4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433cdcbdf0_4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33cdcbd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33cdcbd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33cdcbd0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33cdcbd0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33cdcbdf0_4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33cdcbdf0_4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33cdcbd0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433cdcbd0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33cdcbd0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33cdcbd0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33cdcbd0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33cdcbd0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33cdcbd0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33cdcbd0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433cdcbdf0_4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433cdcbdf0_4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rndgrantst16.onrender.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51870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t>R &amp; D Grants Management </a:t>
            </a:r>
            <a:endParaRPr sz="3100"/>
          </a:p>
          <a:p>
            <a:pPr indent="0" lvl="0" marL="0" rtl="0" algn="l">
              <a:spcBef>
                <a:spcPts val="0"/>
              </a:spcBef>
              <a:spcAft>
                <a:spcPts val="0"/>
              </a:spcAft>
              <a:buNone/>
            </a:pPr>
            <a:r>
              <a:rPr lang="en" sz="3100"/>
              <a:t>System</a:t>
            </a:r>
            <a:endParaRPr sz="3100"/>
          </a:p>
        </p:txBody>
      </p:sp>
      <p:sp>
        <p:nvSpPr>
          <p:cNvPr id="87" name="Google Shape;87;p13"/>
          <p:cNvSpPr txBox="1"/>
          <p:nvPr>
            <p:ph idx="1" type="subTitle"/>
          </p:nvPr>
        </p:nvSpPr>
        <p:spPr>
          <a:xfrm>
            <a:off x="729625" y="3172900"/>
            <a:ext cx="7688100" cy="150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Mentor:</a:t>
            </a:r>
            <a:endParaRPr b="1"/>
          </a:p>
          <a:p>
            <a:pPr indent="0" lvl="0" marL="0" rtl="0" algn="l">
              <a:spcBef>
                <a:spcPts val="0"/>
              </a:spcBef>
              <a:spcAft>
                <a:spcPts val="0"/>
              </a:spcAft>
              <a:buNone/>
            </a:pPr>
            <a:r>
              <a:rPr lang="en"/>
              <a:t>Puneet Goyal</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Presented by:</a:t>
            </a:r>
            <a:endParaRPr b="1"/>
          </a:p>
          <a:p>
            <a:pPr indent="0" lvl="0" marL="0" rtl="0" algn="l">
              <a:spcBef>
                <a:spcPts val="0"/>
              </a:spcBef>
              <a:spcAft>
                <a:spcPts val="0"/>
              </a:spcAft>
              <a:buNone/>
            </a:pPr>
            <a:r>
              <a:rPr b="1" lang="en"/>
              <a:t>T16</a:t>
            </a:r>
            <a:endParaRPr b="1"/>
          </a:p>
        </p:txBody>
      </p:sp>
      <p:pic>
        <p:nvPicPr>
          <p:cNvPr id="88" name="Google Shape;88;p13"/>
          <p:cNvPicPr preferRelativeResize="0"/>
          <p:nvPr/>
        </p:nvPicPr>
        <p:blipFill rotWithShape="1">
          <a:blip r:embed="rId3">
            <a:alphaModFix/>
          </a:blip>
          <a:srcRect b="-7534" l="-109837" r="114879" t="48530"/>
          <a:stretch/>
        </p:blipFill>
        <p:spPr>
          <a:xfrm>
            <a:off x="3369900" y="3062126"/>
            <a:ext cx="2546624" cy="2386075"/>
          </a:xfrm>
          <a:prstGeom prst="rect">
            <a:avLst/>
          </a:prstGeom>
          <a:noFill/>
          <a:ln>
            <a:noFill/>
          </a:ln>
        </p:spPr>
      </p:pic>
      <p:pic>
        <p:nvPicPr>
          <p:cNvPr id="89" name="Google Shape;89;p13"/>
          <p:cNvPicPr preferRelativeResize="0"/>
          <p:nvPr/>
        </p:nvPicPr>
        <p:blipFill>
          <a:blip r:embed="rId3">
            <a:alphaModFix/>
          </a:blip>
          <a:stretch>
            <a:fillRect/>
          </a:stretch>
        </p:blipFill>
        <p:spPr>
          <a:xfrm>
            <a:off x="6331225" y="801950"/>
            <a:ext cx="2404201" cy="48345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a:t>
            </a:r>
            <a:endParaRPr/>
          </a:p>
        </p:txBody>
      </p:sp>
      <p:sp>
        <p:nvSpPr>
          <p:cNvPr id="222" name="Google Shape;22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Gopagoni Sreya (2020csb1087)</a:t>
            </a:r>
            <a:endParaRPr/>
          </a:p>
          <a:p>
            <a:pPr indent="-311150" lvl="0" marL="457200" rtl="0" algn="l">
              <a:spcBef>
                <a:spcPts val="0"/>
              </a:spcBef>
              <a:spcAft>
                <a:spcPts val="0"/>
              </a:spcAft>
              <a:buSzPts val="1300"/>
              <a:buAutoNum type="arabicPeriod"/>
            </a:pPr>
            <a:r>
              <a:rPr lang="en"/>
              <a:t>Vishnu                    (2020csb1097)</a:t>
            </a:r>
            <a:endParaRPr/>
          </a:p>
          <a:p>
            <a:pPr indent="-311150" lvl="0" marL="457200" rtl="0" algn="l">
              <a:spcBef>
                <a:spcPts val="0"/>
              </a:spcBef>
              <a:spcAft>
                <a:spcPts val="0"/>
              </a:spcAft>
              <a:buSzPts val="1300"/>
              <a:buAutoNum type="arabicPeriod"/>
            </a:pPr>
            <a:r>
              <a:rPr lang="en"/>
              <a:t>Lashyanth		(2020csb1083)</a:t>
            </a:r>
            <a:endParaRPr/>
          </a:p>
          <a:p>
            <a:pPr indent="-311150" lvl="0" marL="457200" rtl="0" algn="l">
              <a:spcBef>
                <a:spcPts val="0"/>
              </a:spcBef>
              <a:spcAft>
                <a:spcPts val="0"/>
              </a:spcAft>
              <a:buSzPts val="1300"/>
              <a:buAutoNum type="arabicPeriod"/>
            </a:pPr>
            <a:r>
              <a:rPr lang="en"/>
              <a:t>Shruti Gangwar	(2020csb1127)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 Stack Used</a:t>
            </a:r>
            <a:endParaRPr/>
          </a:p>
        </p:txBody>
      </p:sp>
      <p:sp>
        <p:nvSpPr>
          <p:cNvPr id="95" name="Google Shape;95;p14"/>
          <p:cNvSpPr txBox="1"/>
          <p:nvPr>
            <p:ph idx="1" type="body"/>
          </p:nvPr>
        </p:nvSpPr>
        <p:spPr>
          <a:xfrm>
            <a:off x="729450" y="2078875"/>
            <a:ext cx="24246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Frontend:</a:t>
            </a:r>
            <a:endParaRPr b="1"/>
          </a:p>
          <a:p>
            <a:pPr indent="0" lvl="0" marL="0" rtl="0" algn="l">
              <a:lnSpc>
                <a:spcPct val="115000"/>
              </a:lnSpc>
              <a:spcBef>
                <a:spcPts val="1200"/>
              </a:spcBef>
              <a:spcAft>
                <a:spcPts val="0"/>
              </a:spcAft>
              <a:buNone/>
            </a:pPr>
            <a:r>
              <a:rPr lang="en"/>
              <a:t>●TypeScript + JavaScript</a:t>
            </a:r>
            <a:endParaRPr/>
          </a:p>
          <a:p>
            <a:pPr indent="0" lvl="0" marL="0" rtl="0" algn="l">
              <a:lnSpc>
                <a:spcPct val="115000"/>
              </a:lnSpc>
              <a:spcBef>
                <a:spcPts val="0"/>
              </a:spcBef>
              <a:spcAft>
                <a:spcPts val="0"/>
              </a:spcAft>
              <a:buNone/>
            </a:pPr>
            <a:r>
              <a:rPr lang="en"/>
              <a:t>●React.js</a:t>
            </a:r>
            <a:endParaRPr/>
          </a:p>
          <a:p>
            <a:pPr indent="0" lvl="0" marL="0" rtl="0" algn="l">
              <a:lnSpc>
                <a:spcPct val="115000"/>
              </a:lnSpc>
              <a:spcBef>
                <a:spcPts val="0"/>
              </a:spcBef>
              <a:spcAft>
                <a:spcPts val="0"/>
              </a:spcAft>
              <a:buNone/>
            </a:pPr>
            <a:r>
              <a:rPr lang="en"/>
              <a:t>●MUI &amp; TailwindCSS (styling, tables)</a:t>
            </a:r>
            <a:endParaRPr/>
          </a:p>
          <a:p>
            <a:pPr indent="0" lvl="0" marL="0" rtl="0" algn="l">
              <a:lnSpc>
                <a:spcPct val="115000"/>
              </a:lnSpc>
              <a:spcBef>
                <a:spcPts val="0"/>
              </a:spcBef>
              <a:spcAft>
                <a:spcPts val="0"/>
              </a:spcAft>
              <a:buNone/>
            </a:pPr>
            <a:r>
              <a:rPr lang="en"/>
              <a:t>●React-router (client-side routing)</a:t>
            </a:r>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96" name="Google Shape;96;p14"/>
          <p:cNvSpPr txBox="1"/>
          <p:nvPr/>
        </p:nvSpPr>
        <p:spPr>
          <a:xfrm>
            <a:off x="4449500" y="19196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7" name="Google Shape;97;p14"/>
          <p:cNvSpPr txBox="1"/>
          <p:nvPr/>
        </p:nvSpPr>
        <p:spPr>
          <a:xfrm>
            <a:off x="4278500" y="2260175"/>
            <a:ext cx="3000000" cy="176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accent1"/>
                </a:solidFill>
                <a:latin typeface="Lato"/>
                <a:ea typeface="Lato"/>
                <a:cs typeface="Lato"/>
                <a:sym typeface="Lato"/>
              </a:rPr>
              <a:t>Backend</a:t>
            </a:r>
            <a:r>
              <a:rPr b="1" lang="en" sz="1300">
                <a:solidFill>
                  <a:schemeClr val="accent1"/>
                </a:solidFill>
                <a:latin typeface="Lato"/>
                <a:ea typeface="Lato"/>
                <a:cs typeface="Lato"/>
                <a:sym typeface="Lato"/>
              </a:rPr>
              <a:t>:</a:t>
            </a:r>
            <a:endParaRPr b="1" sz="13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●TypeScript</a:t>
            </a:r>
            <a:endParaRPr sz="13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●Nest.js</a:t>
            </a:r>
            <a:endParaRPr sz="13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●Express.js</a:t>
            </a:r>
            <a:endParaRPr sz="13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●ExcelJS</a:t>
            </a:r>
            <a:endParaRPr sz="13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●Node-pg</a:t>
            </a:r>
            <a:endParaRPr sz="13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PostgreSQL</a:t>
            </a:r>
            <a:endParaRPr sz="13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792650"/>
            <a:ext cx="7688700" cy="59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run code?</a:t>
            </a:r>
            <a:endParaRPr/>
          </a:p>
        </p:txBody>
      </p:sp>
      <p:sp>
        <p:nvSpPr>
          <p:cNvPr id="103" name="Google Shape;103;p15"/>
          <p:cNvSpPr txBox="1"/>
          <p:nvPr>
            <p:ph idx="1" type="body"/>
          </p:nvPr>
        </p:nvSpPr>
        <p:spPr>
          <a:xfrm>
            <a:off x="729450" y="1648350"/>
            <a:ext cx="3578100" cy="332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Server side:</a:t>
            </a:r>
            <a:endParaRPr b="1" u="sng"/>
          </a:p>
          <a:p>
            <a:pPr indent="0" lvl="0" marL="0" rtl="0" algn="l">
              <a:spcBef>
                <a:spcPts val="1600"/>
              </a:spcBef>
              <a:spcAft>
                <a:spcPts val="0"/>
              </a:spcAft>
              <a:buNone/>
            </a:pPr>
            <a:r>
              <a:rPr lang="en" sz="1200">
                <a:solidFill>
                  <a:srgbClr val="2A2929"/>
                </a:solidFill>
                <a:latin typeface="Montserrat"/>
                <a:ea typeface="Montserrat"/>
                <a:cs typeface="Montserrat"/>
                <a:sym typeface="Montserrat"/>
              </a:rPr>
              <a:t>●Open a new terminal and go into backend directory.</a:t>
            </a:r>
            <a:endParaRPr sz="1200">
              <a:solidFill>
                <a:srgbClr val="2A2929"/>
              </a:solidFill>
              <a:latin typeface="Montserrat"/>
              <a:ea typeface="Montserrat"/>
              <a:cs typeface="Montserrat"/>
              <a:sym typeface="Montserrat"/>
            </a:endParaRPr>
          </a:p>
          <a:p>
            <a:pPr indent="0" lvl="0" marL="0" rtl="0" algn="l">
              <a:spcBef>
                <a:spcPts val="0"/>
              </a:spcBef>
              <a:spcAft>
                <a:spcPts val="0"/>
              </a:spcAft>
              <a:buNone/>
            </a:pPr>
            <a:r>
              <a:rPr lang="en" sz="1200">
                <a:solidFill>
                  <a:srgbClr val="2A2929"/>
                </a:solidFill>
                <a:latin typeface="Montserrat"/>
                <a:ea typeface="Montserrat"/>
                <a:cs typeface="Montserrat"/>
                <a:sym typeface="Montserrat"/>
              </a:rPr>
              <a:t>●</a:t>
            </a:r>
            <a:r>
              <a:rPr b="1" lang="en" sz="1200">
                <a:solidFill>
                  <a:srgbClr val="2A2929"/>
                </a:solidFill>
                <a:latin typeface="Montserrat"/>
                <a:ea typeface="Montserrat"/>
                <a:cs typeface="Montserrat"/>
                <a:sym typeface="Montserrat"/>
              </a:rPr>
              <a:t>cd backend</a:t>
            </a:r>
            <a:endParaRPr b="1" sz="1200">
              <a:solidFill>
                <a:srgbClr val="2A2929"/>
              </a:solidFill>
              <a:latin typeface="Montserrat"/>
              <a:ea typeface="Montserrat"/>
              <a:cs typeface="Montserrat"/>
              <a:sym typeface="Montserrat"/>
            </a:endParaRPr>
          </a:p>
          <a:p>
            <a:pPr indent="0" lvl="0" marL="0" rtl="0" algn="l">
              <a:spcBef>
                <a:spcPts val="0"/>
              </a:spcBef>
              <a:spcAft>
                <a:spcPts val="0"/>
              </a:spcAft>
              <a:buNone/>
            </a:pPr>
            <a:r>
              <a:rPr lang="en" sz="1200">
                <a:solidFill>
                  <a:srgbClr val="2A2929"/>
                </a:solidFill>
                <a:latin typeface="Montserrat"/>
                <a:ea typeface="Montserrat"/>
                <a:cs typeface="Montserrat"/>
                <a:sym typeface="Montserrat"/>
              </a:rPr>
              <a:t>●Install all dependencies</a:t>
            </a:r>
            <a:endParaRPr sz="1200">
              <a:solidFill>
                <a:srgbClr val="2A2929"/>
              </a:solidFill>
              <a:latin typeface="Montserrat"/>
              <a:ea typeface="Montserrat"/>
              <a:cs typeface="Montserrat"/>
              <a:sym typeface="Montserrat"/>
            </a:endParaRPr>
          </a:p>
          <a:p>
            <a:pPr indent="0" lvl="0" marL="0" rtl="0" algn="l">
              <a:spcBef>
                <a:spcPts val="0"/>
              </a:spcBef>
              <a:spcAft>
                <a:spcPts val="0"/>
              </a:spcAft>
              <a:buNone/>
            </a:pPr>
            <a:r>
              <a:rPr lang="en" sz="1200">
                <a:solidFill>
                  <a:srgbClr val="2A2929"/>
                </a:solidFill>
                <a:latin typeface="Montserrat"/>
                <a:ea typeface="Montserrat"/>
                <a:cs typeface="Montserrat"/>
                <a:sym typeface="Montserrat"/>
              </a:rPr>
              <a:t>●</a:t>
            </a:r>
            <a:r>
              <a:rPr b="1" lang="en" sz="1200">
                <a:solidFill>
                  <a:srgbClr val="2A2929"/>
                </a:solidFill>
                <a:latin typeface="Montserrat"/>
                <a:ea typeface="Montserrat"/>
                <a:cs typeface="Montserrat"/>
                <a:sym typeface="Montserrat"/>
              </a:rPr>
              <a:t>npm install</a:t>
            </a:r>
            <a:endParaRPr b="1" sz="1200">
              <a:solidFill>
                <a:srgbClr val="2A2929"/>
              </a:solidFill>
              <a:latin typeface="Montserrat"/>
              <a:ea typeface="Montserrat"/>
              <a:cs typeface="Montserrat"/>
              <a:sym typeface="Montserrat"/>
            </a:endParaRPr>
          </a:p>
          <a:p>
            <a:pPr indent="0" lvl="0" marL="0" rtl="0" algn="l">
              <a:spcBef>
                <a:spcPts val="0"/>
              </a:spcBef>
              <a:spcAft>
                <a:spcPts val="0"/>
              </a:spcAft>
              <a:buNone/>
            </a:pPr>
            <a:r>
              <a:rPr lang="en" sz="1200">
                <a:solidFill>
                  <a:srgbClr val="2A2929"/>
                </a:solidFill>
                <a:latin typeface="Montserrat"/>
                <a:ea typeface="Montserrat"/>
                <a:cs typeface="Montserrat"/>
                <a:sym typeface="Montserrat"/>
              </a:rPr>
              <a:t>●Run the server in development mode</a:t>
            </a:r>
            <a:endParaRPr sz="1200">
              <a:solidFill>
                <a:srgbClr val="2A2929"/>
              </a:solidFill>
              <a:latin typeface="Montserrat"/>
              <a:ea typeface="Montserrat"/>
              <a:cs typeface="Montserrat"/>
              <a:sym typeface="Montserrat"/>
            </a:endParaRPr>
          </a:p>
          <a:p>
            <a:pPr indent="0" lvl="0" marL="0" rtl="0" algn="l">
              <a:spcBef>
                <a:spcPts val="0"/>
              </a:spcBef>
              <a:spcAft>
                <a:spcPts val="0"/>
              </a:spcAft>
              <a:buNone/>
            </a:pPr>
            <a:r>
              <a:rPr lang="en" sz="1200">
                <a:solidFill>
                  <a:srgbClr val="2A2929"/>
                </a:solidFill>
                <a:latin typeface="Montserrat"/>
                <a:ea typeface="Montserrat"/>
                <a:cs typeface="Montserrat"/>
                <a:sym typeface="Montserrat"/>
              </a:rPr>
              <a:t>●</a:t>
            </a:r>
            <a:r>
              <a:rPr b="1" lang="en" sz="1200">
                <a:solidFill>
                  <a:srgbClr val="2A2929"/>
                </a:solidFill>
                <a:latin typeface="Montserrat"/>
                <a:ea typeface="Montserrat"/>
                <a:cs typeface="Montserrat"/>
                <a:sym typeface="Montserrat"/>
              </a:rPr>
              <a:t>npm start</a:t>
            </a:r>
            <a:endParaRPr b="1" sz="1200">
              <a:solidFill>
                <a:srgbClr val="2A2929"/>
              </a:solidFill>
              <a:latin typeface="Montserrat"/>
              <a:ea typeface="Montserrat"/>
              <a:cs typeface="Montserrat"/>
              <a:sym typeface="Montserrat"/>
            </a:endParaRPr>
          </a:p>
          <a:p>
            <a:pPr indent="0" lvl="0" marL="0" rtl="0" algn="l">
              <a:spcBef>
                <a:spcPts val="0"/>
              </a:spcBef>
              <a:spcAft>
                <a:spcPts val="0"/>
              </a:spcAft>
              <a:buNone/>
            </a:pPr>
            <a:r>
              <a:rPr lang="en" sz="1200">
                <a:solidFill>
                  <a:srgbClr val="2A2929"/>
                </a:solidFill>
                <a:latin typeface="Montserrat"/>
                <a:ea typeface="Montserrat"/>
                <a:cs typeface="Montserrat"/>
                <a:sym typeface="Montserrat"/>
              </a:rPr>
              <a:t>●If we get a console message </a:t>
            </a:r>
            <a:r>
              <a:rPr b="1" lang="en" sz="1200">
                <a:solidFill>
                  <a:srgbClr val="2A2929"/>
                </a:solidFill>
                <a:latin typeface="Montserrat"/>
                <a:ea typeface="Montserrat"/>
                <a:cs typeface="Montserrat"/>
                <a:sym typeface="Montserrat"/>
              </a:rPr>
              <a:t>'Listening’</a:t>
            </a:r>
            <a:endParaRPr b="1" sz="1200">
              <a:solidFill>
                <a:srgbClr val="2A2929"/>
              </a:solidFill>
              <a:latin typeface="Montserrat"/>
              <a:ea typeface="Montserrat"/>
              <a:cs typeface="Montserrat"/>
              <a:sym typeface="Montserrat"/>
            </a:endParaRPr>
          </a:p>
          <a:p>
            <a:pPr indent="0" lvl="0" marL="0" rtl="0" algn="l">
              <a:spcBef>
                <a:spcPts val="0"/>
              </a:spcBef>
              <a:spcAft>
                <a:spcPts val="0"/>
              </a:spcAft>
              <a:buNone/>
            </a:pPr>
            <a:r>
              <a:rPr lang="en" sz="1200">
                <a:solidFill>
                  <a:srgbClr val="2A2929"/>
                </a:solidFill>
                <a:latin typeface="Montserrat"/>
                <a:ea typeface="Montserrat"/>
                <a:cs typeface="Montserrat"/>
                <a:sym typeface="Montserrat"/>
              </a:rPr>
              <a:t>●We can verify the same by going into browser and running </a:t>
            </a:r>
            <a:r>
              <a:rPr b="1" lang="en" sz="1200">
                <a:solidFill>
                  <a:srgbClr val="2A2929"/>
                </a:solidFill>
                <a:latin typeface="Montserrat"/>
                <a:ea typeface="Montserrat"/>
                <a:cs typeface="Montserrat"/>
                <a:sym typeface="Montserrat"/>
              </a:rPr>
              <a:t>http://localhost:5000</a:t>
            </a:r>
            <a:r>
              <a:rPr lang="en" sz="1200">
                <a:solidFill>
                  <a:srgbClr val="2A2929"/>
                </a:solidFill>
                <a:latin typeface="Montserrat"/>
                <a:ea typeface="Montserrat"/>
                <a:cs typeface="Montserrat"/>
                <a:sym typeface="Montserrat"/>
              </a:rPr>
              <a:t>, we should receive a 'Hello World'</a:t>
            </a:r>
            <a:endParaRPr sz="1200">
              <a:solidFill>
                <a:srgbClr val="2A2929"/>
              </a:solidFill>
              <a:latin typeface="Montserrat"/>
              <a:ea typeface="Montserrat"/>
              <a:cs typeface="Montserrat"/>
              <a:sym typeface="Montserrat"/>
            </a:endParaRPr>
          </a:p>
          <a:p>
            <a:pPr indent="0" lvl="0" marL="0" rtl="0" algn="l">
              <a:spcBef>
                <a:spcPts val="0"/>
              </a:spcBef>
              <a:spcAft>
                <a:spcPts val="1200"/>
              </a:spcAft>
              <a:buNone/>
            </a:pPr>
            <a:r>
              <a:t/>
            </a:r>
            <a:endParaRPr/>
          </a:p>
        </p:txBody>
      </p:sp>
      <p:sp>
        <p:nvSpPr>
          <p:cNvPr id="104" name="Google Shape;104;p15"/>
          <p:cNvSpPr txBox="1"/>
          <p:nvPr/>
        </p:nvSpPr>
        <p:spPr>
          <a:xfrm>
            <a:off x="4886650" y="1705675"/>
            <a:ext cx="3187800" cy="269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u="sng">
                <a:solidFill>
                  <a:srgbClr val="2A2929"/>
                </a:solidFill>
                <a:latin typeface="Montserrat"/>
                <a:ea typeface="Montserrat"/>
                <a:cs typeface="Montserrat"/>
                <a:sym typeface="Montserrat"/>
              </a:rPr>
              <a:t>Client side:</a:t>
            </a:r>
            <a:endParaRPr b="1" sz="1200" u="sng">
              <a:solidFill>
                <a:srgbClr val="2A2929"/>
              </a:solidFill>
              <a:latin typeface="Montserrat"/>
              <a:ea typeface="Montserrat"/>
              <a:cs typeface="Montserrat"/>
              <a:sym typeface="Montserrat"/>
            </a:endParaRPr>
          </a:p>
          <a:p>
            <a:pPr indent="0" lvl="0" marL="0" rtl="0" algn="l">
              <a:lnSpc>
                <a:spcPct val="115000"/>
              </a:lnSpc>
              <a:spcBef>
                <a:spcPts val="1600"/>
              </a:spcBef>
              <a:spcAft>
                <a:spcPts val="0"/>
              </a:spcAft>
              <a:buNone/>
            </a:pPr>
            <a:r>
              <a:rPr lang="en" sz="1200">
                <a:solidFill>
                  <a:srgbClr val="2A2929"/>
                </a:solidFill>
                <a:latin typeface="Montserrat"/>
                <a:ea typeface="Montserrat"/>
                <a:cs typeface="Montserrat"/>
                <a:sym typeface="Montserrat"/>
              </a:rPr>
              <a:t>●Open a new terminal and go into the frontend directory</a:t>
            </a:r>
            <a:endParaRPr sz="1200">
              <a:solidFill>
                <a:srgbClr val="2A2929"/>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rgbClr val="2A2929"/>
                </a:solidFill>
                <a:latin typeface="Montserrat"/>
                <a:ea typeface="Montserrat"/>
                <a:cs typeface="Montserrat"/>
                <a:sym typeface="Montserrat"/>
              </a:rPr>
              <a:t>●</a:t>
            </a:r>
            <a:r>
              <a:rPr b="1" lang="en" sz="1200">
                <a:solidFill>
                  <a:srgbClr val="2A2929"/>
                </a:solidFill>
                <a:latin typeface="Montserrat"/>
                <a:ea typeface="Montserrat"/>
                <a:cs typeface="Montserrat"/>
                <a:sym typeface="Montserrat"/>
              </a:rPr>
              <a:t>cd frontend</a:t>
            </a:r>
            <a:endParaRPr b="1" sz="1200">
              <a:solidFill>
                <a:srgbClr val="2A2929"/>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rgbClr val="2A2929"/>
                </a:solidFill>
                <a:latin typeface="Montserrat"/>
                <a:ea typeface="Montserrat"/>
                <a:cs typeface="Montserrat"/>
                <a:sym typeface="Montserrat"/>
              </a:rPr>
              <a:t>●Install all dependencies</a:t>
            </a:r>
            <a:endParaRPr sz="1200">
              <a:solidFill>
                <a:srgbClr val="2A2929"/>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rgbClr val="2A2929"/>
                </a:solidFill>
                <a:latin typeface="Montserrat"/>
                <a:ea typeface="Montserrat"/>
                <a:cs typeface="Montserrat"/>
                <a:sym typeface="Montserrat"/>
              </a:rPr>
              <a:t>●</a:t>
            </a:r>
            <a:r>
              <a:rPr b="1" lang="en" sz="1200">
                <a:solidFill>
                  <a:srgbClr val="2A2929"/>
                </a:solidFill>
                <a:latin typeface="Montserrat"/>
                <a:ea typeface="Montserrat"/>
                <a:cs typeface="Montserrat"/>
                <a:sym typeface="Montserrat"/>
              </a:rPr>
              <a:t>npm install</a:t>
            </a:r>
            <a:endParaRPr b="1" sz="1200">
              <a:solidFill>
                <a:srgbClr val="2A2929"/>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rgbClr val="2A2929"/>
                </a:solidFill>
                <a:latin typeface="Montserrat"/>
                <a:ea typeface="Montserrat"/>
                <a:cs typeface="Montserrat"/>
                <a:sym typeface="Montserrat"/>
              </a:rPr>
              <a:t>●Running the frontend</a:t>
            </a:r>
            <a:endParaRPr sz="1200">
              <a:solidFill>
                <a:srgbClr val="2A2929"/>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rgbClr val="2A2929"/>
                </a:solidFill>
                <a:latin typeface="Montserrat"/>
                <a:ea typeface="Montserrat"/>
                <a:cs typeface="Montserrat"/>
                <a:sym typeface="Montserrat"/>
              </a:rPr>
              <a:t>●</a:t>
            </a:r>
            <a:r>
              <a:rPr b="1" lang="en" sz="1200">
                <a:solidFill>
                  <a:srgbClr val="2A2929"/>
                </a:solidFill>
                <a:latin typeface="Montserrat"/>
                <a:ea typeface="Montserrat"/>
                <a:cs typeface="Montserrat"/>
                <a:sym typeface="Montserrat"/>
              </a:rPr>
              <a:t>npm start</a:t>
            </a:r>
            <a:endParaRPr b="1" sz="1200">
              <a:solidFill>
                <a:srgbClr val="2A2929"/>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rgbClr val="2A2929"/>
                </a:solidFill>
                <a:latin typeface="Montserrat"/>
                <a:ea typeface="Montserrat"/>
                <a:cs typeface="Montserrat"/>
                <a:sym typeface="Montserrat"/>
              </a:rPr>
              <a:t>●Now our website is live on </a:t>
            </a:r>
            <a:r>
              <a:rPr b="1" lang="en" sz="1200">
                <a:solidFill>
                  <a:srgbClr val="2A2929"/>
                </a:solidFill>
                <a:latin typeface="Montserrat"/>
                <a:ea typeface="Montserrat"/>
                <a:cs typeface="Montserrat"/>
                <a:sym typeface="Montserrat"/>
              </a:rPr>
              <a:t>http://localhost:3000/</a:t>
            </a:r>
            <a:endParaRPr b="1" sz="1200">
              <a:solidFill>
                <a:srgbClr val="2A2929"/>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2A2929"/>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6"/>
          <p:cNvPicPr preferRelativeResize="0"/>
          <p:nvPr/>
        </p:nvPicPr>
        <p:blipFill>
          <a:blip r:embed="rId3">
            <a:alphaModFix/>
          </a:blip>
          <a:stretch>
            <a:fillRect/>
          </a:stretch>
        </p:blipFill>
        <p:spPr>
          <a:xfrm>
            <a:off x="1" y="0"/>
            <a:ext cx="9143999" cy="51434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522925"/>
            <a:ext cx="7688700" cy="73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/backend</a:t>
            </a:r>
            <a:endParaRPr/>
          </a:p>
        </p:txBody>
      </p:sp>
      <p:sp>
        <p:nvSpPr>
          <p:cNvPr id="115" name="Google Shape;115;p17"/>
          <p:cNvSpPr txBox="1"/>
          <p:nvPr/>
        </p:nvSpPr>
        <p:spPr>
          <a:xfrm>
            <a:off x="1368300" y="1964600"/>
            <a:ext cx="15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6" name="Google Shape;116;p17"/>
          <p:cNvSpPr/>
          <p:nvPr/>
        </p:nvSpPr>
        <p:spPr>
          <a:xfrm>
            <a:off x="1368300" y="1601600"/>
            <a:ext cx="855600" cy="52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backend</a:t>
            </a:r>
            <a:endParaRPr/>
          </a:p>
        </p:txBody>
      </p:sp>
      <p:sp>
        <p:nvSpPr>
          <p:cNvPr id="117" name="Google Shape;117;p17"/>
          <p:cNvSpPr txBox="1"/>
          <p:nvPr/>
        </p:nvSpPr>
        <p:spPr>
          <a:xfrm>
            <a:off x="3665650" y="2001800"/>
            <a:ext cx="121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8" name="Google Shape;118;p17"/>
          <p:cNvSpPr/>
          <p:nvPr/>
        </p:nvSpPr>
        <p:spPr>
          <a:xfrm>
            <a:off x="3665650" y="1879600"/>
            <a:ext cx="18882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node modules  </a:t>
            </a:r>
            <a:endParaRPr/>
          </a:p>
        </p:txBody>
      </p:sp>
      <p:sp>
        <p:nvSpPr>
          <p:cNvPr id="119" name="Google Shape;119;p17"/>
          <p:cNvSpPr/>
          <p:nvPr/>
        </p:nvSpPr>
        <p:spPr>
          <a:xfrm>
            <a:off x="3695350" y="1257625"/>
            <a:ext cx="18585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components</a:t>
            </a:r>
            <a:endParaRPr/>
          </a:p>
        </p:txBody>
      </p:sp>
      <p:sp>
        <p:nvSpPr>
          <p:cNvPr id="120" name="Google Shape;120;p17"/>
          <p:cNvSpPr/>
          <p:nvPr/>
        </p:nvSpPr>
        <p:spPr>
          <a:xfrm>
            <a:off x="3665650" y="3119225"/>
            <a:ext cx="18882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index.js</a:t>
            </a:r>
            <a:endParaRPr/>
          </a:p>
        </p:txBody>
      </p:sp>
      <p:sp>
        <p:nvSpPr>
          <p:cNvPr id="121" name="Google Shape;121;p17"/>
          <p:cNvSpPr/>
          <p:nvPr/>
        </p:nvSpPr>
        <p:spPr>
          <a:xfrm>
            <a:off x="3665650" y="3736875"/>
            <a:ext cx="18882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package-lock.json</a:t>
            </a:r>
            <a:endParaRPr/>
          </a:p>
        </p:txBody>
      </p:sp>
      <p:sp>
        <p:nvSpPr>
          <p:cNvPr id="122" name="Google Shape;122;p17"/>
          <p:cNvSpPr/>
          <p:nvPr/>
        </p:nvSpPr>
        <p:spPr>
          <a:xfrm>
            <a:off x="3665650" y="4475200"/>
            <a:ext cx="18882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package.json</a:t>
            </a:r>
            <a:endParaRPr/>
          </a:p>
        </p:txBody>
      </p:sp>
      <p:sp>
        <p:nvSpPr>
          <p:cNvPr id="123" name="Google Shape;123;p17"/>
          <p:cNvSpPr/>
          <p:nvPr/>
        </p:nvSpPr>
        <p:spPr>
          <a:xfrm>
            <a:off x="3665650" y="2501575"/>
            <a:ext cx="18882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Backend queries.sql</a:t>
            </a:r>
            <a:endParaRPr/>
          </a:p>
        </p:txBody>
      </p:sp>
      <p:cxnSp>
        <p:nvCxnSpPr>
          <p:cNvPr id="124" name="Google Shape;124;p17"/>
          <p:cNvCxnSpPr/>
          <p:nvPr/>
        </p:nvCxnSpPr>
        <p:spPr>
          <a:xfrm flipH="1">
            <a:off x="2911975" y="1453025"/>
            <a:ext cx="18900" cy="31227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7"/>
          <p:cNvCxnSpPr>
            <a:endCxn id="119" idx="1"/>
          </p:cNvCxnSpPr>
          <p:nvPr/>
        </p:nvCxnSpPr>
        <p:spPr>
          <a:xfrm>
            <a:off x="2958850" y="1452925"/>
            <a:ext cx="736500" cy="4800"/>
          </a:xfrm>
          <a:prstGeom prst="straightConnector1">
            <a:avLst/>
          </a:prstGeom>
          <a:noFill/>
          <a:ln cap="flat" cmpd="sng" w="9525">
            <a:solidFill>
              <a:schemeClr val="dk2"/>
            </a:solidFill>
            <a:prstDash val="solid"/>
            <a:round/>
            <a:headEnd len="med" w="med" type="none"/>
            <a:tailEnd len="med" w="med" type="triangle"/>
          </a:ln>
        </p:spPr>
      </p:cxnSp>
      <p:cxnSp>
        <p:nvCxnSpPr>
          <p:cNvPr id="126" name="Google Shape;126;p17"/>
          <p:cNvCxnSpPr/>
          <p:nvPr/>
        </p:nvCxnSpPr>
        <p:spPr>
          <a:xfrm>
            <a:off x="2958850" y="3967525"/>
            <a:ext cx="736500" cy="480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p17"/>
          <p:cNvCxnSpPr/>
          <p:nvPr/>
        </p:nvCxnSpPr>
        <p:spPr>
          <a:xfrm>
            <a:off x="2958850" y="3357925"/>
            <a:ext cx="736500" cy="48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17"/>
          <p:cNvCxnSpPr/>
          <p:nvPr/>
        </p:nvCxnSpPr>
        <p:spPr>
          <a:xfrm>
            <a:off x="2958850" y="2748325"/>
            <a:ext cx="736500" cy="48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17"/>
          <p:cNvCxnSpPr/>
          <p:nvPr/>
        </p:nvCxnSpPr>
        <p:spPr>
          <a:xfrm>
            <a:off x="2958850" y="2062525"/>
            <a:ext cx="736500" cy="480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17"/>
          <p:cNvCxnSpPr/>
          <p:nvPr/>
        </p:nvCxnSpPr>
        <p:spPr>
          <a:xfrm>
            <a:off x="2958850" y="4577125"/>
            <a:ext cx="736500" cy="48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17"/>
          <p:cNvCxnSpPr>
            <a:stCxn id="116" idx="3"/>
          </p:cNvCxnSpPr>
          <p:nvPr/>
        </p:nvCxnSpPr>
        <p:spPr>
          <a:xfrm>
            <a:off x="2223900" y="1863350"/>
            <a:ext cx="707100" cy="8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729450" y="578725"/>
            <a:ext cx="7688700" cy="52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/backend/components</a:t>
            </a:r>
            <a:endParaRPr/>
          </a:p>
        </p:txBody>
      </p:sp>
      <p:sp>
        <p:nvSpPr>
          <p:cNvPr id="137" name="Google Shape;137;p18"/>
          <p:cNvSpPr txBox="1"/>
          <p:nvPr>
            <p:ph idx="1" type="body"/>
          </p:nvPr>
        </p:nvSpPr>
        <p:spPr>
          <a:xfrm>
            <a:off x="729450" y="1487050"/>
            <a:ext cx="7688700" cy="3069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a:p>
            <a:pPr indent="0" lvl="0" marL="0" rtl="0" algn="l">
              <a:spcBef>
                <a:spcPts val="0"/>
              </a:spcBef>
              <a:spcAft>
                <a:spcPts val="1200"/>
              </a:spcAft>
              <a:buNone/>
            </a:pPr>
            <a:r>
              <a:t/>
            </a:r>
            <a:endParaRPr/>
          </a:p>
        </p:txBody>
      </p:sp>
      <p:sp>
        <p:nvSpPr>
          <p:cNvPr id="138" name="Google Shape;138;p18"/>
          <p:cNvSpPr/>
          <p:nvPr/>
        </p:nvSpPr>
        <p:spPr>
          <a:xfrm>
            <a:off x="3824950" y="1168975"/>
            <a:ext cx="12603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components</a:t>
            </a:r>
            <a:endParaRPr/>
          </a:p>
        </p:txBody>
      </p:sp>
      <p:sp>
        <p:nvSpPr>
          <p:cNvPr id="139" name="Google Shape;139;p18"/>
          <p:cNvSpPr/>
          <p:nvPr/>
        </p:nvSpPr>
        <p:spPr>
          <a:xfrm>
            <a:off x="1157950" y="1778575"/>
            <a:ext cx="13731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addComment</a:t>
            </a:r>
            <a:endParaRPr/>
          </a:p>
        </p:txBody>
      </p:sp>
      <p:sp>
        <p:nvSpPr>
          <p:cNvPr id="140" name="Google Shape;140;p18"/>
          <p:cNvSpPr/>
          <p:nvPr/>
        </p:nvSpPr>
        <p:spPr>
          <a:xfrm>
            <a:off x="1157950" y="2388175"/>
            <a:ext cx="13731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addFund</a:t>
            </a:r>
            <a:endParaRPr/>
          </a:p>
        </p:txBody>
      </p:sp>
      <p:sp>
        <p:nvSpPr>
          <p:cNvPr id="141" name="Google Shape;141;p18"/>
          <p:cNvSpPr/>
          <p:nvPr/>
        </p:nvSpPr>
        <p:spPr>
          <a:xfrm>
            <a:off x="1157950" y="2997775"/>
            <a:ext cx="13731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addFellow</a:t>
            </a:r>
            <a:endParaRPr/>
          </a:p>
        </p:txBody>
      </p:sp>
      <p:sp>
        <p:nvSpPr>
          <p:cNvPr id="142" name="Google Shape;142;p18"/>
          <p:cNvSpPr/>
          <p:nvPr/>
        </p:nvSpPr>
        <p:spPr>
          <a:xfrm>
            <a:off x="1157950" y="3607375"/>
            <a:ext cx="13731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addSummaryComment</a:t>
            </a:r>
            <a:endParaRPr/>
          </a:p>
        </p:txBody>
      </p:sp>
      <p:sp>
        <p:nvSpPr>
          <p:cNvPr id="143" name="Google Shape;143;p18"/>
          <p:cNvSpPr/>
          <p:nvPr/>
        </p:nvSpPr>
        <p:spPr>
          <a:xfrm>
            <a:off x="6339550" y="1854775"/>
            <a:ext cx="13731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createProject</a:t>
            </a:r>
            <a:endParaRPr/>
          </a:p>
        </p:txBody>
      </p:sp>
      <p:sp>
        <p:nvSpPr>
          <p:cNvPr id="144" name="Google Shape;144;p18"/>
          <p:cNvSpPr/>
          <p:nvPr/>
        </p:nvSpPr>
        <p:spPr>
          <a:xfrm>
            <a:off x="6339550" y="2464375"/>
            <a:ext cx="13731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db</a:t>
            </a:r>
            <a:endParaRPr/>
          </a:p>
        </p:txBody>
      </p:sp>
      <p:sp>
        <p:nvSpPr>
          <p:cNvPr id="145" name="Google Shape;145;p18"/>
          <p:cNvSpPr/>
          <p:nvPr/>
        </p:nvSpPr>
        <p:spPr>
          <a:xfrm>
            <a:off x="6339550" y="2997775"/>
            <a:ext cx="13731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delFellow</a:t>
            </a:r>
            <a:endParaRPr/>
          </a:p>
        </p:txBody>
      </p:sp>
      <p:sp>
        <p:nvSpPr>
          <p:cNvPr id="146" name="Google Shape;146;p18"/>
          <p:cNvSpPr/>
          <p:nvPr/>
        </p:nvSpPr>
        <p:spPr>
          <a:xfrm>
            <a:off x="6339550" y="3607375"/>
            <a:ext cx="14118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delProject</a:t>
            </a:r>
            <a:endParaRPr/>
          </a:p>
        </p:txBody>
      </p:sp>
      <p:sp>
        <p:nvSpPr>
          <p:cNvPr id="147" name="Google Shape;147;p18"/>
          <p:cNvSpPr/>
          <p:nvPr/>
        </p:nvSpPr>
        <p:spPr>
          <a:xfrm>
            <a:off x="1157950" y="4216975"/>
            <a:ext cx="13731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addUser</a:t>
            </a:r>
            <a:endParaRPr/>
          </a:p>
        </p:txBody>
      </p:sp>
      <p:sp>
        <p:nvSpPr>
          <p:cNvPr id="148" name="Google Shape;148;p18"/>
          <p:cNvSpPr/>
          <p:nvPr/>
        </p:nvSpPr>
        <p:spPr>
          <a:xfrm>
            <a:off x="6340450" y="4216975"/>
            <a:ext cx="14118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delrow</a:t>
            </a:r>
            <a:endParaRPr/>
          </a:p>
        </p:txBody>
      </p:sp>
      <p:sp>
        <p:nvSpPr>
          <p:cNvPr id="149" name="Google Shape;149;p18"/>
          <p:cNvSpPr/>
          <p:nvPr/>
        </p:nvSpPr>
        <p:spPr>
          <a:xfrm>
            <a:off x="1157950" y="4750375"/>
            <a:ext cx="13731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apprProject</a:t>
            </a:r>
            <a:endParaRPr/>
          </a:p>
        </p:txBody>
      </p:sp>
      <p:sp>
        <p:nvSpPr>
          <p:cNvPr id="150" name="Google Shape;150;p18"/>
          <p:cNvSpPr/>
          <p:nvPr/>
        </p:nvSpPr>
        <p:spPr>
          <a:xfrm>
            <a:off x="6339550" y="4750375"/>
            <a:ext cx="14118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delUser</a:t>
            </a:r>
            <a:endParaRPr/>
          </a:p>
        </p:txBody>
      </p:sp>
      <p:cxnSp>
        <p:nvCxnSpPr>
          <p:cNvPr id="151" name="Google Shape;151;p18"/>
          <p:cNvCxnSpPr>
            <a:endCxn id="143" idx="1"/>
          </p:cNvCxnSpPr>
          <p:nvPr/>
        </p:nvCxnSpPr>
        <p:spPr>
          <a:xfrm>
            <a:off x="4456150" y="2048275"/>
            <a:ext cx="1883400" cy="66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18"/>
          <p:cNvCxnSpPr/>
          <p:nvPr/>
        </p:nvCxnSpPr>
        <p:spPr>
          <a:xfrm>
            <a:off x="4456150" y="2657875"/>
            <a:ext cx="1883400" cy="66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18"/>
          <p:cNvCxnSpPr/>
          <p:nvPr/>
        </p:nvCxnSpPr>
        <p:spPr>
          <a:xfrm>
            <a:off x="4456150" y="3800875"/>
            <a:ext cx="1883400" cy="6600"/>
          </a:xfrm>
          <a:prstGeom prst="straightConnector1">
            <a:avLst/>
          </a:prstGeom>
          <a:noFill/>
          <a:ln cap="flat" cmpd="sng" w="9525">
            <a:solidFill>
              <a:schemeClr val="dk2"/>
            </a:solidFill>
            <a:prstDash val="solid"/>
            <a:round/>
            <a:headEnd len="med" w="med" type="none"/>
            <a:tailEnd len="med" w="med" type="triangle"/>
          </a:ln>
        </p:spPr>
      </p:cxnSp>
      <p:cxnSp>
        <p:nvCxnSpPr>
          <p:cNvPr id="154" name="Google Shape;154;p18"/>
          <p:cNvCxnSpPr/>
          <p:nvPr/>
        </p:nvCxnSpPr>
        <p:spPr>
          <a:xfrm>
            <a:off x="4456150" y="3191275"/>
            <a:ext cx="1883400" cy="6600"/>
          </a:xfrm>
          <a:prstGeom prst="straightConnector1">
            <a:avLst/>
          </a:prstGeom>
          <a:noFill/>
          <a:ln cap="flat" cmpd="sng" w="9525">
            <a:solidFill>
              <a:schemeClr val="dk2"/>
            </a:solidFill>
            <a:prstDash val="solid"/>
            <a:round/>
            <a:headEnd len="med" w="med" type="none"/>
            <a:tailEnd len="med" w="med" type="triangle"/>
          </a:ln>
        </p:spPr>
      </p:cxnSp>
      <p:cxnSp>
        <p:nvCxnSpPr>
          <p:cNvPr id="155" name="Google Shape;155;p18"/>
          <p:cNvCxnSpPr/>
          <p:nvPr/>
        </p:nvCxnSpPr>
        <p:spPr>
          <a:xfrm>
            <a:off x="4456150" y="4410475"/>
            <a:ext cx="1883400" cy="66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18"/>
          <p:cNvCxnSpPr/>
          <p:nvPr/>
        </p:nvCxnSpPr>
        <p:spPr>
          <a:xfrm>
            <a:off x="4456150" y="4943875"/>
            <a:ext cx="1883400" cy="66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18"/>
          <p:cNvCxnSpPr/>
          <p:nvPr/>
        </p:nvCxnSpPr>
        <p:spPr>
          <a:xfrm>
            <a:off x="4434700" y="1584925"/>
            <a:ext cx="1200" cy="337170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18"/>
          <p:cNvCxnSpPr/>
          <p:nvPr/>
        </p:nvCxnSpPr>
        <p:spPr>
          <a:xfrm flipH="1">
            <a:off x="2531050" y="2031475"/>
            <a:ext cx="1906500" cy="234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18"/>
          <p:cNvCxnSpPr/>
          <p:nvPr/>
        </p:nvCxnSpPr>
        <p:spPr>
          <a:xfrm flipH="1">
            <a:off x="2531050" y="2641075"/>
            <a:ext cx="1906500" cy="234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18"/>
          <p:cNvCxnSpPr/>
          <p:nvPr/>
        </p:nvCxnSpPr>
        <p:spPr>
          <a:xfrm flipH="1">
            <a:off x="2531050" y="3174475"/>
            <a:ext cx="1906500" cy="234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18"/>
          <p:cNvCxnSpPr/>
          <p:nvPr/>
        </p:nvCxnSpPr>
        <p:spPr>
          <a:xfrm flipH="1">
            <a:off x="2531050" y="4393675"/>
            <a:ext cx="1906500" cy="234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18"/>
          <p:cNvCxnSpPr/>
          <p:nvPr/>
        </p:nvCxnSpPr>
        <p:spPr>
          <a:xfrm flipH="1">
            <a:off x="2531050" y="4927075"/>
            <a:ext cx="1906500" cy="2340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18"/>
          <p:cNvCxnSpPr/>
          <p:nvPr/>
        </p:nvCxnSpPr>
        <p:spPr>
          <a:xfrm flipH="1">
            <a:off x="2531050" y="3784075"/>
            <a:ext cx="1906500" cy="2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729450" y="662450"/>
            <a:ext cx="7688700" cy="6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a:t>
            </a:r>
            <a:endParaRPr/>
          </a:p>
        </p:txBody>
      </p:sp>
      <p:sp>
        <p:nvSpPr>
          <p:cNvPr id="169" name="Google Shape;169;p19"/>
          <p:cNvSpPr txBox="1"/>
          <p:nvPr>
            <p:ph idx="1" type="body"/>
          </p:nvPr>
        </p:nvSpPr>
        <p:spPr>
          <a:xfrm>
            <a:off x="329525" y="1273425"/>
            <a:ext cx="7688700" cy="3704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 </a:t>
            </a:r>
            <a:endParaRPr/>
          </a:p>
          <a:p>
            <a:pPr indent="0" lvl="0" marL="0" rtl="0" algn="l">
              <a:spcBef>
                <a:spcPts val="0"/>
              </a:spcBef>
              <a:spcAft>
                <a:spcPts val="1200"/>
              </a:spcAft>
              <a:buNone/>
            </a:pPr>
            <a:r>
              <a:t/>
            </a:r>
            <a:endParaRPr/>
          </a:p>
        </p:txBody>
      </p:sp>
      <p:sp>
        <p:nvSpPr>
          <p:cNvPr id="170" name="Google Shape;170;p19"/>
          <p:cNvSpPr/>
          <p:nvPr/>
        </p:nvSpPr>
        <p:spPr>
          <a:xfrm>
            <a:off x="1005550" y="1778575"/>
            <a:ext cx="11070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frontend</a:t>
            </a:r>
            <a:endParaRPr/>
          </a:p>
        </p:txBody>
      </p:sp>
      <p:sp>
        <p:nvSpPr>
          <p:cNvPr id="171" name="Google Shape;171;p19"/>
          <p:cNvSpPr/>
          <p:nvPr/>
        </p:nvSpPr>
        <p:spPr>
          <a:xfrm>
            <a:off x="3894250" y="3407025"/>
            <a:ext cx="18456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package.json </a:t>
            </a:r>
            <a:endParaRPr/>
          </a:p>
        </p:txBody>
      </p:sp>
      <p:sp>
        <p:nvSpPr>
          <p:cNvPr id="172" name="Google Shape;172;p19"/>
          <p:cNvSpPr/>
          <p:nvPr/>
        </p:nvSpPr>
        <p:spPr>
          <a:xfrm>
            <a:off x="3894250" y="2645025"/>
            <a:ext cx="18456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src</a:t>
            </a:r>
            <a:endParaRPr/>
          </a:p>
        </p:txBody>
      </p:sp>
      <p:sp>
        <p:nvSpPr>
          <p:cNvPr id="173" name="Google Shape;173;p19"/>
          <p:cNvSpPr/>
          <p:nvPr/>
        </p:nvSpPr>
        <p:spPr>
          <a:xfrm>
            <a:off x="3894250" y="4169025"/>
            <a:ext cx="18456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package-lock.json</a:t>
            </a:r>
            <a:endParaRPr/>
          </a:p>
        </p:txBody>
      </p:sp>
      <p:sp>
        <p:nvSpPr>
          <p:cNvPr id="174" name="Google Shape;174;p19"/>
          <p:cNvSpPr/>
          <p:nvPr/>
        </p:nvSpPr>
        <p:spPr>
          <a:xfrm>
            <a:off x="3894250" y="1273425"/>
            <a:ext cx="18456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node modules</a:t>
            </a:r>
            <a:endParaRPr/>
          </a:p>
        </p:txBody>
      </p:sp>
      <p:sp>
        <p:nvSpPr>
          <p:cNvPr id="175" name="Google Shape;175;p19"/>
          <p:cNvSpPr/>
          <p:nvPr/>
        </p:nvSpPr>
        <p:spPr>
          <a:xfrm>
            <a:off x="3894250" y="1959225"/>
            <a:ext cx="18456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t>  public</a:t>
            </a:r>
            <a:endParaRPr/>
          </a:p>
        </p:txBody>
      </p:sp>
      <p:cxnSp>
        <p:nvCxnSpPr>
          <p:cNvPr id="176" name="Google Shape;176;p19"/>
          <p:cNvCxnSpPr/>
          <p:nvPr/>
        </p:nvCxnSpPr>
        <p:spPr>
          <a:xfrm>
            <a:off x="2865850" y="1471725"/>
            <a:ext cx="27900" cy="30975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19"/>
          <p:cNvCxnSpPr>
            <a:endCxn id="174" idx="1"/>
          </p:cNvCxnSpPr>
          <p:nvPr/>
        </p:nvCxnSpPr>
        <p:spPr>
          <a:xfrm>
            <a:off x="2865850" y="1471725"/>
            <a:ext cx="1028400" cy="18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19"/>
          <p:cNvCxnSpPr>
            <a:endCxn id="175" idx="1"/>
          </p:cNvCxnSpPr>
          <p:nvPr/>
        </p:nvCxnSpPr>
        <p:spPr>
          <a:xfrm flipH="1" rot="10800000">
            <a:off x="2893750" y="2159325"/>
            <a:ext cx="1000500" cy="99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19"/>
          <p:cNvCxnSpPr>
            <a:endCxn id="172" idx="1"/>
          </p:cNvCxnSpPr>
          <p:nvPr/>
        </p:nvCxnSpPr>
        <p:spPr>
          <a:xfrm flipH="1" rot="10800000">
            <a:off x="2893750" y="2845125"/>
            <a:ext cx="1000500" cy="216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19"/>
          <p:cNvCxnSpPr/>
          <p:nvPr/>
        </p:nvCxnSpPr>
        <p:spPr>
          <a:xfrm flipH="1" rot="10800000">
            <a:off x="2893750" y="3607125"/>
            <a:ext cx="1000500" cy="2160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19"/>
          <p:cNvCxnSpPr/>
          <p:nvPr/>
        </p:nvCxnSpPr>
        <p:spPr>
          <a:xfrm flipH="1" rot="10800000">
            <a:off x="2893750" y="4521525"/>
            <a:ext cx="1000500" cy="216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19"/>
          <p:cNvCxnSpPr>
            <a:stCxn id="170" idx="3"/>
          </p:cNvCxnSpPr>
          <p:nvPr/>
        </p:nvCxnSpPr>
        <p:spPr>
          <a:xfrm>
            <a:off x="2112550" y="1978675"/>
            <a:ext cx="762600" cy="4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idx="1" type="body"/>
          </p:nvPr>
        </p:nvSpPr>
        <p:spPr>
          <a:xfrm>
            <a:off x="729450" y="1350725"/>
            <a:ext cx="7688700" cy="3792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188" name="Google Shape;188;p20"/>
          <p:cNvSpPr/>
          <p:nvPr/>
        </p:nvSpPr>
        <p:spPr>
          <a:xfrm>
            <a:off x="777975" y="1156100"/>
            <a:ext cx="18603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editFellow</a:t>
            </a:r>
            <a:endParaRPr/>
          </a:p>
        </p:txBody>
      </p:sp>
      <p:sp>
        <p:nvSpPr>
          <p:cNvPr id="189" name="Google Shape;189;p20"/>
          <p:cNvSpPr/>
          <p:nvPr/>
        </p:nvSpPr>
        <p:spPr>
          <a:xfrm>
            <a:off x="777975" y="1765700"/>
            <a:ext cx="18603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getComment</a:t>
            </a:r>
            <a:endParaRPr/>
          </a:p>
        </p:txBody>
      </p:sp>
      <p:sp>
        <p:nvSpPr>
          <p:cNvPr id="190" name="Google Shape;190;p20"/>
          <p:cNvSpPr/>
          <p:nvPr/>
        </p:nvSpPr>
        <p:spPr>
          <a:xfrm>
            <a:off x="777975" y="2375300"/>
            <a:ext cx="18603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getmainTable</a:t>
            </a:r>
            <a:endParaRPr/>
          </a:p>
        </p:txBody>
      </p:sp>
      <p:sp>
        <p:nvSpPr>
          <p:cNvPr id="191" name="Google Shape;191;p20"/>
          <p:cNvSpPr/>
          <p:nvPr/>
        </p:nvSpPr>
        <p:spPr>
          <a:xfrm>
            <a:off x="777975" y="2984900"/>
            <a:ext cx="18603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getMarkread</a:t>
            </a:r>
            <a:endParaRPr/>
          </a:p>
        </p:txBody>
      </p:sp>
      <p:sp>
        <p:nvSpPr>
          <p:cNvPr id="192" name="Google Shape;192;p20"/>
          <p:cNvSpPr/>
          <p:nvPr/>
        </p:nvSpPr>
        <p:spPr>
          <a:xfrm>
            <a:off x="777975" y="3594500"/>
            <a:ext cx="18603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getProjectcolor</a:t>
            </a:r>
            <a:endParaRPr/>
          </a:p>
        </p:txBody>
      </p:sp>
      <p:sp>
        <p:nvSpPr>
          <p:cNvPr id="193" name="Google Shape;193;p20"/>
          <p:cNvSpPr/>
          <p:nvPr/>
        </p:nvSpPr>
        <p:spPr>
          <a:xfrm>
            <a:off x="3368775" y="1918100"/>
            <a:ext cx="18603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InsertMainTable</a:t>
            </a:r>
            <a:endParaRPr/>
          </a:p>
        </p:txBody>
      </p:sp>
      <p:sp>
        <p:nvSpPr>
          <p:cNvPr id="194" name="Google Shape;194;p20"/>
          <p:cNvSpPr/>
          <p:nvPr/>
        </p:nvSpPr>
        <p:spPr>
          <a:xfrm>
            <a:off x="6035775" y="1765700"/>
            <a:ext cx="18603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listofProjects</a:t>
            </a:r>
            <a:endParaRPr/>
          </a:p>
        </p:txBody>
      </p:sp>
      <p:sp>
        <p:nvSpPr>
          <p:cNvPr id="195" name="Google Shape;195;p20"/>
          <p:cNvSpPr/>
          <p:nvPr/>
        </p:nvSpPr>
        <p:spPr>
          <a:xfrm>
            <a:off x="6035775" y="3594500"/>
            <a:ext cx="18603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specificUser</a:t>
            </a:r>
            <a:endParaRPr/>
          </a:p>
        </p:txBody>
      </p:sp>
      <p:sp>
        <p:nvSpPr>
          <p:cNvPr id="196" name="Google Shape;196;p20"/>
          <p:cNvSpPr/>
          <p:nvPr/>
        </p:nvSpPr>
        <p:spPr>
          <a:xfrm>
            <a:off x="6035775" y="2984900"/>
            <a:ext cx="18603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r>
              <a:rPr lang="en"/>
              <a:t>pecificProject</a:t>
            </a:r>
            <a:endParaRPr/>
          </a:p>
        </p:txBody>
      </p:sp>
      <p:sp>
        <p:nvSpPr>
          <p:cNvPr id="197" name="Google Shape;197;p20"/>
          <p:cNvSpPr/>
          <p:nvPr/>
        </p:nvSpPr>
        <p:spPr>
          <a:xfrm>
            <a:off x="6035775" y="2375300"/>
            <a:ext cx="18603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showProject</a:t>
            </a:r>
            <a:endParaRPr/>
          </a:p>
        </p:txBody>
      </p:sp>
      <p:sp>
        <p:nvSpPr>
          <p:cNvPr id="198" name="Google Shape;198;p20"/>
          <p:cNvSpPr/>
          <p:nvPr/>
        </p:nvSpPr>
        <p:spPr>
          <a:xfrm>
            <a:off x="3368775" y="1156100"/>
            <a:ext cx="18603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editSanctioned</a:t>
            </a:r>
            <a:endParaRPr/>
          </a:p>
        </p:txBody>
      </p:sp>
      <p:sp>
        <p:nvSpPr>
          <p:cNvPr id="199" name="Google Shape;199;p20"/>
          <p:cNvSpPr/>
          <p:nvPr/>
        </p:nvSpPr>
        <p:spPr>
          <a:xfrm>
            <a:off x="6035775" y="1079900"/>
            <a:ext cx="18603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getUser</a:t>
            </a:r>
            <a:endParaRPr/>
          </a:p>
        </p:txBody>
      </p:sp>
      <p:sp>
        <p:nvSpPr>
          <p:cNvPr id="200" name="Google Shape;200;p20"/>
          <p:cNvSpPr/>
          <p:nvPr/>
        </p:nvSpPr>
        <p:spPr>
          <a:xfrm>
            <a:off x="6035775" y="4189325"/>
            <a:ext cx="1860300" cy="37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ToActual</a:t>
            </a:r>
            <a:endParaRPr/>
          </a:p>
        </p:txBody>
      </p:sp>
      <p:sp>
        <p:nvSpPr>
          <p:cNvPr id="201" name="Google Shape;201;p20"/>
          <p:cNvSpPr/>
          <p:nvPr/>
        </p:nvSpPr>
        <p:spPr>
          <a:xfrm>
            <a:off x="777975" y="4204100"/>
            <a:ext cx="18603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getSummaryComment</a:t>
            </a:r>
            <a:endParaRPr/>
          </a:p>
        </p:txBody>
      </p:sp>
      <p:sp>
        <p:nvSpPr>
          <p:cNvPr id="202" name="Google Shape;202;p20"/>
          <p:cNvSpPr/>
          <p:nvPr/>
        </p:nvSpPr>
        <p:spPr>
          <a:xfrm>
            <a:off x="3292575" y="2680100"/>
            <a:ext cx="18603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updatedAddfund</a:t>
            </a:r>
            <a:endParaRPr/>
          </a:p>
        </p:txBody>
      </p:sp>
      <p:sp>
        <p:nvSpPr>
          <p:cNvPr id="203" name="Google Shape;203;p20"/>
          <p:cNvSpPr/>
          <p:nvPr/>
        </p:nvSpPr>
        <p:spPr>
          <a:xfrm>
            <a:off x="3292575" y="3365900"/>
            <a:ext cx="18603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updateStatus</a:t>
            </a:r>
            <a:endParaRPr/>
          </a:p>
        </p:txBody>
      </p:sp>
      <p:sp>
        <p:nvSpPr>
          <p:cNvPr id="204" name="Google Shape;204;p20"/>
          <p:cNvSpPr/>
          <p:nvPr/>
        </p:nvSpPr>
        <p:spPr>
          <a:xfrm>
            <a:off x="3311175" y="3975500"/>
            <a:ext cx="18603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upload_users_file</a:t>
            </a:r>
            <a:endParaRPr/>
          </a:p>
        </p:txBody>
      </p:sp>
      <p:sp>
        <p:nvSpPr>
          <p:cNvPr id="205" name="Google Shape;205;p20"/>
          <p:cNvSpPr/>
          <p:nvPr/>
        </p:nvSpPr>
        <p:spPr>
          <a:xfrm>
            <a:off x="777975" y="4737500"/>
            <a:ext cx="1860300" cy="33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editSanctioned</a:t>
            </a:r>
            <a:endParaRPr/>
          </a:p>
        </p:txBody>
      </p:sp>
      <p:sp>
        <p:nvSpPr>
          <p:cNvPr id="206" name="Google Shape;206;p20"/>
          <p:cNvSpPr/>
          <p:nvPr/>
        </p:nvSpPr>
        <p:spPr>
          <a:xfrm>
            <a:off x="3313975" y="4661300"/>
            <a:ext cx="18603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userEXIST</a:t>
            </a:r>
            <a:endParaRPr/>
          </a:p>
        </p:txBody>
      </p:sp>
      <p:sp>
        <p:nvSpPr>
          <p:cNvPr id="207" name="Google Shape;207;p20"/>
          <p:cNvSpPr/>
          <p:nvPr/>
        </p:nvSpPr>
        <p:spPr>
          <a:xfrm>
            <a:off x="6035775" y="4685150"/>
            <a:ext cx="1860300" cy="29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userType</a:t>
            </a:r>
            <a:endParaRPr/>
          </a:p>
        </p:txBody>
      </p:sp>
      <p:cxnSp>
        <p:nvCxnSpPr>
          <p:cNvPr id="208" name="Google Shape;208;p20"/>
          <p:cNvCxnSpPr/>
          <p:nvPr/>
        </p:nvCxnSpPr>
        <p:spPr>
          <a:xfrm flipH="1" rot="10800000">
            <a:off x="4121725" y="692050"/>
            <a:ext cx="102900" cy="20400"/>
          </a:xfrm>
          <a:prstGeom prst="straightConnector1">
            <a:avLst/>
          </a:prstGeom>
          <a:noFill/>
          <a:ln cap="flat" cmpd="sng" w="9525">
            <a:solidFill>
              <a:schemeClr val="dk2"/>
            </a:solidFill>
            <a:prstDash val="solid"/>
            <a:round/>
            <a:headEnd len="med" w="med" type="none"/>
            <a:tailEnd len="med" w="med" type="none"/>
          </a:ln>
        </p:spPr>
      </p:cxnSp>
      <p:sp>
        <p:nvSpPr>
          <p:cNvPr id="209" name="Google Shape;209;p20"/>
          <p:cNvSpPr/>
          <p:nvPr/>
        </p:nvSpPr>
        <p:spPr>
          <a:xfrm>
            <a:off x="3368775" y="546500"/>
            <a:ext cx="18603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components </a:t>
            </a:r>
            <a:endParaRPr/>
          </a:p>
        </p:txBody>
      </p:sp>
      <p:cxnSp>
        <p:nvCxnSpPr>
          <p:cNvPr id="210" name="Google Shape;210;p20"/>
          <p:cNvCxnSpPr>
            <a:stCxn id="209" idx="2"/>
            <a:endCxn id="198" idx="0"/>
          </p:cNvCxnSpPr>
          <p:nvPr/>
        </p:nvCxnSpPr>
        <p:spPr>
          <a:xfrm>
            <a:off x="4298925" y="985100"/>
            <a:ext cx="0" cy="171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a:t>
            </a:r>
            <a:endParaRPr/>
          </a:p>
        </p:txBody>
      </p:sp>
      <p:sp>
        <p:nvSpPr>
          <p:cNvPr id="216" name="Google Shape;21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are excited to announce that our R&amp;D Grants Management project has been fully deployed and is now accessible on Render, as well as on the server. The site is now available for use by stakeholders, providing them with easy access to the necessary functionality for ongoing work.</a:t>
            </a:r>
            <a:endParaRPr/>
          </a:p>
          <a:p>
            <a:pPr indent="0" lvl="0" marL="0" rtl="0" algn="l">
              <a:spcBef>
                <a:spcPts val="1200"/>
              </a:spcBef>
              <a:spcAft>
                <a:spcPts val="0"/>
              </a:spcAft>
              <a:buNone/>
            </a:pPr>
            <a:r>
              <a:rPr lang="en" sz="1700" u="sng">
                <a:solidFill>
                  <a:schemeClr val="hlink"/>
                </a:solidFill>
                <a:latin typeface="Arial"/>
                <a:ea typeface="Arial"/>
                <a:cs typeface="Arial"/>
                <a:sym typeface="Arial"/>
                <a:hlinkClick r:id="rId3"/>
              </a:rPr>
              <a:t>RnD Grant Mangement Portal (rndgrantst16.onrender.com)</a:t>
            </a:r>
            <a:endParaRPr sz="1900"/>
          </a:p>
          <a:p>
            <a:pPr indent="0" lvl="0" marL="0" rtl="0" algn="l">
              <a:spcBef>
                <a:spcPts val="1200"/>
              </a:spcBef>
              <a:spcAft>
                <a:spcPts val="1200"/>
              </a:spcAft>
              <a:buNone/>
            </a:pPr>
            <a:r>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