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handoutMasterIdLst>
    <p:handoutMasterId r:id="rId20"/>
  </p:handoutMasterIdLst>
  <p:sldIdLst>
    <p:sldId id="256" r:id="rId2"/>
    <p:sldId id="283" r:id="rId3"/>
    <p:sldId id="284" r:id="rId4"/>
    <p:sldId id="285" r:id="rId5"/>
    <p:sldId id="286" r:id="rId6"/>
    <p:sldId id="287" r:id="rId7"/>
    <p:sldId id="292" r:id="rId8"/>
    <p:sldId id="293" r:id="rId9"/>
    <p:sldId id="288" r:id="rId10"/>
    <p:sldId id="289" r:id="rId11"/>
    <p:sldId id="290" r:id="rId12"/>
    <p:sldId id="291" r:id="rId13"/>
    <p:sldId id="295" r:id="rId14"/>
    <p:sldId id="296" r:id="rId15"/>
    <p:sldId id="299" r:id="rId16"/>
    <p:sldId id="300" r:id="rId17"/>
    <p:sldId id="294"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599" autoAdjust="0"/>
  </p:normalViewPr>
  <p:slideViewPr>
    <p:cSldViewPr>
      <p:cViewPr varScale="1">
        <p:scale>
          <a:sx n="103" d="100"/>
          <a:sy n="103" d="100"/>
        </p:scale>
        <p:origin x="138" y="360"/>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pPr/>
              <a:t>07-Feb-17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p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pPr/>
              <a:t>07-Feb-17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p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1371601"/>
            <a:ext cx="10462075"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162" y="3505200"/>
            <a:ext cx="8532178"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Tuesday, February 7,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914162" y="3398520"/>
            <a:ext cx="1046207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FE8FB1-0A7A-443E-AAF7-31D4FA1AA312}" type="datetimeFigureOut">
              <a:rPr lang="en-US" smtClean="0"/>
              <a:pPr/>
              <a:t>07-Feb-17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600"/>
            <a:ext cx="2742486"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441" y="609600"/>
            <a:ext cx="802431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pPr/>
              <a:t>07-Feb-17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FE8FB1-0A7A-443E-AAF7-31D4FA1AA312}" type="datetimeFigureOut">
              <a:rPr lang="en-US" smtClean="0"/>
              <a:pPr/>
              <a:t>07-Feb-17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2833" y="2362201"/>
            <a:ext cx="10360501"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2833" y="4626865"/>
            <a:ext cx="10360501"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07-Feb-17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a:p>
        </p:txBody>
      </p:sp>
      <p:cxnSp>
        <p:nvCxnSpPr>
          <p:cNvPr id="7" name="Straight Connector 6"/>
          <p:cNvCxnSpPr/>
          <p:nvPr/>
        </p:nvCxnSpPr>
        <p:spPr>
          <a:xfrm>
            <a:off x="975106" y="4599432"/>
            <a:ext cx="1046207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73352"/>
            <a:ext cx="5383398"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5986" y="1673352"/>
            <a:ext cx="5383398"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pPr/>
              <a:t>07-Feb-17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441" y="1676400"/>
            <a:ext cx="5241195"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438400"/>
            <a:ext cx="524119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8189" y="1676400"/>
            <a:ext cx="5241195"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8189" y="2438400"/>
            <a:ext cx="524119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pPr/>
              <a:t>07-Feb-17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pPr/>
              <a:t>‹#›</a:t>
            </a:fld>
            <a:endParaRPr lang="en-US"/>
          </a:p>
        </p:txBody>
      </p:sp>
      <p:cxnSp>
        <p:nvCxnSpPr>
          <p:cNvPr id="11" name="Straight Connector 10"/>
          <p:cNvCxnSpPr/>
          <p:nvPr/>
        </p:nvCxnSpPr>
        <p:spPr>
          <a:xfrm rot="5400000">
            <a:off x="3740362" y="4045691"/>
            <a:ext cx="4709160" cy="105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FE8FB1-0A7A-443E-AAF7-31D4FA1AA312}" type="datetimeFigureOut">
              <a:rPr lang="en-US" smtClean="0"/>
              <a:pPr/>
              <a:t>07-Feb-17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pPr/>
              <a:t>07-Feb-17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792080"/>
            <a:ext cx="2852185"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1368" y="792080"/>
            <a:ext cx="7618016"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443" y="2130553"/>
            <a:ext cx="2852185"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pPr/>
              <a:t>07-Feb-17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pPr/>
              <a:t>‹#›</a:t>
            </a:fld>
            <a:endParaRPr lang="en-US"/>
          </a:p>
        </p:txBody>
      </p:sp>
      <p:cxnSp>
        <p:nvCxnSpPr>
          <p:cNvPr id="9" name="Straight Connector 8"/>
          <p:cNvCxnSpPr/>
          <p:nvPr/>
        </p:nvCxnSpPr>
        <p:spPr>
          <a:xfrm rot="5400000">
            <a:off x="911188"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792480"/>
            <a:ext cx="2856163"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0487" y="838201"/>
            <a:ext cx="787047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441" y="2133600"/>
            <a:ext cx="2852185"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pPr/>
              <a:t>07-Feb-17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88825"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441" y="533400"/>
            <a:ext cx="10969943"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441" y="1600200"/>
            <a:ext cx="10969943"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88825"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441" y="18288"/>
            <a:ext cx="3859795" cy="329184"/>
          </a:xfrm>
          <a:prstGeom prst="rect">
            <a:avLst/>
          </a:prstGeom>
        </p:spPr>
        <p:txBody>
          <a:bodyPr vert="horz" lIns="91440" tIns="45720" rIns="91440" bIns="45720" rtlCol="0" anchor="ctr"/>
          <a:lstStyle>
            <a:lvl1pPr algn="l">
              <a:defRPr sz="1200">
                <a:solidFill>
                  <a:srgbClr val="FFFFFF"/>
                </a:solidFill>
              </a:defRPr>
            </a:lvl1pPr>
          </a:lstStyle>
          <a:p>
            <a:fld id="{9AFE8FB1-0A7A-443E-AAF7-31D4FA1AA312}" type="datetimeFigureOut">
              <a:rPr lang="en-US" smtClean="0"/>
              <a:pPr/>
              <a:t>07-Feb-17</a:t>
            </a:fld>
            <a:endParaRPr lang="en-US" dirty="0"/>
          </a:p>
        </p:txBody>
      </p:sp>
      <p:sp>
        <p:nvSpPr>
          <p:cNvPr id="5" name="Footer Placeholder 4"/>
          <p:cNvSpPr>
            <a:spLocks noGrp="1"/>
          </p:cNvSpPr>
          <p:nvPr>
            <p:ph type="ftr" sz="quarter" idx="3"/>
          </p:nvPr>
        </p:nvSpPr>
        <p:spPr>
          <a:xfrm>
            <a:off x="4570810" y="18288"/>
            <a:ext cx="5484971"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10157354" y="18288"/>
            <a:ext cx="1422030" cy="329184"/>
          </a:xfrm>
          <a:prstGeom prst="rect">
            <a:avLst/>
          </a:prstGeom>
        </p:spPr>
        <p:txBody>
          <a:bodyPr vert="horz" lIns="91440" tIns="45720" rIns="91440" bIns="45720" rtlCol="0" anchor="ctr"/>
          <a:lstStyle>
            <a:lvl1pPr algn="l">
              <a:defRPr sz="1400" b="1">
                <a:solidFill>
                  <a:srgbClr val="FFFFFF"/>
                </a:solidFill>
              </a:defRPr>
            </a:lvl1pPr>
          </a:lstStyle>
          <a:p>
            <a:fld id="{25BA54BD-C84D-46CE-8B72-31BFB26ABA4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libri" panose="020F0502020204030204" pitchFamily="34" charset="0"/>
                <a:cs typeface="Calibri" panose="020F0502020204030204" pitchFamily="34" charset="0"/>
              </a:rPr>
              <a:t>Churn Analysis</a:t>
            </a:r>
          </a:p>
        </p:txBody>
      </p:sp>
      <p:sp>
        <p:nvSpPr>
          <p:cNvPr id="3" name="Subtitle 2"/>
          <p:cNvSpPr>
            <a:spLocks noGrp="1"/>
          </p:cNvSpPr>
          <p:nvPr>
            <p:ph type="subTitle" idx="1"/>
          </p:nvPr>
        </p:nvSpPr>
        <p:spPr/>
        <p:txBody>
          <a:bodyPr/>
          <a:lstStyle/>
          <a:p>
            <a:r>
              <a:rPr lang="en-US" dirty="0">
                <a:latin typeface="Calibri" panose="020F0502020204030204" pitchFamily="34" charset="0"/>
                <a:cs typeface="Calibri" panose="020F0502020204030204" pitchFamily="34" charset="0"/>
              </a:rPr>
              <a:t>Analysis using Logistic Regression</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itchFamily="34" charset="0"/>
                <a:cs typeface="Calibri" pitchFamily="34" charset="0"/>
              </a:rPr>
              <a:t>Stepwise</a:t>
            </a:r>
            <a:endParaRPr lang="en-US" dirty="0"/>
          </a:p>
        </p:txBody>
      </p:sp>
      <p:sp>
        <p:nvSpPr>
          <p:cNvPr id="9" name="Content Placeholder 2"/>
          <p:cNvSpPr txBox="1">
            <a:spLocks/>
          </p:cNvSpPr>
          <p:nvPr/>
        </p:nvSpPr>
        <p:spPr>
          <a:xfrm>
            <a:off x="609441" y="1600200"/>
            <a:ext cx="10969943"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pitchFamily="34" charset="0"/>
                <a:cs typeface="Calibri" pitchFamily="34" charset="0"/>
              </a:rPr>
              <a:t>Performing stepwise model selection by AIC</a:t>
            </a:r>
          </a:p>
        </p:txBody>
      </p:sp>
      <p:pic>
        <p:nvPicPr>
          <p:cNvPr id="6" name="Content Placeholder 5"/>
          <p:cNvPicPr>
            <a:picLocks noGrp="1" noChangeAspect="1"/>
          </p:cNvPicPr>
          <p:nvPr>
            <p:ph idx="1"/>
          </p:nvPr>
        </p:nvPicPr>
        <p:blipFill>
          <a:blip r:embed="rId2"/>
          <a:stretch>
            <a:fillRect/>
          </a:stretch>
        </p:blipFill>
        <p:spPr>
          <a:xfrm>
            <a:off x="836612" y="2286000"/>
            <a:ext cx="10209767" cy="3733800"/>
          </a:xfrm>
          <a:prstGeom prst="rect">
            <a:avLst/>
          </a:prstGeom>
        </p:spPr>
      </p:pic>
    </p:spTree>
    <p:extLst>
      <p:ext uri="{BB962C8B-B14F-4D97-AF65-F5344CB8AC3E}">
        <p14:creationId xmlns:p14="http://schemas.microsoft.com/office/powerpoint/2010/main" val="1484504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itchFamily="34" charset="0"/>
                <a:cs typeface="Calibri" pitchFamily="34" charset="0"/>
              </a:rPr>
              <a:t>Model 2</a:t>
            </a:r>
            <a:endParaRPr lang="en-US" dirty="0"/>
          </a:p>
        </p:txBody>
      </p:sp>
      <p:sp>
        <p:nvSpPr>
          <p:cNvPr id="9" name="Content Placeholder 2"/>
          <p:cNvSpPr txBox="1">
            <a:spLocks/>
          </p:cNvSpPr>
          <p:nvPr/>
        </p:nvSpPr>
        <p:spPr>
          <a:xfrm>
            <a:off x="609441" y="1600200"/>
            <a:ext cx="10969943" cy="4876800"/>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dirty="0">
                <a:latin typeface="Calibri" pitchFamily="34" charset="0"/>
                <a:cs typeface="Calibri" pitchFamily="34" charset="0"/>
              </a:rPr>
              <a:t>Model2 is built using all independent variables </a:t>
            </a:r>
            <a:r>
              <a:rPr lang="en-US" dirty="0">
                <a:latin typeface="Calibri" pitchFamily="34" charset="0"/>
                <a:cs typeface="Calibri" pitchFamily="34" charset="0"/>
              </a:rPr>
              <a:t>suggested by the stepwise output</a:t>
            </a:r>
          </a:p>
          <a:p>
            <a:pPr marL="0" indent="0">
              <a:buFont typeface="Arial" pitchFamily="34" charset="0"/>
              <a:buNone/>
            </a:pPr>
            <a:endParaRPr lang="en-US" b="1" dirty="0">
              <a:latin typeface="Calibri" pitchFamily="34" charset="0"/>
              <a:cs typeface="Calibri" pitchFamily="34" charset="0"/>
            </a:endParaRPr>
          </a:p>
          <a:p>
            <a:pPr marL="0" indent="0">
              <a:buFont typeface="Arial" pitchFamily="34" charset="0"/>
              <a:buNone/>
            </a:pPr>
            <a:r>
              <a:rPr lang="en-US" b="1" dirty="0">
                <a:latin typeface="Calibri" pitchFamily="34" charset="0"/>
                <a:cs typeface="Calibri" pitchFamily="34" charset="0"/>
              </a:rPr>
              <a:t>Insights:</a:t>
            </a:r>
          </a:p>
          <a:p>
            <a:pPr marL="0" indent="0">
              <a:buFont typeface="Arial" pitchFamily="34" charset="0"/>
              <a:buNone/>
            </a:pPr>
            <a:endParaRPr lang="en-US" b="1" dirty="0">
              <a:latin typeface="Calibri" pitchFamily="34" charset="0"/>
              <a:cs typeface="Calibri" pitchFamily="34" charset="0"/>
            </a:endParaRPr>
          </a:p>
          <a:p>
            <a:pPr marL="0" indent="0">
              <a:buNone/>
            </a:pPr>
            <a:r>
              <a:rPr lang="en-US" u="sng" dirty="0">
                <a:latin typeface="Calibri" pitchFamily="34" charset="0"/>
                <a:cs typeface="Calibri" pitchFamily="34" charset="0"/>
              </a:rPr>
              <a:t>Null Deviance:</a:t>
            </a:r>
          </a:p>
          <a:p>
            <a:pPr marL="0" indent="0">
              <a:buNone/>
            </a:pPr>
            <a:r>
              <a:rPr lang="en-US" dirty="0">
                <a:latin typeface="Calibri" pitchFamily="34" charset="0"/>
                <a:cs typeface="Calibri" pitchFamily="34" charset="0"/>
              </a:rPr>
              <a:t>Shows how well the response variable is predicted </a:t>
            </a:r>
          </a:p>
          <a:p>
            <a:pPr marL="0" indent="0">
              <a:buNone/>
            </a:pPr>
            <a:r>
              <a:rPr lang="en-US" dirty="0">
                <a:latin typeface="Calibri" pitchFamily="34" charset="0"/>
                <a:cs typeface="Calibri" pitchFamily="34" charset="0"/>
              </a:rPr>
              <a:t>by a model that includes only the intercept</a:t>
            </a:r>
          </a:p>
          <a:p>
            <a:pPr marL="0" indent="0">
              <a:buNone/>
            </a:pPr>
            <a:r>
              <a:rPr lang="en-US" sz="2400" i="1" dirty="0">
                <a:latin typeface="Calibri" pitchFamily="34" charset="0"/>
                <a:cs typeface="Calibri" pitchFamily="34" charset="0"/>
              </a:rPr>
              <a:t>Value : 1843.2  on 2332  degrees of freedom</a:t>
            </a:r>
          </a:p>
          <a:p>
            <a:pPr marL="0" indent="0">
              <a:buNone/>
            </a:pPr>
            <a:endParaRPr lang="en-US" dirty="0">
              <a:latin typeface="Calibri" pitchFamily="34" charset="0"/>
              <a:cs typeface="Calibri" pitchFamily="34" charset="0"/>
            </a:endParaRPr>
          </a:p>
          <a:p>
            <a:pPr marL="0" indent="0">
              <a:buNone/>
            </a:pPr>
            <a:r>
              <a:rPr lang="en-US" u="sng" dirty="0">
                <a:latin typeface="Calibri" pitchFamily="34" charset="0"/>
                <a:cs typeface="Calibri" pitchFamily="34" charset="0"/>
              </a:rPr>
              <a:t>Residual Deviance:</a:t>
            </a:r>
          </a:p>
          <a:p>
            <a:pPr marL="0" indent="0">
              <a:buNone/>
            </a:pPr>
            <a:r>
              <a:rPr lang="en-US" dirty="0">
                <a:latin typeface="Calibri" pitchFamily="34" charset="0"/>
                <a:cs typeface="Calibri" pitchFamily="34" charset="0"/>
              </a:rPr>
              <a:t>Shows how well the response variable is predicted </a:t>
            </a:r>
          </a:p>
          <a:p>
            <a:pPr marL="0" indent="0">
              <a:buNone/>
            </a:pPr>
            <a:r>
              <a:rPr lang="en-US" dirty="0">
                <a:latin typeface="Calibri" pitchFamily="34" charset="0"/>
                <a:cs typeface="Calibri" pitchFamily="34" charset="0"/>
              </a:rPr>
              <a:t>by a model that includes independent variable</a:t>
            </a:r>
          </a:p>
          <a:p>
            <a:pPr marL="0" lvl="1" indent="0">
              <a:buNone/>
            </a:pPr>
            <a:r>
              <a:rPr lang="en-US" sz="2400" i="1" dirty="0">
                <a:latin typeface="Calibri" pitchFamily="34" charset="0"/>
                <a:cs typeface="Calibri" pitchFamily="34" charset="0"/>
              </a:rPr>
              <a:t>Value : 1477.9  on 2326  degrees of freedom</a:t>
            </a:r>
          </a:p>
          <a:p>
            <a:pPr marL="0" indent="0">
              <a:buNone/>
            </a:pPr>
            <a:endParaRPr lang="en-US" b="1" dirty="0">
              <a:latin typeface="Calibri" pitchFamily="34" charset="0"/>
              <a:cs typeface="Calibri" pitchFamily="34" charset="0"/>
            </a:endParaRPr>
          </a:p>
          <a:p>
            <a:pPr marL="0" indent="0">
              <a:buFont typeface="Arial" pitchFamily="34" charset="0"/>
              <a:buNone/>
            </a:pPr>
            <a:r>
              <a:rPr lang="en-US" dirty="0">
                <a:latin typeface="Calibri" pitchFamily="34" charset="0"/>
                <a:cs typeface="Calibri" pitchFamily="34" charset="0"/>
              </a:rPr>
              <a:t>AIC Value :</a:t>
            </a:r>
            <a:r>
              <a:rPr lang="en-US" b="1" dirty="0">
                <a:latin typeface="Calibri" pitchFamily="34" charset="0"/>
                <a:cs typeface="Calibri" pitchFamily="34" charset="0"/>
              </a:rPr>
              <a:t> 1542</a:t>
            </a:r>
            <a:endParaRPr lang="en-US" dirty="0">
              <a:latin typeface="Calibri" pitchFamily="34" charset="0"/>
              <a:cs typeface="Calibri" pitchFamily="34" charset="0"/>
            </a:endParaRPr>
          </a:p>
        </p:txBody>
      </p:sp>
      <p:pic>
        <p:nvPicPr>
          <p:cNvPr id="6" name="Content Placeholder 5"/>
          <p:cNvPicPr>
            <a:picLocks noGrp="1" noChangeAspect="1"/>
          </p:cNvPicPr>
          <p:nvPr>
            <p:ph idx="1"/>
          </p:nvPr>
        </p:nvPicPr>
        <p:blipFill>
          <a:blip r:embed="rId2"/>
          <a:stretch>
            <a:fillRect/>
          </a:stretch>
        </p:blipFill>
        <p:spPr>
          <a:xfrm>
            <a:off x="6551612" y="2286000"/>
            <a:ext cx="4734388" cy="4038600"/>
          </a:xfrm>
          <a:prstGeom prst="rect">
            <a:avLst/>
          </a:prstGeom>
        </p:spPr>
      </p:pic>
    </p:spTree>
    <p:extLst>
      <p:ext uri="{BB962C8B-B14F-4D97-AF65-F5344CB8AC3E}">
        <p14:creationId xmlns:p14="http://schemas.microsoft.com/office/powerpoint/2010/main" val="944243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itchFamily="34" charset="0"/>
                <a:cs typeface="Calibri" pitchFamily="34" charset="0"/>
              </a:rPr>
              <a:t>Model Statistics </a:t>
            </a:r>
            <a:endParaRPr lang="en-US" dirty="0"/>
          </a:p>
        </p:txBody>
      </p:sp>
      <p:sp>
        <p:nvSpPr>
          <p:cNvPr id="9" name="Content Placeholder 2"/>
          <p:cNvSpPr txBox="1">
            <a:spLocks/>
          </p:cNvSpPr>
          <p:nvPr/>
        </p:nvSpPr>
        <p:spPr>
          <a:xfrm>
            <a:off x="609441" y="1600200"/>
            <a:ext cx="10969943"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b="1" dirty="0">
                <a:latin typeface="Calibri" pitchFamily="34" charset="0"/>
                <a:cs typeface="Calibri" pitchFamily="34" charset="0"/>
              </a:rPr>
              <a:t>Pseudo R2: (McFadden R2)</a:t>
            </a:r>
          </a:p>
          <a:p>
            <a:pPr marL="0" indent="0">
              <a:buNone/>
            </a:pPr>
            <a:endParaRPr lang="en-US" b="1" dirty="0">
              <a:latin typeface="Calibri" pitchFamily="34" charset="0"/>
              <a:cs typeface="Calibri" pitchFamily="34" charset="0"/>
            </a:endParaRPr>
          </a:p>
          <a:p>
            <a:pPr marL="0" indent="0">
              <a:buNone/>
            </a:pPr>
            <a:r>
              <a:rPr lang="en-US" dirty="0">
                <a:latin typeface="Calibri" pitchFamily="34" charset="0"/>
                <a:cs typeface="Calibri" pitchFamily="34" charset="0"/>
              </a:rPr>
              <a:t>20% of uncertainty produced by intercept model has been calibrated/explained by full model</a:t>
            </a:r>
          </a:p>
          <a:p>
            <a:pPr marL="0" indent="0">
              <a:buNone/>
            </a:pPr>
            <a:endParaRPr lang="en-US" dirty="0">
              <a:latin typeface="Calibri" pitchFamily="34" charset="0"/>
              <a:cs typeface="Calibri" pitchFamily="34" charset="0"/>
            </a:endParaRPr>
          </a:p>
          <a:p>
            <a:pPr marL="0" indent="0">
              <a:buNone/>
            </a:pPr>
            <a:r>
              <a:rPr lang="en-US" b="1" dirty="0">
                <a:latin typeface="Calibri" pitchFamily="34" charset="0"/>
                <a:cs typeface="Calibri" pitchFamily="34" charset="0"/>
              </a:rPr>
              <a:t>Maximum Likelihood Estimator:</a:t>
            </a:r>
          </a:p>
          <a:p>
            <a:pPr marL="0" indent="0">
              <a:buNone/>
            </a:pPr>
            <a:endParaRPr lang="en-US" b="1"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r>
              <a:rPr lang="en-US" dirty="0">
                <a:latin typeface="Calibri" pitchFamily="34" charset="0"/>
                <a:cs typeface="Calibri" pitchFamily="34" charset="0"/>
              </a:rPr>
              <a:t>Model 1 using the independent variables fits better than intercept model</a:t>
            </a:r>
          </a:p>
          <a:p>
            <a:pPr marL="0" indent="0">
              <a:buNone/>
            </a:pPr>
            <a:endParaRPr lang="en-US" dirty="0">
              <a:latin typeface="Calibri" pitchFamily="34" charset="0"/>
              <a:cs typeface="Calibri" pitchFamily="34" charset="0"/>
            </a:endParaRPr>
          </a:p>
        </p:txBody>
      </p:sp>
      <p:pic>
        <p:nvPicPr>
          <p:cNvPr id="7" name="Picture 6" descr="2017-02-06 (1).png"/>
          <p:cNvPicPr>
            <a:picLocks noChangeAspect="1"/>
          </p:cNvPicPr>
          <p:nvPr/>
        </p:nvPicPr>
        <p:blipFill>
          <a:blip r:embed="rId2"/>
          <a:stretch>
            <a:fillRect/>
          </a:stretch>
        </p:blipFill>
        <p:spPr>
          <a:xfrm>
            <a:off x="760412" y="2057400"/>
            <a:ext cx="7815263" cy="457200"/>
          </a:xfrm>
          <a:prstGeom prst="rect">
            <a:avLst/>
          </a:prstGeom>
        </p:spPr>
      </p:pic>
      <p:pic>
        <p:nvPicPr>
          <p:cNvPr id="8" name="Picture 7" descr="2017-02-06.png"/>
          <p:cNvPicPr>
            <a:picLocks noChangeAspect="1"/>
          </p:cNvPicPr>
          <p:nvPr/>
        </p:nvPicPr>
        <p:blipFill>
          <a:blip r:embed="rId3"/>
          <a:stretch>
            <a:fillRect/>
          </a:stretch>
        </p:blipFill>
        <p:spPr>
          <a:xfrm>
            <a:off x="760412" y="4159403"/>
            <a:ext cx="7818120" cy="1174597"/>
          </a:xfrm>
          <a:prstGeom prst="rect">
            <a:avLst/>
          </a:prstGeom>
        </p:spPr>
      </p:pic>
    </p:spTree>
    <p:extLst>
      <p:ext uri="{BB962C8B-B14F-4D97-AF65-F5344CB8AC3E}">
        <p14:creationId xmlns:p14="http://schemas.microsoft.com/office/powerpoint/2010/main" val="1747877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itchFamily="34" charset="0"/>
                <a:cs typeface="Calibri" pitchFamily="34" charset="0"/>
              </a:rPr>
              <a:t>Confusion Matrix</a:t>
            </a:r>
            <a:endParaRPr lang="en-US" dirty="0"/>
          </a:p>
        </p:txBody>
      </p:sp>
      <p:sp>
        <p:nvSpPr>
          <p:cNvPr id="9" name="Content Placeholder 2"/>
          <p:cNvSpPr txBox="1">
            <a:spLocks/>
          </p:cNvSpPr>
          <p:nvPr/>
        </p:nvSpPr>
        <p:spPr>
          <a:xfrm>
            <a:off x="609441" y="1600200"/>
            <a:ext cx="4951571"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b="1" dirty="0">
                <a:latin typeface="Calibri" pitchFamily="34" charset="0"/>
                <a:cs typeface="Calibri" pitchFamily="34" charset="0"/>
              </a:rPr>
              <a:t>Development:</a:t>
            </a:r>
            <a:endParaRPr lang="en-US" dirty="0">
              <a:latin typeface="Calibri" pitchFamily="34" charset="0"/>
              <a:cs typeface="Calibri" pitchFamily="34" charset="0"/>
            </a:endParaRPr>
          </a:p>
        </p:txBody>
      </p:sp>
      <p:sp>
        <p:nvSpPr>
          <p:cNvPr id="11" name="Content Placeholder 2"/>
          <p:cNvSpPr txBox="1">
            <a:spLocks/>
          </p:cNvSpPr>
          <p:nvPr/>
        </p:nvSpPr>
        <p:spPr>
          <a:xfrm>
            <a:off x="6399212" y="1600200"/>
            <a:ext cx="4494372"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b="1" dirty="0">
                <a:latin typeface="Calibri" pitchFamily="34" charset="0"/>
                <a:cs typeface="Calibri" pitchFamily="34" charset="0"/>
              </a:rPr>
              <a:t>Hold Out:</a:t>
            </a:r>
            <a:endParaRPr lang="en-US" dirty="0">
              <a:latin typeface="Calibri" pitchFamily="34" charset="0"/>
              <a:cs typeface="Calibri" pitchFamily="34" charset="0"/>
            </a:endParaRPr>
          </a:p>
        </p:txBody>
      </p:sp>
      <p:pic>
        <p:nvPicPr>
          <p:cNvPr id="4" name="Picture 3"/>
          <p:cNvPicPr>
            <a:picLocks noChangeAspect="1"/>
          </p:cNvPicPr>
          <p:nvPr/>
        </p:nvPicPr>
        <p:blipFill>
          <a:blip r:embed="rId2"/>
          <a:stretch>
            <a:fillRect/>
          </a:stretch>
        </p:blipFill>
        <p:spPr>
          <a:xfrm>
            <a:off x="912812" y="2286000"/>
            <a:ext cx="3409950" cy="3733800"/>
          </a:xfrm>
          <a:prstGeom prst="rect">
            <a:avLst/>
          </a:prstGeom>
        </p:spPr>
      </p:pic>
      <p:pic>
        <p:nvPicPr>
          <p:cNvPr id="12" name="Picture 11"/>
          <p:cNvPicPr>
            <a:picLocks noChangeAspect="1"/>
          </p:cNvPicPr>
          <p:nvPr/>
        </p:nvPicPr>
        <p:blipFill rotWithShape="1">
          <a:blip r:embed="rId3"/>
          <a:srcRect b="1260"/>
          <a:stretch/>
        </p:blipFill>
        <p:spPr>
          <a:xfrm>
            <a:off x="6780212" y="2286000"/>
            <a:ext cx="3486150" cy="3733800"/>
          </a:xfrm>
          <a:prstGeom prst="rect">
            <a:avLst/>
          </a:prstGeom>
        </p:spPr>
      </p:pic>
    </p:spTree>
    <p:extLst>
      <p:ext uri="{BB962C8B-B14F-4D97-AF65-F5344CB8AC3E}">
        <p14:creationId xmlns:p14="http://schemas.microsoft.com/office/powerpoint/2010/main" val="227655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pitchFamily="34" charset="0"/>
                <a:cs typeface="Calibri" pitchFamily="34" charset="0"/>
              </a:rPr>
              <a:t>ROC &amp; AUC</a:t>
            </a:r>
            <a:endParaRPr lang="en-US" dirty="0"/>
          </a:p>
        </p:txBody>
      </p:sp>
      <p:sp>
        <p:nvSpPr>
          <p:cNvPr id="9" name="Content Placeholder 2"/>
          <p:cNvSpPr txBox="1">
            <a:spLocks/>
          </p:cNvSpPr>
          <p:nvPr/>
        </p:nvSpPr>
        <p:spPr>
          <a:xfrm>
            <a:off x="609441" y="1600200"/>
            <a:ext cx="4841354" cy="51054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b="1" dirty="0">
                <a:latin typeface="Calibri" pitchFamily="34" charset="0"/>
                <a:cs typeface="Calibri" pitchFamily="34" charset="0"/>
              </a:rPr>
              <a:t>Development:</a:t>
            </a:r>
          </a:p>
          <a:p>
            <a:pPr marL="0" indent="0">
              <a:buNone/>
            </a:pPr>
            <a:endParaRPr lang="en-US" b="1" dirty="0">
              <a:latin typeface="Calibri" pitchFamily="34" charset="0"/>
              <a:cs typeface="Calibri" pitchFamily="34" charset="0"/>
            </a:endParaRPr>
          </a:p>
          <a:p>
            <a:pPr marL="0" indent="0">
              <a:buNone/>
            </a:pPr>
            <a:endParaRPr lang="en-US" b="1" dirty="0">
              <a:latin typeface="Calibri" pitchFamily="34" charset="0"/>
              <a:cs typeface="Calibri" pitchFamily="34" charset="0"/>
            </a:endParaRPr>
          </a:p>
          <a:p>
            <a:pPr marL="0" indent="0">
              <a:buNone/>
            </a:pPr>
            <a:endParaRPr lang="en-US" b="1" dirty="0">
              <a:latin typeface="Calibri" pitchFamily="34" charset="0"/>
              <a:cs typeface="Calibri" pitchFamily="34" charset="0"/>
            </a:endParaRPr>
          </a:p>
          <a:p>
            <a:pPr marL="0" indent="0">
              <a:buNone/>
            </a:pPr>
            <a:endParaRPr lang="en-US" b="1" dirty="0">
              <a:latin typeface="Calibri" pitchFamily="34" charset="0"/>
              <a:cs typeface="Calibri" pitchFamily="34" charset="0"/>
            </a:endParaRPr>
          </a:p>
          <a:p>
            <a:pPr marL="0" indent="0">
              <a:buNone/>
            </a:pPr>
            <a:endParaRPr lang="en-US" b="1" dirty="0">
              <a:latin typeface="Calibri" pitchFamily="34" charset="0"/>
              <a:cs typeface="Calibri" pitchFamily="34" charset="0"/>
            </a:endParaRPr>
          </a:p>
          <a:p>
            <a:pPr marL="0" indent="0">
              <a:buNone/>
            </a:pPr>
            <a:endParaRPr lang="en-US" b="1" dirty="0">
              <a:latin typeface="Calibri" pitchFamily="34" charset="0"/>
              <a:cs typeface="Calibri" pitchFamily="34" charset="0"/>
            </a:endParaRPr>
          </a:p>
          <a:p>
            <a:pPr marL="0" indent="0">
              <a:buNone/>
            </a:pPr>
            <a:endParaRPr lang="en-US" b="1" dirty="0">
              <a:latin typeface="Calibri" pitchFamily="34" charset="0"/>
              <a:cs typeface="Calibri" pitchFamily="34" charset="0"/>
            </a:endParaRPr>
          </a:p>
          <a:p>
            <a:pPr marL="0" indent="0">
              <a:buNone/>
            </a:pPr>
            <a:endParaRPr lang="en-US" b="1" dirty="0">
              <a:latin typeface="Calibri" pitchFamily="34" charset="0"/>
              <a:cs typeface="Calibri" pitchFamily="34" charset="0"/>
            </a:endParaRPr>
          </a:p>
          <a:p>
            <a:pPr marL="0" indent="0">
              <a:buNone/>
            </a:pPr>
            <a:endParaRPr lang="en-US" b="1" dirty="0">
              <a:latin typeface="Calibri" pitchFamily="34" charset="0"/>
              <a:cs typeface="Calibri" pitchFamily="34" charset="0"/>
            </a:endParaRPr>
          </a:p>
          <a:p>
            <a:pPr marL="0" indent="0">
              <a:buNone/>
            </a:pPr>
            <a:r>
              <a:rPr lang="en-US" b="1" dirty="0">
                <a:latin typeface="Calibri" pitchFamily="34" charset="0"/>
                <a:cs typeface="Calibri" pitchFamily="34" charset="0"/>
              </a:rPr>
              <a:t>AUC : 0.8129</a:t>
            </a:r>
            <a:endParaRPr lang="en-US" dirty="0">
              <a:latin typeface="Calibri" pitchFamily="34" charset="0"/>
              <a:cs typeface="Calibri" pitchFamily="34" charset="0"/>
            </a:endParaRPr>
          </a:p>
        </p:txBody>
      </p:sp>
      <p:sp>
        <p:nvSpPr>
          <p:cNvPr id="11" name="Content Placeholder 2"/>
          <p:cNvSpPr txBox="1">
            <a:spLocks/>
          </p:cNvSpPr>
          <p:nvPr/>
        </p:nvSpPr>
        <p:spPr>
          <a:xfrm>
            <a:off x="6399212" y="1600200"/>
            <a:ext cx="5256372"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b="1" dirty="0">
                <a:latin typeface="Calibri" pitchFamily="34" charset="0"/>
                <a:cs typeface="Calibri" pitchFamily="34" charset="0"/>
              </a:rPr>
              <a:t>Hold Out:</a:t>
            </a:r>
          </a:p>
          <a:p>
            <a:pPr marL="0" indent="0">
              <a:buNone/>
            </a:pPr>
            <a:endParaRPr lang="en-US" b="1" dirty="0">
              <a:latin typeface="Calibri" pitchFamily="34" charset="0"/>
              <a:cs typeface="Calibri" pitchFamily="34" charset="0"/>
            </a:endParaRPr>
          </a:p>
          <a:p>
            <a:pPr marL="0" indent="0">
              <a:buNone/>
            </a:pPr>
            <a:endParaRPr lang="en-US" b="1" dirty="0">
              <a:latin typeface="Calibri" pitchFamily="34" charset="0"/>
              <a:cs typeface="Calibri" pitchFamily="34" charset="0"/>
            </a:endParaRPr>
          </a:p>
          <a:p>
            <a:pPr marL="0" indent="0">
              <a:buNone/>
            </a:pPr>
            <a:endParaRPr lang="en-US" b="1" dirty="0">
              <a:latin typeface="Calibri" pitchFamily="34" charset="0"/>
              <a:cs typeface="Calibri" pitchFamily="34" charset="0"/>
            </a:endParaRPr>
          </a:p>
          <a:p>
            <a:pPr marL="0" indent="0">
              <a:buNone/>
            </a:pPr>
            <a:endParaRPr lang="en-US" b="1" dirty="0">
              <a:latin typeface="Calibri" pitchFamily="34" charset="0"/>
              <a:cs typeface="Calibri" pitchFamily="34" charset="0"/>
            </a:endParaRPr>
          </a:p>
          <a:p>
            <a:pPr marL="0" indent="0">
              <a:buNone/>
            </a:pPr>
            <a:endParaRPr lang="en-US" b="1" dirty="0">
              <a:latin typeface="Calibri" pitchFamily="34" charset="0"/>
              <a:cs typeface="Calibri" pitchFamily="34" charset="0"/>
            </a:endParaRPr>
          </a:p>
          <a:p>
            <a:pPr marL="0" indent="0">
              <a:buNone/>
            </a:pPr>
            <a:endParaRPr lang="en-US" b="1" dirty="0">
              <a:latin typeface="Calibri" pitchFamily="34" charset="0"/>
              <a:cs typeface="Calibri" pitchFamily="34" charset="0"/>
            </a:endParaRPr>
          </a:p>
          <a:p>
            <a:pPr marL="0" indent="0">
              <a:buNone/>
            </a:pPr>
            <a:endParaRPr lang="en-US" b="1" dirty="0">
              <a:latin typeface="Calibri" pitchFamily="34" charset="0"/>
              <a:cs typeface="Calibri" pitchFamily="34" charset="0"/>
            </a:endParaRPr>
          </a:p>
          <a:p>
            <a:pPr marL="0" indent="0">
              <a:buNone/>
            </a:pPr>
            <a:endParaRPr lang="en-US" b="1" dirty="0">
              <a:latin typeface="Calibri" pitchFamily="34" charset="0"/>
              <a:cs typeface="Calibri" pitchFamily="34" charset="0"/>
            </a:endParaRPr>
          </a:p>
          <a:p>
            <a:pPr marL="0" indent="0">
              <a:buNone/>
            </a:pPr>
            <a:endParaRPr lang="en-US" b="1" dirty="0">
              <a:latin typeface="Calibri" pitchFamily="34" charset="0"/>
              <a:cs typeface="Calibri" pitchFamily="34" charset="0"/>
            </a:endParaRPr>
          </a:p>
          <a:p>
            <a:pPr marL="0" indent="0">
              <a:buNone/>
            </a:pPr>
            <a:r>
              <a:rPr lang="en-US" b="1" dirty="0">
                <a:latin typeface="Calibri" pitchFamily="34" charset="0"/>
                <a:cs typeface="Calibri" pitchFamily="34" charset="0"/>
              </a:rPr>
              <a:t>AUC : 0.8245</a:t>
            </a:r>
            <a:endParaRPr lang="en-US" dirty="0">
              <a:latin typeface="Calibri" pitchFamily="34" charset="0"/>
              <a:cs typeface="Calibri" pitchFamily="34"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3747"/>
          <a:stretch/>
        </p:blipFill>
        <p:spPr>
          <a:xfrm>
            <a:off x="6543095" y="2209801"/>
            <a:ext cx="3866361" cy="3581399"/>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13596"/>
          <a:stretch/>
        </p:blipFill>
        <p:spPr>
          <a:xfrm>
            <a:off x="563049" y="2209800"/>
            <a:ext cx="3859615" cy="3581400"/>
          </a:xfrm>
          <a:prstGeom prst="rect">
            <a:avLst/>
          </a:prstGeom>
        </p:spPr>
      </p:pic>
    </p:spTree>
    <p:extLst>
      <p:ext uri="{BB962C8B-B14F-4D97-AF65-F5344CB8AC3E}">
        <p14:creationId xmlns:p14="http://schemas.microsoft.com/office/powerpoint/2010/main" val="1506308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itchFamily="34" charset="0"/>
                <a:cs typeface="Calibri" pitchFamily="34" charset="0"/>
              </a:rPr>
              <a:t>Rank Order Chart</a:t>
            </a:r>
            <a:endParaRPr lang="en-US" dirty="0"/>
          </a:p>
        </p:txBody>
      </p:sp>
      <p:sp>
        <p:nvSpPr>
          <p:cNvPr id="9" name="Content Placeholder 2"/>
          <p:cNvSpPr txBox="1">
            <a:spLocks/>
          </p:cNvSpPr>
          <p:nvPr/>
        </p:nvSpPr>
        <p:spPr>
          <a:xfrm>
            <a:off x="609441" y="1600200"/>
            <a:ext cx="10969943"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b="1" dirty="0">
                <a:latin typeface="Calibri" pitchFamily="34" charset="0"/>
                <a:cs typeface="Calibri" pitchFamily="34" charset="0"/>
              </a:rPr>
              <a:t>Development:</a:t>
            </a:r>
          </a:p>
        </p:txBody>
      </p:sp>
      <p:graphicFrame>
        <p:nvGraphicFramePr>
          <p:cNvPr id="4" name="Table 3"/>
          <p:cNvGraphicFramePr>
            <a:graphicFrameLocks noGrp="1"/>
          </p:cNvGraphicFramePr>
          <p:nvPr>
            <p:extLst>
              <p:ext uri="{D42A27DB-BD31-4B8C-83A1-F6EECF244321}">
                <p14:modId xmlns:p14="http://schemas.microsoft.com/office/powerpoint/2010/main" val="1674679450"/>
              </p:ext>
            </p:extLst>
          </p:nvPr>
        </p:nvGraphicFramePr>
        <p:xfrm>
          <a:off x="760412" y="2169160"/>
          <a:ext cx="10818970" cy="4079240"/>
        </p:xfrm>
        <a:graphic>
          <a:graphicData uri="http://schemas.openxmlformats.org/drawingml/2006/table">
            <a:tbl>
              <a:tblPr firstRow="1" bandRow="1">
                <a:tableStyleId>{8EC20E35-A176-4012-BC5E-935CFFF8708E}</a:tableStyleId>
              </a:tblPr>
              <a:tblGrid>
                <a:gridCol w="762000">
                  <a:extLst>
                    <a:ext uri="{9D8B030D-6E8A-4147-A177-3AD203B41FA5}">
                      <a16:colId xmlns:a16="http://schemas.microsoft.com/office/drawing/2014/main" val="1159315307"/>
                    </a:ext>
                  </a:extLst>
                </a:gridCol>
                <a:gridCol w="1066800">
                  <a:extLst>
                    <a:ext uri="{9D8B030D-6E8A-4147-A177-3AD203B41FA5}">
                      <a16:colId xmlns:a16="http://schemas.microsoft.com/office/drawing/2014/main" val="1980216249"/>
                    </a:ext>
                  </a:extLst>
                </a:gridCol>
                <a:gridCol w="1066800">
                  <a:extLst>
                    <a:ext uri="{9D8B030D-6E8A-4147-A177-3AD203B41FA5}">
                      <a16:colId xmlns:a16="http://schemas.microsoft.com/office/drawing/2014/main" val="3456623634"/>
                    </a:ext>
                  </a:extLst>
                </a:gridCol>
                <a:gridCol w="1219200">
                  <a:extLst>
                    <a:ext uri="{9D8B030D-6E8A-4147-A177-3AD203B41FA5}">
                      <a16:colId xmlns:a16="http://schemas.microsoft.com/office/drawing/2014/main" val="493853635"/>
                    </a:ext>
                  </a:extLst>
                </a:gridCol>
                <a:gridCol w="1066800">
                  <a:extLst>
                    <a:ext uri="{9D8B030D-6E8A-4147-A177-3AD203B41FA5}">
                      <a16:colId xmlns:a16="http://schemas.microsoft.com/office/drawing/2014/main" val="2397212744"/>
                    </a:ext>
                  </a:extLst>
                </a:gridCol>
                <a:gridCol w="990600">
                  <a:extLst>
                    <a:ext uri="{9D8B030D-6E8A-4147-A177-3AD203B41FA5}">
                      <a16:colId xmlns:a16="http://schemas.microsoft.com/office/drawing/2014/main" val="4286924220"/>
                    </a:ext>
                  </a:extLst>
                </a:gridCol>
                <a:gridCol w="1143000">
                  <a:extLst>
                    <a:ext uri="{9D8B030D-6E8A-4147-A177-3AD203B41FA5}">
                      <a16:colId xmlns:a16="http://schemas.microsoft.com/office/drawing/2014/main" val="2197915721"/>
                    </a:ext>
                  </a:extLst>
                </a:gridCol>
                <a:gridCol w="1143000">
                  <a:extLst>
                    <a:ext uri="{9D8B030D-6E8A-4147-A177-3AD203B41FA5}">
                      <a16:colId xmlns:a16="http://schemas.microsoft.com/office/drawing/2014/main" val="2565465789"/>
                    </a:ext>
                  </a:extLst>
                </a:gridCol>
                <a:gridCol w="1278873">
                  <a:extLst>
                    <a:ext uri="{9D8B030D-6E8A-4147-A177-3AD203B41FA5}">
                      <a16:colId xmlns:a16="http://schemas.microsoft.com/office/drawing/2014/main" val="1574390772"/>
                    </a:ext>
                  </a:extLst>
                </a:gridCol>
                <a:gridCol w="1081897">
                  <a:extLst>
                    <a:ext uri="{9D8B030D-6E8A-4147-A177-3AD203B41FA5}">
                      <a16:colId xmlns:a16="http://schemas.microsoft.com/office/drawing/2014/main" val="1713306007"/>
                    </a:ext>
                  </a:extLst>
                </a:gridCol>
              </a:tblGrid>
              <a:tr h="370840">
                <a:tc>
                  <a:txBody>
                    <a:bodyPr/>
                    <a:lstStyle/>
                    <a:p>
                      <a:pPr algn="ctr" fontAlgn="b"/>
                      <a:r>
                        <a:rPr lang="en-US" sz="1100" b="1" i="0" u="none" strike="noStrike" dirty="0" err="1">
                          <a:solidFill>
                            <a:schemeClr val="bg1"/>
                          </a:solidFill>
                          <a:effectLst/>
                          <a:latin typeface="Calibri" panose="020F0502020204030204" pitchFamily="34" charset="0"/>
                        </a:rPr>
                        <a:t>i</a:t>
                      </a:r>
                      <a:endParaRPr lang="en-US" sz="1100" b="1"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dirty="0" err="1">
                          <a:solidFill>
                            <a:schemeClr val="bg1"/>
                          </a:solidFill>
                          <a:effectLst/>
                          <a:latin typeface="Calibri" panose="020F0502020204030204" pitchFamily="34" charset="0"/>
                        </a:rPr>
                        <a:t>Cnt</a:t>
                      </a:r>
                      <a:endParaRPr lang="en-US" sz="1100" b="1"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a:solidFill>
                            <a:schemeClr val="bg1"/>
                          </a:solidFill>
                          <a:effectLst/>
                          <a:latin typeface="Calibri" panose="020F0502020204030204" pitchFamily="34" charset="0"/>
                        </a:rPr>
                        <a:t>Cnt_Resp</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dirty="0" err="1">
                          <a:solidFill>
                            <a:schemeClr val="bg1"/>
                          </a:solidFill>
                          <a:effectLst/>
                          <a:latin typeface="Calibri" panose="020F0502020204030204" pitchFamily="34" charset="0"/>
                        </a:rPr>
                        <a:t>Cnt_Non_Resp</a:t>
                      </a:r>
                      <a:endParaRPr lang="en-US" sz="1100" b="1"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a:solidFill>
                            <a:schemeClr val="bg1"/>
                          </a:solidFill>
                          <a:effectLst/>
                          <a:latin typeface="Calibri" panose="020F0502020204030204" pitchFamily="34" charset="0"/>
                        </a:rPr>
                        <a:t>Resp_Rate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a:solidFill>
                            <a:schemeClr val="bg1"/>
                          </a:solidFill>
                          <a:effectLst/>
                          <a:latin typeface="Calibri" panose="020F0502020204030204" pitchFamily="34" charset="0"/>
                        </a:rPr>
                        <a:t>Cum_Resp</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a:solidFill>
                            <a:schemeClr val="bg1"/>
                          </a:solidFill>
                          <a:effectLst/>
                          <a:latin typeface="Calibri" panose="020F0502020204030204" pitchFamily="34" charset="0"/>
                        </a:rPr>
                        <a:t>Cum_Non_Resp</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dirty="0" err="1">
                          <a:solidFill>
                            <a:schemeClr val="bg1"/>
                          </a:solidFill>
                          <a:effectLst/>
                          <a:latin typeface="Calibri" panose="020F0502020204030204" pitchFamily="34" charset="0"/>
                        </a:rPr>
                        <a:t>Cum_Rel_Resp</a:t>
                      </a:r>
                      <a:endParaRPr lang="en-US" sz="1100" b="1"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a:solidFill>
                            <a:schemeClr val="bg1"/>
                          </a:solidFill>
                          <a:effectLst/>
                          <a:latin typeface="Calibri" panose="020F0502020204030204" pitchFamily="34" charset="0"/>
                        </a:rPr>
                        <a:t>Cum_Rel_Non_Resp</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dirty="0">
                          <a:solidFill>
                            <a:schemeClr val="bg1"/>
                          </a:solidFill>
                          <a:effectLst/>
                          <a:latin typeface="Calibri" panose="020F0502020204030204" pitchFamily="34" charset="0"/>
                        </a:rPr>
                        <a:t>KS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0562850"/>
                  </a:ext>
                </a:extLst>
              </a:tr>
              <a:tr h="370840">
                <a:tc>
                  <a:txBody>
                    <a:bodyPr/>
                    <a:lstStyle/>
                    <a:p>
                      <a:pPr algn="ctr" fontAlgn="b"/>
                      <a:r>
                        <a:rPr lang="en-US" sz="1100" b="0" i="0" u="none" strike="noStrike" dirty="0">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0.4273504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0.003003003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0.1165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0.113497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6621730"/>
                  </a:ext>
                </a:extLst>
              </a:tr>
              <a:tr h="370840">
                <a:tc>
                  <a:txBody>
                    <a:bodyPr/>
                    <a:lstStyle/>
                    <a:p>
                      <a:pPr algn="ctr" fontAlgn="b"/>
                      <a:r>
                        <a:rPr lang="en-US" sz="1100" b="0" i="0" u="none" strike="noStrike" dirty="0">
                          <a:solidFill>
                            <a:srgbClr val="000000"/>
                          </a:solidFill>
                          <a:effectLst/>
                          <a:latin typeface="Calibri" panose="020F050202020403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5.1502146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0.039039039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0.227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0.187961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2821372"/>
                  </a:ext>
                </a:extLst>
              </a:tr>
              <a:tr h="370840">
                <a:tc>
                  <a:txBody>
                    <a:bodyPr/>
                    <a:lstStyle/>
                    <a:p>
                      <a:pPr algn="ctr" fontAlgn="b"/>
                      <a:r>
                        <a:rPr lang="en-US" sz="1100" b="0" i="0" u="none" strike="noStrike" dirty="0">
                          <a:solidFill>
                            <a:srgbClr val="000000"/>
                          </a:solidFill>
                          <a:effectLst/>
                          <a:latin typeface="Calibri" panose="020F050202020403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1.7167382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683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0.051051051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0.3415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0.2904489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9124435"/>
                  </a:ext>
                </a:extLst>
              </a:tr>
              <a:tr h="370840">
                <a:tc>
                  <a:txBody>
                    <a:bodyPr/>
                    <a:lstStyle/>
                    <a:p>
                      <a:pPr algn="ctr" fontAlgn="b"/>
                      <a:r>
                        <a:rPr lang="en-US" sz="1100" b="0" i="0" u="none" strike="noStrike" dirty="0">
                          <a:solidFill>
                            <a:srgbClr val="000000"/>
                          </a:solidFill>
                          <a:effectLst/>
                          <a:latin typeface="Calibri" panose="020F050202020403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5.5793991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903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0.09009009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0.4515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0.3614099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7491254"/>
                  </a:ext>
                </a:extLst>
              </a:tr>
              <a:tr h="370840">
                <a:tc>
                  <a:txBody>
                    <a:bodyPr/>
                    <a:lstStyle/>
                    <a:p>
                      <a:pPr algn="ctr" fontAlgn="b"/>
                      <a:r>
                        <a:rPr lang="en-US" sz="1100" b="0" i="0" u="none" strike="noStrike" dirty="0">
                          <a:solidFill>
                            <a:srgbClr val="000000"/>
                          </a:solidFill>
                          <a:effectLst/>
                          <a:latin typeface="Calibri" panose="020F0502020204030204" pitchFamily="34"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6.0085837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1122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0.132132132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0.561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0.4288679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8905870"/>
                  </a:ext>
                </a:extLst>
              </a:tr>
              <a:tr h="370840">
                <a:tc>
                  <a:txBody>
                    <a:bodyPr/>
                    <a:lstStyle/>
                    <a:p>
                      <a:pPr algn="ctr" fontAlgn="b"/>
                      <a:r>
                        <a:rPr lang="en-US" sz="1100" b="0" i="0" u="none" strike="noStrike" dirty="0">
                          <a:solidFill>
                            <a:srgbClr val="000000"/>
                          </a:solidFill>
                          <a:effectLst/>
                          <a:latin typeface="Calibri" panose="020F050202020403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8.5470085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1336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0.192192192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0.668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0.4758078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4194255"/>
                  </a:ext>
                </a:extLst>
              </a:tr>
              <a:tr h="370840">
                <a:tc>
                  <a:txBody>
                    <a:bodyPr/>
                    <a:lstStyle/>
                    <a:p>
                      <a:pPr algn="ctr" fontAlgn="b"/>
                      <a:r>
                        <a:rPr lang="en-US" sz="1100" b="0" i="0" u="none" strike="noStrike" dirty="0">
                          <a:solidFill>
                            <a:srgbClr val="000000"/>
                          </a:solidFill>
                          <a:effectLst/>
                          <a:latin typeface="Calibri" panose="020F0502020204030204" pitchFamily="34" charset="0"/>
                        </a:rPr>
                        <a:t>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9.0128755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1548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0.255255255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0.774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0.5187447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7911978"/>
                  </a:ext>
                </a:extLst>
              </a:tr>
              <a:tr h="370840">
                <a:tc>
                  <a:txBody>
                    <a:bodyPr/>
                    <a:lstStyle/>
                    <a:p>
                      <a:pPr algn="ctr" fontAlgn="b"/>
                      <a:r>
                        <a:rPr lang="en-US" sz="1100" b="0" i="0" u="none" strike="noStrike" dirty="0">
                          <a:solidFill>
                            <a:srgbClr val="000000"/>
                          </a:solidFill>
                          <a:effectLst/>
                          <a:latin typeface="Calibri" panose="020F050202020403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23.1759657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139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1727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0.417417417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0.8635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0.4460826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2698499"/>
                  </a:ext>
                </a:extLst>
              </a:tr>
              <a:tr h="370840">
                <a:tc>
                  <a:txBody>
                    <a:bodyPr/>
                    <a:lstStyle/>
                    <a:p>
                      <a:pPr algn="ctr" fontAlgn="b"/>
                      <a:r>
                        <a:rPr lang="en-US" sz="1100" b="0" i="0" u="none" strike="noStrike" dirty="0">
                          <a:solidFill>
                            <a:srgbClr val="000000"/>
                          </a:solidFill>
                          <a:effectLst/>
                          <a:latin typeface="Calibri" panose="020F0502020204030204" pitchFamily="34" charset="0"/>
                        </a:rPr>
                        <a:t>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146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37.3390558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1873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0.678678679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0.9365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0.2578213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8280698"/>
                  </a:ext>
                </a:extLst>
              </a:tr>
              <a:tr h="370840">
                <a:tc>
                  <a:txBody>
                    <a:bodyPr/>
                    <a:lstStyle/>
                    <a:p>
                      <a:pPr algn="ctr" fontAlgn="b"/>
                      <a:r>
                        <a:rPr lang="en-US" sz="1100" b="0" i="0" u="none" strike="noStrike" dirty="0">
                          <a:solidFill>
                            <a:srgbClr val="000000"/>
                          </a:solidFill>
                          <a:effectLst/>
                          <a:latin typeface="Calibri" panose="020F0502020204030204" pitchFamily="34" charset="0"/>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127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45.7264957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2000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2649618"/>
                  </a:ext>
                </a:extLst>
              </a:tr>
            </a:tbl>
          </a:graphicData>
        </a:graphic>
      </p:graphicFrame>
    </p:spTree>
    <p:extLst>
      <p:ext uri="{BB962C8B-B14F-4D97-AF65-F5344CB8AC3E}">
        <p14:creationId xmlns:p14="http://schemas.microsoft.com/office/powerpoint/2010/main" val="2783862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itchFamily="34" charset="0"/>
                <a:cs typeface="Calibri" pitchFamily="34" charset="0"/>
              </a:rPr>
              <a:t>Rank Order Chart</a:t>
            </a:r>
            <a:endParaRPr lang="en-US" dirty="0"/>
          </a:p>
        </p:txBody>
      </p:sp>
      <p:sp>
        <p:nvSpPr>
          <p:cNvPr id="9" name="Content Placeholder 2"/>
          <p:cNvSpPr txBox="1">
            <a:spLocks/>
          </p:cNvSpPr>
          <p:nvPr/>
        </p:nvSpPr>
        <p:spPr>
          <a:xfrm>
            <a:off x="609441" y="1600200"/>
            <a:ext cx="10969943"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b="1" dirty="0">
                <a:latin typeface="Calibri" pitchFamily="34" charset="0"/>
                <a:cs typeface="Calibri" pitchFamily="34" charset="0"/>
              </a:rPr>
              <a:t>Holdout Sample:</a:t>
            </a:r>
          </a:p>
        </p:txBody>
      </p:sp>
      <p:graphicFrame>
        <p:nvGraphicFramePr>
          <p:cNvPr id="4" name="Table 3"/>
          <p:cNvGraphicFramePr>
            <a:graphicFrameLocks noGrp="1"/>
          </p:cNvGraphicFramePr>
          <p:nvPr>
            <p:extLst>
              <p:ext uri="{D42A27DB-BD31-4B8C-83A1-F6EECF244321}">
                <p14:modId xmlns:p14="http://schemas.microsoft.com/office/powerpoint/2010/main" val="433892662"/>
              </p:ext>
            </p:extLst>
          </p:nvPr>
        </p:nvGraphicFramePr>
        <p:xfrm>
          <a:off x="760412" y="2169160"/>
          <a:ext cx="10818970" cy="4079240"/>
        </p:xfrm>
        <a:graphic>
          <a:graphicData uri="http://schemas.openxmlformats.org/drawingml/2006/table">
            <a:tbl>
              <a:tblPr firstRow="1" bandRow="1">
                <a:tableStyleId>{8EC20E35-A176-4012-BC5E-935CFFF8708E}</a:tableStyleId>
              </a:tblPr>
              <a:tblGrid>
                <a:gridCol w="762000">
                  <a:extLst>
                    <a:ext uri="{9D8B030D-6E8A-4147-A177-3AD203B41FA5}">
                      <a16:colId xmlns:a16="http://schemas.microsoft.com/office/drawing/2014/main" val="1159315307"/>
                    </a:ext>
                  </a:extLst>
                </a:gridCol>
                <a:gridCol w="1143000">
                  <a:extLst>
                    <a:ext uri="{9D8B030D-6E8A-4147-A177-3AD203B41FA5}">
                      <a16:colId xmlns:a16="http://schemas.microsoft.com/office/drawing/2014/main" val="1980216249"/>
                    </a:ext>
                  </a:extLst>
                </a:gridCol>
                <a:gridCol w="762000">
                  <a:extLst>
                    <a:ext uri="{9D8B030D-6E8A-4147-A177-3AD203B41FA5}">
                      <a16:colId xmlns:a16="http://schemas.microsoft.com/office/drawing/2014/main" val="3456623634"/>
                    </a:ext>
                  </a:extLst>
                </a:gridCol>
                <a:gridCol w="1143000">
                  <a:extLst>
                    <a:ext uri="{9D8B030D-6E8A-4147-A177-3AD203B41FA5}">
                      <a16:colId xmlns:a16="http://schemas.microsoft.com/office/drawing/2014/main" val="493853635"/>
                    </a:ext>
                  </a:extLst>
                </a:gridCol>
                <a:gridCol w="1066800">
                  <a:extLst>
                    <a:ext uri="{9D8B030D-6E8A-4147-A177-3AD203B41FA5}">
                      <a16:colId xmlns:a16="http://schemas.microsoft.com/office/drawing/2014/main" val="2397212744"/>
                    </a:ext>
                  </a:extLst>
                </a:gridCol>
                <a:gridCol w="1143000">
                  <a:extLst>
                    <a:ext uri="{9D8B030D-6E8A-4147-A177-3AD203B41FA5}">
                      <a16:colId xmlns:a16="http://schemas.microsoft.com/office/drawing/2014/main" val="4286924220"/>
                    </a:ext>
                  </a:extLst>
                </a:gridCol>
                <a:gridCol w="1447800">
                  <a:extLst>
                    <a:ext uri="{9D8B030D-6E8A-4147-A177-3AD203B41FA5}">
                      <a16:colId xmlns:a16="http://schemas.microsoft.com/office/drawing/2014/main" val="2197915721"/>
                    </a:ext>
                  </a:extLst>
                </a:gridCol>
                <a:gridCol w="990600">
                  <a:extLst>
                    <a:ext uri="{9D8B030D-6E8A-4147-A177-3AD203B41FA5}">
                      <a16:colId xmlns:a16="http://schemas.microsoft.com/office/drawing/2014/main" val="2565465789"/>
                    </a:ext>
                  </a:extLst>
                </a:gridCol>
                <a:gridCol w="1278873">
                  <a:extLst>
                    <a:ext uri="{9D8B030D-6E8A-4147-A177-3AD203B41FA5}">
                      <a16:colId xmlns:a16="http://schemas.microsoft.com/office/drawing/2014/main" val="1574390772"/>
                    </a:ext>
                  </a:extLst>
                </a:gridCol>
                <a:gridCol w="1081897">
                  <a:extLst>
                    <a:ext uri="{9D8B030D-6E8A-4147-A177-3AD203B41FA5}">
                      <a16:colId xmlns:a16="http://schemas.microsoft.com/office/drawing/2014/main" val="1713306007"/>
                    </a:ext>
                  </a:extLst>
                </a:gridCol>
              </a:tblGrid>
              <a:tr h="370840">
                <a:tc>
                  <a:txBody>
                    <a:bodyPr/>
                    <a:lstStyle/>
                    <a:p>
                      <a:pPr algn="ctr" fontAlgn="b"/>
                      <a:r>
                        <a:rPr lang="en-US" sz="1100" b="1" i="0" u="none" strike="noStrike" dirty="0" err="1">
                          <a:solidFill>
                            <a:schemeClr val="bg1"/>
                          </a:solidFill>
                          <a:effectLst/>
                          <a:latin typeface="Calibri" panose="020F0502020204030204" pitchFamily="34" charset="0"/>
                        </a:rPr>
                        <a:t>i</a:t>
                      </a:r>
                      <a:endParaRPr lang="en-US" sz="1100" b="1"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dirty="0" err="1">
                          <a:solidFill>
                            <a:schemeClr val="bg1"/>
                          </a:solidFill>
                          <a:effectLst/>
                          <a:latin typeface="Calibri" panose="020F0502020204030204" pitchFamily="34" charset="0"/>
                        </a:rPr>
                        <a:t>Cnt</a:t>
                      </a:r>
                      <a:endParaRPr lang="en-US" sz="1100" b="1"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dirty="0" err="1">
                          <a:solidFill>
                            <a:schemeClr val="bg1"/>
                          </a:solidFill>
                          <a:effectLst/>
                          <a:latin typeface="Calibri" panose="020F0502020204030204" pitchFamily="34" charset="0"/>
                        </a:rPr>
                        <a:t>Cnt_Resp</a:t>
                      </a:r>
                      <a:endParaRPr lang="en-US" sz="1100" b="1"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dirty="0" err="1">
                          <a:solidFill>
                            <a:schemeClr val="bg1"/>
                          </a:solidFill>
                          <a:effectLst/>
                          <a:latin typeface="Calibri" panose="020F0502020204030204" pitchFamily="34" charset="0"/>
                        </a:rPr>
                        <a:t>Cnt_Non_Resp</a:t>
                      </a:r>
                      <a:endParaRPr lang="en-US" sz="1100" b="1"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dirty="0" err="1">
                          <a:solidFill>
                            <a:schemeClr val="bg1"/>
                          </a:solidFill>
                          <a:effectLst/>
                          <a:latin typeface="Calibri" panose="020F0502020204030204" pitchFamily="34" charset="0"/>
                        </a:rPr>
                        <a:t>Resp_Rate</a:t>
                      </a:r>
                      <a:endParaRPr lang="en-US" sz="1100" b="1"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dirty="0" err="1">
                          <a:solidFill>
                            <a:schemeClr val="bg1"/>
                          </a:solidFill>
                          <a:effectLst/>
                          <a:latin typeface="Calibri" panose="020F0502020204030204" pitchFamily="34" charset="0"/>
                        </a:rPr>
                        <a:t>Cum_Non_Resp</a:t>
                      </a:r>
                      <a:endParaRPr lang="en-US" sz="1100" b="1"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dirty="0" err="1">
                          <a:solidFill>
                            <a:schemeClr val="bg1"/>
                          </a:solidFill>
                          <a:effectLst/>
                          <a:latin typeface="Calibri" panose="020F0502020204030204" pitchFamily="34" charset="0"/>
                        </a:rPr>
                        <a:t>Cum_Rel_Non_Resp</a:t>
                      </a:r>
                      <a:endParaRPr lang="en-US" sz="1100" b="1"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dirty="0" err="1">
                          <a:solidFill>
                            <a:schemeClr val="bg1"/>
                          </a:solidFill>
                          <a:effectLst/>
                          <a:latin typeface="Calibri" panose="020F0502020204030204" pitchFamily="34" charset="0"/>
                        </a:rPr>
                        <a:t>Cum_Resp</a:t>
                      </a:r>
                      <a:endParaRPr lang="en-US" sz="1100" b="1"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dirty="0" err="1">
                          <a:solidFill>
                            <a:schemeClr val="bg1"/>
                          </a:solidFill>
                          <a:effectLst/>
                          <a:latin typeface="Calibri" panose="020F0502020204030204" pitchFamily="34" charset="0"/>
                        </a:rPr>
                        <a:t>Cum_Rel_Resp</a:t>
                      </a:r>
                      <a:endParaRPr lang="en-US" sz="1100" b="1"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i="0" u="none" strike="noStrike" dirty="0">
                          <a:solidFill>
                            <a:schemeClr val="bg1"/>
                          </a:solidFill>
                          <a:effectLst/>
                          <a:latin typeface="Calibri" panose="020F0502020204030204" pitchFamily="34" charset="0"/>
                        </a:rPr>
                        <a:t>KS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0562850"/>
                  </a:ext>
                </a:extLst>
              </a:tr>
              <a:tr h="370840">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0.114118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0.094118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6621730"/>
                  </a:ext>
                </a:extLst>
              </a:tr>
              <a:tr h="370840">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0.228235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0.188235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2821372"/>
                  </a:ext>
                </a:extLst>
              </a:tr>
              <a:tr h="370840">
                <a:tc>
                  <a:txBody>
                    <a:bodyPr/>
                    <a:lstStyle/>
                    <a:p>
                      <a:pPr algn="ctr" fontAlgn="b"/>
                      <a:r>
                        <a:rPr lang="en-US" sz="1100" b="0" i="0" u="none" strike="noStrike">
                          <a:solidFill>
                            <a:srgbClr val="000000"/>
                          </a:solidFill>
                          <a:effectLst/>
                          <a:latin typeface="Calibri" panose="020F050202020403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290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0.341177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0.066667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0.27451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9124435"/>
                  </a:ext>
                </a:extLst>
              </a:tr>
              <a:tr h="370840">
                <a:tc>
                  <a:txBody>
                    <a:bodyPr/>
                    <a:lstStyle/>
                    <a:p>
                      <a:pPr algn="ctr" fontAlgn="b"/>
                      <a:r>
                        <a:rPr lang="en-US" sz="1100" b="0" i="0" u="none" strike="noStrike">
                          <a:solidFill>
                            <a:srgbClr val="000000"/>
                          </a:solidFill>
                          <a:effectLst/>
                          <a:latin typeface="Calibri" panose="020F050202020403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0.454118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0.093333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0.360784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7491254"/>
                  </a:ext>
                </a:extLst>
              </a:tr>
              <a:tr h="370840">
                <a:tc>
                  <a:txBody>
                    <a:bodyPr/>
                    <a:lstStyle/>
                    <a:p>
                      <a:pPr algn="ctr" fontAlgn="b"/>
                      <a:r>
                        <a:rPr lang="en-US" sz="1100" b="0" i="0" u="none" strike="noStrike">
                          <a:solidFill>
                            <a:srgbClr val="000000"/>
                          </a:solidFill>
                          <a:effectLst/>
                          <a:latin typeface="Calibri" panose="020F0502020204030204" pitchFamily="34"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0.567059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0.447059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8905870"/>
                  </a:ext>
                </a:extLst>
              </a:tr>
              <a:tr h="370840">
                <a:tc>
                  <a:txBody>
                    <a:bodyPr/>
                    <a:lstStyle/>
                    <a:p>
                      <a:pPr algn="ctr" fontAlgn="b"/>
                      <a:r>
                        <a:rPr lang="en-US" sz="1100" b="0" i="0" u="none" strike="noStrike">
                          <a:solidFill>
                            <a:srgbClr val="000000"/>
                          </a:solidFill>
                          <a:effectLst/>
                          <a:latin typeface="Calibri" panose="020F050202020403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574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0.675294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0.173333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0.501961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4194255"/>
                  </a:ext>
                </a:extLst>
              </a:tr>
              <a:tr h="370840">
                <a:tc>
                  <a:txBody>
                    <a:bodyPr/>
                    <a:lstStyle/>
                    <a:p>
                      <a:pPr algn="ctr" fontAlgn="b"/>
                      <a:r>
                        <a:rPr lang="en-US" sz="1100" b="0" i="0" u="none" strike="noStrike">
                          <a:solidFill>
                            <a:srgbClr val="000000"/>
                          </a:solidFill>
                          <a:effectLst/>
                          <a:latin typeface="Calibri" panose="020F0502020204030204" pitchFamily="34" charset="0"/>
                        </a:rPr>
                        <a:t>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665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0.782353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0.233333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0.54902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7911978"/>
                  </a:ext>
                </a:extLst>
              </a:tr>
              <a:tr h="370840">
                <a:tc>
                  <a:txBody>
                    <a:bodyPr/>
                    <a:lstStyle/>
                    <a:p>
                      <a:pPr algn="ctr" fontAlgn="b"/>
                      <a:r>
                        <a:rPr lang="en-US" sz="1100" b="0" i="0" u="none" strike="noStrike">
                          <a:solidFill>
                            <a:srgbClr val="000000"/>
                          </a:solidFill>
                          <a:effectLst/>
                          <a:latin typeface="Calibri" panose="020F050202020403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743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0.874118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0.38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0.494118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2698499"/>
                  </a:ext>
                </a:extLst>
              </a:tr>
              <a:tr h="370840">
                <a:tc>
                  <a:txBody>
                    <a:bodyPr/>
                    <a:lstStyle/>
                    <a:p>
                      <a:pPr algn="ctr" fontAlgn="b"/>
                      <a:r>
                        <a:rPr lang="en-US" sz="1100" b="0" i="0" u="none" strike="noStrike">
                          <a:solidFill>
                            <a:srgbClr val="000000"/>
                          </a:solidFill>
                          <a:effectLst/>
                          <a:latin typeface="Calibri" panose="020F0502020204030204" pitchFamily="34" charset="0"/>
                        </a:rPr>
                        <a:t>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0.943529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98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0.653333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0.290196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8280698"/>
                  </a:ext>
                </a:extLst>
              </a:tr>
              <a:tr h="370840">
                <a:tc>
                  <a:txBody>
                    <a:bodyPr/>
                    <a:lstStyle/>
                    <a:p>
                      <a:pPr algn="ctr" fontAlgn="b"/>
                      <a:r>
                        <a:rPr lang="en-US" sz="1100" b="0" i="0" u="none" strike="noStrike">
                          <a:solidFill>
                            <a:srgbClr val="000000"/>
                          </a:solidFill>
                          <a:effectLst/>
                          <a:latin typeface="Calibri" panose="020F0502020204030204" pitchFamily="34" charset="0"/>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2649618"/>
                  </a:ext>
                </a:extLst>
              </a:tr>
            </a:tbl>
          </a:graphicData>
        </a:graphic>
      </p:graphicFrame>
    </p:spTree>
    <p:extLst>
      <p:ext uri="{BB962C8B-B14F-4D97-AF65-F5344CB8AC3E}">
        <p14:creationId xmlns:p14="http://schemas.microsoft.com/office/powerpoint/2010/main" val="1782633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itchFamily="34" charset="0"/>
                <a:cs typeface="Calibri" pitchFamily="34" charset="0"/>
              </a:rPr>
              <a:t>ODDS Ratio</a:t>
            </a:r>
            <a:endParaRPr lang="en-US" dirty="0"/>
          </a:p>
        </p:txBody>
      </p:sp>
      <p:sp>
        <p:nvSpPr>
          <p:cNvPr id="9" name="Content Placeholder 2"/>
          <p:cNvSpPr txBox="1">
            <a:spLocks/>
          </p:cNvSpPr>
          <p:nvPr/>
        </p:nvSpPr>
        <p:spPr>
          <a:xfrm>
            <a:off x="609441" y="1600200"/>
            <a:ext cx="10969943"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dirty="0">
              <a:latin typeface="Calibri" pitchFamily="34" charset="0"/>
              <a:cs typeface="Calibri"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2872966"/>
              </p:ext>
            </p:extLst>
          </p:nvPr>
        </p:nvGraphicFramePr>
        <p:xfrm>
          <a:off x="684212" y="1828801"/>
          <a:ext cx="10058400" cy="4343402"/>
        </p:xfrm>
        <a:graphic>
          <a:graphicData uri="http://schemas.openxmlformats.org/drawingml/2006/table">
            <a:tbl>
              <a:tblPr firstRow="1" bandRow="1">
                <a:tableStyleId>{8EC20E35-A176-4012-BC5E-935CFFF8708E}</a:tableStyleId>
              </a:tblPr>
              <a:tblGrid>
                <a:gridCol w="2095500">
                  <a:extLst>
                    <a:ext uri="{9D8B030D-6E8A-4147-A177-3AD203B41FA5}">
                      <a16:colId xmlns:a16="http://schemas.microsoft.com/office/drawing/2014/main" val="2045140087"/>
                    </a:ext>
                  </a:extLst>
                </a:gridCol>
                <a:gridCol w="1355192">
                  <a:extLst>
                    <a:ext uri="{9D8B030D-6E8A-4147-A177-3AD203B41FA5}">
                      <a16:colId xmlns:a16="http://schemas.microsoft.com/office/drawing/2014/main" val="2125240313"/>
                    </a:ext>
                  </a:extLst>
                </a:gridCol>
                <a:gridCol w="6607708">
                  <a:extLst>
                    <a:ext uri="{9D8B030D-6E8A-4147-A177-3AD203B41FA5}">
                      <a16:colId xmlns:a16="http://schemas.microsoft.com/office/drawing/2014/main" val="2503393843"/>
                    </a:ext>
                  </a:extLst>
                </a:gridCol>
              </a:tblGrid>
              <a:tr h="620486">
                <a:tc>
                  <a:txBody>
                    <a:bodyPr/>
                    <a:lstStyle/>
                    <a:p>
                      <a:pPr algn="ctr"/>
                      <a:r>
                        <a:rPr lang="en-US" sz="1600" dirty="0"/>
                        <a:t>Variable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Odds Ratio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Remark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1420489"/>
                  </a:ext>
                </a:extLst>
              </a:tr>
              <a:tr h="620486">
                <a:tc>
                  <a:txBody>
                    <a:bodyPr/>
                    <a:lstStyle/>
                    <a:p>
                      <a:r>
                        <a:rPr lang="en-US" sz="1400" dirty="0"/>
                        <a:t>Contract Renewal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0.16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Odds of </a:t>
                      </a:r>
                      <a:r>
                        <a:rPr lang="en-US" sz="1400" dirty="0"/>
                        <a:t>becoming</a:t>
                      </a:r>
                      <a:r>
                        <a:rPr lang="en-US" sz="1400" dirty="0"/>
                        <a:t> a Churn customer increases by 0.16 times when customer renews the contract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9559178"/>
                  </a:ext>
                </a:extLst>
              </a:tr>
              <a:tr h="620486">
                <a:tc>
                  <a:txBody>
                    <a:bodyPr/>
                    <a:lstStyle/>
                    <a:p>
                      <a:r>
                        <a:rPr lang="en-US" sz="1400" dirty="0"/>
                        <a:t>Data Plan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0.35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Odds of becoming a Churn customer increases by 0.35 times when customer subscribes for the data plan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2019590"/>
                  </a:ext>
                </a:extLst>
              </a:tr>
              <a:tr h="620486">
                <a:tc>
                  <a:txBody>
                    <a:bodyPr/>
                    <a:lstStyle/>
                    <a:p>
                      <a:r>
                        <a:rPr lang="en-US" sz="1400" dirty="0"/>
                        <a:t>Customer Service Calls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Odds of becoming a Churn customer increases by 1.69 times when customer calls Customer care one more 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5629651"/>
                  </a:ext>
                </a:extLst>
              </a:tr>
              <a:tr h="620486">
                <a:tc>
                  <a:txBody>
                    <a:bodyPr/>
                    <a:lstStyle/>
                    <a:p>
                      <a:r>
                        <a:rPr lang="en-US" sz="1400" dirty="0"/>
                        <a:t>Average call 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Odds of becoming a Churn customer increases by 1.01 times when average customer call time per month increases by a minute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74953"/>
                  </a:ext>
                </a:extLst>
              </a:tr>
              <a:tr h="620486">
                <a:tc>
                  <a:txBody>
                    <a:bodyPr/>
                    <a:lstStyle/>
                    <a:p>
                      <a:r>
                        <a:rPr lang="en-US" sz="1400" dirty="0"/>
                        <a:t>Over Usage Fee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Odds of becoming a Churn customer increases by 1.15 times when highest over usage fee increase by one unit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2572293"/>
                  </a:ext>
                </a:extLst>
              </a:tr>
              <a:tr h="620486">
                <a:tc>
                  <a:txBody>
                    <a:bodyPr/>
                    <a:lstStyle/>
                    <a:p>
                      <a:r>
                        <a:rPr lang="en-US" sz="1400" dirty="0"/>
                        <a:t>Roaming Minutes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Odds of becoming a Churn customer increases by 1.01 times when average roaming call time per month increases by a minute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4025757"/>
                  </a:ext>
                </a:extLst>
              </a:tr>
            </a:tbl>
          </a:graphicData>
        </a:graphic>
      </p:graphicFrame>
    </p:spTree>
    <p:extLst>
      <p:ext uri="{BB962C8B-B14F-4D97-AF65-F5344CB8AC3E}">
        <p14:creationId xmlns:p14="http://schemas.microsoft.com/office/powerpoint/2010/main" val="4077528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Problem Statement</a:t>
            </a:r>
            <a:endParaRPr lang="en-US" dirty="0"/>
          </a:p>
        </p:txBody>
      </p:sp>
      <p:sp>
        <p:nvSpPr>
          <p:cNvPr id="3" name="Content Placeholder 2"/>
          <p:cNvSpPr>
            <a:spLocks noGrp="1"/>
          </p:cNvSpPr>
          <p:nvPr>
            <p:ph idx="1"/>
          </p:nvPr>
        </p:nvSpPr>
        <p:spPr/>
        <p:txBody>
          <a:bodyPr/>
          <a:lstStyle/>
          <a:p>
            <a:pPr marL="0" indent="0">
              <a:buNone/>
            </a:pPr>
            <a:r>
              <a:rPr lang="en-US" dirty="0">
                <a:latin typeface="Calibri" panose="020F0502020204030204" pitchFamily="34" charset="0"/>
                <a:cs typeface="Calibri" panose="020F0502020204030204" pitchFamily="34" charset="0"/>
              </a:rPr>
              <a:t>We have a data of customers of a telecom service provider with their mobile service plan, usage, charges and contractual details.</a:t>
            </a:r>
          </a:p>
          <a:p>
            <a:pPr marL="0" indent="0">
              <a:buNone/>
            </a:pPr>
            <a:r>
              <a:rPr lang="en-US" dirty="0">
                <a:latin typeface="Calibri" panose="020F0502020204030204" pitchFamily="34" charset="0"/>
                <a:cs typeface="Calibri" panose="020F0502020204030204" pitchFamily="34" charset="0"/>
              </a:rPr>
              <a:t>The situation is that, we need to find that things which influences a customer to cancel the contract with the company and to build a model to predict the customers who are likely to churn in the future.</a:t>
            </a:r>
          </a:p>
        </p:txBody>
      </p:sp>
    </p:spTree>
    <p:extLst>
      <p:ext uri="{BB962C8B-B14F-4D97-AF65-F5344CB8AC3E}">
        <p14:creationId xmlns:p14="http://schemas.microsoft.com/office/powerpoint/2010/main" val="2080317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Data Summary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58737718"/>
              </p:ext>
            </p:extLst>
          </p:nvPr>
        </p:nvGraphicFramePr>
        <p:xfrm>
          <a:off x="1674812" y="1752600"/>
          <a:ext cx="8991599" cy="4450080"/>
        </p:xfrm>
        <a:graphic>
          <a:graphicData uri="http://schemas.openxmlformats.org/drawingml/2006/table">
            <a:tbl>
              <a:tblPr firstRow="1" bandRow="1">
                <a:tableStyleId>{8EC20E35-A176-4012-BC5E-935CFFF8708E}</a:tableStyleId>
              </a:tblPr>
              <a:tblGrid>
                <a:gridCol w="1926771">
                  <a:extLst>
                    <a:ext uri="{9D8B030D-6E8A-4147-A177-3AD203B41FA5}">
                      <a16:colId xmlns:a16="http://schemas.microsoft.com/office/drawing/2014/main" val="3821628839"/>
                    </a:ext>
                  </a:extLst>
                </a:gridCol>
                <a:gridCol w="1141790">
                  <a:extLst>
                    <a:ext uri="{9D8B030D-6E8A-4147-A177-3AD203B41FA5}">
                      <a16:colId xmlns:a16="http://schemas.microsoft.com/office/drawing/2014/main" val="1234352896"/>
                    </a:ext>
                  </a:extLst>
                </a:gridCol>
                <a:gridCol w="5923038">
                  <a:extLst>
                    <a:ext uri="{9D8B030D-6E8A-4147-A177-3AD203B41FA5}">
                      <a16:colId xmlns:a16="http://schemas.microsoft.com/office/drawing/2014/main" val="4191292085"/>
                    </a:ext>
                  </a:extLst>
                </a:gridCol>
              </a:tblGrid>
              <a:tr h="370840">
                <a:tc>
                  <a:txBody>
                    <a:bodyPr/>
                    <a:lstStyle/>
                    <a:p>
                      <a:r>
                        <a:rPr lang="en-US" dirty="0">
                          <a:latin typeface="Calibri" panose="020F0502020204030204" pitchFamily="34" charset="0"/>
                          <a:cs typeface="Calibri" panose="020F0502020204030204" pitchFamily="34" charset="0"/>
                        </a:rPr>
                        <a:t>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cs typeface="Calibri" panose="020F0502020204030204" pitchFamily="34" charset="0"/>
                        </a:rPr>
                        <a:t>Data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cs typeface="Calibri" panose="020F0502020204030204" pitchFamily="34" charset="0"/>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6478881"/>
                  </a:ext>
                </a:extLst>
              </a:tr>
              <a:tr h="370840">
                <a:tc>
                  <a:txBody>
                    <a:bodyPr/>
                    <a:lstStyle/>
                    <a:p>
                      <a:r>
                        <a:rPr lang="en-US" b="1" dirty="0">
                          <a:latin typeface="Calibri" panose="020F0502020204030204" pitchFamily="34" charset="0"/>
                          <a:cs typeface="Calibri" panose="020F0502020204030204" pitchFamily="34" charset="0"/>
                        </a:rPr>
                        <a:t>Churn</a:t>
                      </a:r>
                      <a:endParaRPr lang="en-US"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latin typeface="Calibri" panose="020F0502020204030204" pitchFamily="34" charset="0"/>
                          <a:cs typeface="Calibri" panose="020F0502020204030204" pitchFamily="34" charset="0"/>
                        </a:rPr>
                        <a:t>factor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0" dirty="0">
                          <a:latin typeface="Calibri" panose="020F0502020204030204" pitchFamily="34" charset="0"/>
                          <a:cs typeface="Calibri" panose="020F0502020204030204" pitchFamily="34" charset="0"/>
                        </a:rPr>
                        <a:t>1 – Yes, 0 –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6398879"/>
                  </a:ext>
                </a:extLst>
              </a:tr>
              <a:tr h="370840">
                <a:tc>
                  <a:txBody>
                    <a:bodyPr/>
                    <a:lstStyle/>
                    <a:p>
                      <a:r>
                        <a:rPr lang="en-US" b="1" dirty="0" err="1">
                          <a:latin typeface="Calibri" panose="020F0502020204030204" pitchFamily="34" charset="0"/>
                          <a:cs typeface="Calibri" panose="020F0502020204030204" pitchFamily="34" charset="0"/>
                        </a:rPr>
                        <a:t>AccountWeeks</a:t>
                      </a:r>
                      <a:endParaRPr lang="en-US" b="1"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err="1">
                          <a:latin typeface="Calibri" panose="020F0502020204030204" pitchFamily="34" charset="0"/>
                          <a:cs typeface="Calibri" panose="020F0502020204030204" pitchFamily="34" charset="0"/>
                        </a:rPr>
                        <a:t>int</a:t>
                      </a:r>
                      <a:endParaRPr lang="en-US"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latin typeface="Calibri" panose="020F0502020204030204" pitchFamily="34" charset="0"/>
                          <a:cs typeface="Calibri" panose="020F0502020204030204" pitchFamily="34" charset="0"/>
                        </a:rPr>
                        <a:t>Contract Period (in weeks)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4925959"/>
                  </a:ext>
                </a:extLst>
              </a:tr>
              <a:tr h="370840">
                <a:tc>
                  <a:txBody>
                    <a:bodyPr/>
                    <a:lstStyle/>
                    <a:p>
                      <a:r>
                        <a:rPr lang="en-US" b="1" dirty="0" err="1">
                          <a:latin typeface="Calibri" panose="020F0502020204030204" pitchFamily="34" charset="0"/>
                          <a:cs typeface="Calibri" panose="020F0502020204030204" pitchFamily="34" charset="0"/>
                        </a:rPr>
                        <a:t>ContractRenewal</a:t>
                      </a:r>
                      <a:endParaRPr lang="en-US" b="1"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latin typeface="Calibri" panose="020F0502020204030204" pitchFamily="34" charset="0"/>
                          <a:cs typeface="Calibri" panose="020F0502020204030204" pitchFamily="34" charset="0"/>
                        </a:rPr>
                        <a:t>factor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latin typeface="Calibri" panose="020F0502020204030204" pitchFamily="34" charset="0"/>
                          <a:cs typeface="Calibri" panose="020F0502020204030204" pitchFamily="34" charset="0"/>
                        </a:rPr>
                        <a:t>Recent contract renewal (1 – Yes, 0 –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2418250"/>
                  </a:ext>
                </a:extLst>
              </a:tr>
              <a:tr h="370840">
                <a:tc>
                  <a:txBody>
                    <a:bodyPr/>
                    <a:lstStyle/>
                    <a:p>
                      <a:r>
                        <a:rPr lang="en-US" b="1" dirty="0" err="1">
                          <a:latin typeface="Calibri" panose="020F0502020204030204" pitchFamily="34" charset="0"/>
                          <a:cs typeface="Calibri" panose="020F0502020204030204" pitchFamily="34" charset="0"/>
                        </a:rPr>
                        <a:t>DataPlan</a:t>
                      </a:r>
                      <a:endParaRPr lang="en-US" b="1"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latin typeface="Calibri" panose="020F0502020204030204" pitchFamily="34" charset="0"/>
                          <a:cs typeface="Calibri" panose="020F0502020204030204" pitchFamily="34" charset="0"/>
                        </a:rPr>
                        <a:t>factor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latin typeface="Calibri" panose="020F0502020204030204" pitchFamily="34" charset="0"/>
                          <a:cs typeface="Calibri" panose="020F0502020204030204" pitchFamily="34" charset="0"/>
                        </a:rPr>
                        <a:t>1 – Yes, 0 –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4019554"/>
                  </a:ext>
                </a:extLst>
              </a:tr>
              <a:tr h="370840">
                <a:tc>
                  <a:txBody>
                    <a:bodyPr/>
                    <a:lstStyle/>
                    <a:p>
                      <a:r>
                        <a:rPr lang="en-US" b="1" dirty="0" err="1">
                          <a:latin typeface="Calibri" panose="020F0502020204030204" pitchFamily="34" charset="0"/>
                          <a:cs typeface="Calibri" panose="020F0502020204030204" pitchFamily="34" charset="0"/>
                        </a:rPr>
                        <a:t>DataUsage</a:t>
                      </a:r>
                      <a:endParaRPr lang="en-US" b="1"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err="1">
                          <a:latin typeface="Calibri" panose="020F0502020204030204" pitchFamily="34" charset="0"/>
                          <a:cs typeface="Calibri" panose="020F0502020204030204" pitchFamily="34" charset="0"/>
                        </a:rPr>
                        <a:t>num</a:t>
                      </a:r>
                      <a:endParaRPr lang="en-US"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dirty="0" err="1">
                          <a:latin typeface="Calibri" panose="020F0502020204030204" pitchFamily="34" charset="0"/>
                          <a:cs typeface="Calibri" panose="020F0502020204030204" pitchFamily="34" charset="0"/>
                        </a:rPr>
                        <a:t>gb</a:t>
                      </a:r>
                      <a:r>
                        <a:rPr lang="en-US" b="0" i="0" u="none" dirty="0">
                          <a:latin typeface="Calibri" panose="020F0502020204030204" pitchFamily="34" charset="0"/>
                          <a:cs typeface="Calibri" panose="020F0502020204030204" pitchFamily="34" charset="0"/>
                        </a:rPr>
                        <a:t>/month</a:t>
                      </a:r>
                      <a:endParaRPr lang="en-US" b="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3822110"/>
                  </a:ext>
                </a:extLst>
              </a:tr>
              <a:tr h="370840">
                <a:tc>
                  <a:txBody>
                    <a:bodyPr/>
                    <a:lstStyle/>
                    <a:p>
                      <a:r>
                        <a:rPr lang="en-US" b="1" dirty="0" err="1">
                          <a:latin typeface="Calibri" panose="020F0502020204030204" pitchFamily="34" charset="0"/>
                          <a:cs typeface="Calibri" panose="020F0502020204030204" pitchFamily="34" charset="0"/>
                        </a:rPr>
                        <a:t>CustServCalls</a:t>
                      </a:r>
                      <a:endParaRPr lang="en-US" b="1"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err="1">
                          <a:latin typeface="Calibri" panose="020F0502020204030204" pitchFamily="34" charset="0"/>
                          <a:cs typeface="Calibri" panose="020F0502020204030204" pitchFamily="34" charset="0"/>
                        </a:rPr>
                        <a:t>int</a:t>
                      </a:r>
                      <a:endParaRPr lang="en-US"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latin typeface="Calibri" panose="020F0502020204030204" pitchFamily="34" charset="0"/>
                          <a:cs typeface="Calibri" panose="020F0502020204030204" pitchFamily="34" charset="0"/>
                        </a:rPr>
                        <a:t>Number of calls to customer service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8539373"/>
                  </a:ext>
                </a:extLst>
              </a:tr>
              <a:tr h="370840">
                <a:tc>
                  <a:txBody>
                    <a:bodyPr/>
                    <a:lstStyle/>
                    <a:p>
                      <a:r>
                        <a:rPr lang="en-US" b="1" dirty="0" err="1">
                          <a:latin typeface="Calibri" panose="020F0502020204030204" pitchFamily="34" charset="0"/>
                          <a:cs typeface="Calibri" panose="020F0502020204030204" pitchFamily="34" charset="0"/>
                        </a:rPr>
                        <a:t>DayMins</a:t>
                      </a:r>
                      <a:endParaRPr lang="en-US" b="1"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err="1">
                          <a:latin typeface="Calibri" panose="020F0502020204030204" pitchFamily="34" charset="0"/>
                          <a:cs typeface="Calibri" panose="020F0502020204030204" pitchFamily="34" charset="0"/>
                        </a:rPr>
                        <a:t>int</a:t>
                      </a:r>
                      <a:endParaRPr lang="en-US"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latin typeface="Calibri" panose="020F0502020204030204" pitchFamily="34" charset="0"/>
                          <a:cs typeface="Calibri" panose="020F0502020204030204" pitchFamily="34" charset="0"/>
                        </a:rPr>
                        <a:t>Average call time (minutes/month)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5675683"/>
                  </a:ext>
                </a:extLst>
              </a:tr>
              <a:tr h="370840">
                <a:tc>
                  <a:txBody>
                    <a:bodyPr/>
                    <a:lstStyle/>
                    <a:p>
                      <a:r>
                        <a:rPr lang="en-US" b="1" dirty="0" err="1">
                          <a:latin typeface="Calibri" panose="020F0502020204030204" pitchFamily="34" charset="0"/>
                          <a:cs typeface="Calibri" panose="020F0502020204030204" pitchFamily="34" charset="0"/>
                        </a:rPr>
                        <a:t>DayCalls</a:t>
                      </a:r>
                      <a:endParaRPr lang="en-US" b="1"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err="1">
                          <a:latin typeface="Calibri" panose="020F0502020204030204" pitchFamily="34" charset="0"/>
                          <a:cs typeface="Calibri" panose="020F0502020204030204" pitchFamily="34" charset="0"/>
                        </a:rPr>
                        <a:t>int</a:t>
                      </a:r>
                      <a:endParaRPr lang="en-US"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latin typeface="Calibri" panose="020F0502020204030204" pitchFamily="34" charset="0"/>
                          <a:cs typeface="Calibri" panose="020F0502020204030204" pitchFamily="34" charset="0"/>
                        </a:rPr>
                        <a:t>Average call count (calls/month)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0060206"/>
                  </a:ext>
                </a:extLst>
              </a:tr>
              <a:tr h="370840">
                <a:tc>
                  <a:txBody>
                    <a:bodyPr/>
                    <a:lstStyle/>
                    <a:p>
                      <a:r>
                        <a:rPr lang="en-US" b="1" dirty="0" err="1">
                          <a:latin typeface="Calibri" panose="020F0502020204030204" pitchFamily="34" charset="0"/>
                          <a:cs typeface="Calibri" panose="020F0502020204030204" pitchFamily="34" charset="0"/>
                        </a:rPr>
                        <a:t>MonthlyCharge</a:t>
                      </a:r>
                      <a:endParaRPr lang="en-US" b="1"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err="1">
                          <a:latin typeface="Calibri" panose="020F0502020204030204" pitchFamily="34" charset="0"/>
                          <a:cs typeface="Calibri" panose="020F0502020204030204" pitchFamily="34" charset="0"/>
                        </a:rPr>
                        <a:t>num</a:t>
                      </a:r>
                      <a:endParaRPr lang="en-US"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0" dirty="0">
                          <a:latin typeface="Calibri" panose="020F0502020204030204" pitchFamily="34" charset="0"/>
                          <a:cs typeface="Calibri" panose="020F0502020204030204" pitchFamily="34" charset="0"/>
                        </a:rPr>
                        <a:t>Average monthly bill amount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5436754"/>
                  </a:ext>
                </a:extLst>
              </a:tr>
              <a:tr h="370840">
                <a:tc>
                  <a:txBody>
                    <a:bodyPr/>
                    <a:lstStyle/>
                    <a:p>
                      <a:r>
                        <a:rPr lang="en-US" b="1" dirty="0" err="1">
                          <a:latin typeface="Calibri" panose="020F0502020204030204" pitchFamily="34" charset="0"/>
                          <a:cs typeface="Calibri" panose="020F0502020204030204" pitchFamily="34" charset="0"/>
                        </a:rPr>
                        <a:t>OverageFee</a:t>
                      </a:r>
                      <a:endParaRPr lang="en-US" b="1"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err="1">
                          <a:latin typeface="Calibri" panose="020F0502020204030204" pitchFamily="34" charset="0"/>
                          <a:cs typeface="Calibri" panose="020F0502020204030204" pitchFamily="34" charset="0"/>
                        </a:rPr>
                        <a:t>num</a:t>
                      </a:r>
                      <a:endParaRPr lang="en-US"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0" dirty="0">
                          <a:latin typeface="Calibri" panose="020F0502020204030204" pitchFamily="34" charset="0"/>
                          <a:cs typeface="Calibri" panose="020F0502020204030204" pitchFamily="34" charset="0"/>
                        </a:rPr>
                        <a:t>largest over usage fee in last 12 months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5945459"/>
                  </a:ext>
                </a:extLst>
              </a:tr>
              <a:tr h="370840">
                <a:tc>
                  <a:txBody>
                    <a:bodyPr/>
                    <a:lstStyle/>
                    <a:p>
                      <a:r>
                        <a:rPr lang="en-US" b="1" dirty="0" err="1">
                          <a:latin typeface="Calibri" panose="020F0502020204030204" pitchFamily="34" charset="0"/>
                          <a:cs typeface="Calibri" panose="020F0502020204030204" pitchFamily="34" charset="0"/>
                        </a:rPr>
                        <a:t>RoamMins</a:t>
                      </a:r>
                      <a:endParaRPr lang="en-US" b="1"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err="1">
                          <a:latin typeface="Calibri" panose="020F0502020204030204" pitchFamily="34" charset="0"/>
                          <a:cs typeface="Calibri" panose="020F0502020204030204" pitchFamily="34" charset="0"/>
                        </a:rPr>
                        <a:t>num</a:t>
                      </a:r>
                      <a:endParaRPr lang="en-US"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0" dirty="0">
                          <a:latin typeface="Calibri" panose="020F0502020204030204" pitchFamily="34" charset="0"/>
                          <a:cs typeface="Calibri" panose="020F0502020204030204" pitchFamily="34" charset="0"/>
                        </a:rPr>
                        <a:t>average number of roaming minutes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1931111"/>
                  </a:ext>
                </a:extLst>
              </a:tr>
            </a:tbl>
          </a:graphicData>
        </a:graphic>
      </p:graphicFrame>
    </p:spTree>
    <p:extLst>
      <p:ext uri="{BB962C8B-B14F-4D97-AF65-F5344CB8AC3E}">
        <p14:creationId xmlns:p14="http://schemas.microsoft.com/office/powerpoint/2010/main" val="3033838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Data Summary (cont..)</a:t>
            </a:r>
            <a:endParaRPr lang="en-US" dirty="0"/>
          </a:p>
        </p:txBody>
      </p:sp>
      <p:sp>
        <p:nvSpPr>
          <p:cNvPr id="3" name="Content Placeholder 2"/>
          <p:cNvSpPr>
            <a:spLocks noGrp="1"/>
          </p:cNvSpPr>
          <p:nvPr>
            <p:ph idx="1"/>
          </p:nvPr>
        </p:nvSpPr>
        <p:spPr/>
        <p:txBody>
          <a:bodyPr/>
          <a:lstStyle/>
          <a:p>
            <a:pPr marL="0" indent="0">
              <a:buNone/>
            </a:pPr>
            <a:r>
              <a:rPr lang="en-US" dirty="0">
                <a:latin typeface="Calibri" panose="020F0502020204030204" pitchFamily="34" charset="0"/>
                <a:cs typeface="Calibri" panose="020F0502020204030204" pitchFamily="34" charset="0"/>
              </a:rPr>
              <a:t>Dimension:</a:t>
            </a:r>
          </a:p>
          <a:p>
            <a:pPr marL="0" indent="0">
              <a:buNone/>
            </a:pPr>
            <a:endParaRPr lang="en-US" dirty="0">
              <a:latin typeface="Calibri" panose="020F0502020204030204" pitchFamily="34" charset="0"/>
              <a:cs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680635941"/>
              </p:ext>
            </p:extLst>
          </p:nvPr>
        </p:nvGraphicFramePr>
        <p:xfrm>
          <a:off x="760412" y="2286000"/>
          <a:ext cx="2819400" cy="1112520"/>
        </p:xfrm>
        <a:graphic>
          <a:graphicData uri="http://schemas.openxmlformats.org/drawingml/2006/table">
            <a:tbl>
              <a:tblPr firstRow="1" bandRow="1">
                <a:tableStyleId>{8EC20E35-A176-4012-BC5E-935CFFF8708E}</a:tableStyleId>
              </a:tblPr>
              <a:tblGrid>
                <a:gridCol w="1219200">
                  <a:extLst>
                    <a:ext uri="{9D8B030D-6E8A-4147-A177-3AD203B41FA5}">
                      <a16:colId xmlns:a16="http://schemas.microsoft.com/office/drawing/2014/main" val="89174872"/>
                    </a:ext>
                  </a:extLst>
                </a:gridCol>
                <a:gridCol w="1600200">
                  <a:extLst>
                    <a:ext uri="{9D8B030D-6E8A-4147-A177-3AD203B41FA5}">
                      <a16:colId xmlns:a16="http://schemas.microsoft.com/office/drawing/2014/main" val="2024510712"/>
                    </a:ext>
                  </a:extLst>
                </a:gridCol>
              </a:tblGrid>
              <a:tr h="370840">
                <a:tc>
                  <a:txBody>
                    <a:bodyPr/>
                    <a:lstStyle/>
                    <a:p>
                      <a:endParaRPr lang="en-US"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libri" panose="020F0502020204030204" pitchFamily="34" charset="0"/>
                          <a:cs typeface="Calibri" panose="020F0502020204030204" pitchFamily="34" charset="0"/>
                        </a:rPr>
                        <a:t>Count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4896182"/>
                  </a:ext>
                </a:extLst>
              </a:tr>
              <a:tr h="370840">
                <a:tc>
                  <a:txBody>
                    <a:bodyPr/>
                    <a:lstStyle/>
                    <a:p>
                      <a:r>
                        <a:rPr lang="en-US" dirty="0">
                          <a:latin typeface="Calibri" panose="020F0502020204030204" pitchFamily="34" charset="0"/>
                          <a:cs typeface="Calibri" panose="020F0502020204030204" pitchFamily="34" charset="0"/>
                        </a:rPr>
                        <a:t>Rows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cs typeface="Calibri" panose="020F0502020204030204" pitchFamily="34" charset="0"/>
                        </a:rPr>
                        <a:t>3333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3761771"/>
                  </a:ext>
                </a:extLst>
              </a:tr>
              <a:tr h="370840">
                <a:tc>
                  <a:txBody>
                    <a:bodyPr/>
                    <a:lstStyle/>
                    <a:p>
                      <a:r>
                        <a:rPr lang="en-US" dirty="0">
                          <a:latin typeface="Calibri" panose="020F0502020204030204" pitchFamily="34" charset="0"/>
                          <a:cs typeface="Calibri" panose="020F0502020204030204" pitchFamily="34" charset="0"/>
                        </a:rPr>
                        <a:t>Columns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cs typeface="Calibri" panose="020F0502020204030204" pitchFamily="34"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630026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84034385"/>
              </p:ext>
            </p:extLst>
          </p:nvPr>
        </p:nvGraphicFramePr>
        <p:xfrm>
          <a:off x="760411" y="3657600"/>
          <a:ext cx="11049001" cy="2661285"/>
        </p:xfrm>
        <a:graphic>
          <a:graphicData uri="http://schemas.openxmlformats.org/drawingml/2006/table">
            <a:tbl>
              <a:tblPr firstRow="1" bandRow="1">
                <a:tableStyleId>{8EC20E35-A176-4012-BC5E-935CFFF8708E}</a:tableStyleId>
              </a:tblPr>
              <a:tblGrid>
                <a:gridCol w="633382">
                  <a:extLst>
                    <a:ext uri="{9D8B030D-6E8A-4147-A177-3AD203B41FA5}">
                      <a16:colId xmlns:a16="http://schemas.microsoft.com/office/drawing/2014/main" val="4157217579"/>
                    </a:ext>
                  </a:extLst>
                </a:gridCol>
                <a:gridCol w="1126012">
                  <a:extLst>
                    <a:ext uri="{9D8B030D-6E8A-4147-A177-3AD203B41FA5}">
                      <a16:colId xmlns:a16="http://schemas.microsoft.com/office/drawing/2014/main" val="1453801303"/>
                    </a:ext>
                  </a:extLst>
                </a:gridCol>
                <a:gridCol w="1490312">
                  <a:extLst>
                    <a:ext uri="{9D8B030D-6E8A-4147-A177-3AD203B41FA5}">
                      <a16:colId xmlns:a16="http://schemas.microsoft.com/office/drawing/2014/main" val="3430269016"/>
                    </a:ext>
                  </a:extLst>
                </a:gridCol>
                <a:gridCol w="768113">
                  <a:extLst>
                    <a:ext uri="{9D8B030D-6E8A-4147-A177-3AD203B41FA5}">
                      <a16:colId xmlns:a16="http://schemas.microsoft.com/office/drawing/2014/main" val="2920168633"/>
                    </a:ext>
                  </a:extLst>
                </a:gridCol>
                <a:gridCol w="1004455">
                  <a:extLst>
                    <a:ext uri="{9D8B030D-6E8A-4147-A177-3AD203B41FA5}">
                      <a16:colId xmlns:a16="http://schemas.microsoft.com/office/drawing/2014/main" val="2869847144"/>
                    </a:ext>
                  </a:extLst>
                </a:gridCol>
                <a:gridCol w="1188276">
                  <a:extLst>
                    <a:ext uri="{9D8B030D-6E8A-4147-A177-3AD203B41FA5}">
                      <a16:colId xmlns:a16="http://schemas.microsoft.com/office/drawing/2014/main" val="2801134597"/>
                    </a:ext>
                  </a:extLst>
                </a:gridCol>
                <a:gridCol w="722157">
                  <a:extLst>
                    <a:ext uri="{9D8B030D-6E8A-4147-A177-3AD203B41FA5}">
                      <a16:colId xmlns:a16="http://schemas.microsoft.com/office/drawing/2014/main" val="1200817481"/>
                    </a:ext>
                  </a:extLst>
                </a:gridCol>
                <a:gridCol w="866588">
                  <a:extLst>
                    <a:ext uri="{9D8B030D-6E8A-4147-A177-3AD203B41FA5}">
                      <a16:colId xmlns:a16="http://schemas.microsoft.com/office/drawing/2014/main" val="1821130602"/>
                    </a:ext>
                  </a:extLst>
                </a:gridCol>
                <a:gridCol w="1155451">
                  <a:extLst>
                    <a:ext uri="{9D8B030D-6E8A-4147-A177-3AD203B41FA5}">
                      <a16:colId xmlns:a16="http://schemas.microsoft.com/office/drawing/2014/main" val="2931628738"/>
                    </a:ext>
                  </a:extLst>
                </a:gridCol>
                <a:gridCol w="1011019">
                  <a:extLst>
                    <a:ext uri="{9D8B030D-6E8A-4147-A177-3AD203B41FA5}">
                      <a16:colId xmlns:a16="http://schemas.microsoft.com/office/drawing/2014/main" val="2606126703"/>
                    </a:ext>
                  </a:extLst>
                </a:gridCol>
                <a:gridCol w="1083236">
                  <a:extLst>
                    <a:ext uri="{9D8B030D-6E8A-4147-A177-3AD203B41FA5}">
                      <a16:colId xmlns:a16="http://schemas.microsoft.com/office/drawing/2014/main" val="935259843"/>
                    </a:ext>
                  </a:extLst>
                </a:gridCol>
              </a:tblGrid>
              <a:tr h="391795">
                <a:tc>
                  <a:txBody>
                    <a:bodyPr/>
                    <a:lstStyle/>
                    <a:p>
                      <a:pPr algn="ctr" fontAlgn="b"/>
                      <a:r>
                        <a:rPr lang="en-US" sz="1400" b="1" kern="1200" dirty="0">
                          <a:solidFill>
                            <a:schemeClr val="lt1"/>
                          </a:solidFill>
                          <a:latin typeface="Calibri" panose="020F0502020204030204" pitchFamily="34" charset="0"/>
                          <a:ea typeface="+mn-ea"/>
                          <a:cs typeface="Calibri" panose="020F0502020204030204" pitchFamily="34" charset="0"/>
                        </a:rPr>
                        <a:t>Churn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kern="1200" dirty="0">
                          <a:solidFill>
                            <a:schemeClr val="lt1"/>
                          </a:solidFill>
                          <a:latin typeface="Calibri" panose="020F0502020204030204" pitchFamily="34" charset="0"/>
                          <a:ea typeface="+mn-ea"/>
                          <a:cs typeface="Calibri" panose="020F0502020204030204" pitchFamily="34" charset="0"/>
                        </a:rPr>
                        <a:t>Account Weeks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kern="1200" dirty="0">
                          <a:solidFill>
                            <a:schemeClr val="lt1"/>
                          </a:solidFill>
                          <a:latin typeface="Calibri" panose="020F0502020204030204" pitchFamily="34" charset="0"/>
                          <a:ea typeface="+mn-ea"/>
                          <a:cs typeface="Calibri" panose="020F0502020204030204" pitchFamily="34" charset="0"/>
                        </a:rPr>
                        <a:t>Contract Renewal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kern="1200" dirty="0">
                          <a:solidFill>
                            <a:schemeClr val="lt1"/>
                          </a:solidFill>
                          <a:latin typeface="Calibri" panose="020F0502020204030204" pitchFamily="34" charset="0"/>
                          <a:ea typeface="+mn-ea"/>
                          <a:cs typeface="Calibri" panose="020F0502020204030204" pitchFamily="34" charset="0"/>
                        </a:rPr>
                        <a:t>Data Plan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kern="1200" dirty="0">
                          <a:solidFill>
                            <a:schemeClr val="lt1"/>
                          </a:solidFill>
                          <a:latin typeface="Calibri" panose="020F0502020204030204" pitchFamily="34" charset="0"/>
                          <a:ea typeface="+mn-ea"/>
                          <a:cs typeface="Calibri" panose="020F0502020204030204" pitchFamily="34" charset="0"/>
                        </a:rPr>
                        <a:t>Data Usage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kern="1200" dirty="0" err="1">
                          <a:solidFill>
                            <a:schemeClr val="lt1"/>
                          </a:solidFill>
                          <a:latin typeface="Calibri" panose="020F0502020204030204" pitchFamily="34" charset="0"/>
                          <a:ea typeface="+mn-ea"/>
                          <a:cs typeface="Calibri" panose="020F0502020204030204" pitchFamily="34" charset="0"/>
                        </a:rPr>
                        <a:t>Cust</a:t>
                      </a:r>
                      <a:r>
                        <a:rPr lang="en-US" sz="1400" b="1" kern="1200" dirty="0">
                          <a:solidFill>
                            <a:schemeClr val="lt1"/>
                          </a:solidFill>
                          <a:latin typeface="Calibri" panose="020F0502020204030204" pitchFamily="34" charset="0"/>
                          <a:ea typeface="+mn-ea"/>
                          <a:cs typeface="Calibri" panose="020F0502020204030204" pitchFamily="34" charset="0"/>
                        </a:rPr>
                        <a:t> </a:t>
                      </a:r>
                      <a:r>
                        <a:rPr lang="en-US" sz="1400" b="1" kern="1200" dirty="0" err="1">
                          <a:solidFill>
                            <a:schemeClr val="lt1"/>
                          </a:solidFill>
                          <a:latin typeface="Calibri" panose="020F0502020204030204" pitchFamily="34" charset="0"/>
                          <a:ea typeface="+mn-ea"/>
                          <a:cs typeface="Calibri" panose="020F0502020204030204" pitchFamily="34" charset="0"/>
                        </a:rPr>
                        <a:t>Serv</a:t>
                      </a:r>
                      <a:r>
                        <a:rPr lang="en-US" sz="1400" b="1" kern="1200" dirty="0">
                          <a:solidFill>
                            <a:schemeClr val="lt1"/>
                          </a:solidFill>
                          <a:latin typeface="Calibri" panose="020F0502020204030204" pitchFamily="34" charset="0"/>
                          <a:ea typeface="+mn-ea"/>
                          <a:cs typeface="Calibri" panose="020F0502020204030204" pitchFamily="34" charset="0"/>
                        </a:rPr>
                        <a:t> Calls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kern="1200" dirty="0">
                          <a:solidFill>
                            <a:schemeClr val="lt1"/>
                          </a:solidFill>
                          <a:latin typeface="Calibri" panose="020F0502020204030204" pitchFamily="34" charset="0"/>
                          <a:ea typeface="+mn-ea"/>
                          <a:cs typeface="Calibri" panose="020F0502020204030204" pitchFamily="34" charset="0"/>
                        </a:rPr>
                        <a:t>Day Mins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kern="1200" dirty="0">
                          <a:solidFill>
                            <a:schemeClr val="lt1"/>
                          </a:solidFill>
                          <a:latin typeface="Calibri" panose="020F0502020204030204" pitchFamily="34" charset="0"/>
                          <a:ea typeface="+mn-ea"/>
                          <a:cs typeface="Calibri" panose="020F0502020204030204" pitchFamily="34" charset="0"/>
                        </a:rPr>
                        <a:t>Day Calls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kern="1200" dirty="0">
                          <a:solidFill>
                            <a:schemeClr val="lt1"/>
                          </a:solidFill>
                          <a:latin typeface="Calibri" panose="020F0502020204030204" pitchFamily="34" charset="0"/>
                          <a:ea typeface="+mn-ea"/>
                          <a:cs typeface="Calibri" panose="020F0502020204030204" pitchFamily="34" charset="0"/>
                        </a:rPr>
                        <a:t>Monthly Charge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kern="1200" dirty="0">
                          <a:solidFill>
                            <a:schemeClr val="lt1"/>
                          </a:solidFill>
                          <a:latin typeface="Calibri" panose="020F0502020204030204" pitchFamily="34" charset="0"/>
                          <a:ea typeface="+mn-ea"/>
                          <a:cs typeface="Calibri" panose="020F0502020204030204" pitchFamily="34" charset="0"/>
                        </a:rPr>
                        <a:t>Overage Fee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kern="1200" dirty="0">
                          <a:solidFill>
                            <a:schemeClr val="lt1"/>
                          </a:solidFill>
                          <a:latin typeface="Calibri" panose="020F0502020204030204" pitchFamily="34" charset="0"/>
                          <a:ea typeface="+mn-ea"/>
                          <a:cs typeface="Calibri" panose="020F0502020204030204" pitchFamily="34" charset="0"/>
                        </a:rPr>
                        <a:t>Roam Mins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428510"/>
                  </a:ext>
                </a:extLst>
              </a:tr>
              <a:tr h="370840">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128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2.7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265.1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110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9.87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5725331"/>
                  </a:ext>
                </a:extLst>
              </a:tr>
              <a:tr h="370840">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107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161.6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123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9.78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13.7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6174184"/>
                  </a:ext>
                </a:extLst>
              </a:tr>
              <a:tr h="370840">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137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243.4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114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6.06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12.2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329023"/>
                  </a:ext>
                </a:extLst>
              </a:tr>
              <a:tr h="370840">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84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299.4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71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1257735"/>
                  </a:ext>
                </a:extLst>
              </a:tr>
              <a:tr h="370840">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166.7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113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7.42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10.1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0501257"/>
                  </a:ext>
                </a:extLst>
              </a:tr>
              <a:tr h="370840">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223.4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98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11.03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5652477"/>
                  </a:ext>
                </a:extLst>
              </a:tr>
            </a:tbl>
          </a:graphicData>
        </a:graphic>
      </p:graphicFrame>
    </p:spTree>
    <p:extLst>
      <p:ext uri="{BB962C8B-B14F-4D97-AF65-F5344CB8AC3E}">
        <p14:creationId xmlns:p14="http://schemas.microsoft.com/office/powerpoint/2010/main" val="4243567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itchFamily="34" charset="0"/>
                <a:cs typeface="Calibri" pitchFamily="34" charset="0"/>
              </a:rPr>
              <a:t>Exploratory Data Analysis (Univariate)</a:t>
            </a:r>
            <a:endParaRPr lang="en-US" dirty="0"/>
          </a:p>
        </p:txBody>
      </p:sp>
      <p:sp>
        <p:nvSpPr>
          <p:cNvPr id="3" name="Content Placeholder 2"/>
          <p:cNvSpPr>
            <a:spLocks noGrp="1"/>
          </p:cNvSpPr>
          <p:nvPr>
            <p:ph idx="1"/>
          </p:nvPr>
        </p:nvSpPr>
        <p:spPr/>
        <p:txBody>
          <a:bodyPr/>
          <a:lstStyle/>
          <a:p>
            <a:pPr marL="0" indent="0">
              <a:buNone/>
            </a:pPr>
            <a:r>
              <a:rPr lang="en-US" dirty="0">
                <a:latin typeface="Calibri" pitchFamily="34" charset="0"/>
                <a:cs typeface="Calibri" pitchFamily="34" charset="0"/>
              </a:rPr>
              <a:t>Findings:</a:t>
            </a:r>
          </a:p>
          <a:p>
            <a:pPr lvl="1"/>
            <a:r>
              <a:rPr lang="en-US" dirty="0">
                <a:latin typeface="Calibri" pitchFamily="34" charset="0"/>
                <a:cs typeface="Calibri" pitchFamily="34" charset="0"/>
              </a:rPr>
              <a:t>The data shows that there has been recent renewal of contract </a:t>
            </a:r>
          </a:p>
          <a:p>
            <a:pPr lvl="1"/>
            <a:r>
              <a:rPr lang="en-US" dirty="0">
                <a:latin typeface="Calibri" pitchFamily="34" charset="0"/>
                <a:cs typeface="Calibri" pitchFamily="34" charset="0"/>
              </a:rPr>
              <a:t>Majority of the customers did not opt for a data subscription, this is also matching with the data usage graph as most of the customers have zero data usage</a:t>
            </a:r>
          </a:p>
          <a:p>
            <a:pPr lvl="1"/>
            <a:r>
              <a:rPr lang="en-US" dirty="0">
                <a:latin typeface="Calibri" pitchFamily="34" charset="0"/>
                <a:cs typeface="Calibri" pitchFamily="34" charset="0"/>
              </a:rPr>
              <a:t>Less number of customer service calls are being made by customers</a:t>
            </a:r>
          </a:p>
          <a:p>
            <a:pPr marL="0" indent="0">
              <a:buNone/>
            </a:pPr>
            <a:endParaRPr lang="en-US" dirty="0">
              <a:latin typeface="Calibri" pitchFamily="34" charset="0"/>
              <a:cs typeface="Calibri"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13" y="3493885"/>
            <a:ext cx="11912736" cy="3287915"/>
          </a:xfrm>
          <a:prstGeom prst="rect">
            <a:avLst/>
          </a:prstGeom>
        </p:spPr>
      </p:pic>
    </p:spTree>
    <p:extLst>
      <p:ext uri="{BB962C8B-B14F-4D97-AF65-F5344CB8AC3E}">
        <p14:creationId xmlns:p14="http://schemas.microsoft.com/office/powerpoint/2010/main" val="1941496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itchFamily="34" charset="0"/>
                <a:cs typeface="Calibri" pitchFamily="34" charset="0"/>
              </a:rPr>
              <a:t>Exploratory Data Analysis (Bivariate)</a:t>
            </a:r>
            <a:endParaRPr lang="en-US" dirty="0"/>
          </a:p>
        </p:txBody>
      </p:sp>
      <p:sp>
        <p:nvSpPr>
          <p:cNvPr id="3" name="Content Placeholder 2"/>
          <p:cNvSpPr>
            <a:spLocks noGrp="1"/>
          </p:cNvSpPr>
          <p:nvPr>
            <p:ph idx="1"/>
          </p:nvPr>
        </p:nvSpPr>
        <p:spPr/>
        <p:txBody>
          <a:bodyPr/>
          <a:lstStyle/>
          <a:p>
            <a:pPr marL="0" indent="0">
              <a:buNone/>
            </a:pPr>
            <a:r>
              <a:rPr lang="en-US" dirty="0">
                <a:latin typeface="Calibri" pitchFamily="34" charset="0"/>
                <a:cs typeface="Calibri" pitchFamily="34" charset="0"/>
              </a:rPr>
              <a:t>Insights:</a:t>
            </a:r>
          </a:p>
          <a:p>
            <a:pPr lvl="1"/>
            <a:r>
              <a:rPr lang="en-US" dirty="0">
                <a:latin typeface="Calibri" pitchFamily="34" charset="0"/>
                <a:cs typeface="Calibri" pitchFamily="34" charset="0"/>
              </a:rPr>
              <a:t>Customers who have recently renewed the subscription have lesser propensity to churn</a:t>
            </a:r>
          </a:p>
          <a:p>
            <a:pPr lvl="1"/>
            <a:r>
              <a:rPr lang="en-US" dirty="0">
                <a:latin typeface="Calibri" pitchFamily="34" charset="0"/>
                <a:cs typeface="Calibri" pitchFamily="34" charset="0"/>
              </a:rPr>
              <a:t>Propensity to churn is high among customers who have not subscribed for data plan</a:t>
            </a:r>
          </a:p>
          <a:p>
            <a:pPr lvl="1"/>
            <a:r>
              <a:rPr lang="en-US" dirty="0">
                <a:latin typeface="Calibri" pitchFamily="34" charset="0"/>
                <a:cs typeface="Calibri" pitchFamily="34" charset="0"/>
              </a:rPr>
              <a:t>Out of the active data plan users, low data usage indicates that the customer has high probability to churn</a:t>
            </a:r>
          </a:p>
          <a:p>
            <a:pPr lvl="1"/>
            <a:r>
              <a:rPr lang="en-US" dirty="0">
                <a:latin typeface="Calibri" pitchFamily="34" charset="0"/>
                <a:cs typeface="Calibri" pitchFamily="34" charset="0"/>
              </a:rPr>
              <a:t> Customers who have more day call min per month are more likely to churn this could be due to weak network forcing them to talk for more min in order to convey a message</a:t>
            </a:r>
          </a:p>
          <a:p>
            <a:pPr marL="0" indent="0">
              <a:buNone/>
            </a:pPr>
            <a:endParaRPr lang="en-US" dirty="0">
              <a:latin typeface="Calibri" pitchFamily="34" charset="0"/>
              <a:cs typeface="Calibri" pitchFamily="34" charset="0"/>
            </a:endParaRPr>
          </a:p>
        </p:txBody>
      </p:sp>
      <p:pic>
        <p:nvPicPr>
          <p:cNvPr id="5" name="Picture 4" descr="PLot4.jpeg"/>
          <p:cNvPicPr>
            <a:picLocks noChangeAspect="1"/>
          </p:cNvPicPr>
          <p:nvPr/>
        </p:nvPicPr>
        <p:blipFill>
          <a:blip r:embed="rId2"/>
          <a:stretch>
            <a:fillRect/>
          </a:stretch>
        </p:blipFill>
        <p:spPr>
          <a:xfrm>
            <a:off x="9066212" y="4127661"/>
            <a:ext cx="2898648" cy="2730339"/>
          </a:xfrm>
          <a:prstGeom prst="rect">
            <a:avLst/>
          </a:prstGeom>
        </p:spPr>
      </p:pic>
      <p:pic>
        <p:nvPicPr>
          <p:cNvPr id="6" name="Picture 5" descr="PLot_3.jpeg"/>
          <p:cNvPicPr>
            <a:picLocks noChangeAspect="1"/>
          </p:cNvPicPr>
          <p:nvPr/>
        </p:nvPicPr>
        <p:blipFill>
          <a:blip r:embed="rId3"/>
          <a:stretch>
            <a:fillRect/>
          </a:stretch>
        </p:blipFill>
        <p:spPr>
          <a:xfrm>
            <a:off x="6246812" y="4127660"/>
            <a:ext cx="2898648" cy="2730340"/>
          </a:xfrm>
          <a:prstGeom prst="rect">
            <a:avLst/>
          </a:prstGeom>
        </p:spPr>
      </p:pic>
      <p:pic>
        <p:nvPicPr>
          <p:cNvPr id="7" name="Picture 6" descr="PLot_2.jpeg"/>
          <p:cNvPicPr>
            <a:picLocks noChangeAspect="1"/>
          </p:cNvPicPr>
          <p:nvPr/>
        </p:nvPicPr>
        <p:blipFill>
          <a:blip r:embed="rId4"/>
          <a:stretch>
            <a:fillRect/>
          </a:stretch>
        </p:blipFill>
        <p:spPr>
          <a:xfrm>
            <a:off x="3351212" y="4127661"/>
            <a:ext cx="2898648" cy="2730339"/>
          </a:xfrm>
          <a:prstGeom prst="rect">
            <a:avLst/>
          </a:prstGeom>
        </p:spPr>
      </p:pic>
      <p:pic>
        <p:nvPicPr>
          <p:cNvPr id="8" name="Picture 7" descr="Plot_1.jpeg"/>
          <p:cNvPicPr>
            <a:picLocks noChangeAspect="1"/>
          </p:cNvPicPr>
          <p:nvPr/>
        </p:nvPicPr>
        <p:blipFill>
          <a:blip r:embed="rId5"/>
          <a:stretch>
            <a:fillRect/>
          </a:stretch>
        </p:blipFill>
        <p:spPr>
          <a:xfrm>
            <a:off x="455612" y="4130532"/>
            <a:ext cx="2895600" cy="2727468"/>
          </a:xfrm>
          <a:prstGeom prst="rect">
            <a:avLst/>
          </a:prstGeom>
        </p:spPr>
      </p:pic>
    </p:spTree>
    <p:extLst>
      <p:ext uri="{BB962C8B-B14F-4D97-AF65-F5344CB8AC3E}">
        <p14:creationId xmlns:p14="http://schemas.microsoft.com/office/powerpoint/2010/main" val="204845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itchFamily="34" charset="0"/>
                <a:cs typeface="Calibri" pitchFamily="34" charset="0"/>
              </a:rPr>
              <a:t>Hypothesis Testing &amp; IOV</a:t>
            </a:r>
            <a:endParaRPr lang="en-US" dirty="0"/>
          </a:p>
        </p:txBody>
      </p:sp>
      <p:sp>
        <p:nvSpPr>
          <p:cNvPr id="3" name="Content Placeholder 2"/>
          <p:cNvSpPr>
            <a:spLocks noGrp="1"/>
          </p:cNvSpPr>
          <p:nvPr>
            <p:ph idx="1"/>
          </p:nvPr>
        </p:nvSpPr>
        <p:spPr/>
        <p:txBody>
          <a:bodyPr/>
          <a:lstStyle/>
          <a:p>
            <a:r>
              <a:rPr lang="en-US" sz="2000" dirty="0">
                <a:latin typeface="Calibri" pitchFamily="34" charset="0"/>
                <a:cs typeface="Calibri" pitchFamily="34" charset="0"/>
              </a:rPr>
              <a:t>Calculation Weight of evidence for the categorical variables indicates:</a:t>
            </a:r>
          </a:p>
          <a:p>
            <a:pPr>
              <a:buNone/>
            </a:pPr>
            <a:endParaRPr lang="en-US" sz="2000" dirty="0">
              <a:latin typeface="Calibri" pitchFamily="34" charset="0"/>
              <a:cs typeface="Calibri" pitchFamily="34" charset="0"/>
            </a:endParaRPr>
          </a:p>
          <a:p>
            <a:pPr lvl="1"/>
            <a:endParaRPr lang="en-US" dirty="0">
              <a:latin typeface="Calibri" pitchFamily="34" charset="0"/>
              <a:cs typeface="Calibri" pitchFamily="34" charset="0"/>
            </a:endParaRPr>
          </a:p>
          <a:p>
            <a:pPr>
              <a:buNone/>
            </a:pPr>
            <a:endParaRPr lang="en-US" sz="2000" dirty="0">
              <a:latin typeface="Calibri" pitchFamily="34" charset="0"/>
              <a:cs typeface="Calibri" pitchFamily="34" charset="0"/>
            </a:endParaRPr>
          </a:p>
          <a:p>
            <a:r>
              <a:rPr lang="en-US" sz="2000" dirty="0">
                <a:latin typeface="Calibri" pitchFamily="34" charset="0"/>
                <a:cs typeface="Calibri" pitchFamily="34" charset="0"/>
              </a:rPr>
              <a:t>Based on t-test on the continuous variables we notice that only few variables have a significant difference between group mean across the churn value of 0 &amp; 1</a:t>
            </a:r>
          </a:p>
          <a:p>
            <a:pPr lvl="1"/>
            <a:r>
              <a:rPr lang="en-US" dirty="0">
                <a:latin typeface="Calibri" pitchFamily="34" charset="0"/>
                <a:cs typeface="Calibri" pitchFamily="34" charset="0"/>
              </a:rPr>
              <a:t>Data Usage</a:t>
            </a:r>
          </a:p>
          <a:p>
            <a:pPr lvl="1"/>
            <a:r>
              <a:rPr lang="en-US" dirty="0">
                <a:latin typeface="Calibri" pitchFamily="34" charset="0"/>
                <a:cs typeface="Calibri" pitchFamily="34" charset="0"/>
              </a:rPr>
              <a:t>Average call time (minutes/month)</a:t>
            </a:r>
          </a:p>
          <a:p>
            <a:pPr lvl="1"/>
            <a:r>
              <a:rPr lang="en-US" dirty="0">
                <a:latin typeface="Calibri" pitchFamily="34" charset="0"/>
                <a:cs typeface="Calibri" pitchFamily="34" charset="0"/>
              </a:rPr>
              <a:t>Average monthly bill amount</a:t>
            </a:r>
          </a:p>
          <a:p>
            <a:pPr lvl="1"/>
            <a:r>
              <a:rPr lang="en-US" dirty="0">
                <a:latin typeface="Calibri" pitchFamily="34" charset="0"/>
                <a:cs typeface="Calibri" pitchFamily="34" charset="0"/>
              </a:rPr>
              <a:t>Largest over usage fee in last 12 months</a:t>
            </a:r>
          </a:p>
          <a:p>
            <a:pPr lvl="1"/>
            <a:r>
              <a:rPr lang="en-US" dirty="0">
                <a:latin typeface="Calibri" pitchFamily="34" charset="0"/>
                <a:cs typeface="Calibri" pitchFamily="34" charset="0"/>
              </a:rPr>
              <a:t>Average number of roaming minutes</a:t>
            </a:r>
          </a:p>
          <a:p>
            <a:pPr lvl="1"/>
            <a:r>
              <a:rPr lang="en-US" dirty="0">
                <a:latin typeface="Calibri" pitchFamily="34" charset="0"/>
                <a:cs typeface="Calibri" pitchFamily="34" charset="0"/>
              </a:rPr>
              <a:t>Number of calls to customer service</a:t>
            </a:r>
            <a:endParaRPr lang="en-US" dirty="0">
              <a:latin typeface="Calibri" pitchFamily="34" charset="0"/>
              <a:cs typeface="Calibri"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543441075"/>
              </p:ext>
            </p:extLst>
          </p:nvPr>
        </p:nvGraphicFramePr>
        <p:xfrm>
          <a:off x="1370013" y="2057400"/>
          <a:ext cx="3352800" cy="918746"/>
        </p:xfrm>
        <a:graphic>
          <a:graphicData uri="http://schemas.openxmlformats.org/drawingml/2006/table">
            <a:tbl>
              <a:tblPr firstRow="1" bandRow="1">
                <a:tableStyleId>{8EC20E35-A176-4012-BC5E-935CFFF8708E}</a:tableStyleId>
              </a:tblPr>
              <a:tblGrid>
                <a:gridCol w="1821558">
                  <a:extLst>
                    <a:ext uri="{9D8B030D-6E8A-4147-A177-3AD203B41FA5}">
                      <a16:colId xmlns:a16="http://schemas.microsoft.com/office/drawing/2014/main" val="20000"/>
                    </a:ext>
                  </a:extLst>
                </a:gridCol>
                <a:gridCol w="1531242">
                  <a:extLst>
                    <a:ext uri="{9D8B030D-6E8A-4147-A177-3AD203B41FA5}">
                      <a16:colId xmlns:a16="http://schemas.microsoft.com/office/drawing/2014/main" val="20001"/>
                    </a:ext>
                  </a:extLst>
                </a:gridCol>
              </a:tblGrid>
              <a:tr h="264527">
                <a:tc>
                  <a:txBody>
                    <a:bodyPr/>
                    <a:lstStyle/>
                    <a:p>
                      <a:pPr algn="ctr"/>
                      <a:r>
                        <a:rPr lang="en-US" sz="1400" dirty="0"/>
                        <a:t>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IV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09146">
                <a:tc>
                  <a:txBody>
                    <a:bodyPr/>
                    <a:lstStyle/>
                    <a:p>
                      <a:pPr algn="l"/>
                      <a:r>
                        <a:rPr lang="en-US" sz="1400" dirty="0"/>
                        <a:t>Contract</a:t>
                      </a:r>
                      <a:r>
                        <a:rPr lang="en-US" sz="1400" baseline="0" dirty="0"/>
                        <a:t> Renewal</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37.9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64527">
                <a:tc>
                  <a:txBody>
                    <a:bodyPr/>
                    <a:lstStyle/>
                    <a:p>
                      <a:pPr algn="l"/>
                      <a:r>
                        <a:rPr lang="en-US" sz="1400" dirty="0"/>
                        <a:t>Data Plan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37967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itchFamily="34" charset="0"/>
                <a:cs typeface="Calibri" pitchFamily="34" charset="0"/>
              </a:rPr>
              <a:t>Data Sampling</a:t>
            </a:r>
            <a:endParaRPr lang="en-US" dirty="0"/>
          </a:p>
        </p:txBody>
      </p:sp>
      <p:sp>
        <p:nvSpPr>
          <p:cNvPr id="3" name="Content Placeholder 2"/>
          <p:cNvSpPr>
            <a:spLocks noGrp="1"/>
          </p:cNvSpPr>
          <p:nvPr>
            <p:ph idx="1"/>
          </p:nvPr>
        </p:nvSpPr>
        <p:spPr/>
        <p:txBody>
          <a:bodyPr/>
          <a:lstStyle/>
          <a:p>
            <a:pPr marL="0" indent="0">
              <a:buNone/>
            </a:pPr>
            <a:r>
              <a:rPr lang="en-US" dirty="0">
                <a:latin typeface="Calibri" pitchFamily="34" charset="0"/>
                <a:cs typeface="Calibri" pitchFamily="34" charset="0"/>
              </a:rPr>
              <a:t>The data is split into Development &amp; Holdout sample using SRS</a:t>
            </a:r>
          </a:p>
          <a:p>
            <a:pPr lvl="1"/>
            <a:r>
              <a:rPr lang="en-US" dirty="0">
                <a:latin typeface="Calibri" pitchFamily="34" charset="0"/>
                <a:cs typeface="Calibri" pitchFamily="34" charset="0"/>
              </a:rPr>
              <a:t>Development – 70%</a:t>
            </a:r>
          </a:p>
          <a:p>
            <a:pPr lvl="1"/>
            <a:r>
              <a:rPr lang="en-US" dirty="0">
                <a:latin typeface="Calibri" pitchFamily="34" charset="0"/>
                <a:cs typeface="Calibri" pitchFamily="34" charset="0"/>
              </a:rPr>
              <a:t>Holdout 	 – 30%</a:t>
            </a:r>
          </a:p>
          <a:p>
            <a:pPr marL="0" indent="0">
              <a:buNone/>
            </a:pPr>
            <a:endParaRPr lang="en-US" dirty="0">
              <a:latin typeface="Calibri" pitchFamily="34" charset="0"/>
              <a:cs typeface="Calibri" pitchFamily="34" charset="0"/>
            </a:endParaRPr>
          </a:p>
          <a:p>
            <a:pPr marL="0" indent="0">
              <a:buNone/>
            </a:pPr>
            <a:r>
              <a:rPr lang="en-US" dirty="0">
                <a:latin typeface="Calibri" pitchFamily="34" charset="0"/>
                <a:cs typeface="Calibri" pitchFamily="34" charset="0"/>
              </a:rPr>
              <a:t>Churn percentage in each sample is as follows</a:t>
            </a:r>
          </a:p>
          <a:p>
            <a:pPr marL="0" indent="0">
              <a:buNone/>
            </a:pPr>
            <a:endParaRPr lang="en-US" dirty="0">
              <a:latin typeface="Calibri" pitchFamily="34" charset="0"/>
              <a:cs typeface="Calibri"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41708649"/>
              </p:ext>
            </p:extLst>
          </p:nvPr>
        </p:nvGraphicFramePr>
        <p:xfrm>
          <a:off x="1065212" y="3733800"/>
          <a:ext cx="8125884" cy="1483360"/>
        </p:xfrm>
        <a:graphic>
          <a:graphicData uri="http://schemas.openxmlformats.org/drawingml/2006/table">
            <a:tbl>
              <a:tblPr firstRow="1" bandRow="1">
                <a:tableStyleId>{8EC20E35-A176-4012-BC5E-935CFFF8708E}</a:tableStyleId>
              </a:tblPr>
              <a:tblGrid>
                <a:gridCol w="2708628">
                  <a:extLst>
                    <a:ext uri="{9D8B030D-6E8A-4147-A177-3AD203B41FA5}">
                      <a16:colId xmlns:a16="http://schemas.microsoft.com/office/drawing/2014/main" val="20000"/>
                    </a:ext>
                  </a:extLst>
                </a:gridCol>
                <a:gridCol w="2708628">
                  <a:extLst>
                    <a:ext uri="{9D8B030D-6E8A-4147-A177-3AD203B41FA5}">
                      <a16:colId xmlns:a16="http://schemas.microsoft.com/office/drawing/2014/main" val="20001"/>
                    </a:ext>
                  </a:extLst>
                </a:gridCol>
                <a:gridCol w="2708628">
                  <a:extLst>
                    <a:ext uri="{9D8B030D-6E8A-4147-A177-3AD203B41FA5}">
                      <a16:colId xmlns:a16="http://schemas.microsoft.com/office/drawing/2014/main" val="20002"/>
                    </a:ext>
                  </a:extLst>
                </a:gridCol>
              </a:tblGrid>
              <a:tr h="370840">
                <a:tc>
                  <a:txBody>
                    <a:bodyPr/>
                    <a:lstStyle/>
                    <a:p>
                      <a:r>
                        <a:rPr lang="en-US" dirty="0"/>
                        <a:t>Sample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Complete</a:t>
                      </a:r>
                      <a:r>
                        <a:rPr lang="en-US" baseline="0" dirty="0"/>
                        <a:t> Data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dirty="0"/>
                        <a:t>Development Sample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dirty="0"/>
                        <a:t>Testing Sample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9958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itchFamily="34" charset="0"/>
                <a:cs typeface="Calibri" pitchFamily="34" charset="0"/>
              </a:rPr>
              <a:t>Model Building (Model1)</a:t>
            </a:r>
            <a:endParaRPr lang="en-US" dirty="0"/>
          </a:p>
        </p:txBody>
      </p:sp>
      <p:pic>
        <p:nvPicPr>
          <p:cNvPr id="4" name="Content Placeholder 3"/>
          <p:cNvPicPr>
            <a:picLocks noGrp="1" noChangeAspect="1"/>
          </p:cNvPicPr>
          <p:nvPr>
            <p:ph idx="1"/>
          </p:nvPr>
        </p:nvPicPr>
        <p:blipFill>
          <a:blip r:embed="rId2"/>
          <a:stretch>
            <a:fillRect/>
          </a:stretch>
        </p:blipFill>
        <p:spPr>
          <a:xfrm>
            <a:off x="7445941" y="1905000"/>
            <a:ext cx="4515871" cy="4044193"/>
          </a:xfrm>
          <a:prstGeom prst="rect">
            <a:avLst/>
          </a:prstGeom>
        </p:spPr>
      </p:pic>
      <p:sp>
        <p:nvSpPr>
          <p:cNvPr id="9" name="Content Placeholder 2"/>
          <p:cNvSpPr txBox="1">
            <a:spLocks/>
          </p:cNvSpPr>
          <p:nvPr/>
        </p:nvSpPr>
        <p:spPr>
          <a:xfrm>
            <a:off x="609441" y="1600200"/>
            <a:ext cx="10969943"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pitchFamily="34" charset="0"/>
                <a:cs typeface="Calibri" pitchFamily="34" charset="0"/>
              </a:rPr>
              <a:t>Model1 is built using all the independent variables</a:t>
            </a:r>
          </a:p>
          <a:p>
            <a:pPr marL="0" indent="0">
              <a:buFont typeface="Arial" pitchFamily="34" charset="0"/>
              <a:buNone/>
            </a:pPr>
            <a:endParaRPr lang="en-US" b="1" dirty="0">
              <a:latin typeface="Calibri" pitchFamily="34" charset="0"/>
              <a:cs typeface="Calibri" pitchFamily="34" charset="0"/>
            </a:endParaRPr>
          </a:p>
          <a:p>
            <a:pPr marL="0" indent="0">
              <a:buFont typeface="Arial" pitchFamily="34" charset="0"/>
              <a:buNone/>
            </a:pPr>
            <a:r>
              <a:rPr lang="en-US" b="1" dirty="0">
                <a:latin typeface="Calibri" pitchFamily="34" charset="0"/>
                <a:cs typeface="Calibri" pitchFamily="34" charset="0"/>
              </a:rPr>
              <a:t>Insights:</a:t>
            </a:r>
          </a:p>
          <a:p>
            <a:r>
              <a:rPr lang="en-US" dirty="0">
                <a:latin typeface="Calibri" pitchFamily="34" charset="0"/>
                <a:cs typeface="Calibri" pitchFamily="34" charset="0"/>
              </a:rPr>
              <a:t>Most of the variables are in-significant (high p-value)</a:t>
            </a:r>
          </a:p>
          <a:p>
            <a:r>
              <a:rPr lang="en-US" dirty="0">
                <a:latin typeface="Calibri" pitchFamily="34" charset="0"/>
                <a:cs typeface="Calibri" pitchFamily="34" charset="0"/>
              </a:rPr>
              <a:t>Significant variables are</a:t>
            </a:r>
          </a:p>
          <a:p>
            <a:pPr lvl="1"/>
            <a:r>
              <a:rPr lang="en-US" dirty="0">
                <a:latin typeface="Calibri" pitchFamily="34" charset="0"/>
                <a:cs typeface="Calibri" pitchFamily="34" charset="0"/>
              </a:rPr>
              <a:t>Contract Renewal</a:t>
            </a:r>
          </a:p>
          <a:p>
            <a:pPr lvl="1"/>
            <a:r>
              <a:rPr lang="en-US" dirty="0">
                <a:latin typeface="Calibri" pitchFamily="34" charset="0"/>
                <a:cs typeface="Calibri" pitchFamily="34" charset="0"/>
              </a:rPr>
              <a:t>Customer Service Calls</a:t>
            </a:r>
          </a:p>
          <a:p>
            <a:pPr lvl="1"/>
            <a:r>
              <a:rPr lang="en-US" dirty="0">
                <a:latin typeface="Calibri" pitchFamily="34" charset="0"/>
                <a:cs typeface="Calibri" pitchFamily="34" charset="0"/>
              </a:rPr>
              <a:t>Roaming minutes</a:t>
            </a:r>
          </a:p>
          <a:p>
            <a:pPr marL="0" indent="0">
              <a:buFont typeface="Arial" pitchFamily="34" charset="0"/>
              <a:buNone/>
            </a:pPr>
            <a:endParaRPr lang="en-US" b="1" dirty="0">
              <a:latin typeface="Calibri" pitchFamily="34" charset="0"/>
              <a:cs typeface="Calibri" pitchFamily="34" charset="0"/>
            </a:endParaRPr>
          </a:p>
          <a:p>
            <a:pPr marL="0" indent="0">
              <a:buFont typeface="Arial" pitchFamily="34" charset="0"/>
              <a:buNone/>
            </a:pPr>
            <a:r>
              <a:rPr lang="en-US" dirty="0">
                <a:latin typeface="Calibri" pitchFamily="34" charset="0"/>
                <a:cs typeface="Calibri" pitchFamily="34" charset="0"/>
              </a:rPr>
              <a:t>AIC Value :</a:t>
            </a:r>
            <a:r>
              <a:rPr lang="en-US" b="1" dirty="0">
                <a:latin typeface="Calibri" pitchFamily="34" charset="0"/>
                <a:cs typeface="Calibri" pitchFamily="34" charset="0"/>
              </a:rPr>
              <a:t> 1546</a:t>
            </a:r>
            <a:endParaRPr lang="en-US" dirty="0">
              <a:latin typeface="Calibri" pitchFamily="34" charset="0"/>
              <a:cs typeface="Calibri" pitchFamily="34" charset="0"/>
            </a:endParaRPr>
          </a:p>
        </p:txBody>
      </p:sp>
    </p:spTree>
    <p:extLst>
      <p:ext uri="{BB962C8B-B14F-4D97-AF65-F5344CB8AC3E}">
        <p14:creationId xmlns:p14="http://schemas.microsoft.com/office/powerpoint/2010/main" val="2727757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1336</TotalTime>
  <Words>1142</Words>
  <Application>Microsoft Office PowerPoint</Application>
  <PresentationFormat>Custom</PresentationFormat>
  <Paragraphs>484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Corbel</vt:lpstr>
      <vt:lpstr>Clarity</vt:lpstr>
      <vt:lpstr>Churn Analysis</vt:lpstr>
      <vt:lpstr>Problem Statement</vt:lpstr>
      <vt:lpstr>Data Summary</vt:lpstr>
      <vt:lpstr>Data Summary (cont..)</vt:lpstr>
      <vt:lpstr>Exploratory Data Analysis (Univariate)</vt:lpstr>
      <vt:lpstr>Exploratory Data Analysis (Bivariate)</vt:lpstr>
      <vt:lpstr>Hypothesis Testing &amp; IOV</vt:lpstr>
      <vt:lpstr>Data Sampling</vt:lpstr>
      <vt:lpstr>Model Building (Model1)</vt:lpstr>
      <vt:lpstr>Stepwise</vt:lpstr>
      <vt:lpstr>Model 2</vt:lpstr>
      <vt:lpstr>Model Statistics </vt:lpstr>
      <vt:lpstr>Confusion Matrix</vt:lpstr>
      <vt:lpstr>ROC &amp; AUC</vt:lpstr>
      <vt:lpstr>Rank Order Chart</vt:lpstr>
      <vt:lpstr>Rank Order Chart</vt:lpstr>
      <vt:lpstr>ODDS Ratio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Churn Analysis</dc:title>
  <dc:creator>Vignesh Venugopal</dc:creator>
  <cp:lastModifiedBy>Vignesh Venugopal</cp:lastModifiedBy>
  <cp:revision>125</cp:revision>
  <dcterms:created xsi:type="dcterms:W3CDTF">2017-02-06T06:36:37Z</dcterms:created>
  <dcterms:modified xsi:type="dcterms:W3CDTF">2017-02-07T11:53:13Z</dcterms:modified>
</cp:coreProperties>
</file>