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3" r:id="rId12"/>
    <p:sldId id="285" r:id="rId13"/>
    <p:sldId id="286" r:id="rId14"/>
    <p:sldId id="266" r:id="rId15"/>
    <p:sldId id="267" r:id="rId16"/>
    <p:sldId id="268" r:id="rId17"/>
    <p:sldId id="269" r:id="rId18"/>
    <p:sldId id="270" r:id="rId19"/>
    <p:sldId id="272" r:id="rId20"/>
    <p:sldId id="27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403667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3891" y="3897630"/>
            <a:ext cx="4080509" cy="18859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Group 20</a:t>
            </a:r>
          </a:p>
          <a:p>
            <a:pPr algn="l"/>
            <a:r>
              <a:rPr lang="en-US" dirty="0"/>
              <a:t>Section A</a:t>
            </a:r>
          </a:p>
          <a:p>
            <a:pPr algn="l"/>
            <a:r>
              <a:rPr lang="en-US" dirty="0"/>
              <a:t>Mounika Reddy</a:t>
            </a:r>
          </a:p>
          <a:p>
            <a:pPr algn="l"/>
            <a:r>
              <a:rPr lang="en-US" dirty="0"/>
              <a:t>Venkata Subba Reddy Karnati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726535" cy="453390"/>
          </a:xfrm>
        </p:spPr>
        <p:txBody>
          <a:bodyPr>
            <a:normAutofit/>
          </a:bodyPr>
          <a:lstStyle/>
          <a:p>
            <a:r>
              <a:rPr lang="en-US" sz="1400" dirty="0"/>
              <a:t>CONTINUED..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628650"/>
            <a:ext cx="1089279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111"/>
            <a:ext cx="2720945" cy="636270"/>
          </a:xfrm>
        </p:spPr>
        <p:txBody>
          <a:bodyPr>
            <a:normAutofit/>
          </a:bodyPr>
          <a:lstStyle/>
          <a:p>
            <a:r>
              <a:rPr lang="en-US" sz="2800" dirty="0"/>
              <a:t>Graphs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56" y="655760"/>
            <a:ext cx="5236177" cy="6042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889" y="655760"/>
            <a:ext cx="6639621" cy="604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653653" cy="510862"/>
          </a:xfrm>
        </p:spPr>
        <p:txBody>
          <a:bodyPr>
            <a:normAutofit/>
          </a:bodyPr>
          <a:lstStyle/>
          <a:p>
            <a:r>
              <a:rPr lang="en-IN" sz="1600" dirty="0" smtClean="0"/>
              <a:t>Continued..</a:t>
            </a:r>
            <a:endParaRPr lang="en-IN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510862"/>
            <a:ext cx="4958365" cy="57611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21" y="510862"/>
            <a:ext cx="62388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537156"/>
            <a:ext cx="5357611" cy="60053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55" y="537156"/>
            <a:ext cx="5791200" cy="60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Simmons Estimated Logistic Regression Equation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45911" y="2077455"/>
            <a:ext cx="5089525" cy="1471613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035092"/>
              </p:ext>
            </p:extLst>
          </p:nvPr>
        </p:nvGraphicFramePr>
        <p:xfrm>
          <a:off x="3833249" y="2230550"/>
          <a:ext cx="4514850" cy="897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3" imgW="3848040" imgH="876240" progId="Equation.DSMT4">
                  <p:embed/>
                </p:oleObj>
              </mc:Choice>
              <mc:Fallback>
                <p:oleObj name="Equation" r:id="rId3" imgW="3848040" imgH="87624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249" y="2230550"/>
                        <a:ext cx="4514850" cy="897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7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49000"/>
            <a:ext cx="10353761" cy="5943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Using the Estimated Logistic Regression Equation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22839"/>
            <a:ext cx="10353762" cy="5048250"/>
          </a:xfrm>
        </p:spPr>
        <p:txBody>
          <a:bodyPr/>
          <a:lstStyle/>
          <a:p>
            <a:pPr>
              <a:buFontTx/>
              <a:buChar char="•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customers that spend $2000 annually  and </a:t>
            </a:r>
            <a:r>
              <a:rPr lang="en-US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do not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have a Simmons credit card: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Char char="•"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buFontTx/>
              <a:buChar char="•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customers that spend $2000 annually and </a:t>
            </a:r>
            <a:r>
              <a:rPr lang="en-US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do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have a Simmons credit card:</a:t>
            </a:r>
          </a:p>
          <a:p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780488"/>
              </p:ext>
            </p:extLst>
          </p:nvPr>
        </p:nvGraphicFramePr>
        <p:xfrm>
          <a:off x="2877820" y="1986438"/>
          <a:ext cx="48656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3" imgW="5308560" imgH="888840" progId="Equation.DSMT4">
                  <p:embed/>
                </p:oleObj>
              </mc:Choice>
              <mc:Fallback>
                <p:oleObj name="Equation" r:id="rId3" imgW="5308560" imgH="888840" progId="Equation.DSMT4">
                  <p:embed/>
                  <p:pic>
                    <p:nvPicPr>
                      <p:cNvPr id="143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820" y="1986438"/>
                        <a:ext cx="486568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413346"/>
              </p:ext>
            </p:extLst>
          </p:nvPr>
        </p:nvGraphicFramePr>
        <p:xfrm>
          <a:off x="3039428" y="4074001"/>
          <a:ext cx="49117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5" imgW="5295600" imgH="888840" progId="Equation.DSMT4">
                  <p:embed/>
                </p:oleObj>
              </mc:Choice>
              <mc:Fallback>
                <p:oleObj name="Equation" r:id="rId5" imgW="5295600" imgH="888840" progId="Equation.DSMT4">
                  <p:embed/>
                  <p:pic>
                    <p:nvPicPr>
                      <p:cNvPr id="1433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428" y="4074001"/>
                        <a:ext cx="49117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0" y="5246370"/>
            <a:ext cx="1080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Thus, for this group of customers, the probability of using the coupon is approximately 0.41.It appears that the probability of using the coupon is much higher for customers with a Simmons credit card.Before reaching any conclusions, however we need to assess the statistical significant of our model.</a:t>
            </a:r>
          </a:p>
        </p:txBody>
      </p:sp>
    </p:spTree>
    <p:extLst>
      <p:ext uri="{BB962C8B-B14F-4D97-AF65-F5344CB8AC3E}">
        <p14:creationId xmlns:p14="http://schemas.microsoft.com/office/powerpoint/2010/main" val="13896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711"/>
            <a:ext cx="4595465" cy="6134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Testing for Significance</a:t>
            </a:r>
            <a:endParaRPr lang="en-US" sz="20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79483" y="1383030"/>
            <a:ext cx="5124450" cy="148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0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One or both of the parameters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is not equal to zero.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3004" y="1383030"/>
            <a:ext cx="2228850" cy="63627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Hypotheses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3004" y="3184208"/>
            <a:ext cx="2228850" cy="5524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 Statistics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589973" y="3141346"/>
            <a:ext cx="232410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sz="2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</a:t>
            </a:r>
            <a:r>
              <a:rPr lang="en-US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</a:t>
            </a:r>
            <a:r>
              <a:rPr lang="en-US" sz="24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sz="2400" i="1" baseline="-5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endParaRPr lang="en-US" sz="2400" i="1" baseline="-52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33004" y="4349116"/>
            <a:ext cx="2228850" cy="5524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589973" y="4250691"/>
            <a:ext cx="3916362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1"/>
            <a:ext cx="4332575" cy="65913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Testing for Significance</a:t>
            </a:r>
            <a:endParaRPr lang="en-US" sz="2000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53378" y="1162050"/>
            <a:ext cx="2039937" cy="5524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Conclusions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2270" y="1162050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independent variable 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defRPr/>
            </a:pP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2.66 and the 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= .008.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Hence, 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IN" sz="2000" dirty="0" smtClean="0"/>
              <a:t>=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0. 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other words,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defRPr/>
            </a:pP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statistically significant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097530" y="2994660"/>
            <a:ext cx="6583680" cy="34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22270" y="3591556"/>
            <a:ext cx="697611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independent variable 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defRPr/>
            </a:pP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2.47 and the 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= .013.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Hence, 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0.  In other words,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defRPr/>
            </a:pP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also statistically significant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211392" y="1944710"/>
            <a:ext cx="121183" cy="3090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150800" y="4371366"/>
            <a:ext cx="121183" cy="3090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8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7240" y="351919"/>
            <a:ext cx="97840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75000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With logistic regression is difficult to interpret the relation-</a:t>
            </a:r>
          </a:p>
          <a:p>
            <a:pPr>
              <a:buSzPct val="75000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ship between the variables because the equation is not linear so we use the concept called the odds ratio.</a:t>
            </a:r>
          </a:p>
          <a:p>
            <a:pPr>
              <a:buSzPct val="75000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The odds in favor of an event occurring is defined as the </a:t>
            </a:r>
          </a:p>
          <a:p>
            <a:pPr>
              <a:buSzPct val="75000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probability the event will occur divided by the probability  the event will not occur. </a:t>
            </a:r>
          </a:p>
          <a:p>
            <a:pPr>
              <a:buSzPct val="75000"/>
              <a:buFont typeface="Wingdings" pitchFamily="2" charset="2"/>
              <a:buChar char="n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Odds in Favor of an Event Occurring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4369" y="2568945"/>
            <a:ext cx="8306999" cy="1471613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973138"/>
              </p:ext>
            </p:extLst>
          </p:nvPr>
        </p:nvGraphicFramePr>
        <p:xfrm>
          <a:off x="1773555" y="2881682"/>
          <a:ext cx="709771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3" imgW="8432640" imgH="1028520" progId="Equation.DSMT4">
                  <p:embed/>
                </p:oleObj>
              </mc:Choice>
              <mc:Fallback>
                <p:oleObj name="Equation" r:id="rId3" imgW="8432640" imgH="1028520" progId="Equation.DSMT4">
                  <p:embed/>
                  <p:pic>
                    <p:nvPicPr>
                      <p:cNvPr id="1536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555" y="2881682"/>
                        <a:ext cx="7097713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176338" y="4614863"/>
            <a:ext cx="2035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75000"/>
              <a:buFont typeface="Wingdings" pitchFamily="2" charset="2"/>
              <a:buChar char="n"/>
              <a:defRPr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Odds Ratio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19789" y="5072063"/>
            <a:ext cx="3272401" cy="1471613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290889"/>
              </p:ext>
            </p:extLst>
          </p:nvPr>
        </p:nvGraphicFramePr>
        <p:xfrm>
          <a:off x="3211513" y="5376335"/>
          <a:ext cx="26622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5" imgW="3162240" imgH="914400" progId="Equation.DSMT4">
                  <p:embed/>
                </p:oleObj>
              </mc:Choice>
              <mc:Fallback>
                <p:oleObj name="Equation" r:id="rId5" imgW="3162240" imgH="914400" progId="Equation.DSMT4">
                  <p:embed/>
                  <p:pic>
                    <p:nvPicPr>
                      <p:cNvPr id="153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5376335"/>
                        <a:ext cx="266223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7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95" y="177166"/>
            <a:ext cx="3532475" cy="95631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Comparing Odds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65" y="902970"/>
            <a:ext cx="10353762" cy="431673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Suppose we want to compare the odds of making a $200 purchase for customers who spend $2000 annually and have a Simmons credit card to the odds of making a $200 purchase for customers who spend $2000 annually and do not have a Simmons credit card.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145363"/>
              </p:ext>
            </p:extLst>
          </p:nvPr>
        </p:nvGraphicFramePr>
        <p:xfrm>
          <a:off x="2655888" y="2190750"/>
          <a:ext cx="46720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3" imgW="5549760" imgH="825480" progId="Equation.DSMT4">
                  <p:embed/>
                </p:oleObj>
              </mc:Choice>
              <mc:Fallback>
                <p:oleObj name="Equation" r:id="rId3" imgW="5549760" imgH="825480" progId="Equation.DSMT4">
                  <p:embed/>
                  <p:pic>
                    <p:nvPicPr>
                      <p:cNvPr id="1638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2190750"/>
                        <a:ext cx="467201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307205"/>
              </p:ext>
            </p:extLst>
          </p:nvPr>
        </p:nvGraphicFramePr>
        <p:xfrm>
          <a:off x="2655888" y="3365500"/>
          <a:ext cx="46831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5" imgW="5562360" imgH="825480" progId="Equation.DSMT4">
                  <p:embed/>
                </p:oleObj>
              </mc:Choice>
              <mc:Fallback>
                <p:oleObj name="Equation" r:id="rId5" imgW="5562360" imgH="825480" progId="Equation.DSMT4">
                  <p:embed/>
                  <p:pic>
                    <p:nvPicPr>
                      <p:cNvPr id="1638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3365500"/>
                        <a:ext cx="46831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592864"/>
              </p:ext>
            </p:extLst>
          </p:nvPr>
        </p:nvGraphicFramePr>
        <p:xfrm>
          <a:off x="2655888" y="4489450"/>
          <a:ext cx="48006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7" imgW="5702040" imgH="825480" progId="Equation.DSMT4">
                  <p:embed/>
                </p:oleObj>
              </mc:Choice>
              <mc:Fallback>
                <p:oleObj name="Equation" r:id="rId7" imgW="5702040" imgH="825480" progId="Equation.DSMT4">
                  <p:embed/>
                  <p:pic>
                    <p:nvPicPr>
                      <p:cNvPr id="1638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4489450"/>
                        <a:ext cx="48006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3765" y="5452110"/>
            <a:ext cx="11053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Thus, we can conclude that the estimated odds in favor of using the coupon for the customers who spent $2000 last year and have Simmons credit card are 3 times greater than the estimated odds in favor of using the coupon for customers who spent $2000 last year and do not have the card.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65" y="0"/>
            <a:ext cx="10353761" cy="1326321"/>
          </a:xfrm>
        </p:spPr>
        <p:txBody>
          <a:bodyPr/>
          <a:lstStyle/>
          <a:p>
            <a:r>
              <a:rPr lang="en-US" dirty="0"/>
              <a:t>Simmons Catalogue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0" y="1428750"/>
            <a:ext cx="10881359" cy="47777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Simmons’ catalogs are expensive and Simmons would like to send them to only those customers who have the highest probability of making a $200 purchase using the discount coupon included in the catalog.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Simmons’ management thinks that annual spending at Simmons Stores and whether customer has a Simmons credit card are two variables that might be helpful in predicting whether a customer who receives the catalog will use the coupon to make a $200 purchase.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Simmons conducted a study by sending out 100 catalogs, 50 to customers who have a Simmons credit card and 50 to customers who do not have the card. At the end of the test period, Simmons noted for each of the 100 customers: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1) the amount the customer spent last year at Simmons,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2) whether the customer had a Simmons credit card, 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3) whether the customer made a $200 purchase.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interpret the results for the above problem statement will be building the model using Logistic regression technique.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7224"/>
            <a:ext cx="3632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75000"/>
              <a:buFont typeface="Wingdings" pitchFamily="2" charset="2"/>
              <a:buChar char="n"/>
              <a:defRPr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Estimated Probabilities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417" y="513051"/>
            <a:ext cx="8634341" cy="2070129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3086064" y="513051"/>
            <a:ext cx="2363787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Annual Spending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9750" y="1064311"/>
            <a:ext cx="992188" cy="1060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Credit</a:t>
            </a:r>
          </a:p>
          <a:p>
            <a:pPr algn="l">
              <a:lnSpc>
                <a:spcPct val="9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Card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1329338" y="1015786"/>
            <a:ext cx="701675" cy="101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4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Yes</a:t>
            </a:r>
          </a:p>
          <a:p>
            <a:pPr algn="l">
              <a:lnSpc>
                <a:spcPct val="14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No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362958" y="930696"/>
            <a:ext cx="633095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$1000   $2000   $3000   $4000   $5000   $6000   $7000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1863883" y="1245236"/>
            <a:ext cx="6618287" cy="1016000"/>
          </a:xfrm>
          <a:prstGeom prst="rect">
            <a:avLst/>
          </a:prstGeom>
          <a:solidFill>
            <a:schemeClr val="tx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2362958" y="1352021"/>
            <a:ext cx="6400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0.3305 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0.4099  0.4943  0.5790  0.6593  0.7314  0.7931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2362958" y="1765642"/>
            <a:ext cx="6400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0.1413 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0.1880  0.2457  0.3143  0.3921  0.4758  0.5609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auto">
          <a:xfrm>
            <a:off x="2227923" y="2328913"/>
            <a:ext cx="1639887" cy="605787"/>
          </a:xfrm>
          <a:prstGeom prst="wedgeRoundRectCallout">
            <a:avLst>
              <a:gd name="adj1" fmla="val 35769"/>
              <a:gd name="adj2" fmla="val -99014"/>
              <a:gd name="adj3" fmla="val 16667"/>
            </a:avLst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dirty="0"/>
              <a:t>Computed</a:t>
            </a:r>
          </a:p>
          <a:p>
            <a:r>
              <a:rPr lang="en-US" dirty="0"/>
              <a:t>earlier</a:t>
            </a:r>
          </a:p>
        </p:txBody>
      </p:sp>
      <p:sp>
        <p:nvSpPr>
          <p:cNvPr id="15" name="AutoShape 30"/>
          <p:cNvSpPr>
            <a:spLocks noChangeArrowheads="1"/>
          </p:cNvSpPr>
          <p:nvPr/>
        </p:nvSpPr>
        <p:spPr bwMode="auto">
          <a:xfrm>
            <a:off x="3147536" y="924772"/>
            <a:ext cx="778191" cy="144340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9417" y="2951552"/>
            <a:ext cx="9736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dig shows estimated probabilities for values of annual spending ranging from $1000 to $7000 for both customers who have a Simmons credit card and customers who do not have the card.if Simmons needs to target customers for  new promotion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416" y="3891734"/>
            <a:ext cx="11369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Simmons Promotion Strategy would be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FF00"/>
                </a:solidFill>
              </a:rPr>
              <a:t>Customers who have a Simmons credit card </a:t>
            </a:r>
            <a:r>
              <a:rPr lang="en-US" dirty="0"/>
              <a:t>: send the catalog to every customer who spent $2000 or more last year.</a:t>
            </a:r>
          </a:p>
          <a:p>
            <a:r>
              <a:rPr lang="en-US" b="1" dirty="0">
                <a:solidFill>
                  <a:srgbClr val="FFFF00"/>
                </a:solidFill>
              </a:rPr>
              <a:t>Customers who do not have a Simmons credit card </a:t>
            </a:r>
            <a:r>
              <a:rPr lang="en-US" dirty="0"/>
              <a:t>: send the catalog to every customer who spent $6000 or more last year.</a:t>
            </a:r>
          </a:p>
          <a:p>
            <a:endParaRPr lang="en-US" dirty="0"/>
          </a:p>
          <a:p>
            <a:r>
              <a:rPr lang="en-US" dirty="0"/>
              <a:t>Looking at the estimated probabilities further, we can see that probability of using the coupon for customers who do not have a Simmons credit card but spend $5000 annually is 0.3922.Thus,the Simmons may want to Consider revising this strategy by including those customers who do not have the card, as long as they spent $5000 or more last year.</a:t>
            </a:r>
          </a:p>
        </p:txBody>
      </p:sp>
    </p:spTree>
    <p:extLst>
      <p:ext uri="{BB962C8B-B14F-4D97-AF65-F5344CB8AC3E}">
        <p14:creationId xmlns:p14="http://schemas.microsoft.com/office/powerpoint/2010/main" val="5406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131570"/>
          </a:xfrm>
        </p:spPr>
        <p:txBody>
          <a:bodyPr/>
          <a:lstStyle/>
          <a:p>
            <a:r>
              <a:rPr lang="en-US" dirty="0"/>
              <a:t>Using Rattle –Logistic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330" y="1226820"/>
            <a:ext cx="8905494" cy="42938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3030" y="5875020"/>
            <a:ext cx="901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has 100 observations and target variable is Purchase and dataset is further divided into 70:30 70(train data) and 30(Test Data)</a:t>
            </a:r>
          </a:p>
        </p:txBody>
      </p:sp>
    </p:spTree>
    <p:extLst>
      <p:ext uri="{BB962C8B-B14F-4D97-AF65-F5344CB8AC3E}">
        <p14:creationId xmlns:p14="http://schemas.microsoft.com/office/powerpoint/2010/main" val="30771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85" y="0"/>
            <a:ext cx="10353761" cy="864870"/>
          </a:xfrm>
        </p:spPr>
        <p:txBody>
          <a:bodyPr/>
          <a:lstStyle/>
          <a:p>
            <a:r>
              <a:rPr lang="en-US" dirty="0"/>
              <a:t>Data Exploration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994411"/>
            <a:ext cx="10595610" cy="4846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5790" y="5970271"/>
            <a:ext cx="1059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screenshot shows data summary and Missing value summary we could see there is no Missing value found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4255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35" y="83821"/>
            <a:ext cx="4995515" cy="922020"/>
          </a:xfrm>
        </p:spPr>
        <p:txBody>
          <a:bodyPr/>
          <a:lstStyle/>
          <a:p>
            <a:r>
              <a:rPr lang="en-US" dirty="0"/>
              <a:t>Cluster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" y="1097280"/>
            <a:ext cx="6277927" cy="5177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404" y="1097280"/>
            <a:ext cx="4612196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1"/>
            <a:ext cx="4686905" cy="590549"/>
          </a:xfrm>
        </p:spPr>
        <p:txBody>
          <a:bodyPr>
            <a:normAutofit/>
          </a:bodyPr>
          <a:lstStyle/>
          <a:p>
            <a:r>
              <a:rPr lang="en-US" sz="2800" dirty="0"/>
              <a:t>Building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" y="930402"/>
            <a:ext cx="5801677" cy="5538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59" y="930402"/>
            <a:ext cx="5901691" cy="55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21045" cy="716280"/>
          </a:xfrm>
        </p:spPr>
        <p:txBody>
          <a:bodyPr>
            <a:normAutofit/>
          </a:bodyPr>
          <a:lstStyle/>
          <a:p>
            <a:r>
              <a:rPr lang="en-US" sz="2000" dirty="0"/>
              <a:t>Plot for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723900"/>
            <a:ext cx="9555480" cy="57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361275" cy="670560"/>
          </a:xfrm>
        </p:spPr>
        <p:txBody>
          <a:bodyPr>
            <a:normAutofit/>
          </a:bodyPr>
          <a:lstStyle/>
          <a:p>
            <a:r>
              <a:rPr lang="en-US" sz="2000" dirty="0"/>
              <a:t>Error Matrix &amp; Risk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811" y="1051560"/>
            <a:ext cx="6968109" cy="5006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610" y="1051560"/>
            <a:ext cx="4324350" cy="5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9385" y="140971"/>
            <a:ext cx="7910165" cy="430530"/>
          </a:xfrm>
        </p:spPr>
        <p:txBody>
          <a:bodyPr>
            <a:normAutofit/>
          </a:bodyPr>
          <a:lstStyle/>
          <a:p>
            <a:r>
              <a:rPr lang="en-US" sz="2000" dirty="0"/>
              <a:t>Performance measures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" y="804672"/>
            <a:ext cx="5743575" cy="515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" y="1553336"/>
            <a:ext cx="8639175" cy="50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72855" cy="579120"/>
          </a:xfrm>
        </p:spPr>
        <p:txBody>
          <a:bodyPr>
            <a:normAutofit/>
          </a:bodyPr>
          <a:lstStyle/>
          <a:p>
            <a:r>
              <a:rPr lang="en-US" sz="2000" dirty="0"/>
              <a:t>Roc Measures with test and full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13" y="904113"/>
            <a:ext cx="8686800" cy="215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13" y="3056763"/>
            <a:ext cx="8686800" cy="2333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" y="5657850"/>
            <a:ext cx="84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with Test data we got 59.5% and whereas with full dataset we got 71.4%</a:t>
            </a:r>
          </a:p>
        </p:txBody>
      </p:sp>
    </p:spTree>
    <p:extLst>
      <p:ext uri="{BB962C8B-B14F-4D97-AF65-F5344CB8AC3E}">
        <p14:creationId xmlns:p14="http://schemas.microsoft.com/office/powerpoint/2010/main" val="33210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88620"/>
            <a:ext cx="10353761" cy="1017271"/>
          </a:xfrm>
        </p:spPr>
        <p:txBody>
          <a:bodyPr>
            <a:normAutofit/>
          </a:bodyPr>
          <a:lstStyle/>
          <a:p>
            <a:r>
              <a:rPr lang="en-US" sz="2000" dirty="0"/>
              <a:t>Plots for ROC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21" y="1786318"/>
            <a:ext cx="4324350" cy="3724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356" y="1786318"/>
            <a:ext cx="4267200" cy="3714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5795010"/>
            <a:ext cx="149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15400" y="5795010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Data</a:t>
            </a:r>
          </a:p>
        </p:txBody>
      </p:sp>
    </p:spTree>
    <p:extLst>
      <p:ext uri="{BB962C8B-B14F-4D97-AF65-F5344CB8AC3E}">
        <p14:creationId xmlns:p14="http://schemas.microsoft.com/office/powerpoint/2010/main" val="8490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many ways logistic regression is like ordinary regression.  It requires a dependent variable,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and one or more independent variables.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Logistic regression can be used to model situations in which the dependent variable,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may only assume two discrete values, such as 0 and 1.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ordinary multiple regression model is not applicable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the Dataset considering Purchase as target variable and 0 as ‘Not purchased’ and 1 as ‘Purchased’.   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3109565" cy="76200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852876"/>
          </a:xfrm>
        </p:spPr>
        <p:txBody>
          <a:bodyPr/>
          <a:lstStyle/>
          <a:p>
            <a:r>
              <a:rPr lang="en-US" dirty="0"/>
              <a:t>Please find the word document uploaded along with this PPT for R code on the same Problem statement using Logistic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27327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81250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Monotype Corsiva" panose="03010101010201010101" pitchFamily="66" charset="0"/>
              </a:rPr>
              <a:t>Thank you!!!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Logistic Regression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relationship between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and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. . . ,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better described by the following nonlinear equation.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93720" y="3086099"/>
            <a:ext cx="5089525" cy="1471613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556584"/>
              </p:ext>
            </p:extLst>
          </p:nvPr>
        </p:nvGraphicFramePr>
        <p:xfrm>
          <a:off x="3321525" y="3282949"/>
          <a:ext cx="463391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3949560" imgH="939600" progId="Equation.DSMT4">
                  <p:embed/>
                </p:oleObj>
              </mc:Choice>
              <mc:Fallback>
                <p:oleObj name="Equation" r:id="rId3" imgW="3949560" imgH="939600" progId="Equation.DSMT4">
                  <p:embed/>
                  <p:pic>
                    <p:nvPicPr>
                      <p:cNvPr id="102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525" y="3282949"/>
                        <a:ext cx="4633913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9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Interpretation of </a:t>
            </a:r>
            <a:r>
              <a:rPr lang="en-US" sz="36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 sz="36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36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36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as a</a:t>
            </a:r>
            <a:br>
              <a:rPr lang="en-US" sz="36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36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Probability in Logistic Regression</a:t>
            </a:r>
            <a:br>
              <a:rPr lang="en-US" sz="36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13234"/>
            <a:ext cx="10353762" cy="369513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the two values of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are coded as 0 or 1, the value of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provides the probability that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 given a particular set of values for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. . . ,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22233" y="3567748"/>
            <a:ext cx="5626100" cy="758825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683964"/>
              </p:ext>
            </p:extLst>
          </p:nvPr>
        </p:nvGraphicFramePr>
        <p:xfrm>
          <a:off x="2830195" y="3746341"/>
          <a:ext cx="52101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3" imgW="5956200" imgH="469800" progId="Equation.DSMT4">
                  <p:embed/>
                </p:oleObj>
              </mc:Choice>
              <mc:Fallback>
                <p:oleObj name="Equation" r:id="rId3" imgW="5956200" imgH="469800" progId="Equation.DSMT4">
                  <p:embed/>
                  <p:pic>
                    <p:nvPicPr>
                      <p:cNvPr id="1126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195" y="3746341"/>
                        <a:ext cx="521017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9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Estimated Logistic Regression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simple random sample is used to compute sample statistics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. . ,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that are used as the point estimators of the parameters </a:t>
            </a:r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. . . , </a:t>
            </a:r>
            <a:r>
              <a:rPr lang="en-US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i="1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39465" y="2328863"/>
            <a:ext cx="4727575" cy="1471612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00878"/>
              </p:ext>
            </p:extLst>
          </p:nvPr>
        </p:nvGraphicFramePr>
        <p:xfrm>
          <a:off x="3729196" y="2525713"/>
          <a:ext cx="394811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3365280" imgH="939600" progId="Equation.DSMT4">
                  <p:embed/>
                </p:oleObj>
              </mc:Choice>
              <mc:Fallback>
                <p:oleObj name="Equation" r:id="rId3" imgW="3365280" imgH="939600" progId="Equation.DSMT4">
                  <p:embed/>
                  <p:pic>
                    <p:nvPicPr>
                      <p:cNvPr id="1229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196" y="2525713"/>
                        <a:ext cx="3948112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80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732625" cy="708660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Simmons Test Data (partial)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/>
            </a:r>
            <a:b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989098"/>
              </p:ext>
            </p:extLst>
          </p:nvPr>
        </p:nvGraphicFramePr>
        <p:xfrm>
          <a:off x="788670" y="1600199"/>
          <a:ext cx="10353676" cy="5093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9">
                  <a:extLst>
                    <a:ext uri="{9D8B030D-6E8A-4147-A177-3AD203B41FA5}">
                      <a16:colId xmlns="" xmlns:a16="http://schemas.microsoft.com/office/drawing/2014/main" val="2682740368"/>
                    </a:ext>
                  </a:extLst>
                </a:gridCol>
                <a:gridCol w="2588419">
                  <a:extLst>
                    <a:ext uri="{9D8B030D-6E8A-4147-A177-3AD203B41FA5}">
                      <a16:colId xmlns="" xmlns:a16="http://schemas.microsoft.com/office/drawing/2014/main" val="2221468971"/>
                    </a:ext>
                  </a:extLst>
                </a:gridCol>
                <a:gridCol w="2588419">
                  <a:extLst>
                    <a:ext uri="{9D8B030D-6E8A-4147-A177-3AD203B41FA5}">
                      <a16:colId xmlns="" xmlns:a16="http://schemas.microsoft.com/office/drawing/2014/main" val="2970637652"/>
                    </a:ext>
                  </a:extLst>
                </a:gridCol>
                <a:gridCol w="2588419">
                  <a:extLst>
                    <a:ext uri="{9D8B030D-6E8A-4147-A177-3AD203B41FA5}">
                      <a16:colId xmlns="" xmlns:a16="http://schemas.microsoft.com/office/drawing/2014/main" val="1122041267"/>
                    </a:ext>
                  </a:extLst>
                </a:gridCol>
              </a:tblGrid>
              <a:tr h="664431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Spending($1000)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Simmons Credit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$200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9629241"/>
                  </a:ext>
                </a:extLst>
              </a:tr>
              <a:tr h="4429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8407468"/>
                  </a:ext>
                </a:extLst>
              </a:tr>
              <a:tr h="44295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9228607"/>
                  </a:ext>
                </a:extLst>
              </a:tr>
              <a:tr h="44295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17371"/>
                  </a:ext>
                </a:extLst>
              </a:tr>
              <a:tr h="44295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9929064"/>
                  </a:ext>
                </a:extLst>
              </a:tr>
              <a:tr h="44295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7608536"/>
                  </a:ext>
                </a:extLst>
              </a:tr>
              <a:tr h="44295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6246712"/>
                  </a:ext>
                </a:extLst>
              </a:tr>
              <a:tr h="44295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3065797"/>
                  </a:ext>
                </a:extLst>
              </a:tr>
              <a:tr h="44295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80244837"/>
                  </a:ext>
                </a:extLst>
              </a:tr>
              <a:tr h="44295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825472"/>
                  </a:ext>
                </a:extLst>
              </a:tr>
              <a:tr h="442954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7554905"/>
                  </a:ext>
                </a:extLst>
              </a:tr>
            </a:tbl>
          </a:graphicData>
        </a:graphic>
      </p:graphicFrame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648970" y="1428750"/>
            <a:ext cx="10346690" cy="596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5271452" y="953453"/>
            <a:ext cx="550863" cy="534987"/>
          </a:xfrm>
          <a:prstGeom prst="wedgeRoundRectCallout">
            <a:avLst>
              <a:gd name="adj1" fmla="val -170171"/>
              <a:gd name="adj2" fmla="val 112611"/>
              <a:gd name="adj3" fmla="val 16667"/>
            </a:avLst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7264240" y="893763"/>
            <a:ext cx="550863" cy="534987"/>
          </a:xfrm>
          <a:prstGeom prst="wedgeRoundRectCallout">
            <a:avLst>
              <a:gd name="adj1" fmla="val -112250"/>
              <a:gd name="adj2" fmla="val 147921"/>
              <a:gd name="adj3" fmla="val 16667"/>
            </a:avLst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9405620" y="923608"/>
            <a:ext cx="550863" cy="534987"/>
          </a:xfrm>
          <a:prstGeom prst="wedgeRoundRectCallout">
            <a:avLst>
              <a:gd name="adj1" fmla="val -109653"/>
              <a:gd name="adj2" fmla="val 155639"/>
              <a:gd name="adj3" fmla="val 16667"/>
            </a:avLst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12546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25731"/>
            <a:ext cx="10353761" cy="62865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Simmons Logistic Regression Table (using Minitab)</a:t>
            </a:r>
            <a:endParaRPr lang="en-US" sz="2000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230" y="1011936"/>
            <a:ext cx="10195560" cy="47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669385" cy="567690"/>
          </a:xfrm>
        </p:spPr>
        <p:txBody>
          <a:bodyPr>
            <a:normAutofit/>
          </a:bodyPr>
          <a:lstStyle/>
          <a:p>
            <a:r>
              <a:rPr lang="en-US" sz="1400" dirty="0"/>
              <a:t>CONTINUED..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567690"/>
            <a:ext cx="9955529" cy="590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853</TotalTime>
  <Words>1156</Words>
  <Application>Microsoft Office PowerPoint</Application>
  <PresentationFormat>Widescreen</PresentationFormat>
  <Paragraphs>153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Book Antiqua</vt:lpstr>
      <vt:lpstr>Bookman Old Style</vt:lpstr>
      <vt:lpstr>Monotype Corsiva</vt:lpstr>
      <vt:lpstr>Monotype Sorts</vt:lpstr>
      <vt:lpstr>Rockwell</vt:lpstr>
      <vt:lpstr>Symbol</vt:lpstr>
      <vt:lpstr>Wingdings</vt:lpstr>
      <vt:lpstr>Damask</vt:lpstr>
      <vt:lpstr>Equation</vt:lpstr>
      <vt:lpstr>Logistic Regression</vt:lpstr>
      <vt:lpstr>Simmons Catalogue</vt:lpstr>
      <vt:lpstr>Logistic Regression</vt:lpstr>
      <vt:lpstr>Logistic Regression Equation</vt:lpstr>
      <vt:lpstr>Interpretation of E(y) as a     Probability in Logistic Regression </vt:lpstr>
      <vt:lpstr>Estimated Logistic Regression Equation</vt:lpstr>
      <vt:lpstr>Simmons Test Data (partial) </vt:lpstr>
      <vt:lpstr>Simmons Logistic Regression Table (using Minitab)</vt:lpstr>
      <vt:lpstr>CONTINUED..</vt:lpstr>
      <vt:lpstr>CONTINUED..</vt:lpstr>
      <vt:lpstr>Graphs</vt:lpstr>
      <vt:lpstr>Continued..</vt:lpstr>
      <vt:lpstr>PowerPoint Presentation</vt:lpstr>
      <vt:lpstr>Simmons Estimated Logistic Regression Equation</vt:lpstr>
      <vt:lpstr>Using the Estimated Logistic Regression Equation</vt:lpstr>
      <vt:lpstr>Testing for Significance</vt:lpstr>
      <vt:lpstr>Testing for Significance</vt:lpstr>
      <vt:lpstr>PowerPoint Presentation</vt:lpstr>
      <vt:lpstr>Comparing Odds</vt:lpstr>
      <vt:lpstr>PowerPoint Presentation</vt:lpstr>
      <vt:lpstr>Using Rattle –Logistic Regression</vt:lpstr>
      <vt:lpstr>Data Exploration Analysis</vt:lpstr>
      <vt:lpstr>Cluster Analysis</vt:lpstr>
      <vt:lpstr>Building the Model</vt:lpstr>
      <vt:lpstr>Plot for the Model</vt:lpstr>
      <vt:lpstr>Error Matrix &amp; Risk Chart</vt:lpstr>
      <vt:lpstr>Performance measures</vt:lpstr>
      <vt:lpstr>Roc Measures with test and full data</vt:lpstr>
      <vt:lpstr>Plots for ROC</vt:lpstr>
      <vt:lpstr>Appendix</vt:lpstr>
      <vt:lpstr>Thank you!!!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Mounika Reddy, Kodi</dc:creator>
  <cp:lastModifiedBy>Microsoft</cp:lastModifiedBy>
  <cp:revision>33</cp:revision>
  <dcterms:created xsi:type="dcterms:W3CDTF">2017-01-17T06:12:39Z</dcterms:created>
  <dcterms:modified xsi:type="dcterms:W3CDTF">2017-01-25T08:16:20Z</dcterms:modified>
</cp:coreProperties>
</file>