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283" r:id="rId3"/>
    <p:sldId id="284" r:id="rId4"/>
    <p:sldId id="285" r:id="rId5"/>
    <p:sldId id="286" r:id="rId6"/>
    <p:sldId id="287" r:id="rId7"/>
    <p:sldId id="273" r:id="rId8"/>
    <p:sldId id="274" r:id="rId9"/>
    <p:sldId id="275" r:id="rId10"/>
    <p:sldId id="277" r:id="rId11"/>
    <p:sldId id="280" r:id="rId12"/>
    <p:sldId id="282" r:id="rId13"/>
    <p:sldId id="281" r:id="rId14"/>
    <p:sldId id="279" r:id="rId15"/>
    <p:sldId id="27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75" d="100"/>
          <a:sy n="75" d="100"/>
        </p:scale>
        <p:origin x="-486" y="-96"/>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07-Feb-17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07-Feb-17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371601"/>
            <a:ext cx="10462075"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162" y="3505200"/>
            <a:ext cx="8532178"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07 February,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162" y="3398520"/>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600"/>
            <a:ext cx="2742486"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609600"/>
            <a:ext cx="802431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833" y="2362201"/>
            <a:ext cx="10360501"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3" y="4626865"/>
            <a:ext cx="10360501"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cxnSp>
        <p:nvCxnSpPr>
          <p:cNvPr id="7" name="Straight Connector 6"/>
          <p:cNvCxnSpPr/>
          <p:nvPr/>
        </p:nvCxnSpPr>
        <p:spPr>
          <a:xfrm>
            <a:off x="975106" y="4599432"/>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441"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8189"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8189"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pPr/>
              <a:t>07-Feb-17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cxnSp>
        <p:nvCxnSpPr>
          <p:cNvPr id="11" name="Straight Connector 10"/>
          <p:cNvCxnSpPr/>
          <p:nvPr/>
        </p:nvCxnSpPr>
        <p:spPr>
          <a:xfrm rot="5400000">
            <a:off x="3740362" y="4045691"/>
            <a:ext cx="4709160" cy="10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FE8FB1-0A7A-443E-AAF7-31D4FA1AA312}" type="datetimeFigureOut">
              <a:rPr lang="en-US" smtClean="0"/>
              <a:pPr/>
              <a:t>07-Feb-17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pPr/>
              <a:t>07-Feb-17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080"/>
            <a:ext cx="2852185"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1368" y="792080"/>
            <a:ext cx="7618016"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443" y="2130553"/>
            <a:ext cx="2852185"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cxnSp>
        <p:nvCxnSpPr>
          <p:cNvPr id="9" name="Straight Connector 8"/>
          <p:cNvCxnSpPr/>
          <p:nvPr/>
        </p:nvCxnSpPr>
        <p:spPr>
          <a:xfrm rot="5400000">
            <a:off x="911188"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480"/>
            <a:ext cx="2856163"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0487" y="838201"/>
            <a:ext cx="787047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441" y="2133600"/>
            <a:ext cx="2852185"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8882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441" y="533400"/>
            <a:ext cx="10969943"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969943"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8882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441" y="18288"/>
            <a:ext cx="3859795" cy="329184"/>
          </a:xfrm>
          <a:prstGeom prst="rect">
            <a:avLst/>
          </a:prstGeom>
        </p:spPr>
        <p:txBody>
          <a:bodyPr vert="horz" lIns="91440" tIns="45720" rIns="91440" bIns="45720" rtlCol="0" anchor="ctr"/>
          <a:lstStyle>
            <a:lvl1pPr algn="l">
              <a:defRPr sz="1200">
                <a:solidFill>
                  <a:srgbClr val="FFFFFF"/>
                </a:solidFill>
              </a:defRPr>
            </a:lvl1pPr>
          </a:lstStyle>
          <a:p>
            <a:fld id="{9AFE8FB1-0A7A-443E-AAF7-31D4FA1AA312}" type="datetimeFigureOut">
              <a:rPr lang="en-US" smtClean="0"/>
              <a:pPr/>
              <a:t>07-Feb-17</a:t>
            </a:fld>
            <a:endParaRPr lang="en-US" dirty="0"/>
          </a:p>
        </p:txBody>
      </p:sp>
      <p:sp>
        <p:nvSpPr>
          <p:cNvPr id="5" name="Footer Placeholder 4"/>
          <p:cNvSpPr>
            <a:spLocks noGrp="1"/>
          </p:cNvSpPr>
          <p:nvPr>
            <p:ph type="ftr" sz="quarter" idx="3"/>
          </p:nvPr>
        </p:nvSpPr>
        <p:spPr>
          <a:xfrm>
            <a:off x="4570810" y="18288"/>
            <a:ext cx="5484971"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57354" y="18288"/>
            <a:ext cx="1422030" cy="329184"/>
          </a:xfrm>
          <a:prstGeom prst="rect">
            <a:avLst/>
          </a:prstGeom>
        </p:spPr>
        <p:txBody>
          <a:bodyPr vert="horz" lIns="91440" tIns="45720" rIns="91440" bIns="45720" rtlCol="0" anchor="ctr"/>
          <a:lstStyle>
            <a:lvl1pPr algn="l">
              <a:defRPr sz="1400" b="1">
                <a:solidFill>
                  <a:srgbClr val="FFFFFF"/>
                </a:solidFill>
              </a:defRPr>
            </a:lvl1pPr>
          </a:lstStyle>
          <a:p>
            <a:fld id="{25BA54BD-C84D-46CE-8B72-31BFB26AB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Churn Analysis</a:t>
            </a:r>
          </a:p>
        </p:txBody>
      </p:sp>
      <p:sp>
        <p:nvSpPr>
          <p:cNvPr id="3" name="Subtitle 2"/>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Analysis using Logistic Regression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1353800" cy="1020762"/>
          </a:xfrm>
        </p:spPr>
        <p:txBody>
          <a:bodyPr/>
          <a:lstStyle/>
          <a:p>
            <a:pPr algn="ctr"/>
            <a:r>
              <a:rPr lang="en-US" dirty="0" smtClean="0">
                <a:latin typeface="Calibri" pitchFamily="34" charset="0"/>
                <a:cs typeface="Calibri" pitchFamily="34" charset="0"/>
              </a:rPr>
              <a:t>Model Building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531812" y="1905000"/>
            <a:ext cx="11277600" cy="4495800"/>
          </a:xfrm>
        </p:spPr>
        <p:txBody>
          <a:bodyPr/>
          <a:lstStyle/>
          <a:p>
            <a:r>
              <a:rPr lang="en-US" dirty="0" smtClean="0">
                <a:latin typeface="Calibri" pitchFamily="34" charset="0"/>
                <a:cs typeface="Calibri" pitchFamily="34" charset="0"/>
              </a:rPr>
              <a:t>A logistic model needs to build to solve this classification problem</a:t>
            </a:r>
          </a:p>
          <a:p>
            <a:r>
              <a:rPr lang="en-US" dirty="0" smtClean="0">
                <a:latin typeface="Calibri" pitchFamily="34" charset="0"/>
                <a:cs typeface="Calibri" pitchFamily="34" charset="0"/>
              </a:rPr>
              <a:t>We start with the model building process by including all the variables and then using the stepwise removal </a:t>
            </a:r>
          </a:p>
          <a:p>
            <a:r>
              <a:rPr lang="en-US" dirty="0" smtClean="0">
                <a:latin typeface="Calibri" pitchFamily="34" charset="0"/>
                <a:cs typeface="Calibri" pitchFamily="34" charset="0"/>
              </a:rPr>
              <a:t>Insights:</a:t>
            </a:r>
          </a:p>
          <a:p>
            <a:pPr lvl="1"/>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All the variables are significant </a:t>
            </a:r>
            <a:endParaRPr lang="en-US" dirty="0">
              <a:latin typeface="Calibri" pitchFamily="34" charset="0"/>
              <a:cs typeface="Calibri" pitchFamily="34" charset="0"/>
            </a:endParaRPr>
          </a:p>
        </p:txBody>
      </p:sp>
      <p:graphicFrame>
        <p:nvGraphicFramePr>
          <p:cNvPr id="6" name="Table 5"/>
          <p:cNvGraphicFramePr>
            <a:graphicFrameLocks noGrp="1"/>
          </p:cNvGraphicFramePr>
          <p:nvPr/>
        </p:nvGraphicFramePr>
        <p:xfrm>
          <a:off x="2360612" y="3657600"/>
          <a:ext cx="6477000" cy="2057398"/>
        </p:xfrm>
        <a:graphic>
          <a:graphicData uri="http://schemas.openxmlformats.org/drawingml/2006/table">
            <a:tbl>
              <a:tblPr firstRow="1" bandRow="1">
                <a:tableStyleId>{8EC20E35-A176-4012-BC5E-935CFFF8708E}</a:tableStyleId>
              </a:tblPr>
              <a:tblGrid>
                <a:gridCol w="3238500"/>
                <a:gridCol w="3238500"/>
              </a:tblGrid>
              <a:tr h="293914">
                <a:tc>
                  <a:txBody>
                    <a:bodyPr/>
                    <a:lstStyle/>
                    <a:p>
                      <a:pPr algn="ctr" fontAlgn="b"/>
                      <a:r>
                        <a:rPr lang="en-US" sz="1500" b="0" i="0" u="none" strike="noStrike" dirty="0">
                          <a:solidFill>
                            <a:schemeClr val="tx1"/>
                          </a:solidFill>
                          <a:latin typeface="Calibri"/>
                        </a:rPr>
                        <a:t>Variable</a:t>
                      </a:r>
                    </a:p>
                  </a:txBody>
                  <a:tcPr marL="9525" marR="9525" marT="9525" marB="0" anchor="b"/>
                </a:tc>
                <a:tc>
                  <a:txBody>
                    <a:bodyPr/>
                    <a:lstStyle/>
                    <a:p>
                      <a:pPr algn="ctr" fontAlgn="b"/>
                      <a:r>
                        <a:rPr lang="en-US" sz="1500" b="0" i="0" u="none" strike="noStrike" dirty="0">
                          <a:solidFill>
                            <a:schemeClr val="tx1"/>
                          </a:solidFill>
                          <a:latin typeface="Calibri"/>
                        </a:rPr>
                        <a:t>Estimates</a:t>
                      </a:r>
                    </a:p>
                  </a:txBody>
                  <a:tcPr marL="9525" marR="9525" marT="9525" marB="0" anchor="b"/>
                </a:tc>
              </a:tr>
              <a:tr h="293914">
                <a:tc>
                  <a:txBody>
                    <a:bodyPr/>
                    <a:lstStyle/>
                    <a:p>
                      <a:pPr algn="ctr" fontAlgn="b"/>
                      <a:r>
                        <a:rPr lang="en-US" sz="1500" b="0" i="0" u="none" strike="noStrike" dirty="0">
                          <a:solidFill>
                            <a:srgbClr val="000000"/>
                          </a:solidFill>
                          <a:latin typeface="Calibri"/>
                        </a:rPr>
                        <a:t>(Intercept)</a:t>
                      </a:r>
                    </a:p>
                  </a:txBody>
                  <a:tcPr marL="9525" marR="9525" marT="9525" marB="0" anchor="b"/>
                </a:tc>
                <a:tc>
                  <a:txBody>
                    <a:bodyPr/>
                    <a:lstStyle/>
                    <a:p>
                      <a:pPr algn="ctr" fontAlgn="b"/>
                      <a:r>
                        <a:rPr lang="en-US" sz="1500" b="0" i="0" u="none" strike="noStrike" dirty="0">
                          <a:solidFill>
                            <a:srgbClr val="000000"/>
                          </a:solidFill>
                          <a:latin typeface="Calibri"/>
                        </a:rPr>
                        <a:t>-5.50789</a:t>
                      </a:r>
                    </a:p>
                  </a:txBody>
                  <a:tcPr marL="9525" marR="9525" marT="9525" marB="0" anchor="b"/>
                </a:tc>
              </a:tr>
              <a:tr h="293914">
                <a:tc>
                  <a:txBody>
                    <a:bodyPr/>
                    <a:lstStyle/>
                    <a:p>
                      <a:pPr algn="ctr" fontAlgn="b"/>
                      <a:r>
                        <a:rPr lang="en-US" sz="1500" b="0" i="0" u="none" strike="noStrike">
                          <a:solidFill>
                            <a:srgbClr val="000000"/>
                          </a:solidFill>
                          <a:latin typeface="Calibri"/>
                        </a:rPr>
                        <a:t>ContractRenewal1</a:t>
                      </a:r>
                    </a:p>
                  </a:txBody>
                  <a:tcPr marL="9525" marR="9525" marT="9525" marB="0" anchor="b"/>
                </a:tc>
                <a:tc>
                  <a:txBody>
                    <a:bodyPr/>
                    <a:lstStyle/>
                    <a:p>
                      <a:pPr algn="ctr" fontAlgn="b"/>
                      <a:r>
                        <a:rPr lang="en-US" sz="1500" b="0" i="0" u="none" strike="noStrike">
                          <a:solidFill>
                            <a:srgbClr val="000000"/>
                          </a:solidFill>
                          <a:latin typeface="Calibri"/>
                        </a:rPr>
                        <a:t>-1.95892</a:t>
                      </a:r>
                    </a:p>
                  </a:txBody>
                  <a:tcPr marL="9525" marR="9525" marT="9525" marB="0" anchor="b"/>
                </a:tc>
              </a:tr>
              <a:tr h="293914">
                <a:tc>
                  <a:txBody>
                    <a:bodyPr/>
                    <a:lstStyle/>
                    <a:p>
                      <a:pPr algn="ctr" fontAlgn="b"/>
                      <a:r>
                        <a:rPr lang="en-US" sz="1500" b="0" i="0" u="none" strike="noStrike">
                          <a:solidFill>
                            <a:srgbClr val="000000"/>
                          </a:solidFill>
                          <a:latin typeface="Calibri"/>
                        </a:rPr>
                        <a:t>DataPlan1</a:t>
                      </a:r>
                    </a:p>
                  </a:txBody>
                  <a:tcPr marL="9525" marR="9525" marT="9525" marB="0" anchor="b"/>
                </a:tc>
                <a:tc>
                  <a:txBody>
                    <a:bodyPr/>
                    <a:lstStyle/>
                    <a:p>
                      <a:pPr algn="ctr" fontAlgn="b"/>
                      <a:r>
                        <a:rPr lang="en-US" sz="1500" b="0" i="0" u="none" strike="noStrike">
                          <a:solidFill>
                            <a:srgbClr val="000000"/>
                          </a:solidFill>
                          <a:latin typeface="Calibri"/>
                        </a:rPr>
                        <a:t>-1.04312</a:t>
                      </a:r>
                    </a:p>
                  </a:txBody>
                  <a:tcPr marL="9525" marR="9525" marT="9525" marB="0" anchor="b"/>
                </a:tc>
              </a:tr>
              <a:tr h="293914">
                <a:tc>
                  <a:txBody>
                    <a:bodyPr/>
                    <a:lstStyle/>
                    <a:p>
                      <a:pPr algn="ctr" fontAlgn="b"/>
                      <a:r>
                        <a:rPr lang="en-US" sz="1500" b="0" i="0" u="none" strike="noStrike">
                          <a:solidFill>
                            <a:srgbClr val="000000"/>
                          </a:solidFill>
                          <a:latin typeface="Calibri"/>
                        </a:rPr>
                        <a:t>CustServCalls</a:t>
                      </a:r>
                    </a:p>
                  </a:txBody>
                  <a:tcPr marL="9525" marR="9525" marT="9525" marB="0" anchor="b"/>
                </a:tc>
                <a:tc>
                  <a:txBody>
                    <a:bodyPr/>
                    <a:lstStyle/>
                    <a:p>
                      <a:pPr algn="ctr" fontAlgn="b"/>
                      <a:r>
                        <a:rPr lang="en-US" sz="1500" b="0" i="0" u="none" strike="noStrike" dirty="0">
                          <a:solidFill>
                            <a:srgbClr val="000000"/>
                          </a:solidFill>
                          <a:latin typeface="Calibri"/>
                        </a:rPr>
                        <a:t>0.497345</a:t>
                      </a:r>
                    </a:p>
                  </a:txBody>
                  <a:tcPr marL="9525" marR="9525" marT="9525" marB="0" anchor="b"/>
                </a:tc>
              </a:tr>
              <a:tr h="293914">
                <a:tc>
                  <a:txBody>
                    <a:bodyPr/>
                    <a:lstStyle/>
                    <a:p>
                      <a:pPr algn="ctr" fontAlgn="b"/>
                      <a:r>
                        <a:rPr lang="en-US" sz="1500" b="0" i="0" u="none" strike="noStrike" dirty="0" err="1">
                          <a:solidFill>
                            <a:srgbClr val="000000"/>
                          </a:solidFill>
                          <a:latin typeface="Calibri"/>
                        </a:rPr>
                        <a:t>DayMins</a:t>
                      </a:r>
                      <a:endParaRPr lang="en-US" sz="1500" b="0" i="0" u="none" strike="noStrike" dirty="0">
                        <a:solidFill>
                          <a:srgbClr val="000000"/>
                        </a:solidFill>
                        <a:latin typeface="Calibri"/>
                      </a:endParaRPr>
                    </a:p>
                  </a:txBody>
                  <a:tcPr marL="9525" marR="9525" marT="9525" marB="0" anchor="b"/>
                </a:tc>
                <a:tc>
                  <a:txBody>
                    <a:bodyPr/>
                    <a:lstStyle/>
                    <a:p>
                      <a:pPr algn="ctr" fontAlgn="b"/>
                      <a:r>
                        <a:rPr lang="en-US" sz="1500" b="0" i="0" u="none" strike="noStrike">
                          <a:solidFill>
                            <a:srgbClr val="000000"/>
                          </a:solidFill>
                          <a:latin typeface="Calibri"/>
                        </a:rPr>
                        <a:t>0.011923</a:t>
                      </a:r>
                    </a:p>
                  </a:txBody>
                  <a:tcPr marL="9525" marR="9525" marT="9525" marB="0" anchor="b"/>
                </a:tc>
              </a:tr>
              <a:tr h="293914">
                <a:tc>
                  <a:txBody>
                    <a:bodyPr/>
                    <a:lstStyle/>
                    <a:p>
                      <a:pPr algn="ctr" fontAlgn="b"/>
                      <a:r>
                        <a:rPr lang="en-US" sz="1500" b="0" i="0" u="none" strike="noStrike">
                          <a:solidFill>
                            <a:srgbClr val="000000"/>
                          </a:solidFill>
                          <a:latin typeface="Calibri"/>
                        </a:rPr>
                        <a:t>OverageFee</a:t>
                      </a:r>
                    </a:p>
                  </a:txBody>
                  <a:tcPr marL="9525" marR="9525" marT="9525" marB="0" anchor="b"/>
                </a:tc>
                <a:tc>
                  <a:txBody>
                    <a:bodyPr/>
                    <a:lstStyle/>
                    <a:p>
                      <a:pPr algn="ctr" fontAlgn="b"/>
                      <a:r>
                        <a:rPr lang="en-US" sz="1500" b="0" i="0" u="none" strike="noStrike" dirty="0">
                          <a:solidFill>
                            <a:srgbClr val="000000"/>
                          </a:solidFill>
                          <a:latin typeface="Calibri"/>
                        </a:rPr>
                        <a:t>0.130107</a:t>
                      </a:r>
                    </a:p>
                  </a:txBody>
                  <a:tcPr marL="9525" marR="9525" marT="9525" marB="0" anchor="b"/>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1353800" cy="1020762"/>
          </a:xfrm>
        </p:spPr>
        <p:txBody>
          <a:bodyPr/>
          <a:lstStyle/>
          <a:p>
            <a:pPr algn="ctr"/>
            <a:r>
              <a:rPr lang="en-US" dirty="0" smtClean="0">
                <a:latin typeface="Calibri" pitchFamily="34" charset="0"/>
                <a:cs typeface="Calibri" pitchFamily="34" charset="0"/>
              </a:rPr>
              <a:t>Model Statistics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531812" y="1676400"/>
            <a:ext cx="11277600" cy="5181600"/>
          </a:xfrm>
        </p:spPr>
        <p:txBody>
          <a:bodyPr>
            <a:normAutofit/>
          </a:bodyPr>
          <a:lstStyle/>
          <a:p>
            <a:r>
              <a:rPr lang="en-US" sz="2000" dirty="0" smtClean="0">
                <a:latin typeface="Calibri" pitchFamily="34" charset="0"/>
                <a:cs typeface="Calibri" pitchFamily="34" charset="0"/>
              </a:rPr>
              <a:t>Null Deviance – </a:t>
            </a:r>
            <a:r>
              <a:rPr lang="en-US" sz="2000" dirty="0" smtClean="0"/>
              <a:t>Shows how well the response variable is predicted by a model that includes only the intercept (grand mean) </a:t>
            </a:r>
            <a:endParaRPr lang="en-US" sz="2000" dirty="0" smtClean="0">
              <a:latin typeface="Calibri" pitchFamily="34" charset="0"/>
              <a:cs typeface="Calibri" pitchFamily="34" charset="0"/>
            </a:endParaRPr>
          </a:p>
          <a:p>
            <a:pPr lvl="1"/>
            <a:r>
              <a:rPr lang="en-US" dirty="0" smtClean="0">
                <a:latin typeface="Calibri" pitchFamily="34" charset="0"/>
                <a:cs typeface="Calibri" pitchFamily="34" charset="0"/>
              </a:rPr>
              <a:t>Value : 1843.2  on 2332  degrees of freedom</a:t>
            </a:r>
          </a:p>
          <a:p>
            <a:r>
              <a:rPr lang="en-US" sz="2000" dirty="0" smtClean="0">
                <a:latin typeface="Calibri" pitchFamily="34" charset="0"/>
                <a:cs typeface="Calibri" pitchFamily="34" charset="0"/>
              </a:rPr>
              <a:t>Residual Deviance – S</a:t>
            </a:r>
            <a:r>
              <a:rPr lang="en-US" sz="2000" dirty="0" smtClean="0"/>
              <a:t>hows how well the response variable is predicted by a model that includes independent variable</a:t>
            </a:r>
            <a:endParaRPr lang="en-US" sz="2000" dirty="0" smtClean="0">
              <a:latin typeface="Calibri" pitchFamily="34" charset="0"/>
              <a:cs typeface="Calibri" pitchFamily="34" charset="0"/>
            </a:endParaRPr>
          </a:p>
          <a:p>
            <a:pPr lvl="1"/>
            <a:r>
              <a:rPr lang="en-US" dirty="0" smtClean="0">
                <a:latin typeface="Calibri" pitchFamily="34" charset="0"/>
                <a:cs typeface="Calibri" pitchFamily="34" charset="0"/>
              </a:rPr>
              <a:t>Value : 1477.9  on 2326  degrees of freedom</a:t>
            </a:r>
          </a:p>
          <a:p>
            <a:r>
              <a:rPr lang="en-US" sz="2000" dirty="0" smtClean="0">
                <a:latin typeface="Calibri" pitchFamily="34" charset="0"/>
                <a:cs typeface="Calibri" pitchFamily="34" charset="0"/>
              </a:rPr>
              <a:t>Pseudo R2 – 20% of uncertainty produced by intercept model has been calibrated/explained by full model </a:t>
            </a:r>
          </a:p>
          <a:p>
            <a:pPr>
              <a:buNone/>
            </a:pP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Maximum Likelihood Estimator  -  Model 1 fairs better than intercept model</a:t>
            </a:r>
          </a:p>
          <a:p>
            <a:endParaRPr lang="en-US" sz="2000" dirty="0">
              <a:latin typeface="Calibri" pitchFamily="34" charset="0"/>
              <a:cs typeface="Calibri" pitchFamily="34" charset="0"/>
            </a:endParaRPr>
          </a:p>
        </p:txBody>
      </p:sp>
      <p:pic>
        <p:nvPicPr>
          <p:cNvPr id="5" name="Picture 4" descr="2017-02-06.png"/>
          <p:cNvPicPr>
            <a:picLocks noChangeAspect="1"/>
          </p:cNvPicPr>
          <p:nvPr/>
        </p:nvPicPr>
        <p:blipFill>
          <a:blip r:embed="rId2"/>
          <a:stretch>
            <a:fillRect/>
          </a:stretch>
        </p:blipFill>
        <p:spPr>
          <a:xfrm>
            <a:off x="1903412" y="5683403"/>
            <a:ext cx="7818120" cy="1174597"/>
          </a:xfrm>
          <a:prstGeom prst="rect">
            <a:avLst/>
          </a:prstGeom>
        </p:spPr>
      </p:pic>
      <p:pic>
        <p:nvPicPr>
          <p:cNvPr id="7" name="Picture 6" descr="2017-02-06 (1).png"/>
          <p:cNvPicPr>
            <a:picLocks noChangeAspect="1"/>
          </p:cNvPicPr>
          <p:nvPr/>
        </p:nvPicPr>
        <p:blipFill>
          <a:blip r:embed="rId3"/>
          <a:stretch>
            <a:fillRect/>
          </a:stretch>
        </p:blipFill>
        <p:spPr>
          <a:xfrm>
            <a:off x="1751012" y="4419600"/>
            <a:ext cx="7815263" cy="45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1353800" cy="1020762"/>
          </a:xfrm>
        </p:spPr>
        <p:txBody>
          <a:bodyPr/>
          <a:lstStyle/>
          <a:p>
            <a:pPr algn="ctr"/>
            <a:r>
              <a:rPr lang="en-US" dirty="0" smtClean="0">
                <a:latin typeface="Calibri" pitchFamily="34" charset="0"/>
                <a:cs typeface="Calibri" pitchFamily="34" charset="0"/>
              </a:rPr>
              <a:t>Model Evaluation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531812" y="1676400"/>
            <a:ext cx="11277600" cy="5181600"/>
          </a:xfrm>
        </p:spPr>
        <p:txBody>
          <a:bodyPr>
            <a:normAutofit/>
          </a:bodyPr>
          <a:lstStyle/>
          <a:p>
            <a:r>
              <a:rPr lang="en-US" sz="2000" dirty="0" smtClean="0">
                <a:latin typeface="Calibri" pitchFamily="34" charset="0"/>
                <a:cs typeface="Calibri" pitchFamily="34" charset="0"/>
              </a:rPr>
              <a:t>Confusion Matrix </a:t>
            </a:r>
          </a:p>
          <a:p>
            <a:pPr lvl="1"/>
            <a:r>
              <a:rPr lang="en-US" dirty="0" smtClean="0">
                <a:latin typeface="Calibri" pitchFamily="34" charset="0"/>
                <a:cs typeface="Calibri" pitchFamily="34" charset="0"/>
              </a:rPr>
              <a:t>Train </a:t>
            </a:r>
          </a:p>
          <a:p>
            <a:pPr lvl="1"/>
            <a:r>
              <a:rPr lang="en-US" dirty="0" smtClean="0">
                <a:latin typeface="Calibri" pitchFamily="34" charset="0"/>
                <a:cs typeface="Calibri" pitchFamily="34" charset="0"/>
              </a:rPr>
              <a:t>Test </a:t>
            </a:r>
          </a:p>
          <a:p>
            <a:pPr lvl="1"/>
            <a:endParaRPr lang="en-US"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Confusion matrix</a:t>
            </a:r>
          </a:p>
          <a:p>
            <a:r>
              <a:rPr lang="en-US" b="1" dirty="0" err="1" smtClean="0"/>
              <a:t>Mle</a:t>
            </a:r>
            <a:endParaRPr lang="en-US" b="1" dirty="0" smtClean="0"/>
          </a:p>
          <a:p>
            <a:r>
              <a:rPr lang="en-US" b="1" dirty="0" smtClean="0"/>
              <a:t>Pr2</a:t>
            </a:r>
          </a:p>
          <a:p>
            <a:r>
              <a:rPr lang="en-US" dirty="0" smtClean="0"/>
              <a:t>Odds &amp; interpretation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We have a data of customers of a telecom service provider with their mobile service plan, usage, charges and contractual details.</a:t>
            </a:r>
          </a:p>
          <a:p>
            <a:pPr marL="0" indent="0">
              <a:buNone/>
            </a:pPr>
            <a:r>
              <a:rPr lang="en-US" dirty="0">
                <a:latin typeface="Calibri" panose="020F0502020204030204" pitchFamily="34" charset="0"/>
                <a:cs typeface="Calibri" panose="020F0502020204030204" pitchFamily="34" charset="0"/>
              </a:rPr>
              <a:t>The situation is that, we need to find that things which influences a customer to cancel the contract with the company and to build a model to predict the customers who are likely to churn in the future</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31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Summary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8737718"/>
              </p:ext>
            </p:extLst>
          </p:nvPr>
        </p:nvGraphicFramePr>
        <p:xfrm>
          <a:off x="1674812" y="1752600"/>
          <a:ext cx="8991599" cy="4450080"/>
        </p:xfrm>
        <a:graphic>
          <a:graphicData uri="http://schemas.openxmlformats.org/drawingml/2006/table">
            <a:tbl>
              <a:tblPr firstRow="1" bandRow="1">
                <a:tableStyleId>{8EC20E35-A176-4012-BC5E-935CFFF8708E}</a:tableStyleId>
              </a:tblPr>
              <a:tblGrid>
                <a:gridCol w="1926771">
                  <a:extLst>
                    <a:ext uri="{9D8B030D-6E8A-4147-A177-3AD203B41FA5}">
                      <a16:colId xmlns="" xmlns:a16="http://schemas.microsoft.com/office/drawing/2014/main" val="3821628839"/>
                    </a:ext>
                  </a:extLst>
                </a:gridCol>
                <a:gridCol w="1141790">
                  <a:extLst>
                    <a:ext uri="{9D8B030D-6E8A-4147-A177-3AD203B41FA5}">
                      <a16:colId xmlns="" xmlns:a16="http://schemas.microsoft.com/office/drawing/2014/main" val="1234352896"/>
                    </a:ext>
                  </a:extLst>
                </a:gridCol>
                <a:gridCol w="5923038">
                  <a:extLst>
                    <a:ext uri="{9D8B030D-6E8A-4147-A177-3AD203B41FA5}">
                      <a16:colId xmlns="" xmlns:a16="http://schemas.microsoft.com/office/drawing/2014/main" val="4191292085"/>
                    </a:ext>
                  </a:extLst>
                </a:gridCol>
              </a:tblGrid>
              <a:tr h="370840">
                <a:tc>
                  <a:txBody>
                    <a:bodyPr/>
                    <a:lstStyle/>
                    <a:p>
                      <a:r>
                        <a:rPr lang="en-US" dirty="0">
                          <a:latin typeface="Calibri" panose="020F0502020204030204" pitchFamily="34" charset="0"/>
                          <a:cs typeface="Calibri" panose="020F0502020204030204" pitchFamily="34" charset="0"/>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66478881"/>
                  </a:ext>
                </a:extLst>
              </a:tr>
              <a:tr h="370840">
                <a:tc>
                  <a:txBody>
                    <a:bodyPr/>
                    <a:lstStyle/>
                    <a:p>
                      <a:r>
                        <a:rPr lang="en-US" b="1" dirty="0">
                          <a:latin typeface="Calibri" panose="020F0502020204030204" pitchFamily="34" charset="0"/>
                          <a:cs typeface="Calibri" panose="020F0502020204030204" pitchFamily="34" charset="0"/>
                        </a:rPr>
                        <a:t>Churn</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06398879"/>
                  </a:ext>
                </a:extLst>
              </a:tr>
              <a:tr h="370840">
                <a:tc>
                  <a:txBody>
                    <a:bodyPr/>
                    <a:lstStyle/>
                    <a:p>
                      <a:r>
                        <a:rPr lang="en-US" b="1" dirty="0" err="1">
                          <a:latin typeface="Calibri" panose="020F0502020204030204" pitchFamily="34" charset="0"/>
                          <a:cs typeface="Calibri" panose="020F0502020204030204" pitchFamily="34" charset="0"/>
                        </a:rPr>
                        <a:t>AccountWeeks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Contract Period (in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34925959"/>
                  </a:ext>
                </a:extLst>
              </a:tr>
              <a:tr h="370840">
                <a:tc>
                  <a:txBody>
                    <a:bodyPr/>
                    <a:lstStyle/>
                    <a:p>
                      <a:r>
                        <a:rPr lang="en-US" b="1" dirty="0" err="1">
                          <a:latin typeface="Calibri" panose="020F0502020204030204" pitchFamily="34" charset="0"/>
                          <a:cs typeface="Calibri" panose="020F0502020204030204" pitchFamily="34" charset="0"/>
                        </a:rPr>
                        <a:t>ContractRenewal</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Recent contract renewal (1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72418250"/>
                  </a:ext>
                </a:extLst>
              </a:tr>
              <a:tr h="370840">
                <a:tc>
                  <a:txBody>
                    <a:bodyPr/>
                    <a:lstStyle/>
                    <a:p>
                      <a:r>
                        <a:rPr lang="en-US" b="1" dirty="0" err="1">
                          <a:latin typeface="Calibri" panose="020F0502020204030204" pitchFamily="34" charset="0"/>
                          <a:cs typeface="Calibri" panose="020F0502020204030204" pitchFamily="34" charset="0"/>
                        </a:rPr>
                        <a:t>DataPlan</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94019554"/>
                  </a:ext>
                </a:extLst>
              </a:tr>
              <a:tr h="370840">
                <a:tc>
                  <a:txBody>
                    <a:bodyPr/>
                    <a:lstStyle/>
                    <a:p>
                      <a:r>
                        <a:rPr lang="en-US" b="1" dirty="0" err="1">
                          <a:latin typeface="Calibri" panose="020F0502020204030204" pitchFamily="34" charset="0"/>
                          <a:cs typeface="Calibri" panose="020F0502020204030204" pitchFamily="34" charset="0"/>
                        </a:rPr>
                        <a:t>DataUsage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err="1">
                          <a:latin typeface="Calibri" panose="020F0502020204030204" pitchFamily="34" charset="0"/>
                          <a:cs typeface="Calibri" panose="020F0502020204030204" pitchFamily="34" charset="0"/>
                        </a:rPr>
                        <a:t>gb</a:t>
                      </a:r>
                      <a:r>
                        <a:rPr lang="en-US" b="0" i="0" u="none" dirty="0">
                          <a:latin typeface="Calibri" panose="020F0502020204030204" pitchFamily="34" charset="0"/>
                          <a:cs typeface="Calibri" panose="020F0502020204030204" pitchFamily="34" charset="0"/>
                        </a:rPr>
                        <a:t>/month</a:t>
                      </a:r>
                      <a:endParaRPr lang="en-US"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63822110"/>
                  </a:ext>
                </a:extLst>
              </a:tr>
              <a:tr h="370840">
                <a:tc>
                  <a:txBody>
                    <a:bodyPr/>
                    <a:lstStyle/>
                    <a:p>
                      <a:r>
                        <a:rPr lang="en-US" b="1" dirty="0" err="1">
                          <a:latin typeface="Calibri" panose="020F0502020204030204" pitchFamily="34" charset="0"/>
                          <a:cs typeface="Calibri" panose="020F0502020204030204" pitchFamily="34" charset="0"/>
                        </a:rPr>
                        <a:t>CustServCalls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Number of calls to customer </a:t>
                      </a:r>
                      <a:r>
                        <a:rPr lang="en-US" b="0" dirty="0" smtClean="0">
                          <a:latin typeface="Calibri" panose="020F0502020204030204" pitchFamily="34" charset="0"/>
                          <a:cs typeface="Calibri" panose="020F0502020204030204" pitchFamily="34" charset="0"/>
                        </a:rPr>
                        <a:t>service</a:t>
                      </a:r>
                      <a:endParaRPr lang="en-US"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58539373"/>
                  </a:ext>
                </a:extLst>
              </a:tr>
              <a:tr h="370840">
                <a:tc>
                  <a:txBody>
                    <a:bodyPr/>
                    <a:lstStyle/>
                    <a:p>
                      <a:r>
                        <a:rPr lang="en-US" b="1" dirty="0" err="1">
                          <a:latin typeface="Calibri" panose="020F0502020204030204" pitchFamily="34" charset="0"/>
                          <a:cs typeface="Calibri" panose="020F0502020204030204" pitchFamily="34" charset="0"/>
                        </a:rPr>
                        <a:t>DayMins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Average call time (minutes/month)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85675683"/>
                  </a:ext>
                </a:extLst>
              </a:tr>
              <a:tr h="370840">
                <a:tc>
                  <a:txBody>
                    <a:bodyPr/>
                    <a:lstStyle/>
                    <a:p>
                      <a:r>
                        <a:rPr lang="en-US" b="1" dirty="0" err="1">
                          <a:latin typeface="Calibri" panose="020F0502020204030204" pitchFamily="34" charset="0"/>
                          <a:cs typeface="Calibri" panose="020F0502020204030204" pitchFamily="34" charset="0"/>
                        </a:rPr>
                        <a:t>DayCalls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Average call count (calls/month)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80060206"/>
                  </a:ext>
                </a:extLst>
              </a:tr>
              <a:tr h="370840">
                <a:tc>
                  <a:txBody>
                    <a:bodyPr/>
                    <a:lstStyle/>
                    <a:p>
                      <a:r>
                        <a:rPr lang="en-US" b="1" dirty="0" err="1">
                          <a:latin typeface="Calibri" panose="020F0502020204030204" pitchFamily="34" charset="0"/>
                          <a:cs typeface="Calibri" panose="020F0502020204030204" pitchFamily="34" charset="0"/>
                        </a:rPr>
                        <a:t>MonthlyCharge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Average monthly bill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95436754"/>
                  </a:ext>
                </a:extLst>
              </a:tr>
              <a:tr h="370840">
                <a:tc>
                  <a:txBody>
                    <a:bodyPr/>
                    <a:lstStyle/>
                    <a:p>
                      <a:r>
                        <a:rPr lang="en-US" b="1" dirty="0" err="1">
                          <a:latin typeface="Calibri" panose="020F0502020204030204" pitchFamily="34" charset="0"/>
                          <a:cs typeface="Calibri" panose="020F0502020204030204" pitchFamily="34" charset="0"/>
                        </a:rPr>
                        <a:t>OverageFee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largest </a:t>
                      </a:r>
                      <a:r>
                        <a:rPr lang="en-US" b="0" dirty="0" smtClean="0">
                          <a:latin typeface="Calibri" panose="020F0502020204030204" pitchFamily="34" charset="0"/>
                          <a:cs typeface="Calibri" panose="020F0502020204030204" pitchFamily="34" charset="0"/>
                        </a:rPr>
                        <a:t>over usage </a:t>
                      </a:r>
                      <a:r>
                        <a:rPr lang="en-US" b="0" dirty="0">
                          <a:latin typeface="Calibri" panose="020F0502020204030204" pitchFamily="34" charset="0"/>
                          <a:cs typeface="Calibri" panose="020F0502020204030204" pitchFamily="34" charset="0"/>
                        </a:rPr>
                        <a:t>fee in last 12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95945459"/>
                  </a:ext>
                </a:extLst>
              </a:tr>
              <a:tr h="370840">
                <a:tc>
                  <a:txBody>
                    <a:bodyPr/>
                    <a:lstStyle/>
                    <a:p>
                      <a:r>
                        <a:rPr lang="en-US" b="1" dirty="0" err="1">
                          <a:latin typeface="Calibri" panose="020F0502020204030204" pitchFamily="34" charset="0"/>
                          <a:cs typeface="Calibri" panose="020F0502020204030204" pitchFamily="34" charset="0"/>
                        </a:rPr>
                        <a:t>RoamMins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average number of roaming minutes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61931111"/>
                  </a:ext>
                </a:extLst>
              </a:tr>
            </a:tbl>
          </a:graphicData>
        </a:graphic>
      </p:graphicFrame>
    </p:spTree>
    <p:extLst>
      <p:ext uri="{BB962C8B-B14F-4D97-AF65-F5344CB8AC3E}">
        <p14:creationId xmlns:p14="http://schemas.microsoft.com/office/powerpoint/2010/main" val="30338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a:t>
            </a:r>
            <a:r>
              <a:rPr lang="en-US" dirty="0" smtClean="0">
                <a:latin typeface="Calibri" panose="020F0502020204030204" pitchFamily="34" charset="0"/>
                <a:cs typeface="Calibri" panose="020F0502020204030204" pitchFamily="34" charset="0"/>
              </a:rPr>
              <a:t>Summary (cont..)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alibri" panose="020F0502020204030204" pitchFamily="34" charset="0"/>
                <a:cs typeface="Calibri" panose="020F0502020204030204" pitchFamily="34" charset="0"/>
              </a:rPr>
              <a:t>Dimension:</a:t>
            </a:r>
          </a:p>
          <a:p>
            <a:pPr marL="0" indent="0">
              <a:buNone/>
            </a:pPr>
            <a:endParaRPr lang="en-US"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80635941"/>
              </p:ext>
            </p:extLst>
          </p:nvPr>
        </p:nvGraphicFramePr>
        <p:xfrm>
          <a:off x="760412" y="2286000"/>
          <a:ext cx="2819400" cy="1112520"/>
        </p:xfrm>
        <a:graphic>
          <a:graphicData uri="http://schemas.openxmlformats.org/drawingml/2006/table">
            <a:tbl>
              <a:tblPr firstRow="1" bandRow="1">
                <a:tableStyleId>{8EC20E35-A176-4012-BC5E-935CFFF8708E}</a:tableStyleId>
              </a:tblPr>
              <a:tblGrid>
                <a:gridCol w="1219200">
                  <a:extLst>
                    <a:ext uri="{9D8B030D-6E8A-4147-A177-3AD203B41FA5}">
                      <a16:colId xmlns="" xmlns:a16="http://schemas.microsoft.com/office/drawing/2014/main" val="89174872"/>
                    </a:ext>
                  </a:extLst>
                </a:gridCol>
                <a:gridCol w="1600200">
                  <a:extLst>
                    <a:ext uri="{9D8B030D-6E8A-4147-A177-3AD203B41FA5}">
                      <a16:colId xmlns="" xmlns:a16="http://schemas.microsoft.com/office/drawing/2014/main" val="2024510712"/>
                    </a:ext>
                  </a:extLst>
                </a:gridCol>
              </a:tblGrid>
              <a:tr h="370840">
                <a:tc>
                  <a:txBody>
                    <a:bodyPr/>
                    <a:lstStyle/>
                    <a:p>
                      <a:endParaRPr lang="en-US"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libri" panose="020F0502020204030204" pitchFamily="34" charset="0"/>
                          <a:cs typeface="Calibri" panose="020F0502020204030204" pitchFamily="34" charset="0"/>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54896182"/>
                  </a:ext>
                </a:extLst>
              </a:tr>
              <a:tr h="370840">
                <a:tc>
                  <a:txBody>
                    <a:bodyPr/>
                    <a:lstStyle/>
                    <a:p>
                      <a:r>
                        <a:rPr lang="en-US" dirty="0">
                          <a:latin typeface="Calibri" panose="020F0502020204030204" pitchFamily="34" charset="0"/>
                          <a:cs typeface="Calibri" panose="020F0502020204030204" pitchFamily="34" charset="0"/>
                        </a:rPr>
                        <a:t>Rows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93761771"/>
                  </a:ext>
                </a:extLst>
              </a:tr>
              <a:tr h="370840">
                <a:tc>
                  <a:txBody>
                    <a:bodyPr/>
                    <a:lstStyle/>
                    <a:p>
                      <a:r>
                        <a:rPr lang="en-US" dirty="0">
                          <a:latin typeface="Calibri" panose="020F0502020204030204" pitchFamily="34" charset="0"/>
                          <a:cs typeface="Calibri" panose="020F0502020204030204" pitchFamily="34" charset="0"/>
                        </a:rPr>
                        <a:t>Columns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5630026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4034385"/>
              </p:ext>
            </p:extLst>
          </p:nvPr>
        </p:nvGraphicFramePr>
        <p:xfrm>
          <a:off x="760411" y="3657600"/>
          <a:ext cx="11049001" cy="2661285"/>
        </p:xfrm>
        <a:graphic>
          <a:graphicData uri="http://schemas.openxmlformats.org/drawingml/2006/table">
            <a:tbl>
              <a:tblPr firstRow="1" bandRow="1">
                <a:tableStyleId>{8EC20E35-A176-4012-BC5E-935CFFF8708E}</a:tableStyleId>
              </a:tblPr>
              <a:tblGrid>
                <a:gridCol w="633382">
                  <a:extLst>
                    <a:ext uri="{9D8B030D-6E8A-4147-A177-3AD203B41FA5}">
                      <a16:colId xmlns="" xmlns:a16="http://schemas.microsoft.com/office/drawing/2014/main" val="4157217579"/>
                    </a:ext>
                  </a:extLst>
                </a:gridCol>
                <a:gridCol w="1126012">
                  <a:extLst>
                    <a:ext uri="{9D8B030D-6E8A-4147-A177-3AD203B41FA5}">
                      <a16:colId xmlns="" xmlns:a16="http://schemas.microsoft.com/office/drawing/2014/main" val="1453801303"/>
                    </a:ext>
                  </a:extLst>
                </a:gridCol>
                <a:gridCol w="1490312">
                  <a:extLst>
                    <a:ext uri="{9D8B030D-6E8A-4147-A177-3AD203B41FA5}">
                      <a16:colId xmlns="" xmlns:a16="http://schemas.microsoft.com/office/drawing/2014/main" val="3430269016"/>
                    </a:ext>
                  </a:extLst>
                </a:gridCol>
                <a:gridCol w="768113">
                  <a:extLst>
                    <a:ext uri="{9D8B030D-6E8A-4147-A177-3AD203B41FA5}">
                      <a16:colId xmlns="" xmlns:a16="http://schemas.microsoft.com/office/drawing/2014/main" val="2920168633"/>
                    </a:ext>
                  </a:extLst>
                </a:gridCol>
                <a:gridCol w="1004455">
                  <a:extLst>
                    <a:ext uri="{9D8B030D-6E8A-4147-A177-3AD203B41FA5}">
                      <a16:colId xmlns="" xmlns:a16="http://schemas.microsoft.com/office/drawing/2014/main" val="2869847144"/>
                    </a:ext>
                  </a:extLst>
                </a:gridCol>
                <a:gridCol w="1188276">
                  <a:extLst>
                    <a:ext uri="{9D8B030D-6E8A-4147-A177-3AD203B41FA5}">
                      <a16:colId xmlns="" xmlns:a16="http://schemas.microsoft.com/office/drawing/2014/main" val="2801134597"/>
                    </a:ext>
                  </a:extLst>
                </a:gridCol>
                <a:gridCol w="722157">
                  <a:extLst>
                    <a:ext uri="{9D8B030D-6E8A-4147-A177-3AD203B41FA5}">
                      <a16:colId xmlns="" xmlns:a16="http://schemas.microsoft.com/office/drawing/2014/main" val="1200817481"/>
                    </a:ext>
                  </a:extLst>
                </a:gridCol>
                <a:gridCol w="866588">
                  <a:extLst>
                    <a:ext uri="{9D8B030D-6E8A-4147-A177-3AD203B41FA5}">
                      <a16:colId xmlns="" xmlns:a16="http://schemas.microsoft.com/office/drawing/2014/main" val="1821130602"/>
                    </a:ext>
                  </a:extLst>
                </a:gridCol>
                <a:gridCol w="1155451">
                  <a:extLst>
                    <a:ext uri="{9D8B030D-6E8A-4147-A177-3AD203B41FA5}">
                      <a16:colId xmlns="" xmlns:a16="http://schemas.microsoft.com/office/drawing/2014/main" val="2931628738"/>
                    </a:ext>
                  </a:extLst>
                </a:gridCol>
                <a:gridCol w="1011019">
                  <a:extLst>
                    <a:ext uri="{9D8B030D-6E8A-4147-A177-3AD203B41FA5}">
                      <a16:colId xmlns="" xmlns:a16="http://schemas.microsoft.com/office/drawing/2014/main" val="2606126703"/>
                    </a:ext>
                  </a:extLst>
                </a:gridCol>
                <a:gridCol w="1083236">
                  <a:extLst>
                    <a:ext uri="{9D8B030D-6E8A-4147-A177-3AD203B41FA5}">
                      <a16:colId xmlns="" xmlns:a16="http://schemas.microsoft.com/office/drawing/2014/main" val="935259843"/>
                    </a:ext>
                  </a:extLst>
                </a:gridCol>
              </a:tblGrid>
              <a:tr h="391795">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Churn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Account Weeks</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Contract Renewal</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Data Plan</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Data Usage</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err="1" smtClean="0">
                          <a:solidFill>
                            <a:schemeClr val="lt1"/>
                          </a:solidFill>
                          <a:latin typeface="Calibri" panose="020F0502020204030204" pitchFamily="34" charset="0"/>
                          <a:ea typeface="+mn-ea"/>
                          <a:cs typeface="Calibri" panose="020F0502020204030204" pitchFamily="34" charset="0"/>
                        </a:rPr>
                        <a:t>Cust</a:t>
                      </a:r>
                      <a:r>
                        <a:rPr lang="en-US" sz="1400" b="1" kern="1200" dirty="0" smtClean="0">
                          <a:solidFill>
                            <a:schemeClr val="lt1"/>
                          </a:solidFill>
                          <a:latin typeface="Calibri" panose="020F0502020204030204" pitchFamily="34" charset="0"/>
                          <a:ea typeface="+mn-ea"/>
                          <a:cs typeface="Calibri" panose="020F0502020204030204" pitchFamily="34" charset="0"/>
                        </a:rPr>
                        <a:t> </a:t>
                      </a:r>
                      <a:r>
                        <a:rPr lang="en-US" sz="1400" b="1" kern="1200" dirty="0" err="1" smtClean="0">
                          <a:solidFill>
                            <a:schemeClr val="lt1"/>
                          </a:solidFill>
                          <a:latin typeface="Calibri" panose="020F0502020204030204" pitchFamily="34" charset="0"/>
                          <a:ea typeface="+mn-ea"/>
                          <a:cs typeface="Calibri" panose="020F0502020204030204" pitchFamily="34" charset="0"/>
                        </a:rPr>
                        <a:t>Serv</a:t>
                      </a:r>
                      <a:r>
                        <a:rPr lang="en-US" sz="1400" b="1" kern="1200" dirty="0" smtClean="0">
                          <a:solidFill>
                            <a:schemeClr val="lt1"/>
                          </a:solidFill>
                          <a:latin typeface="Calibri" panose="020F0502020204030204" pitchFamily="34" charset="0"/>
                          <a:ea typeface="+mn-ea"/>
                          <a:cs typeface="Calibri" panose="020F0502020204030204" pitchFamily="34" charset="0"/>
                        </a:rPr>
                        <a:t> Calls</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Day Mins</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Day Calls</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Monthly Charge</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Overage Fee</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smtClean="0">
                          <a:solidFill>
                            <a:schemeClr val="lt1"/>
                          </a:solidFill>
                          <a:latin typeface="Calibri" panose="020F0502020204030204" pitchFamily="34" charset="0"/>
                          <a:ea typeface="+mn-ea"/>
                          <a:cs typeface="Calibri" panose="020F0502020204030204" pitchFamily="34" charset="0"/>
                        </a:rPr>
                        <a:t>Roam Mins</a:t>
                      </a:r>
                      <a:endParaRPr lang="en-US" sz="1400" b="1" kern="1200" dirty="0">
                        <a:solidFill>
                          <a:schemeClr val="lt1"/>
                        </a:solidFill>
                        <a:latin typeface="Calibri" panose="020F0502020204030204" pitchFamily="34" charset="0"/>
                        <a:ea typeface="+mn-ea"/>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51428510"/>
                  </a:ext>
                </a:extLst>
              </a:tr>
              <a:tr h="370840">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9.87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95725331"/>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161.6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9.78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76174184"/>
                  </a:ext>
                </a:extLst>
              </a:tr>
              <a:tr h="370840">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6.06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3329023"/>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299.4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91257735"/>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7.42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00501257"/>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55652477"/>
                  </a:ext>
                </a:extLst>
              </a:tr>
            </a:tbl>
          </a:graphicData>
        </a:graphic>
      </p:graphicFrame>
    </p:spTree>
    <p:extLst>
      <p:ext uri="{BB962C8B-B14F-4D97-AF65-F5344CB8AC3E}">
        <p14:creationId xmlns:p14="http://schemas.microsoft.com/office/powerpoint/2010/main" val="42435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Exploratory Data Analysis</a:t>
            </a:r>
            <a:endParaRPr lang="en-US" dirty="0"/>
          </a:p>
        </p:txBody>
      </p:sp>
      <p:sp>
        <p:nvSpPr>
          <p:cNvPr id="3" name="Content Placeholder 2"/>
          <p:cNvSpPr>
            <a:spLocks noGrp="1"/>
          </p:cNvSpPr>
          <p:nvPr>
            <p:ph idx="1"/>
          </p:nvPr>
        </p:nvSpPr>
        <p:spPr/>
        <p:txBody>
          <a:bodyPr/>
          <a:lstStyle/>
          <a:p>
            <a:pPr marL="0" indent="0">
              <a:buNone/>
            </a:pPr>
            <a:r>
              <a:rPr lang="en-US" dirty="0">
                <a:latin typeface="Calibri" pitchFamily="34" charset="0"/>
                <a:cs typeface="Calibri" pitchFamily="34" charset="0"/>
              </a:rPr>
              <a:t>Findings:</a:t>
            </a:r>
          </a:p>
          <a:p>
            <a:pPr lvl="1"/>
            <a:r>
              <a:rPr lang="en-US" dirty="0">
                <a:latin typeface="Calibri" pitchFamily="34" charset="0"/>
                <a:cs typeface="Calibri" pitchFamily="34" charset="0"/>
              </a:rPr>
              <a:t>The data shows that there has been recent renewal of contract </a:t>
            </a:r>
          </a:p>
          <a:p>
            <a:pPr lvl="1"/>
            <a:r>
              <a:rPr lang="en-US" dirty="0">
                <a:latin typeface="Calibri" pitchFamily="34" charset="0"/>
                <a:cs typeface="Calibri" pitchFamily="34" charset="0"/>
              </a:rPr>
              <a:t>Majority of the customers did not opt for a data subscription, this is also matching with the data usage graph as most of the customers have zero data usage</a:t>
            </a:r>
          </a:p>
          <a:p>
            <a:pPr lvl="1"/>
            <a:r>
              <a:rPr lang="en-US" dirty="0">
                <a:latin typeface="Calibri" pitchFamily="34" charset="0"/>
                <a:cs typeface="Calibri" pitchFamily="34" charset="0"/>
              </a:rPr>
              <a:t>Less number of customer service calls are being made by customers</a:t>
            </a:r>
          </a:p>
          <a:p>
            <a:pPr marL="0" indent="0">
              <a:buNone/>
            </a:pPr>
            <a:endParaRPr lang="en-US" dirty="0">
              <a:latin typeface="Calibri" pitchFamily="34" charset="0"/>
              <a:cs typeface="Calibri" pitchFamily="34" charset="0"/>
            </a:endParaRPr>
          </a:p>
        </p:txBody>
      </p:sp>
      <p:pic>
        <p:nvPicPr>
          <p:cNvPr id="4" name="Picture 3" descr="Picture1.png"/>
          <p:cNvPicPr>
            <a:picLocks noChangeAspect="1"/>
          </p:cNvPicPr>
          <p:nvPr/>
        </p:nvPicPr>
        <p:blipFill>
          <a:blip r:embed="rId2"/>
          <a:stretch>
            <a:fillRect/>
          </a:stretch>
        </p:blipFill>
        <p:spPr>
          <a:xfrm>
            <a:off x="531812" y="3429000"/>
            <a:ext cx="11201400" cy="3352800"/>
          </a:xfrm>
          <a:prstGeom prst="rect">
            <a:avLst/>
          </a:prstGeom>
        </p:spPr>
      </p:pic>
    </p:spTree>
    <p:extLst>
      <p:ext uri="{BB962C8B-B14F-4D97-AF65-F5344CB8AC3E}">
        <p14:creationId xmlns:p14="http://schemas.microsoft.com/office/powerpoint/2010/main" val="19414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Bi-variate Analysis</a:t>
            </a:r>
            <a:endParaRPr lang="en-US" dirty="0"/>
          </a:p>
        </p:txBody>
      </p:sp>
      <p:sp>
        <p:nvSpPr>
          <p:cNvPr id="3" name="Content Placeholder 2"/>
          <p:cNvSpPr>
            <a:spLocks noGrp="1"/>
          </p:cNvSpPr>
          <p:nvPr>
            <p:ph idx="1"/>
          </p:nvPr>
        </p:nvSpPr>
        <p:spPr/>
        <p:txBody>
          <a:bodyPr/>
          <a:lstStyle/>
          <a:p>
            <a:pPr marL="0" indent="0">
              <a:buNone/>
            </a:pPr>
            <a:r>
              <a:rPr lang="en-US" dirty="0">
                <a:latin typeface="Calibri" pitchFamily="34" charset="0"/>
                <a:cs typeface="Calibri" pitchFamily="34" charset="0"/>
              </a:rPr>
              <a:t>Insights:</a:t>
            </a:r>
          </a:p>
          <a:p>
            <a:pPr lvl="1"/>
            <a:r>
              <a:rPr lang="en-US" dirty="0">
                <a:latin typeface="Calibri" pitchFamily="34" charset="0"/>
                <a:cs typeface="Calibri" pitchFamily="34" charset="0"/>
              </a:rPr>
              <a:t>Customers who have recently renewed the subscription have lesser propensity to churn</a:t>
            </a:r>
          </a:p>
          <a:p>
            <a:pPr lvl="1"/>
            <a:r>
              <a:rPr lang="en-US" dirty="0">
                <a:latin typeface="Calibri" pitchFamily="34" charset="0"/>
                <a:cs typeface="Calibri" pitchFamily="34" charset="0"/>
              </a:rPr>
              <a:t>Propensity to churn is high among customers who have not subscribed for data plan</a:t>
            </a:r>
          </a:p>
          <a:p>
            <a:pPr lvl="1"/>
            <a:r>
              <a:rPr lang="en-US" dirty="0">
                <a:latin typeface="Calibri" pitchFamily="34" charset="0"/>
                <a:cs typeface="Calibri" pitchFamily="34" charset="0"/>
              </a:rPr>
              <a:t>Out of the active data plan users, low data usage indicates that the customer has high probability to churn</a:t>
            </a:r>
          </a:p>
          <a:p>
            <a:pPr lvl="1"/>
            <a:r>
              <a:rPr lang="en-US" dirty="0">
                <a:latin typeface="Calibri" pitchFamily="34" charset="0"/>
                <a:cs typeface="Calibri" pitchFamily="34" charset="0"/>
              </a:rPr>
              <a:t> Customers who have more day call min per month are more likely to churn this could be due to weak network forcing them to talk for more min in order to convey a message</a:t>
            </a:r>
          </a:p>
          <a:p>
            <a:pPr marL="0" indent="0">
              <a:buNone/>
            </a:pPr>
            <a:endParaRPr lang="en-US" dirty="0">
              <a:latin typeface="Calibri" pitchFamily="34" charset="0"/>
              <a:cs typeface="Calibri" pitchFamily="34" charset="0"/>
            </a:endParaRPr>
          </a:p>
        </p:txBody>
      </p:sp>
      <p:pic>
        <p:nvPicPr>
          <p:cNvPr id="5" name="Picture 4" descr="PLot4.jpeg"/>
          <p:cNvPicPr>
            <a:picLocks noChangeAspect="1"/>
          </p:cNvPicPr>
          <p:nvPr/>
        </p:nvPicPr>
        <p:blipFill>
          <a:blip r:embed="rId2"/>
          <a:stretch>
            <a:fillRect/>
          </a:stretch>
        </p:blipFill>
        <p:spPr>
          <a:xfrm>
            <a:off x="9066212" y="4127661"/>
            <a:ext cx="2898648" cy="2730339"/>
          </a:xfrm>
          <a:prstGeom prst="rect">
            <a:avLst/>
          </a:prstGeom>
        </p:spPr>
      </p:pic>
      <p:pic>
        <p:nvPicPr>
          <p:cNvPr id="6" name="Picture 5" descr="PLot_3.jpeg"/>
          <p:cNvPicPr>
            <a:picLocks noChangeAspect="1"/>
          </p:cNvPicPr>
          <p:nvPr/>
        </p:nvPicPr>
        <p:blipFill>
          <a:blip r:embed="rId3"/>
          <a:stretch>
            <a:fillRect/>
          </a:stretch>
        </p:blipFill>
        <p:spPr>
          <a:xfrm>
            <a:off x="6246812" y="4127660"/>
            <a:ext cx="2898648" cy="2730340"/>
          </a:xfrm>
          <a:prstGeom prst="rect">
            <a:avLst/>
          </a:prstGeom>
        </p:spPr>
      </p:pic>
      <p:pic>
        <p:nvPicPr>
          <p:cNvPr id="7" name="Picture 6" descr="PLot_2.jpeg"/>
          <p:cNvPicPr>
            <a:picLocks noChangeAspect="1"/>
          </p:cNvPicPr>
          <p:nvPr/>
        </p:nvPicPr>
        <p:blipFill>
          <a:blip r:embed="rId4"/>
          <a:stretch>
            <a:fillRect/>
          </a:stretch>
        </p:blipFill>
        <p:spPr>
          <a:xfrm>
            <a:off x="3351212" y="4127661"/>
            <a:ext cx="2898648" cy="2730339"/>
          </a:xfrm>
          <a:prstGeom prst="rect">
            <a:avLst/>
          </a:prstGeom>
        </p:spPr>
      </p:pic>
      <p:pic>
        <p:nvPicPr>
          <p:cNvPr id="8" name="Picture 7" descr="Plot_1.jpeg"/>
          <p:cNvPicPr>
            <a:picLocks noChangeAspect="1"/>
          </p:cNvPicPr>
          <p:nvPr/>
        </p:nvPicPr>
        <p:blipFill>
          <a:blip r:embed="rId5"/>
          <a:stretch>
            <a:fillRect/>
          </a:stretch>
        </p:blipFill>
        <p:spPr>
          <a:xfrm>
            <a:off x="455612" y="4130532"/>
            <a:ext cx="2895600" cy="2727468"/>
          </a:xfrm>
          <a:prstGeom prst="rect">
            <a:avLst/>
          </a:prstGeom>
        </p:spPr>
      </p:pic>
    </p:spTree>
    <p:extLst>
      <p:ext uri="{BB962C8B-B14F-4D97-AF65-F5344CB8AC3E}">
        <p14:creationId xmlns:p14="http://schemas.microsoft.com/office/powerpoint/2010/main" val="20484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12188825" cy="1020762"/>
          </a:xfrm>
        </p:spPr>
        <p:txBody>
          <a:bodyPr/>
          <a:lstStyle/>
          <a:p>
            <a:pPr algn="ctr"/>
            <a:r>
              <a:rPr lang="en-US" dirty="0" smtClean="0">
                <a:latin typeface="Calibri" pitchFamily="34" charset="0"/>
                <a:cs typeface="Calibri" pitchFamily="34" charset="0"/>
              </a:rPr>
              <a:t>Bi-</a:t>
            </a:r>
            <a:r>
              <a:rPr lang="en-US" dirty="0" err="1" smtClean="0">
                <a:latin typeface="Calibri" pitchFamily="34" charset="0"/>
                <a:cs typeface="Calibri" pitchFamily="34" charset="0"/>
              </a:rPr>
              <a:t>Variate</a:t>
            </a:r>
            <a:r>
              <a:rPr lang="en-US" dirty="0" smtClean="0">
                <a:latin typeface="Calibri" pitchFamily="34" charset="0"/>
                <a:cs typeface="Calibri" pitchFamily="34" charset="0"/>
              </a:rPr>
              <a:t> Analysis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03211" y="1676400"/>
            <a:ext cx="11658601" cy="5181600"/>
          </a:xfrm>
        </p:spPr>
        <p:txBody>
          <a:bodyPr/>
          <a:lstStyle/>
          <a:p>
            <a:r>
              <a:rPr lang="en-US" dirty="0" smtClean="0">
                <a:latin typeface="Calibri" pitchFamily="34" charset="0"/>
                <a:cs typeface="Calibri" pitchFamily="34" charset="0"/>
              </a:rPr>
              <a:t>Insights:</a:t>
            </a:r>
          </a:p>
          <a:p>
            <a:pPr lvl="1"/>
            <a:r>
              <a:rPr lang="en-US" dirty="0" smtClean="0">
                <a:latin typeface="Calibri" pitchFamily="34" charset="0"/>
                <a:cs typeface="Calibri" pitchFamily="34" charset="0"/>
              </a:rPr>
              <a:t>Customers who have recently renewed the subscription have lesser propensity to churn</a:t>
            </a:r>
          </a:p>
          <a:p>
            <a:pPr lvl="1"/>
            <a:r>
              <a:rPr lang="en-US" dirty="0" smtClean="0">
                <a:latin typeface="Calibri" pitchFamily="34" charset="0"/>
                <a:cs typeface="Calibri" pitchFamily="34" charset="0"/>
              </a:rPr>
              <a:t>Propensity to churn is high among customers who have not subscribed for data plan</a:t>
            </a:r>
          </a:p>
          <a:p>
            <a:pPr lvl="1"/>
            <a:r>
              <a:rPr lang="en-US" dirty="0" smtClean="0">
                <a:latin typeface="Calibri" pitchFamily="34" charset="0"/>
                <a:cs typeface="Calibri" pitchFamily="34" charset="0"/>
              </a:rPr>
              <a:t>Out of the active data plan users, low data usage indicates that the customer has high probability to churn</a:t>
            </a:r>
          </a:p>
          <a:p>
            <a:pPr lvl="1"/>
            <a:r>
              <a:rPr lang="en-US" dirty="0" smtClean="0">
                <a:latin typeface="Calibri" pitchFamily="34" charset="0"/>
                <a:cs typeface="Calibri" pitchFamily="34" charset="0"/>
              </a:rPr>
              <a:t> Customers who have more day call min per month are more likely to churn this could be due to weak network forcing them to talk for more min in order to convey a message</a:t>
            </a:r>
          </a:p>
          <a:p>
            <a:pPr lvl="1">
              <a:buNone/>
            </a:pPr>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lvl="1"/>
            <a:endParaRPr lang="en-US" dirty="0">
              <a:latin typeface="Calibri" pitchFamily="34" charset="0"/>
              <a:cs typeface="Calibri" pitchFamily="34" charset="0"/>
            </a:endParaRPr>
          </a:p>
        </p:txBody>
      </p:sp>
      <p:pic>
        <p:nvPicPr>
          <p:cNvPr id="4" name="Picture 3" descr="PLot4.jpeg"/>
          <p:cNvPicPr>
            <a:picLocks noChangeAspect="1"/>
          </p:cNvPicPr>
          <p:nvPr/>
        </p:nvPicPr>
        <p:blipFill>
          <a:blip r:embed="rId2"/>
          <a:stretch>
            <a:fillRect/>
          </a:stretch>
        </p:blipFill>
        <p:spPr>
          <a:xfrm>
            <a:off x="9066212" y="4127661"/>
            <a:ext cx="2898648" cy="2730339"/>
          </a:xfrm>
          <a:prstGeom prst="rect">
            <a:avLst/>
          </a:prstGeom>
        </p:spPr>
      </p:pic>
      <p:pic>
        <p:nvPicPr>
          <p:cNvPr id="5" name="Picture 4" descr="PLot_3.jpeg"/>
          <p:cNvPicPr>
            <a:picLocks noChangeAspect="1"/>
          </p:cNvPicPr>
          <p:nvPr/>
        </p:nvPicPr>
        <p:blipFill>
          <a:blip r:embed="rId3"/>
          <a:stretch>
            <a:fillRect/>
          </a:stretch>
        </p:blipFill>
        <p:spPr>
          <a:xfrm>
            <a:off x="6246812" y="4127660"/>
            <a:ext cx="2898648" cy="2730340"/>
          </a:xfrm>
          <a:prstGeom prst="rect">
            <a:avLst/>
          </a:prstGeom>
        </p:spPr>
      </p:pic>
      <p:pic>
        <p:nvPicPr>
          <p:cNvPr id="6" name="Picture 5" descr="PLot_2.jpeg"/>
          <p:cNvPicPr>
            <a:picLocks noChangeAspect="1"/>
          </p:cNvPicPr>
          <p:nvPr/>
        </p:nvPicPr>
        <p:blipFill>
          <a:blip r:embed="rId4"/>
          <a:stretch>
            <a:fillRect/>
          </a:stretch>
        </p:blipFill>
        <p:spPr>
          <a:xfrm>
            <a:off x="3351212" y="4127661"/>
            <a:ext cx="2898648" cy="2730339"/>
          </a:xfrm>
          <a:prstGeom prst="rect">
            <a:avLst/>
          </a:prstGeom>
        </p:spPr>
      </p:pic>
      <p:pic>
        <p:nvPicPr>
          <p:cNvPr id="7" name="Picture 6" descr="Plot_1.jpeg"/>
          <p:cNvPicPr>
            <a:picLocks noChangeAspect="1"/>
          </p:cNvPicPr>
          <p:nvPr/>
        </p:nvPicPr>
        <p:blipFill>
          <a:blip r:embed="rId5"/>
          <a:stretch>
            <a:fillRect/>
          </a:stretch>
        </p:blipFill>
        <p:spPr>
          <a:xfrm>
            <a:off x="455612" y="4130532"/>
            <a:ext cx="2895600" cy="272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74638"/>
            <a:ext cx="11582400" cy="1020762"/>
          </a:xfrm>
        </p:spPr>
        <p:txBody>
          <a:bodyPr/>
          <a:lstStyle/>
          <a:p>
            <a:pPr algn="ctr"/>
            <a:r>
              <a:rPr lang="en-US" dirty="0" smtClean="0">
                <a:latin typeface="Calibri" pitchFamily="34" charset="0"/>
                <a:cs typeface="Calibri" pitchFamily="34" charset="0"/>
              </a:rPr>
              <a:t>Hypothesis Testing &amp; IOV</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79412" y="1905000"/>
            <a:ext cx="11506200" cy="4724400"/>
          </a:xfrm>
        </p:spPr>
        <p:txBody>
          <a:bodyPr>
            <a:noAutofit/>
          </a:bodyPr>
          <a:lstStyle/>
          <a:p>
            <a:r>
              <a:rPr lang="en-US" sz="2000" dirty="0" smtClean="0">
                <a:latin typeface="Calibri" pitchFamily="34" charset="0"/>
                <a:cs typeface="Calibri" pitchFamily="34" charset="0"/>
              </a:rPr>
              <a:t>Calculation Weight of evidence for the categorical variables indicates:</a:t>
            </a:r>
          </a:p>
          <a:p>
            <a:pPr>
              <a:buNone/>
            </a:pPr>
            <a:endParaRPr lang="en-US" sz="2000"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a:buNone/>
            </a:pP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Based on t-test on the continuous variables we notice that only few variables have a significant difference between group mean across the churn value of 0 &amp; 1</a:t>
            </a:r>
          </a:p>
          <a:p>
            <a:pPr lvl="1"/>
            <a:r>
              <a:rPr lang="en-US" dirty="0" smtClean="0">
                <a:latin typeface="Calibri" pitchFamily="34" charset="0"/>
                <a:cs typeface="Calibri" pitchFamily="34" charset="0"/>
              </a:rPr>
              <a:t>Data Usage</a:t>
            </a:r>
          </a:p>
          <a:p>
            <a:pPr lvl="1"/>
            <a:r>
              <a:rPr lang="en-US" dirty="0" smtClean="0">
                <a:latin typeface="Calibri" pitchFamily="34" charset="0"/>
                <a:cs typeface="Calibri" pitchFamily="34" charset="0"/>
              </a:rPr>
              <a:t>Average call time (minutes/month)</a:t>
            </a:r>
          </a:p>
          <a:p>
            <a:pPr lvl="1"/>
            <a:r>
              <a:rPr lang="en-US" dirty="0" smtClean="0">
                <a:latin typeface="Calibri" pitchFamily="34" charset="0"/>
                <a:cs typeface="Calibri" pitchFamily="34" charset="0"/>
              </a:rPr>
              <a:t>Average monthly bill amount</a:t>
            </a:r>
          </a:p>
          <a:p>
            <a:pPr lvl="1"/>
            <a:r>
              <a:rPr lang="en-US" dirty="0" smtClean="0">
                <a:latin typeface="Calibri" pitchFamily="34" charset="0"/>
                <a:cs typeface="Calibri" pitchFamily="34" charset="0"/>
              </a:rPr>
              <a:t>largest over usage fee in last 12 months</a:t>
            </a:r>
          </a:p>
          <a:p>
            <a:pPr lvl="1"/>
            <a:r>
              <a:rPr lang="en-US" dirty="0" smtClean="0">
                <a:latin typeface="Calibri" pitchFamily="34" charset="0"/>
                <a:cs typeface="Calibri" pitchFamily="34" charset="0"/>
              </a:rPr>
              <a:t>average number of roaming minutes</a:t>
            </a:r>
          </a:p>
          <a:p>
            <a:pPr lvl="1"/>
            <a:r>
              <a:rPr lang="en-US" dirty="0" smtClean="0">
                <a:latin typeface="Calibri" pitchFamily="34" charset="0"/>
                <a:cs typeface="Calibri" pitchFamily="34" charset="0"/>
              </a:rPr>
              <a:t>Number of calls to customer service</a:t>
            </a:r>
          </a:p>
          <a:p>
            <a:pPr lvl="1"/>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p:txBody>
      </p:sp>
      <p:graphicFrame>
        <p:nvGraphicFramePr>
          <p:cNvPr id="4" name="Table 3"/>
          <p:cNvGraphicFramePr>
            <a:graphicFrameLocks noGrp="1"/>
          </p:cNvGraphicFramePr>
          <p:nvPr/>
        </p:nvGraphicFramePr>
        <p:xfrm>
          <a:off x="3198812" y="2286000"/>
          <a:ext cx="3786895" cy="1336040"/>
        </p:xfrm>
        <a:graphic>
          <a:graphicData uri="http://schemas.openxmlformats.org/drawingml/2006/table">
            <a:tbl>
              <a:tblPr firstRow="1" bandRow="1">
                <a:tableStyleId>{8EC20E35-A176-4012-BC5E-935CFFF8708E}</a:tableStyleId>
              </a:tblPr>
              <a:tblGrid>
                <a:gridCol w="2057400"/>
                <a:gridCol w="1729495"/>
              </a:tblGrid>
              <a:tr h="421640">
                <a:tc>
                  <a:txBody>
                    <a:bodyPr/>
                    <a:lstStyle/>
                    <a:p>
                      <a:pPr algn="ctr"/>
                      <a:r>
                        <a:rPr lang="en-US" dirty="0" smtClean="0"/>
                        <a:t>Variable Name</a:t>
                      </a:r>
                      <a:endParaRPr lang="en-US" dirty="0"/>
                    </a:p>
                  </a:txBody>
                  <a:tcPr/>
                </a:tc>
                <a:tc>
                  <a:txBody>
                    <a:bodyPr/>
                    <a:lstStyle/>
                    <a:p>
                      <a:pPr algn="ctr"/>
                      <a:r>
                        <a:rPr lang="en-US" dirty="0" smtClean="0"/>
                        <a:t>IV</a:t>
                      </a:r>
                      <a:endParaRPr lang="en-US" dirty="0"/>
                    </a:p>
                  </a:txBody>
                  <a:tcPr/>
                </a:tc>
              </a:tr>
              <a:tr h="492760">
                <a:tc>
                  <a:txBody>
                    <a:bodyPr/>
                    <a:lstStyle/>
                    <a:p>
                      <a:pPr algn="ctr"/>
                      <a:r>
                        <a:rPr lang="en-US" dirty="0" smtClean="0"/>
                        <a:t>Contract</a:t>
                      </a:r>
                      <a:r>
                        <a:rPr lang="en-US" baseline="0" dirty="0" smtClean="0"/>
                        <a:t> Renewal</a:t>
                      </a:r>
                      <a:endParaRPr lang="en-US" dirty="0"/>
                    </a:p>
                  </a:txBody>
                  <a:tcPr/>
                </a:tc>
                <a:tc>
                  <a:txBody>
                    <a:bodyPr/>
                    <a:lstStyle/>
                    <a:p>
                      <a:pPr algn="ctr"/>
                      <a:r>
                        <a:rPr lang="en-US" dirty="0" smtClean="0"/>
                        <a:t>37.9</a:t>
                      </a:r>
                      <a:endParaRPr lang="en-US" dirty="0"/>
                    </a:p>
                  </a:txBody>
                  <a:tcPr/>
                </a:tc>
              </a:tr>
              <a:tr h="421640">
                <a:tc>
                  <a:txBody>
                    <a:bodyPr/>
                    <a:lstStyle/>
                    <a:p>
                      <a:pPr algn="ctr"/>
                      <a:r>
                        <a:rPr lang="en-US" dirty="0" smtClean="0"/>
                        <a:t>Data Plan</a:t>
                      </a:r>
                      <a:endParaRPr lang="en-US" dirty="0"/>
                    </a:p>
                  </a:txBody>
                  <a:tcPr/>
                </a:tc>
                <a:tc>
                  <a:txBody>
                    <a:bodyPr/>
                    <a:lstStyle/>
                    <a:p>
                      <a:pPr algn="ctr"/>
                      <a:r>
                        <a:rPr lang="en-US" dirty="0" smtClean="0"/>
                        <a:t>9.7</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1353800" cy="1020762"/>
          </a:xfrm>
        </p:spPr>
        <p:txBody>
          <a:bodyPr/>
          <a:lstStyle/>
          <a:p>
            <a:pPr algn="ctr"/>
            <a:r>
              <a:rPr lang="en-US" dirty="0" smtClean="0">
                <a:latin typeface="Calibri" pitchFamily="34" charset="0"/>
                <a:cs typeface="Calibri" pitchFamily="34" charset="0"/>
              </a:rPr>
              <a:t>Data Sampling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531812" y="1905000"/>
            <a:ext cx="11277600" cy="4495800"/>
          </a:xfrm>
        </p:spPr>
        <p:txBody>
          <a:bodyPr/>
          <a:lstStyle/>
          <a:p>
            <a:r>
              <a:rPr lang="en-US" dirty="0" smtClean="0">
                <a:latin typeface="Calibri" pitchFamily="34" charset="0"/>
                <a:cs typeface="Calibri" pitchFamily="34" charset="0"/>
              </a:rPr>
              <a:t>The data is split into Development and Hold out sample by using SRS at 70-30 split</a:t>
            </a:r>
          </a:p>
          <a:p>
            <a:r>
              <a:rPr lang="en-US" dirty="0" smtClean="0">
                <a:latin typeface="Calibri" pitchFamily="34" charset="0"/>
                <a:cs typeface="Calibri" pitchFamily="34" charset="0"/>
              </a:rPr>
              <a:t>The churn percentage in each sample is as follows</a:t>
            </a:r>
          </a:p>
          <a:p>
            <a:pPr lvl="1"/>
            <a:endParaRPr lang="en-US" dirty="0">
              <a:latin typeface="Calibri" pitchFamily="34" charset="0"/>
              <a:cs typeface="Calibri" pitchFamily="34" charset="0"/>
            </a:endParaRPr>
          </a:p>
        </p:txBody>
      </p:sp>
      <p:graphicFrame>
        <p:nvGraphicFramePr>
          <p:cNvPr id="5" name="Table 4"/>
          <p:cNvGraphicFramePr>
            <a:graphicFrameLocks noGrp="1"/>
          </p:cNvGraphicFramePr>
          <p:nvPr/>
        </p:nvGraphicFramePr>
        <p:xfrm>
          <a:off x="1446212" y="3352800"/>
          <a:ext cx="8125884" cy="1483360"/>
        </p:xfrm>
        <a:graphic>
          <a:graphicData uri="http://schemas.openxmlformats.org/drawingml/2006/table">
            <a:tbl>
              <a:tblPr firstRow="1" bandRow="1">
                <a:tableStyleId>{8EC20E35-A176-4012-BC5E-935CFFF8708E}</a:tableStyleId>
              </a:tblPr>
              <a:tblGrid>
                <a:gridCol w="2708628"/>
                <a:gridCol w="2708628"/>
                <a:gridCol w="2708628"/>
              </a:tblGrid>
              <a:tr h="370840">
                <a:tc>
                  <a:txBody>
                    <a:bodyPr/>
                    <a:lstStyle/>
                    <a:p>
                      <a:r>
                        <a:rPr lang="en-US" dirty="0" smtClean="0"/>
                        <a:t>Sample</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Complete</a:t>
                      </a:r>
                      <a:r>
                        <a:rPr lang="en-US" baseline="0" dirty="0" smtClean="0"/>
                        <a:t> Data</a:t>
                      </a:r>
                      <a:endParaRPr lang="en-US" dirty="0"/>
                    </a:p>
                  </a:txBody>
                  <a:tcPr/>
                </a:tc>
                <a:tc>
                  <a:txBody>
                    <a:bodyPr/>
                    <a:lstStyle/>
                    <a:p>
                      <a:r>
                        <a:rPr lang="en-US" dirty="0" smtClean="0"/>
                        <a:t>86%</a:t>
                      </a:r>
                      <a:endParaRPr lang="en-US" dirty="0"/>
                    </a:p>
                  </a:txBody>
                  <a:tcPr/>
                </a:tc>
                <a:tc>
                  <a:txBody>
                    <a:bodyPr/>
                    <a:lstStyle/>
                    <a:p>
                      <a:r>
                        <a:rPr lang="en-US" dirty="0" smtClean="0"/>
                        <a:t>14%</a:t>
                      </a:r>
                      <a:endParaRPr lang="en-US" dirty="0"/>
                    </a:p>
                  </a:txBody>
                  <a:tcPr/>
                </a:tc>
              </a:tr>
              <a:tr h="370840">
                <a:tc>
                  <a:txBody>
                    <a:bodyPr/>
                    <a:lstStyle/>
                    <a:p>
                      <a:r>
                        <a:rPr lang="en-US" dirty="0" smtClean="0"/>
                        <a:t>Development Sample</a:t>
                      </a:r>
                      <a:endParaRPr lang="en-US" dirty="0"/>
                    </a:p>
                  </a:txBody>
                  <a:tcPr/>
                </a:tc>
                <a:tc>
                  <a:txBody>
                    <a:bodyPr/>
                    <a:lstStyle/>
                    <a:p>
                      <a:r>
                        <a:rPr lang="en-US" dirty="0" smtClean="0"/>
                        <a:t>87%</a:t>
                      </a:r>
                      <a:endParaRPr lang="en-US" dirty="0"/>
                    </a:p>
                  </a:txBody>
                  <a:tcPr/>
                </a:tc>
                <a:tc>
                  <a:txBody>
                    <a:bodyPr/>
                    <a:lstStyle/>
                    <a:p>
                      <a:r>
                        <a:rPr lang="en-US" dirty="0" smtClean="0"/>
                        <a:t>13%</a:t>
                      </a:r>
                      <a:endParaRPr lang="en-US" dirty="0"/>
                    </a:p>
                  </a:txBody>
                  <a:tcPr/>
                </a:tc>
              </a:tr>
              <a:tr h="370840">
                <a:tc>
                  <a:txBody>
                    <a:bodyPr/>
                    <a:lstStyle/>
                    <a:p>
                      <a:r>
                        <a:rPr lang="en-US" dirty="0" smtClean="0"/>
                        <a:t>Testing Sample</a:t>
                      </a:r>
                      <a:endParaRPr lang="en-US" dirty="0"/>
                    </a:p>
                  </a:txBody>
                  <a:tcPr/>
                </a:tc>
                <a:tc>
                  <a:txBody>
                    <a:bodyPr/>
                    <a:lstStyle/>
                    <a:p>
                      <a:r>
                        <a:rPr lang="en-US" dirty="0" smtClean="0"/>
                        <a:t>83%</a:t>
                      </a:r>
                      <a:endParaRPr lang="en-US" dirty="0"/>
                    </a:p>
                  </a:txBody>
                  <a:tcPr/>
                </a:tc>
                <a:tc>
                  <a:txBody>
                    <a:bodyPr/>
                    <a:lstStyle/>
                    <a:p>
                      <a:r>
                        <a:rPr lang="en-US" dirty="0" smtClean="0"/>
                        <a:t>17%</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955</TotalTime>
  <Words>720</Words>
  <Application>Microsoft Office PowerPoint</Application>
  <PresentationFormat>Custom</PresentationFormat>
  <Paragraphs>220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Churn Analysis</vt:lpstr>
      <vt:lpstr>Problem Statement</vt:lpstr>
      <vt:lpstr>Data Summary</vt:lpstr>
      <vt:lpstr>Data Summary (cont..)</vt:lpstr>
      <vt:lpstr>Exploratory Data Analysis</vt:lpstr>
      <vt:lpstr>Bi-variate Analysis</vt:lpstr>
      <vt:lpstr>Bi-Variate Analysis </vt:lpstr>
      <vt:lpstr>Hypothesis Testing &amp; IOV</vt:lpstr>
      <vt:lpstr>Data Sampling</vt:lpstr>
      <vt:lpstr>Model Building</vt:lpstr>
      <vt:lpstr>Model Statistics </vt:lpstr>
      <vt:lpstr>Model Evaluation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Vignesh Venugopal</dc:creator>
  <cp:lastModifiedBy>Vicky</cp:lastModifiedBy>
  <cp:revision>97</cp:revision>
  <dcterms:created xsi:type="dcterms:W3CDTF">2017-02-06T06:36:37Z</dcterms:created>
  <dcterms:modified xsi:type="dcterms:W3CDTF">2017-02-07T03:16:24Z</dcterms:modified>
</cp:coreProperties>
</file>