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gM6VNHpDPnSK9aWOWxRBT33mzR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42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 name="Google Shape;4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 name="Google Shape;45;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13f1784c4c_0_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13f1784c4c_0_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9" name="Google Shape;129;g113f1784c4c_0_9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13f1784c4c_0_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13f1784c4c_0_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100"/>
              <a:buFont typeface="Arial"/>
              <a:buNone/>
            </a:pPr>
            <a:r>
              <a:rPr lang="en-US"/>
              <a:t>Both examples call a method twice, first when the page loads, and once again when the user clicks a button.</a:t>
            </a:r>
            <a:endParaRPr/>
          </a:p>
          <a:p>
            <a:pPr marL="0" lvl="0" indent="0" algn="l" rtl="0">
              <a:spcBef>
                <a:spcPts val="360"/>
              </a:spcBef>
              <a:spcAft>
                <a:spcPts val="0"/>
              </a:spcAft>
              <a:buClr>
                <a:schemeClr val="dk1"/>
              </a:buClr>
              <a:buSzPts val="1100"/>
              <a:buFont typeface="Arial"/>
              <a:buNone/>
            </a:pPr>
            <a:endParaRPr/>
          </a:p>
          <a:p>
            <a:pPr marL="0" lvl="0" indent="0" algn="l" rtl="0">
              <a:spcBef>
                <a:spcPts val="360"/>
              </a:spcBef>
              <a:spcAft>
                <a:spcPts val="0"/>
              </a:spcAft>
              <a:buClr>
                <a:schemeClr val="dk1"/>
              </a:buClr>
              <a:buSzPts val="1100"/>
              <a:buFont typeface="Arial"/>
              <a:buNone/>
            </a:pPr>
            <a:r>
              <a:rPr lang="en-US"/>
              <a:t>The result shows that the first example returns two different objects (window and button), and the second example returns the window object twice, because the window object is the "owner" of the function.</a:t>
            </a:r>
            <a:endParaRPr/>
          </a:p>
          <a:p>
            <a:pPr marL="0" lvl="0" indent="0" algn="l" rtl="0">
              <a:spcBef>
                <a:spcPts val="360"/>
              </a:spcBef>
              <a:spcAft>
                <a:spcPts val="0"/>
              </a:spcAft>
              <a:buNone/>
            </a:pPr>
            <a:endParaRPr/>
          </a:p>
        </p:txBody>
      </p:sp>
      <p:sp>
        <p:nvSpPr>
          <p:cNvPr id="137" name="Google Shape;137;g113f1784c4c_0_10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13f1784c4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13f1784c4c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6" name="Google Shape;56;g113f1784c4c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13f1784c4c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13f1784c4c_0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4" name="Google Shape;64;g113f1784c4c_0_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13f1784c4c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13f1784c4c_0_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a:t>As you can see, (a, b) =&gt; a + b means a function that accepts two arguments named a and b. Upon the execution, it evaluates the expression a + b and returns the result.</a:t>
            </a:r>
            <a:endParaRPr/>
          </a:p>
        </p:txBody>
      </p:sp>
      <p:sp>
        <p:nvSpPr>
          <p:cNvPr id="76" name="Google Shape;76;g113f1784c4c_0_2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13f1784c4c_0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13f1784c4c_0_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4" name="Google Shape;84;g113f1784c4c_0_3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13f1784c4c_0_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13f1784c4c_0_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a:t>They are very convenient for simple one-line actions</a:t>
            </a:r>
            <a:endParaRPr/>
          </a:p>
        </p:txBody>
      </p:sp>
      <p:sp>
        <p:nvSpPr>
          <p:cNvPr id="97" name="Google Shape;97;g113f1784c4c_0_5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13f1784c4c_0_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13f1784c4c_0_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a:t>Sometimes we need something a little bit more complex, like multiple expressions or statements. It is also possible, but we should enclose them in curly braces. Then use a normal return within them.</a:t>
            </a:r>
            <a:endParaRPr/>
          </a:p>
        </p:txBody>
      </p:sp>
      <p:sp>
        <p:nvSpPr>
          <p:cNvPr id="105" name="Google Shape;105;g113f1784c4c_0_6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13f1784c4c_0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13f1784c4c_0_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3" name="Google Shape;113;g113f1784c4c_0_7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3f1784c4c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13f1784c4c_0_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1" name="Google Shape;121;g113f1784c4c_0_8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4"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4"/>
          <p:cNvGrpSpPr/>
          <p:nvPr/>
        </p:nvGrpSpPr>
        <p:grpSpPr>
          <a:xfrm>
            <a:off x="6146800" y="0"/>
            <a:ext cx="2997200" cy="876300"/>
            <a:chOff x="6096000" y="3924300"/>
            <a:chExt cx="2997200" cy="876300"/>
          </a:xfrm>
        </p:grpSpPr>
        <p:sp>
          <p:nvSpPr>
            <p:cNvPr id="27" name="Google Shape;27;p4"/>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8" name="Google Shape;28;p4"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4"/>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30" name="Google Shape;30;p4"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4"/>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1pPr>
            <a:lvl2pPr marL="914400" lvl="1"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2pPr>
            <a:lvl3pPr marL="1371600" lvl="2"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3pPr>
            <a:lvl4pPr marL="1828800" lvl="3"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4pPr>
            <a:lvl5pPr marL="2286000" lvl="4"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1">
                <a:solidFill>
                  <a:srgbClr val="0070C0"/>
                </a:solidFill>
                <a:latin typeface="Times New Roman"/>
                <a:ea typeface="Times New Roman"/>
                <a:cs typeface="Times New Roman"/>
                <a:sym typeface="Times New Roman"/>
              </a:defRPr>
            </a:lvl1pPr>
            <a:lvl2pPr marL="0" lvl="1" indent="0" algn="r">
              <a:spcBef>
                <a:spcPts val="0"/>
              </a:spcBef>
              <a:spcAft>
                <a:spcPts val="0"/>
              </a:spcAft>
              <a:buNone/>
              <a:defRPr sz="1200" b="1">
                <a:solidFill>
                  <a:srgbClr val="0070C0"/>
                </a:solidFill>
                <a:latin typeface="Times New Roman"/>
                <a:ea typeface="Times New Roman"/>
                <a:cs typeface="Times New Roman"/>
                <a:sym typeface="Times New Roman"/>
              </a:defRPr>
            </a:lvl2pPr>
            <a:lvl3pPr marL="0" lvl="2" indent="0" algn="r">
              <a:spcBef>
                <a:spcPts val="0"/>
              </a:spcBef>
              <a:spcAft>
                <a:spcPts val="0"/>
              </a:spcAft>
              <a:buNone/>
              <a:defRPr sz="1200" b="1">
                <a:solidFill>
                  <a:srgbClr val="0070C0"/>
                </a:solidFill>
                <a:latin typeface="Times New Roman"/>
                <a:ea typeface="Times New Roman"/>
                <a:cs typeface="Times New Roman"/>
                <a:sym typeface="Times New Roman"/>
              </a:defRPr>
            </a:lvl3pPr>
            <a:lvl4pPr marL="0" lvl="3" indent="0" algn="r">
              <a:spcBef>
                <a:spcPts val="0"/>
              </a:spcBef>
              <a:spcAft>
                <a:spcPts val="0"/>
              </a:spcAft>
              <a:buNone/>
              <a:defRPr sz="1200" b="1">
                <a:solidFill>
                  <a:srgbClr val="0070C0"/>
                </a:solidFill>
                <a:latin typeface="Times New Roman"/>
                <a:ea typeface="Times New Roman"/>
                <a:cs typeface="Times New Roman"/>
                <a:sym typeface="Times New Roman"/>
              </a:defRPr>
            </a:lvl4pPr>
            <a:lvl5pPr marL="0" lvl="4" indent="0" algn="r">
              <a:spcBef>
                <a:spcPts val="0"/>
              </a:spcBef>
              <a:spcAft>
                <a:spcPts val="0"/>
              </a:spcAft>
              <a:buNone/>
              <a:defRPr sz="1200" b="1">
                <a:solidFill>
                  <a:srgbClr val="0070C0"/>
                </a:solidFill>
                <a:latin typeface="Times New Roman"/>
                <a:ea typeface="Times New Roman"/>
                <a:cs typeface="Times New Roman"/>
                <a:sym typeface="Times New Roman"/>
              </a:defRPr>
            </a:lvl5pPr>
            <a:lvl6pPr marL="0" lvl="5" indent="0" algn="r">
              <a:spcBef>
                <a:spcPts val="0"/>
              </a:spcBef>
              <a:spcAft>
                <a:spcPts val="0"/>
              </a:spcAft>
              <a:buNone/>
              <a:defRPr sz="1200" b="1">
                <a:solidFill>
                  <a:srgbClr val="0070C0"/>
                </a:solidFill>
                <a:latin typeface="Times New Roman"/>
                <a:ea typeface="Times New Roman"/>
                <a:cs typeface="Times New Roman"/>
                <a:sym typeface="Times New Roman"/>
              </a:defRPr>
            </a:lvl6pPr>
            <a:lvl7pPr marL="0" lvl="6" indent="0" algn="r">
              <a:spcBef>
                <a:spcPts val="0"/>
              </a:spcBef>
              <a:spcAft>
                <a:spcPts val="0"/>
              </a:spcAft>
              <a:buNone/>
              <a:defRPr sz="1200" b="1">
                <a:solidFill>
                  <a:srgbClr val="0070C0"/>
                </a:solidFill>
                <a:latin typeface="Times New Roman"/>
                <a:ea typeface="Times New Roman"/>
                <a:cs typeface="Times New Roman"/>
                <a:sym typeface="Times New Roman"/>
              </a:defRPr>
            </a:lvl7pPr>
            <a:lvl8pPr marL="0" lvl="7" indent="0" algn="r">
              <a:spcBef>
                <a:spcPts val="0"/>
              </a:spcBef>
              <a:spcAft>
                <a:spcPts val="0"/>
              </a:spcAft>
              <a:buNone/>
              <a:defRPr sz="1200" b="1">
                <a:solidFill>
                  <a:srgbClr val="0070C0"/>
                </a:solidFill>
                <a:latin typeface="Times New Roman"/>
                <a:ea typeface="Times New Roman"/>
                <a:cs typeface="Times New Roman"/>
                <a:sym typeface="Times New Roman"/>
              </a:defRPr>
            </a:lvl8pPr>
            <a:lvl9pPr marL="0" lvl="8" indent="0" algn="r">
              <a:spcBef>
                <a:spcPts val="0"/>
              </a:spcBef>
              <a:spcAft>
                <a:spcPts val="0"/>
              </a:spcAft>
              <a:buNone/>
              <a:defRPr sz="1200" b="1">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
        <p:cNvGrpSpPr/>
        <p:nvPr/>
      </p:nvGrpSpPr>
      <p:grpSpPr>
        <a:xfrm>
          <a:off x="0" y="0"/>
          <a:ext cx="0" cy="0"/>
          <a:chOff x="0" y="0"/>
          <a:chExt cx="0" cy="0"/>
        </a:xfrm>
      </p:grpSpPr>
      <p:sp>
        <p:nvSpPr>
          <p:cNvPr id="37" name="Google Shape;37;p5"/>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b="1">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5"/>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9" name="Google Shape;39;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1">
                <a:solidFill>
                  <a:srgbClr val="0070C0"/>
                </a:solidFill>
                <a:latin typeface="Times New Roman"/>
                <a:ea typeface="Times New Roman"/>
                <a:cs typeface="Times New Roman"/>
                <a:sym typeface="Times New Roman"/>
              </a:defRPr>
            </a:lvl1pPr>
            <a:lvl2pPr marL="0" lvl="1" indent="0" algn="r">
              <a:spcBef>
                <a:spcPts val="0"/>
              </a:spcBef>
              <a:spcAft>
                <a:spcPts val="0"/>
              </a:spcAft>
              <a:buNone/>
              <a:defRPr sz="1200" b="1">
                <a:solidFill>
                  <a:srgbClr val="0070C0"/>
                </a:solidFill>
                <a:latin typeface="Times New Roman"/>
                <a:ea typeface="Times New Roman"/>
                <a:cs typeface="Times New Roman"/>
                <a:sym typeface="Times New Roman"/>
              </a:defRPr>
            </a:lvl2pPr>
            <a:lvl3pPr marL="0" lvl="2" indent="0" algn="r">
              <a:spcBef>
                <a:spcPts val="0"/>
              </a:spcBef>
              <a:spcAft>
                <a:spcPts val="0"/>
              </a:spcAft>
              <a:buNone/>
              <a:defRPr sz="1200" b="1">
                <a:solidFill>
                  <a:srgbClr val="0070C0"/>
                </a:solidFill>
                <a:latin typeface="Times New Roman"/>
                <a:ea typeface="Times New Roman"/>
                <a:cs typeface="Times New Roman"/>
                <a:sym typeface="Times New Roman"/>
              </a:defRPr>
            </a:lvl3pPr>
            <a:lvl4pPr marL="0" lvl="3" indent="0" algn="r">
              <a:spcBef>
                <a:spcPts val="0"/>
              </a:spcBef>
              <a:spcAft>
                <a:spcPts val="0"/>
              </a:spcAft>
              <a:buNone/>
              <a:defRPr sz="1200" b="1">
                <a:solidFill>
                  <a:srgbClr val="0070C0"/>
                </a:solidFill>
                <a:latin typeface="Times New Roman"/>
                <a:ea typeface="Times New Roman"/>
                <a:cs typeface="Times New Roman"/>
                <a:sym typeface="Times New Roman"/>
              </a:defRPr>
            </a:lvl4pPr>
            <a:lvl5pPr marL="0" lvl="4" indent="0" algn="r">
              <a:spcBef>
                <a:spcPts val="0"/>
              </a:spcBef>
              <a:spcAft>
                <a:spcPts val="0"/>
              </a:spcAft>
              <a:buNone/>
              <a:defRPr sz="1200" b="1">
                <a:solidFill>
                  <a:srgbClr val="0070C0"/>
                </a:solidFill>
                <a:latin typeface="Times New Roman"/>
                <a:ea typeface="Times New Roman"/>
                <a:cs typeface="Times New Roman"/>
                <a:sym typeface="Times New Roman"/>
              </a:defRPr>
            </a:lvl5pPr>
            <a:lvl6pPr marL="0" lvl="5" indent="0" algn="r">
              <a:spcBef>
                <a:spcPts val="0"/>
              </a:spcBef>
              <a:spcAft>
                <a:spcPts val="0"/>
              </a:spcAft>
              <a:buNone/>
              <a:defRPr sz="1200" b="1">
                <a:solidFill>
                  <a:srgbClr val="0070C0"/>
                </a:solidFill>
                <a:latin typeface="Times New Roman"/>
                <a:ea typeface="Times New Roman"/>
                <a:cs typeface="Times New Roman"/>
                <a:sym typeface="Times New Roman"/>
              </a:defRPr>
            </a:lvl6pPr>
            <a:lvl7pPr marL="0" lvl="6" indent="0" algn="r">
              <a:spcBef>
                <a:spcPts val="0"/>
              </a:spcBef>
              <a:spcAft>
                <a:spcPts val="0"/>
              </a:spcAft>
              <a:buNone/>
              <a:defRPr sz="1200" b="1">
                <a:solidFill>
                  <a:srgbClr val="0070C0"/>
                </a:solidFill>
                <a:latin typeface="Times New Roman"/>
                <a:ea typeface="Times New Roman"/>
                <a:cs typeface="Times New Roman"/>
                <a:sym typeface="Times New Roman"/>
              </a:defRPr>
            </a:lvl7pPr>
            <a:lvl8pPr marL="0" lvl="7" indent="0" algn="r">
              <a:spcBef>
                <a:spcPts val="0"/>
              </a:spcBef>
              <a:spcAft>
                <a:spcPts val="0"/>
              </a:spcAft>
              <a:buNone/>
              <a:defRPr sz="1200" b="1">
                <a:solidFill>
                  <a:srgbClr val="0070C0"/>
                </a:solidFill>
                <a:latin typeface="Times New Roman"/>
                <a:ea typeface="Times New Roman"/>
                <a:cs typeface="Times New Roman"/>
                <a:sym typeface="Times New Roman"/>
              </a:defRPr>
            </a:lvl8pPr>
            <a:lvl9pPr marL="0" lvl="8" indent="0" algn="r">
              <a:spcBef>
                <a:spcPts val="0"/>
              </a:spcBef>
              <a:spcAft>
                <a:spcPts val="0"/>
              </a:spcAft>
              <a:buNone/>
              <a:defRPr sz="1200" b="1">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3"/>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i="0" u="none" strike="noStrike" cap="none">
                <a:solidFill>
                  <a:srgbClr val="0070C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i="0" u="none" strike="noStrike" cap="none">
                <a:solidFill>
                  <a:srgbClr val="0070C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1pPr>
            <a:lvl2pPr marL="0" marR="0" lvl="1"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2pPr>
            <a:lvl3pPr marL="0" marR="0" lvl="2"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3pPr>
            <a:lvl4pPr marL="0" marR="0" lvl="3"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4pPr>
            <a:lvl5pPr marL="0" marR="0" lvl="4"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5pPr>
            <a:lvl6pPr marL="0" marR="0" lvl="5"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6pPr>
            <a:lvl7pPr marL="0" marR="0" lvl="6"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7pPr>
            <a:lvl8pPr marL="0" marR="0" lvl="7"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8pPr>
            <a:lvl9pPr marL="0" marR="0" lvl="8"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3"/>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3"/>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 name="Google Shape;17;p3"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pic>
        <p:nvPicPr>
          <p:cNvPr id="18" name="Google Shape;18;p3"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grpSp>
        <p:nvGrpSpPr>
          <p:cNvPr id="19" name="Google Shape;19;p3"/>
          <p:cNvGrpSpPr/>
          <p:nvPr/>
        </p:nvGrpSpPr>
        <p:grpSpPr>
          <a:xfrm>
            <a:off x="6146800" y="0"/>
            <a:ext cx="2997200" cy="876300"/>
            <a:chOff x="6096000" y="3924300"/>
            <a:chExt cx="2997200" cy="876300"/>
          </a:xfrm>
        </p:grpSpPr>
        <p:sp>
          <p:nvSpPr>
            <p:cNvPr id="20" name="Google Shape;20;p3"/>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1" name="Google Shape;21;p3" descr="LOGO.gif"/>
            <p:cNvPicPr preferRelativeResize="0"/>
            <p:nvPr/>
          </p:nvPicPr>
          <p:blipFill rotWithShape="1">
            <a:blip r:embed="rId4">
              <a:alphaModFix/>
            </a:blip>
            <a:srcRect b="10713"/>
            <a:stretch/>
          </p:blipFill>
          <p:spPr>
            <a:xfrm>
              <a:off x="6502400" y="4152900"/>
              <a:ext cx="2057400" cy="635000"/>
            </a:xfrm>
            <a:prstGeom prst="rect">
              <a:avLst/>
            </a:prstGeom>
            <a:noFill/>
            <a:ln>
              <a:noFill/>
            </a:ln>
          </p:spPr>
        </p:pic>
        <p:sp>
          <p:nvSpPr>
            <p:cNvPr id="22" name="Google Shape;22;p3"/>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23" name="Google Shape;23;p3" descr="logo.jpg"/>
          <p:cNvPicPr preferRelativeResize="0"/>
          <p:nvPr/>
        </p:nvPicPr>
        <p:blipFill rotWithShape="1">
          <a:blip r:embed="rId5">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
          <p:cNvSpPr txBox="1"/>
          <p:nvPr/>
        </p:nvSpPr>
        <p:spPr>
          <a:xfrm>
            <a:off x="152400" y="914400"/>
            <a:ext cx="8763000" cy="40386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r>
              <a:rPr lang="en-US" sz="1800" b="1" i="0" u="none" strike="noStrike">
                <a:solidFill>
                  <a:srgbClr val="000000"/>
                </a:solidFill>
                <a:latin typeface="Times New Roman"/>
                <a:ea typeface="Times New Roman"/>
                <a:cs typeface="Times New Roman"/>
                <a:sym typeface="Times New Roman"/>
              </a:rPr>
              <a:t>Advanced Web Technology(CS163) Class </a:t>
            </a:r>
            <a:endParaRPr sz="3200">
              <a:solidFill>
                <a:schemeClr val="dk1"/>
              </a:solidFill>
              <a:latin typeface="Arial"/>
              <a:ea typeface="Arial"/>
              <a:cs typeface="Arial"/>
              <a:sym typeface="Arial"/>
            </a:endParaRPr>
          </a:p>
          <a:p>
            <a:pPr marL="0" marR="0" lvl="0" indent="0" algn="ctr" rtl="0">
              <a:spcBef>
                <a:spcPts val="400"/>
              </a:spcBef>
              <a:spcAft>
                <a:spcPts val="0"/>
              </a:spcAft>
              <a:buNone/>
            </a:pPr>
            <a:r>
              <a:rPr lang="en-US" sz="1800" b="0" i="0" u="none" strike="noStrike">
                <a:solidFill>
                  <a:srgbClr val="000000"/>
                </a:solidFill>
                <a:latin typeface="Times New Roman"/>
                <a:ea typeface="Times New Roman"/>
                <a:cs typeface="Times New Roman"/>
                <a:sym typeface="Times New Roman"/>
              </a:rPr>
              <a:t>On</a:t>
            </a:r>
            <a:endParaRPr sz="3200">
              <a:solidFill>
                <a:schemeClr val="dk1"/>
              </a:solidFill>
              <a:latin typeface="Arial"/>
              <a:ea typeface="Arial"/>
              <a:cs typeface="Arial"/>
              <a:sym typeface="Arial"/>
            </a:endParaRPr>
          </a:p>
          <a:p>
            <a:pPr marL="0" marR="0" lvl="0" indent="0" algn="ctr" rtl="0">
              <a:spcBef>
                <a:spcPts val="400"/>
              </a:spcBef>
              <a:spcAft>
                <a:spcPts val="0"/>
              </a:spcAft>
              <a:buNone/>
            </a:pPr>
            <a:endParaRPr sz="3200" b="1" i="1" u="none" strike="noStrike">
              <a:solidFill>
                <a:srgbClr val="000000"/>
              </a:solidFill>
              <a:latin typeface="Times New Roman"/>
              <a:ea typeface="Times New Roman"/>
              <a:cs typeface="Times New Roman"/>
              <a:sym typeface="Times New Roman"/>
            </a:endParaRPr>
          </a:p>
          <a:p>
            <a:pPr marL="0" marR="0" lvl="0" indent="0" algn="ctr" rtl="0">
              <a:spcBef>
                <a:spcPts val="400"/>
              </a:spcBef>
              <a:spcAft>
                <a:spcPts val="0"/>
              </a:spcAft>
              <a:buNone/>
            </a:pPr>
            <a:r>
              <a:rPr lang="en-US" sz="3200" b="1" i="1">
                <a:latin typeface="Times New Roman"/>
                <a:ea typeface="Times New Roman"/>
                <a:cs typeface="Times New Roman"/>
                <a:sym typeface="Times New Roman"/>
              </a:rPr>
              <a:t>Arrow Functions in Javascript</a:t>
            </a:r>
            <a:endParaRPr sz="3200">
              <a:solidFill>
                <a:schemeClr val="dk1"/>
              </a:solidFill>
              <a:latin typeface="Arial"/>
              <a:ea typeface="Arial"/>
              <a:cs typeface="Arial"/>
              <a:sym typeface="Arial"/>
            </a:endParaRPr>
          </a:p>
        </p:txBody>
      </p:sp>
      <p:sp>
        <p:nvSpPr>
          <p:cNvPr id="48" name="Google Shape;48;p1"/>
          <p:cNvSpPr txBox="1"/>
          <p:nvPr/>
        </p:nvSpPr>
        <p:spPr>
          <a:xfrm>
            <a:off x="1905000" y="4953000"/>
            <a:ext cx="47625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2400" b="1" dirty="0">
                <a:solidFill>
                  <a:schemeClr val="dk1"/>
                </a:solidFill>
                <a:latin typeface="Times New Roman"/>
                <a:ea typeface="Times New Roman"/>
                <a:cs typeface="Times New Roman"/>
                <a:sym typeface="Times New Roman"/>
              </a:rPr>
              <a:t>          Dr. </a:t>
            </a:r>
            <a:r>
              <a:rPr lang="en-US" sz="2400" b="1">
                <a:solidFill>
                  <a:schemeClr val="dk1"/>
                </a:solidFill>
                <a:latin typeface="Times New Roman"/>
                <a:ea typeface="Times New Roman"/>
                <a:cs typeface="Times New Roman"/>
                <a:sym typeface="Times New Roman"/>
              </a:rPr>
              <a:t>Mandeep Kaur</a:t>
            </a:r>
            <a:endParaRPr dirty="0"/>
          </a:p>
        </p:txBody>
      </p:sp>
      <p:sp>
        <p:nvSpPr>
          <p:cNvPr id="49" name="Google Shape;49;p1"/>
          <p:cNvSpPr txBox="1"/>
          <p:nvPr/>
        </p:nvSpPr>
        <p:spPr>
          <a:xfrm>
            <a:off x="1676400" y="5599331"/>
            <a:ext cx="61722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FF0000"/>
                </a:solidFill>
                <a:latin typeface="Times New Roman"/>
                <a:ea typeface="Times New Roman"/>
                <a:cs typeface="Times New Roman"/>
                <a:sym typeface="Times New Roman"/>
              </a:rPr>
              <a:t>Department of Computer Science and Engineering</a:t>
            </a:r>
            <a:endParaRPr/>
          </a:p>
          <a:p>
            <a:pPr marL="0" marR="0" lvl="0" indent="0" algn="ctr" rtl="0">
              <a:spcBef>
                <a:spcPts val="0"/>
              </a:spcBef>
              <a:spcAft>
                <a:spcPts val="0"/>
              </a:spcAft>
              <a:buNone/>
            </a:pPr>
            <a:r>
              <a:rPr lang="en-US" sz="1800">
                <a:solidFill>
                  <a:srgbClr val="FF0000"/>
                </a:solidFill>
                <a:latin typeface="Times New Roman"/>
                <a:ea typeface="Times New Roman"/>
                <a:cs typeface="Times New Roman"/>
                <a:sym typeface="Times New Roman"/>
              </a:rPr>
              <a:t>Chitkara University, Punjab</a:t>
            </a:r>
            <a:endParaRPr/>
          </a:p>
        </p:txBody>
      </p:sp>
      <p:sp>
        <p:nvSpPr>
          <p:cNvPr id="50" name="Google Shape;50;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Advanced Web Technologies</a:t>
            </a:r>
            <a:endParaRPr/>
          </a:p>
        </p:txBody>
      </p:sp>
      <p:sp>
        <p:nvSpPr>
          <p:cNvPr id="51" name="Google Shape;51;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Faculty Name - GroupNo</a:t>
            </a:r>
            <a:endParaRPr/>
          </a:p>
        </p:txBody>
      </p:sp>
      <p:sp>
        <p:nvSpPr>
          <p:cNvPr id="52" name="Google Shape;52;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113f1784c4c_0_95"/>
          <p:cNvSpPr txBox="1">
            <a:spLocks noGrp="1"/>
          </p:cNvSpPr>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Binding with </a:t>
            </a:r>
            <a:r>
              <a:rPr lang="en-US" b="1"/>
              <a:t>This </a:t>
            </a:r>
            <a:r>
              <a:rPr lang="en-US"/>
              <a:t>function</a:t>
            </a:r>
            <a:endParaRPr/>
          </a:p>
        </p:txBody>
      </p:sp>
      <p:sp>
        <p:nvSpPr>
          <p:cNvPr id="132" name="Google Shape;132;g113f1784c4c_0_95"/>
          <p:cNvSpPr txBox="1">
            <a:spLocks noGrp="1"/>
          </p:cNvSpPr>
          <p:nvPr>
            <p:ph type="body" idx="1"/>
          </p:nvPr>
        </p:nvSpPr>
        <p:spPr>
          <a:xfrm>
            <a:off x="457200" y="1371600"/>
            <a:ext cx="8229600" cy="4526100"/>
          </a:xfrm>
          <a:prstGeom prst="rect">
            <a:avLst/>
          </a:prstGeom>
        </p:spPr>
        <p:txBody>
          <a:bodyPr spcFirstLastPara="1" wrap="square" lIns="91425" tIns="45700" rIns="91425" bIns="45700" anchor="t" anchorCtr="0">
            <a:noAutofit/>
          </a:bodyPr>
          <a:lstStyle/>
          <a:p>
            <a:pPr marL="0" lvl="0" indent="0" algn="just" rtl="0">
              <a:spcBef>
                <a:spcPts val="440"/>
              </a:spcBef>
              <a:spcAft>
                <a:spcPts val="0"/>
              </a:spcAft>
              <a:buClr>
                <a:schemeClr val="dk1"/>
              </a:buClr>
              <a:buSzPts val="1100"/>
              <a:buFont typeface="Arial"/>
              <a:buNone/>
            </a:pPr>
            <a:r>
              <a:rPr lang="en-US" sz="2000"/>
              <a:t>The handling of this is also different in arrow functions compared to regular functions.</a:t>
            </a:r>
            <a:endParaRPr sz="2000"/>
          </a:p>
          <a:p>
            <a:pPr marL="0" lvl="0" indent="0" algn="just" rtl="0">
              <a:spcBef>
                <a:spcPts val="440"/>
              </a:spcBef>
              <a:spcAft>
                <a:spcPts val="0"/>
              </a:spcAft>
              <a:buClr>
                <a:schemeClr val="dk1"/>
              </a:buClr>
              <a:buSzPts val="1100"/>
              <a:buFont typeface="Arial"/>
              <a:buNone/>
            </a:pPr>
            <a:endParaRPr sz="2000"/>
          </a:p>
          <a:p>
            <a:pPr marL="0" lvl="0" indent="0" algn="just" rtl="0">
              <a:spcBef>
                <a:spcPts val="440"/>
              </a:spcBef>
              <a:spcAft>
                <a:spcPts val="0"/>
              </a:spcAft>
              <a:buClr>
                <a:schemeClr val="dk1"/>
              </a:buClr>
              <a:buSzPts val="1100"/>
              <a:buFont typeface="Arial"/>
              <a:buNone/>
            </a:pPr>
            <a:r>
              <a:rPr lang="en-US" sz="2000" b="1"/>
              <a:t>In short, with arrow functions there are no binding of this.</a:t>
            </a:r>
            <a:endParaRPr sz="2000" b="1"/>
          </a:p>
          <a:p>
            <a:pPr marL="0" lvl="0" indent="0" algn="just" rtl="0">
              <a:spcBef>
                <a:spcPts val="440"/>
              </a:spcBef>
              <a:spcAft>
                <a:spcPts val="0"/>
              </a:spcAft>
              <a:buClr>
                <a:schemeClr val="dk1"/>
              </a:buClr>
              <a:buSzPts val="1100"/>
              <a:buFont typeface="Arial"/>
              <a:buNone/>
            </a:pPr>
            <a:endParaRPr sz="2000"/>
          </a:p>
          <a:p>
            <a:pPr marL="0" lvl="0" indent="0" algn="just" rtl="0">
              <a:spcBef>
                <a:spcPts val="440"/>
              </a:spcBef>
              <a:spcAft>
                <a:spcPts val="0"/>
              </a:spcAft>
              <a:buClr>
                <a:schemeClr val="dk1"/>
              </a:buClr>
              <a:buSzPts val="1100"/>
              <a:buFont typeface="Arial"/>
              <a:buNone/>
            </a:pPr>
            <a:r>
              <a:rPr lang="en-US" sz="2000"/>
              <a:t>In regular functions the this keyword represented the object that called the function, which could be the window, the document, a button or whatever.</a:t>
            </a:r>
            <a:endParaRPr sz="2000"/>
          </a:p>
          <a:p>
            <a:pPr marL="0" lvl="0" indent="0" algn="just" rtl="0">
              <a:spcBef>
                <a:spcPts val="440"/>
              </a:spcBef>
              <a:spcAft>
                <a:spcPts val="0"/>
              </a:spcAft>
              <a:buClr>
                <a:schemeClr val="dk1"/>
              </a:buClr>
              <a:buSzPts val="1100"/>
              <a:buFont typeface="Arial"/>
              <a:buNone/>
            </a:pPr>
            <a:endParaRPr sz="2000"/>
          </a:p>
          <a:p>
            <a:pPr marL="0" lvl="0" indent="0" algn="just" rtl="0">
              <a:spcBef>
                <a:spcPts val="440"/>
              </a:spcBef>
              <a:spcAft>
                <a:spcPts val="0"/>
              </a:spcAft>
              <a:buClr>
                <a:schemeClr val="dk1"/>
              </a:buClr>
              <a:buSzPts val="1100"/>
              <a:buFont typeface="Arial"/>
              <a:buNone/>
            </a:pPr>
            <a:r>
              <a:rPr lang="en-US" sz="2000"/>
              <a:t>With arrow functions the this keyword always represents the object that defined the arrow function.</a:t>
            </a:r>
            <a:endParaRPr sz="2000"/>
          </a:p>
          <a:p>
            <a:pPr marL="0" lvl="0" indent="0" algn="just" rtl="0">
              <a:spcBef>
                <a:spcPts val="440"/>
              </a:spcBef>
              <a:spcAft>
                <a:spcPts val="0"/>
              </a:spcAft>
              <a:buClr>
                <a:schemeClr val="dk1"/>
              </a:buClr>
              <a:buSzPts val="1100"/>
              <a:buFont typeface="Arial"/>
              <a:buNone/>
            </a:pPr>
            <a:endParaRPr sz="2000"/>
          </a:p>
          <a:p>
            <a:pPr marL="0" lvl="0" indent="0" algn="just" rtl="0">
              <a:spcBef>
                <a:spcPts val="440"/>
              </a:spcBef>
              <a:spcAft>
                <a:spcPts val="0"/>
              </a:spcAft>
              <a:buNone/>
            </a:pPr>
            <a:endParaRPr sz="2000"/>
          </a:p>
        </p:txBody>
      </p:sp>
      <p:sp>
        <p:nvSpPr>
          <p:cNvPr id="133" name="Google Shape;133;g113f1784c4c_0_95"/>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113f1784c4c_0_103"/>
          <p:cNvSpPr/>
          <p:nvPr/>
        </p:nvSpPr>
        <p:spPr>
          <a:xfrm>
            <a:off x="4572000" y="1371600"/>
            <a:ext cx="3813600" cy="482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g113f1784c4c_0_103"/>
          <p:cNvSpPr/>
          <p:nvPr/>
        </p:nvSpPr>
        <p:spPr>
          <a:xfrm>
            <a:off x="421025" y="1371600"/>
            <a:ext cx="3813600" cy="482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g113f1784c4c_0_103"/>
          <p:cNvSpPr txBox="1">
            <a:spLocks noGrp="1"/>
          </p:cNvSpPr>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Example</a:t>
            </a:r>
            <a:endParaRPr/>
          </a:p>
        </p:txBody>
      </p:sp>
      <p:sp>
        <p:nvSpPr>
          <p:cNvPr id="142" name="Google Shape;142;g113f1784c4c_0_103"/>
          <p:cNvSpPr txBox="1">
            <a:spLocks noGrp="1"/>
          </p:cNvSpPr>
          <p:nvPr>
            <p:ph type="body" idx="1"/>
          </p:nvPr>
        </p:nvSpPr>
        <p:spPr>
          <a:xfrm>
            <a:off x="457200" y="1371600"/>
            <a:ext cx="3685800" cy="45261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None/>
            </a:pPr>
            <a:r>
              <a:rPr lang="en-US" sz="1700" b="1"/>
              <a:t>Regular Function:</a:t>
            </a:r>
            <a:endParaRPr sz="1700" b="1"/>
          </a:p>
          <a:p>
            <a:pPr marL="0" lvl="0" indent="0" algn="l" rtl="0">
              <a:spcBef>
                <a:spcPts val="440"/>
              </a:spcBef>
              <a:spcAft>
                <a:spcPts val="0"/>
              </a:spcAft>
              <a:buClr>
                <a:schemeClr val="dk1"/>
              </a:buClr>
              <a:buSzPts val="1100"/>
              <a:buFont typeface="Arial"/>
              <a:buNone/>
            </a:pPr>
            <a:endParaRPr sz="1700" b="1"/>
          </a:p>
          <a:p>
            <a:pPr marL="0" lvl="0" indent="0" algn="l" rtl="0">
              <a:spcBef>
                <a:spcPts val="440"/>
              </a:spcBef>
              <a:spcAft>
                <a:spcPts val="0"/>
              </a:spcAft>
              <a:buClr>
                <a:schemeClr val="dk1"/>
              </a:buClr>
              <a:buSzPts val="1100"/>
              <a:buFont typeface="Arial"/>
              <a:buNone/>
            </a:pPr>
            <a:r>
              <a:rPr lang="en-US" sz="1700"/>
              <a:t>hello = function() {</a:t>
            </a:r>
            <a:endParaRPr sz="1700"/>
          </a:p>
          <a:p>
            <a:pPr marL="0" lvl="0" indent="0" algn="l" rtl="0">
              <a:spcBef>
                <a:spcPts val="440"/>
              </a:spcBef>
              <a:spcAft>
                <a:spcPts val="0"/>
              </a:spcAft>
              <a:buClr>
                <a:schemeClr val="dk1"/>
              </a:buClr>
              <a:buSzPts val="1100"/>
              <a:buFont typeface="Arial"/>
              <a:buNone/>
            </a:pPr>
            <a:r>
              <a:rPr lang="en-US" sz="1700"/>
              <a:t>  document.getElementById("demo").innerHTML += this;</a:t>
            </a:r>
            <a:endParaRPr sz="1700"/>
          </a:p>
          <a:p>
            <a:pPr marL="0" lvl="0" indent="0" algn="l" rtl="0">
              <a:spcBef>
                <a:spcPts val="440"/>
              </a:spcBef>
              <a:spcAft>
                <a:spcPts val="0"/>
              </a:spcAft>
              <a:buClr>
                <a:schemeClr val="dk1"/>
              </a:buClr>
              <a:buSzPts val="1100"/>
              <a:buFont typeface="Arial"/>
              <a:buNone/>
            </a:pPr>
            <a:r>
              <a:rPr lang="en-US" sz="1700"/>
              <a:t>}</a:t>
            </a:r>
            <a:endParaRPr sz="1700"/>
          </a:p>
          <a:p>
            <a:pPr marL="0" lvl="0" indent="0" algn="l" rtl="0">
              <a:spcBef>
                <a:spcPts val="440"/>
              </a:spcBef>
              <a:spcAft>
                <a:spcPts val="0"/>
              </a:spcAft>
              <a:buClr>
                <a:schemeClr val="dk1"/>
              </a:buClr>
              <a:buSzPts val="1100"/>
              <a:buFont typeface="Arial"/>
              <a:buNone/>
            </a:pPr>
            <a:endParaRPr sz="1700"/>
          </a:p>
          <a:p>
            <a:pPr marL="0" lvl="0" indent="0" algn="l" rtl="0">
              <a:spcBef>
                <a:spcPts val="440"/>
              </a:spcBef>
              <a:spcAft>
                <a:spcPts val="0"/>
              </a:spcAft>
              <a:buClr>
                <a:schemeClr val="dk1"/>
              </a:buClr>
              <a:buSzPts val="1100"/>
              <a:buFont typeface="Arial"/>
              <a:buNone/>
            </a:pPr>
            <a:r>
              <a:rPr lang="en-US" sz="1700">
                <a:solidFill>
                  <a:srgbClr val="888888"/>
                </a:solidFill>
              </a:rPr>
              <a:t>// The window object calls the function:</a:t>
            </a:r>
            <a:endParaRPr sz="1700">
              <a:solidFill>
                <a:srgbClr val="888888"/>
              </a:solidFill>
            </a:endParaRPr>
          </a:p>
          <a:p>
            <a:pPr marL="0" lvl="0" indent="0" algn="l" rtl="0">
              <a:spcBef>
                <a:spcPts val="440"/>
              </a:spcBef>
              <a:spcAft>
                <a:spcPts val="0"/>
              </a:spcAft>
              <a:buClr>
                <a:schemeClr val="dk1"/>
              </a:buClr>
              <a:buSzPts val="1100"/>
              <a:buFont typeface="Arial"/>
              <a:buNone/>
            </a:pPr>
            <a:r>
              <a:rPr lang="en-US" sz="1700"/>
              <a:t>window.addEventListener("load", hello);</a:t>
            </a:r>
            <a:endParaRPr sz="1700"/>
          </a:p>
          <a:p>
            <a:pPr marL="0" lvl="0" indent="0" algn="l" rtl="0">
              <a:spcBef>
                <a:spcPts val="440"/>
              </a:spcBef>
              <a:spcAft>
                <a:spcPts val="0"/>
              </a:spcAft>
              <a:buClr>
                <a:schemeClr val="dk1"/>
              </a:buClr>
              <a:buSzPts val="1100"/>
              <a:buFont typeface="Arial"/>
              <a:buNone/>
            </a:pPr>
            <a:endParaRPr sz="1700"/>
          </a:p>
          <a:p>
            <a:pPr marL="0" lvl="0" indent="0" algn="l" rtl="0">
              <a:spcBef>
                <a:spcPts val="440"/>
              </a:spcBef>
              <a:spcAft>
                <a:spcPts val="0"/>
              </a:spcAft>
              <a:buClr>
                <a:schemeClr val="dk1"/>
              </a:buClr>
              <a:buSzPts val="1100"/>
              <a:buFont typeface="Arial"/>
              <a:buNone/>
            </a:pPr>
            <a:r>
              <a:rPr lang="en-US" sz="1700">
                <a:solidFill>
                  <a:srgbClr val="888888"/>
                </a:solidFill>
              </a:rPr>
              <a:t>// A button object calls the function:</a:t>
            </a:r>
            <a:endParaRPr sz="1700">
              <a:solidFill>
                <a:srgbClr val="888888"/>
              </a:solidFill>
            </a:endParaRPr>
          </a:p>
          <a:p>
            <a:pPr marL="0" lvl="0" indent="0" algn="l" rtl="0">
              <a:spcBef>
                <a:spcPts val="440"/>
              </a:spcBef>
              <a:spcAft>
                <a:spcPts val="0"/>
              </a:spcAft>
              <a:buClr>
                <a:schemeClr val="dk1"/>
              </a:buClr>
              <a:buSzPts val="1100"/>
              <a:buFont typeface="Arial"/>
              <a:buNone/>
            </a:pPr>
            <a:r>
              <a:rPr lang="en-US" sz="1700"/>
              <a:t>document.getElementById("btn").addEventListener("click", hello);</a:t>
            </a:r>
            <a:endParaRPr sz="1700"/>
          </a:p>
          <a:p>
            <a:pPr marL="0" lvl="0" indent="0" algn="l" rtl="0">
              <a:spcBef>
                <a:spcPts val="440"/>
              </a:spcBef>
              <a:spcAft>
                <a:spcPts val="0"/>
              </a:spcAft>
              <a:buNone/>
            </a:pPr>
            <a:endParaRPr sz="1700"/>
          </a:p>
        </p:txBody>
      </p:sp>
      <p:sp>
        <p:nvSpPr>
          <p:cNvPr id="143" name="Google Shape;143;g113f1784c4c_0_103"/>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
        <p:nvSpPr>
          <p:cNvPr id="144" name="Google Shape;144;g113f1784c4c_0_103"/>
          <p:cNvSpPr txBox="1">
            <a:spLocks noGrp="1"/>
          </p:cNvSpPr>
          <p:nvPr>
            <p:ph type="body" idx="1"/>
          </p:nvPr>
        </p:nvSpPr>
        <p:spPr>
          <a:xfrm>
            <a:off x="4572000" y="1400825"/>
            <a:ext cx="3685800" cy="45261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Clr>
                <a:schemeClr val="dk1"/>
              </a:buClr>
              <a:buSzPts val="1100"/>
              <a:buFont typeface="Arial"/>
              <a:buNone/>
            </a:pPr>
            <a:r>
              <a:rPr lang="en-US" sz="1700" b="1"/>
              <a:t>Arrow Function:</a:t>
            </a:r>
            <a:endParaRPr sz="1700" b="1"/>
          </a:p>
          <a:p>
            <a:pPr marL="0" lvl="0" indent="0" algn="l" rtl="0">
              <a:spcBef>
                <a:spcPts val="440"/>
              </a:spcBef>
              <a:spcAft>
                <a:spcPts val="0"/>
              </a:spcAft>
              <a:buNone/>
            </a:pPr>
            <a:endParaRPr sz="1700"/>
          </a:p>
          <a:p>
            <a:pPr marL="0" lvl="0" indent="0" algn="l" rtl="0">
              <a:spcBef>
                <a:spcPts val="440"/>
              </a:spcBef>
              <a:spcAft>
                <a:spcPts val="0"/>
              </a:spcAft>
              <a:buClr>
                <a:schemeClr val="dk1"/>
              </a:buClr>
              <a:buSzPts val="1100"/>
              <a:buFont typeface="Arial"/>
              <a:buNone/>
            </a:pPr>
            <a:r>
              <a:rPr lang="en-US" sz="1700"/>
              <a:t>hello = () =&gt; {</a:t>
            </a:r>
            <a:endParaRPr sz="1700"/>
          </a:p>
          <a:p>
            <a:pPr marL="0" lvl="0" indent="0" algn="l" rtl="0">
              <a:spcBef>
                <a:spcPts val="440"/>
              </a:spcBef>
              <a:spcAft>
                <a:spcPts val="0"/>
              </a:spcAft>
              <a:buClr>
                <a:schemeClr val="dk1"/>
              </a:buClr>
              <a:buSzPts val="1100"/>
              <a:buFont typeface="Arial"/>
              <a:buNone/>
            </a:pPr>
            <a:r>
              <a:rPr lang="en-US" sz="1700"/>
              <a:t>  document.getElementById("demo").innerHTML += this;</a:t>
            </a:r>
            <a:endParaRPr sz="1700"/>
          </a:p>
          <a:p>
            <a:pPr marL="0" lvl="0" indent="0" algn="l" rtl="0">
              <a:spcBef>
                <a:spcPts val="440"/>
              </a:spcBef>
              <a:spcAft>
                <a:spcPts val="0"/>
              </a:spcAft>
              <a:buClr>
                <a:schemeClr val="dk1"/>
              </a:buClr>
              <a:buSzPts val="1100"/>
              <a:buFont typeface="Arial"/>
              <a:buNone/>
            </a:pPr>
            <a:r>
              <a:rPr lang="en-US" sz="1700"/>
              <a:t>}</a:t>
            </a:r>
            <a:endParaRPr sz="1700"/>
          </a:p>
          <a:p>
            <a:pPr marL="0" lvl="0" indent="0" algn="l" rtl="0">
              <a:spcBef>
                <a:spcPts val="440"/>
              </a:spcBef>
              <a:spcAft>
                <a:spcPts val="0"/>
              </a:spcAft>
              <a:buClr>
                <a:schemeClr val="dk1"/>
              </a:buClr>
              <a:buSzPts val="1100"/>
              <a:buFont typeface="Arial"/>
              <a:buNone/>
            </a:pPr>
            <a:endParaRPr sz="1700"/>
          </a:p>
          <a:p>
            <a:pPr marL="0" lvl="0" indent="0" algn="l" rtl="0">
              <a:spcBef>
                <a:spcPts val="440"/>
              </a:spcBef>
              <a:spcAft>
                <a:spcPts val="0"/>
              </a:spcAft>
              <a:buClr>
                <a:schemeClr val="dk1"/>
              </a:buClr>
              <a:buSzPts val="1100"/>
              <a:buFont typeface="Arial"/>
              <a:buNone/>
            </a:pPr>
            <a:r>
              <a:rPr lang="en-US" sz="1700">
                <a:solidFill>
                  <a:srgbClr val="888888"/>
                </a:solidFill>
              </a:rPr>
              <a:t>// The window object calls the function:</a:t>
            </a:r>
            <a:endParaRPr sz="1700">
              <a:solidFill>
                <a:srgbClr val="888888"/>
              </a:solidFill>
            </a:endParaRPr>
          </a:p>
          <a:p>
            <a:pPr marL="0" lvl="0" indent="0" algn="l" rtl="0">
              <a:spcBef>
                <a:spcPts val="440"/>
              </a:spcBef>
              <a:spcAft>
                <a:spcPts val="0"/>
              </a:spcAft>
              <a:buClr>
                <a:schemeClr val="dk1"/>
              </a:buClr>
              <a:buSzPts val="1100"/>
              <a:buFont typeface="Arial"/>
              <a:buNone/>
            </a:pPr>
            <a:r>
              <a:rPr lang="en-US" sz="1700"/>
              <a:t>window.addEventListener("load", hello);</a:t>
            </a:r>
            <a:endParaRPr sz="1700"/>
          </a:p>
          <a:p>
            <a:pPr marL="0" lvl="0" indent="0" algn="l" rtl="0">
              <a:spcBef>
                <a:spcPts val="440"/>
              </a:spcBef>
              <a:spcAft>
                <a:spcPts val="0"/>
              </a:spcAft>
              <a:buClr>
                <a:schemeClr val="dk1"/>
              </a:buClr>
              <a:buSzPts val="1100"/>
              <a:buFont typeface="Arial"/>
              <a:buNone/>
            </a:pPr>
            <a:endParaRPr sz="1700"/>
          </a:p>
          <a:p>
            <a:pPr marL="0" lvl="0" indent="0" algn="l" rtl="0">
              <a:spcBef>
                <a:spcPts val="440"/>
              </a:spcBef>
              <a:spcAft>
                <a:spcPts val="0"/>
              </a:spcAft>
              <a:buClr>
                <a:schemeClr val="dk1"/>
              </a:buClr>
              <a:buSzPts val="1100"/>
              <a:buFont typeface="Arial"/>
              <a:buNone/>
            </a:pPr>
            <a:r>
              <a:rPr lang="en-US" sz="1700">
                <a:solidFill>
                  <a:srgbClr val="888888"/>
                </a:solidFill>
              </a:rPr>
              <a:t>// A button object calls the function:</a:t>
            </a:r>
            <a:endParaRPr sz="1700">
              <a:solidFill>
                <a:srgbClr val="888888"/>
              </a:solidFill>
            </a:endParaRPr>
          </a:p>
          <a:p>
            <a:pPr marL="0" lvl="0" indent="0" algn="l" rtl="0">
              <a:spcBef>
                <a:spcPts val="440"/>
              </a:spcBef>
              <a:spcAft>
                <a:spcPts val="0"/>
              </a:spcAft>
              <a:buClr>
                <a:schemeClr val="dk1"/>
              </a:buClr>
              <a:buSzPts val="1100"/>
              <a:buFont typeface="Arial"/>
              <a:buNone/>
            </a:pPr>
            <a:r>
              <a:rPr lang="en-US" sz="1700"/>
              <a:t>document.getElementById("btn").addEventListener("click", hello);</a:t>
            </a:r>
            <a:endParaRPr sz="1700"/>
          </a:p>
          <a:p>
            <a:pPr marL="0" lvl="0" indent="0" algn="l" rtl="0">
              <a:spcBef>
                <a:spcPts val="440"/>
              </a:spcBef>
              <a:spcAft>
                <a:spcPts val="0"/>
              </a:spcAft>
              <a:buNone/>
            </a:pP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g113f1784c4c_0_0"/>
          <p:cNvSpPr txBox="1">
            <a:spLocks noGrp="1"/>
          </p:cNvSpPr>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Arrow Functions</a:t>
            </a:r>
            <a:endParaRPr/>
          </a:p>
        </p:txBody>
      </p:sp>
      <p:sp>
        <p:nvSpPr>
          <p:cNvPr id="59" name="Google Shape;59;g113f1784c4c_0_0"/>
          <p:cNvSpPr txBox="1">
            <a:spLocks noGrp="1"/>
          </p:cNvSpPr>
          <p:nvPr>
            <p:ph type="body" idx="1"/>
          </p:nvPr>
        </p:nvSpPr>
        <p:spPr>
          <a:xfrm>
            <a:off x="457200" y="1371600"/>
            <a:ext cx="8229600" cy="45261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None/>
            </a:pPr>
            <a:r>
              <a:rPr lang="en-US" sz="2000"/>
              <a:t>There’s another very simple and concise syntax for creating functions, that’s often better than Function Expressions.</a:t>
            </a:r>
            <a:endParaRPr sz="2000"/>
          </a:p>
          <a:p>
            <a:pPr marL="0" lvl="0" indent="0" algn="l" rtl="0">
              <a:spcBef>
                <a:spcPts val="440"/>
              </a:spcBef>
              <a:spcAft>
                <a:spcPts val="0"/>
              </a:spcAft>
              <a:buClr>
                <a:schemeClr val="dk1"/>
              </a:buClr>
              <a:buSzPts val="1100"/>
              <a:buFont typeface="Arial"/>
              <a:buNone/>
            </a:pPr>
            <a:endParaRPr sz="2000"/>
          </a:p>
          <a:p>
            <a:pPr marL="0" lvl="0" indent="0" algn="l" rtl="0">
              <a:spcBef>
                <a:spcPts val="440"/>
              </a:spcBef>
              <a:spcAft>
                <a:spcPts val="0"/>
              </a:spcAft>
              <a:buClr>
                <a:schemeClr val="dk1"/>
              </a:buClr>
              <a:buSzPts val="1100"/>
              <a:buFont typeface="Arial"/>
              <a:buNone/>
            </a:pPr>
            <a:r>
              <a:rPr lang="en-US" sz="2000"/>
              <a:t>It’s called “arrow functions”.</a:t>
            </a:r>
            <a:endParaRPr sz="2000"/>
          </a:p>
          <a:p>
            <a:pPr marL="0" lvl="0" indent="0" algn="l" rtl="0">
              <a:spcBef>
                <a:spcPts val="440"/>
              </a:spcBef>
              <a:spcAft>
                <a:spcPts val="0"/>
              </a:spcAft>
              <a:buNone/>
            </a:pPr>
            <a:r>
              <a:rPr lang="en-US" sz="2000">
                <a:highlight>
                  <a:srgbClr val="FFE599"/>
                </a:highlight>
              </a:rPr>
              <a:t>e.g. let func = (arg1, arg2, ..., argN) =&gt; expression;</a:t>
            </a:r>
            <a:endParaRPr sz="2000">
              <a:highlight>
                <a:srgbClr val="FFE599"/>
              </a:highlight>
            </a:endParaRPr>
          </a:p>
          <a:p>
            <a:pPr marL="0" lvl="0" indent="0" algn="l" rtl="0">
              <a:spcBef>
                <a:spcPts val="440"/>
              </a:spcBef>
              <a:spcAft>
                <a:spcPts val="0"/>
              </a:spcAft>
              <a:buNone/>
            </a:pPr>
            <a:endParaRPr sz="2000">
              <a:highlight>
                <a:srgbClr val="FFE599"/>
              </a:highlight>
            </a:endParaRPr>
          </a:p>
          <a:p>
            <a:pPr marL="0" lvl="0" indent="0" algn="l" rtl="0">
              <a:spcBef>
                <a:spcPts val="440"/>
              </a:spcBef>
              <a:spcAft>
                <a:spcPts val="0"/>
              </a:spcAft>
              <a:buClr>
                <a:schemeClr val="dk1"/>
              </a:buClr>
              <a:buSzPts val="1100"/>
              <a:buFont typeface="Arial"/>
              <a:buNone/>
            </a:pPr>
            <a:endParaRPr sz="2000"/>
          </a:p>
          <a:p>
            <a:pPr marL="0" lvl="0" indent="0" algn="l" rtl="0">
              <a:spcBef>
                <a:spcPts val="440"/>
              </a:spcBef>
              <a:spcAft>
                <a:spcPts val="0"/>
              </a:spcAft>
              <a:buNone/>
            </a:pPr>
            <a:endParaRPr sz="2000"/>
          </a:p>
        </p:txBody>
      </p:sp>
      <p:sp>
        <p:nvSpPr>
          <p:cNvPr id="60" name="Google Shape;60;g113f1784c4c_0_0"/>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g113f1784c4c_0_8"/>
          <p:cNvSpPr/>
          <p:nvPr/>
        </p:nvSpPr>
        <p:spPr>
          <a:xfrm>
            <a:off x="4588000" y="2505700"/>
            <a:ext cx="3813600" cy="379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g113f1784c4c_0_8"/>
          <p:cNvSpPr/>
          <p:nvPr/>
        </p:nvSpPr>
        <p:spPr>
          <a:xfrm>
            <a:off x="573425" y="2505700"/>
            <a:ext cx="3813600" cy="379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g113f1784c4c_0_8"/>
          <p:cNvSpPr txBox="1">
            <a:spLocks noGrp="1"/>
          </p:cNvSpPr>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Arrow Functions</a:t>
            </a:r>
            <a:endParaRPr/>
          </a:p>
        </p:txBody>
      </p:sp>
      <p:sp>
        <p:nvSpPr>
          <p:cNvPr id="69" name="Google Shape;69;g113f1784c4c_0_8"/>
          <p:cNvSpPr txBox="1">
            <a:spLocks noGrp="1"/>
          </p:cNvSpPr>
          <p:nvPr>
            <p:ph type="body" idx="1"/>
          </p:nvPr>
        </p:nvSpPr>
        <p:spPr>
          <a:xfrm>
            <a:off x="609600" y="2732400"/>
            <a:ext cx="3656100" cy="1946400"/>
          </a:xfrm>
          <a:prstGeom prst="rect">
            <a:avLst/>
          </a:prstGeom>
        </p:spPr>
        <p:txBody>
          <a:bodyPr spcFirstLastPara="1" wrap="square" lIns="91425" tIns="45700" rIns="91425" bIns="45700" anchor="t" anchorCtr="0">
            <a:noAutofit/>
          </a:bodyPr>
          <a:lstStyle/>
          <a:p>
            <a:pPr marL="0" lvl="0" indent="0" algn="ctr" rtl="0">
              <a:spcBef>
                <a:spcPts val="440"/>
              </a:spcBef>
              <a:spcAft>
                <a:spcPts val="0"/>
              </a:spcAft>
              <a:buNone/>
            </a:pPr>
            <a:r>
              <a:rPr lang="en-US" sz="1700" b="1"/>
              <a:t>REGULAR FUNCTION</a:t>
            </a:r>
            <a:endParaRPr sz="1700" b="1"/>
          </a:p>
          <a:p>
            <a:pPr marL="0" lvl="0" indent="0" algn="l" rtl="0">
              <a:spcBef>
                <a:spcPts val="440"/>
              </a:spcBef>
              <a:spcAft>
                <a:spcPts val="0"/>
              </a:spcAft>
              <a:buNone/>
            </a:pPr>
            <a:endParaRPr sz="1700"/>
          </a:p>
          <a:p>
            <a:pPr marL="0" lvl="0" indent="0" algn="l" rtl="0">
              <a:spcBef>
                <a:spcPts val="440"/>
              </a:spcBef>
              <a:spcAft>
                <a:spcPts val="0"/>
              </a:spcAft>
              <a:buNone/>
            </a:pPr>
            <a:r>
              <a:rPr lang="en-US" sz="1700"/>
              <a:t>let func = function(arg1, arg2, ..., argN) </a:t>
            </a:r>
            <a:endParaRPr sz="1700"/>
          </a:p>
          <a:p>
            <a:pPr marL="0" lvl="0" indent="0" algn="l" rtl="0">
              <a:spcBef>
                <a:spcPts val="440"/>
              </a:spcBef>
              <a:spcAft>
                <a:spcPts val="0"/>
              </a:spcAft>
              <a:buClr>
                <a:schemeClr val="dk1"/>
              </a:buClr>
              <a:buSzPts val="1100"/>
              <a:buFont typeface="Arial"/>
              <a:buNone/>
            </a:pPr>
            <a:r>
              <a:rPr lang="en-US" sz="1700"/>
              <a:t>{</a:t>
            </a:r>
            <a:endParaRPr sz="1700"/>
          </a:p>
          <a:p>
            <a:pPr marL="0" lvl="0" indent="0" algn="l" rtl="0">
              <a:spcBef>
                <a:spcPts val="440"/>
              </a:spcBef>
              <a:spcAft>
                <a:spcPts val="0"/>
              </a:spcAft>
              <a:buClr>
                <a:schemeClr val="dk1"/>
              </a:buClr>
              <a:buSzPts val="1100"/>
              <a:buFont typeface="Arial"/>
              <a:buNone/>
            </a:pPr>
            <a:r>
              <a:rPr lang="en-US" sz="1700"/>
              <a:t>  return expression;</a:t>
            </a:r>
            <a:endParaRPr sz="1700"/>
          </a:p>
          <a:p>
            <a:pPr marL="0" lvl="0" indent="0" algn="l" rtl="0">
              <a:spcBef>
                <a:spcPts val="440"/>
              </a:spcBef>
              <a:spcAft>
                <a:spcPts val="0"/>
              </a:spcAft>
              <a:buNone/>
            </a:pPr>
            <a:r>
              <a:rPr lang="en-US" sz="1700"/>
              <a:t>};</a:t>
            </a:r>
            <a:endParaRPr sz="1700"/>
          </a:p>
          <a:p>
            <a:pPr marL="0" lvl="0" indent="0" algn="l" rtl="0">
              <a:spcBef>
                <a:spcPts val="440"/>
              </a:spcBef>
              <a:spcAft>
                <a:spcPts val="0"/>
              </a:spcAft>
              <a:buNone/>
            </a:pPr>
            <a:endParaRPr sz="1700"/>
          </a:p>
          <a:p>
            <a:pPr marL="0" lvl="0" indent="0" algn="l" rtl="0">
              <a:spcBef>
                <a:spcPts val="440"/>
              </a:spcBef>
              <a:spcAft>
                <a:spcPts val="0"/>
              </a:spcAft>
              <a:buNone/>
            </a:pPr>
            <a:r>
              <a:rPr lang="en-US" sz="1700"/>
              <a:t>try:</a:t>
            </a:r>
            <a:endParaRPr sz="1700"/>
          </a:p>
          <a:p>
            <a:pPr marL="0" lvl="0" indent="0" algn="l" rtl="0">
              <a:spcBef>
                <a:spcPts val="440"/>
              </a:spcBef>
              <a:spcAft>
                <a:spcPts val="0"/>
              </a:spcAft>
              <a:buNone/>
            </a:pPr>
            <a:r>
              <a:rPr lang="en-US" sz="1700"/>
              <a:t>hello = function() {</a:t>
            </a:r>
            <a:endParaRPr sz="1700"/>
          </a:p>
          <a:p>
            <a:pPr marL="0" lvl="0" indent="0" algn="l" rtl="0">
              <a:spcBef>
                <a:spcPts val="440"/>
              </a:spcBef>
              <a:spcAft>
                <a:spcPts val="0"/>
              </a:spcAft>
              <a:buNone/>
            </a:pPr>
            <a:r>
              <a:rPr lang="en-US" sz="1700"/>
              <a:t>  return "Hello World!";</a:t>
            </a:r>
            <a:endParaRPr sz="1700"/>
          </a:p>
          <a:p>
            <a:pPr marL="0" lvl="0" indent="0" algn="l" rtl="0">
              <a:spcBef>
                <a:spcPts val="440"/>
              </a:spcBef>
              <a:spcAft>
                <a:spcPts val="0"/>
              </a:spcAft>
              <a:buNone/>
            </a:pPr>
            <a:r>
              <a:rPr lang="en-US" sz="1700"/>
              <a:t>}</a:t>
            </a:r>
            <a:endParaRPr sz="1700"/>
          </a:p>
          <a:p>
            <a:pPr marL="0" lvl="0" indent="0" algn="l" rtl="0">
              <a:spcBef>
                <a:spcPts val="440"/>
              </a:spcBef>
              <a:spcAft>
                <a:spcPts val="0"/>
              </a:spcAft>
              <a:buClr>
                <a:schemeClr val="dk1"/>
              </a:buClr>
              <a:buSzPts val="1100"/>
              <a:buFont typeface="Arial"/>
              <a:buNone/>
            </a:pPr>
            <a:endParaRPr sz="1700"/>
          </a:p>
          <a:p>
            <a:pPr marL="0" lvl="0" indent="0" algn="l" rtl="0">
              <a:spcBef>
                <a:spcPts val="440"/>
              </a:spcBef>
              <a:spcAft>
                <a:spcPts val="0"/>
              </a:spcAft>
              <a:buNone/>
            </a:pPr>
            <a:endParaRPr sz="1700"/>
          </a:p>
        </p:txBody>
      </p:sp>
      <p:sp>
        <p:nvSpPr>
          <p:cNvPr id="70" name="Google Shape;70;g113f1784c4c_0_8"/>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
        <p:nvSpPr>
          <p:cNvPr id="71" name="Google Shape;71;g113f1784c4c_0_8"/>
          <p:cNvSpPr txBox="1">
            <a:spLocks noGrp="1"/>
          </p:cNvSpPr>
          <p:nvPr>
            <p:ph type="body" idx="1"/>
          </p:nvPr>
        </p:nvSpPr>
        <p:spPr>
          <a:xfrm>
            <a:off x="4588000" y="2732400"/>
            <a:ext cx="3871500" cy="1735800"/>
          </a:xfrm>
          <a:prstGeom prst="rect">
            <a:avLst/>
          </a:prstGeom>
        </p:spPr>
        <p:txBody>
          <a:bodyPr spcFirstLastPara="1" wrap="square" lIns="91425" tIns="45700" rIns="91425" bIns="45700" anchor="t" anchorCtr="0">
            <a:noAutofit/>
          </a:bodyPr>
          <a:lstStyle/>
          <a:p>
            <a:pPr marL="0" lvl="0" indent="0" algn="ctr" rtl="0">
              <a:spcBef>
                <a:spcPts val="440"/>
              </a:spcBef>
              <a:spcAft>
                <a:spcPts val="0"/>
              </a:spcAft>
              <a:buNone/>
            </a:pPr>
            <a:r>
              <a:rPr lang="en-US" sz="1700" b="1"/>
              <a:t>WITH ARROW FUNCTION</a:t>
            </a:r>
            <a:endParaRPr sz="1700" b="1"/>
          </a:p>
          <a:p>
            <a:pPr marL="0" lvl="0" indent="0" algn="l" rtl="0">
              <a:spcBef>
                <a:spcPts val="440"/>
              </a:spcBef>
              <a:spcAft>
                <a:spcPts val="0"/>
              </a:spcAft>
              <a:buNone/>
            </a:pPr>
            <a:endParaRPr sz="1700"/>
          </a:p>
          <a:p>
            <a:pPr marL="0" lvl="0" indent="0" algn="l" rtl="0">
              <a:spcBef>
                <a:spcPts val="440"/>
              </a:spcBef>
              <a:spcAft>
                <a:spcPts val="0"/>
              </a:spcAft>
              <a:buNone/>
            </a:pPr>
            <a:r>
              <a:rPr lang="en-US" sz="1700"/>
              <a:t>let func = (arg1, arg2, ..., argN) =&gt; expression;</a:t>
            </a:r>
            <a:endParaRPr sz="1700"/>
          </a:p>
          <a:p>
            <a:pPr marL="0" lvl="0" indent="0" algn="l" rtl="0">
              <a:spcBef>
                <a:spcPts val="440"/>
              </a:spcBef>
              <a:spcAft>
                <a:spcPts val="0"/>
              </a:spcAft>
              <a:buNone/>
            </a:pPr>
            <a:endParaRPr sz="1700"/>
          </a:p>
          <a:p>
            <a:pPr marL="0" lvl="0" indent="0" algn="l" rtl="0">
              <a:spcBef>
                <a:spcPts val="440"/>
              </a:spcBef>
              <a:spcAft>
                <a:spcPts val="0"/>
              </a:spcAft>
              <a:buNone/>
            </a:pPr>
            <a:endParaRPr sz="1700"/>
          </a:p>
          <a:p>
            <a:pPr marL="0" lvl="0" indent="0" algn="l" rtl="0">
              <a:spcBef>
                <a:spcPts val="440"/>
              </a:spcBef>
              <a:spcAft>
                <a:spcPts val="0"/>
              </a:spcAft>
              <a:buNone/>
            </a:pPr>
            <a:endParaRPr sz="1700"/>
          </a:p>
          <a:p>
            <a:pPr marL="0" lvl="0" indent="0" algn="l" rtl="0">
              <a:spcBef>
                <a:spcPts val="440"/>
              </a:spcBef>
              <a:spcAft>
                <a:spcPts val="0"/>
              </a:spcAft>
              <a:buNone/>
            </a:pPr>
            <a:r>
              <a:rPr lang="en-US" sz="1700"/>
              <a:t>try:</a:t>
            </a:r>
            <a:endParaRPr sz="1700"/>
          </a:p>
          <a:p>
            <a:pPr marL="0" lvl="0" indent="0" algn="l" rtl="0">
              <a:spcBef>
                <a:spcPts val="440"/>
              </a:spcBef>
              <a:spcAft>
                <a:spcPts val="0"/>
              </a:spcAft>
              <a:buClr>
                <a:schemeClr val="dk1"/>
              </a:buClr>
              <a:buSzPts val="1100"/>
              <a:buFont typeface="Arial"/>
              <a:buNone/>
            </a:pPr>
            <a:r>
              <a:rPr lang="en-US" sz="1700"/>
              <a:t>hello = () =&gt; {</a:t>
            </a:r>
            <a:endParaRPr sz="1700"/>
          </a:p>
          <a:p>
            <a:pPr marL="0" lvl="0" indent="0" algn="l" rtl="0">
              <a:spcBef>
                <a:spcPts val="440"/>
              </a:spcBef>
              <a:spcAft>
                <a:spcPts val="0"/>
              </a:spcAft>
              <a:buClr>
                <a:schemeClr val="dk1"/>
              </a:buClr>
              <a:buSzPts val="1100"/>
              <a:buFont typeface="Arial"/>
              <a:buNone/>
            </a:pPr>
            <a:r>
              <a:rPr lang="en-US" sz="1700"/>
              <a:t>  return "Hello World!";</a:t>
            </a:r>
            <a:endParaRPr sz="1700"/>
          </a:p>
          <a:p>
            <a:pPr marL="0" lvl="0" indent="0" algn="l" rtl="0">
              <a:spcBef>
                <a:spcPts val="440"/>
              </a:spcBef>
              <a:spcAft>
                <a:spcPts val="0"/>
              </a:spcAft>
              <a:buClr>
                <a:schemeClr val="dk1"/>
              </a:buClr>
              <a:buSzPts val="1100"/>
              <a:buFont typeface="Arial"/>
              <a:buNone/>
            </a:pPr>
            <a:r>
              <a:rPr lang="en-US" sz="1700"/>
              <a:t>}</a:t>
            </a:r>
            <a:endParaRPr sz="1700"/>
          </a:p>
          <a:p>
            <a:pPr marL="0" lvl="0" indent="0" algn="l" rtl="0">
              <a:spcBef>
                <a:spcPts val="440"/>
              </a:spcBef>
              <a:spcAft>
                <a:spcPts val="0"/>
              </a:spcAft>
              <a:buNone/>
            </a:pPr>
            <a:endParaRPr sz="1700"/>
          </a:p>
        </p:txBody>
      </p:sp>
      <p:sp>
        <p:nvSpPr>
          <p:cNvPr id="72" name="Google Shape;72;g113f1784c4c_0_8"/>
          <p:cNvSpPr txBox="1"/>
          <p:nvPr/>
        </p:nvSpPr>
        <p:spPr>
          <a:xfrm>
            <a:off x="418350" y="1332100"/>
            <a:ext cx="7830900" cy="1108200"/>
          </a:xfrm>
          <a:prstGeom prst="rect">
            <a:avLst/>
          </a:prstGeom>
          <a:noFill/>
          <a:ln>
            <a:noFill/>
          </a:ln>
        </p:spPr>
        <p:txBody>
          <a:bodyPr spcFirstLastPara="1" wrap="square" lIns="91425" tIns="91425" rIns="91425" bIns="91425" anchor="t" anchorCtr="0">
            <a:spAutoFit/>
          </a:bodyPr>
          <a:lstStyle/>
          <a:p>
            <a:pPr marL="0" lvl="0" indent="0" algn="just" rtl="0">
              <a:spcBef>
                <a:spcPts val="440"/>
              </a:spcBef>
              <a:spcAft>
                <a:spcPts val="0"/>
              </a:spcAft>
              <a:buNone/>
            </a:pPr>
            <a:r>
              <a:rPr lang="en-US" sz="2000">
                <a:solidFill>
                  <a:schemeClr val="dk1"/>
                </a:solidFill>
                <a:latin typeface="Times New Roman"/>
                <a:ea typeface="Times New Roman"/>
                <a:cs typeface="Times New Roman"/>
                <a:sym typeface="Times New Roman"/>
              </a:rPr>
              <a:t>This creates a function func that accepts arguments arg1..argN, then evaluates the expression on the right side with their use and returns its result.</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g113f1784c4c_0_29"/>
          <p:cNvSpPr txBox="1">
            <a:spLocks noGrp="1"/>
          </p:cNvSpPr>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Example</a:t>
            </a:r>
            <a:endParaRPr/>
          </a:p>
        </p:txBody>
      </p:sp>
      <p:sp>
        <p:nvSpPr>
          <p:cNvPr id="79" name="Google Shape;79;g113f1784c4c_0_29"/>
          <p:cNvSpPr txBox="1">
            <a:spLocks noGrp="1"/>
          </p:cNvSpPr>
          <p:nvPr>
            <p:ph type="body" idx="1"/>
          </p:nvPr>
        </p:nvSpPr>
        <p:spPr>
          <a:xfrm>
            <a:off x="457200" y="1371600"/>
            <a:ext cx="8229600" cy="45261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Clr>
                <a:schemeClr val="dk1"/>
              </a:buClr>
              <a:buSzPts val="1100"/>
              <a:buFont typeface="Arial"/>
              <a:buNone/>
            </a:pPr>
            <a:r>
              <a:rPr lang="en-US" sz="2000"/>
              <a:t>let sum = (a, b) =&gt; a + b;</a:t>
            </a:r>
            <a:endParaRPr sz="2000"/>
          </a:p>
          <a:p>
            <a:pPr marL="0" lvl="0" indent="0" algn="l" rtl="0">
              <a:spcBef>
                <a:spcPts val="440"/>
              </a:spcBef>
              <a:spcAft>
                <a:spcPts val="0"/>
              </a:spcAft>
              <a:buClr>
                <a:schemeClr val="dk1"/>
              </a:buClr>
              <a:buSzPts val="1100"/>
              <a:buFont typeface="Arial"/>
              <a:buNone/>
            </a:pPr>
            <a:endParaRPr sz="2000"/>
          </a:p>
          <a:p>
            <a:pPr marL="0" lvl="0" indent="0" algn="l" rtl="0">
              <a:spcBef>
                <a:spcPts val="440"/>
              </a:spcBef>
              <a:spcAft>
                <a:spcPts val="0"/>
              </a:spcAft>
              <a:buClr>
                <a:schemeClr val="dk1"/>
              </a:buClr>
              <a:buSzPts val="1100"/>
              <a:buFont typeface="Arial"/>
              <a:buNone/>
            </a:pPr>
            <a:r>
              <a:rPr lang="en-US" sz="2000">
                <a:solidFill>
                  <a:srgbClr val="888888"/>
                </a:solidFill>
              </a:rPr>
              <a:t>/* This arrow function is a shorter form of:</a:t>
            </a:r>
            <a:endParaRPr sz="2000">
              <a:solidFill>
                <a:srgbClr val="888888"/>
              </a:solidFill>
            </a:endParaRPr>
          </a:p>
          <a:p>
            <a:pPr marL="0" lvl="0" indent="0" algn="l" rtl="0">
              <a:spcBef>
                <a:spcPts val="440"/>
              </a:spcBef>
              <a:spcAft>
                <a:spcPts val="0"/>
              </a:spcAft>
              <a:buClr>
                <a:schemeClr val="dk1"/>
              </a:buClr>
              <a:buSzPts val="1100"/>
              <a:buFont typeface="Arial"/>
              <a:buNone/>
            </a:pPr>
            <a:endParaRPr sz="2000">
              <a:solidFill>
                <a:srgbClr val="888888"/>
              </a:solidFill>
            </a:endParaRPr>
          </a:p>
          <a:p>
            <a:pPr marL="0" lvl="0" indent="0" algn="l" rtl="0">
              <a:spcBef>
                <a:spcPts val="440"/>
              </a:spcBef>
              <a:spcAft>
                <a:spcPts val="0"/>
              </a:spcAft>
              <a:buClr>
                <a:schemeClr val="dk1"/>
              </a:buClr>
              <a:buSzPts val="1100"/>
              <a:buFont typeface="Arial"/>
              <a:buNone/>
            </a:pPr>
            <a:r>
              <a:rPr lang="en-US" sz="2000">
                <a:solidFill>
                  <a:srgbClr val="888888"/>
                </a:solidFill>
              </a:rPr>
              <a:t>let sum = function(a, b) {</a:t>
            </a:r>
            <a:endParaRPr sz="2000">
              <a:solidFill>
                <a:srgbClr val="888888"/>
              </a:solidFill>
            </a:endParaRPr>
          </a:p>
          <a:p>
            <a:pPr marL="0" lvl="0" indent="0" algn="l" rtl="0">
              <a:spcBef>
                <a:spcPts val="440"/>
              </a:spcBef>
              <a:spcAft>
                <a:spcPts val="0"/>
              </a:spcAft>
              <a:buClr>
                <a:schemeClr val="dk1"/>
              </a:buClr>
              <a:buSzPts val="1100"/>
              <a:buFont typeface="Arial"/>
              <a:buNone/>
            </a:pPr>
            <a:r>
              <a:rPr lang="en-US" sz="2000">
                <a:solidFill>
                  <a:srgbClr val="888888"/>
                </a:solidFill>
              </a:rPr>
              <a:t>  return a + b;</a:t>
            </a:r>
            <a:endParaRPr sz="2000">
              <a:solidFill>
                <a:srgbClr val="888888"/>
              </a:solidFill>
            </a:endParaRPr>
          </a:p>
          <a:p>
            <a:pPr marL="0" lvl="0" indent="0" algn="l" rtl="0">
              <a:spcBef>
                <a:spcPts val="440"/>
              </a:spcBef>
              <a:spcAft>
                <a:spcPts val="0"/>
              </a:spcAft>
              <a:buClr>
                <a:schemeClr val="dk1"/>
              </a:buClr>
              <a:buSzPts val="1100"/>
              <a:buFont typeface="Arial"/>
              <a:buNone/>
            </a:pPr>
            <a:r>
              <a:rPr lang="en-US" sz="2000">
                <a:solidFill>
                  <a:srgbClr val="888888"/>
                </a:solidFill>
              </a:rPr>
              <a:t>};</a:t>
            </a:r>
            <a:endParaRPr sz="2000">
              <a:solidFill>
                <a:srgbClr val="888888"/>
              </a:solidFill>
            </a:endParaRPr>
          </a:p>
          <a:p>
            <a:pPr marL="0" lvl="0" indent="0" algn="l" rtl="0">
              <a:spcBef>
                <a:spcPts val="440"/>
              </a:spcBef>
              <a:spcAft>
                <a:spcPts val="0"/>
              </a:spcAft>
              <a:buClr>
                <a:schemeClr val="dk1"/>
              </a:buClr>
              <a:buSzPts val="1100"/>
              <a:buFont typeface="Arial"/>
              <a:buNone/>
            </a:pPr>
            <a:r>
              <a:rPr lang="en-US" sz="2000">
                <a:solidFill>
                  <a:srgbClr val="888888"/>
                </a:solidFill>
              </a:rPr>
              <a:t>*/</a:t>
            </a:r>
            <a:endParaRPr sz="2000">
              <a:solidFill>
                <a:srgbClr val="888888"/>
              </a:solidFill>
            </a:endParaRPr>
          </a:p>
          <a:p>
            <a:pPr marL="0" lvl="0" indent="0" algn="l" rtl="0">
              <a:spcBef>
                <a:spcPts val="440"/>
              </a:spcBef>
              <a:spcAft>
                <a:spcPts val="0"/>
              </a:spcAft>
              <a:buClr>
                <a:schemeClr val="dk1"/>
              </a:buClr>
              <a:buSzPts val="1100"/>
              <a:buFont typeface="Arial"/>
              <a:buNone/>
            </a:pPr>
            <a:endParaRPr sz="2000"/>
          </a:p>
          <a:p>
            <a:pPr marL="0" lvl="0" indent="0" algn="l" rtl="0">
              <a:spcBef>
                <a:spcPts val="440"/>
              </a:spcBef>
              <a:spcAft>
                <a:spcPts val="0"/>
              </a:spcAft>
              <a:buClr>
                <a:schemeClr val="dk1"/>
              </a:buClr>
              <a:buSzPts val="1100"/>
              <a:buFont typeface="Arial"/>
              <a:buNone/>
            </a:pPr>
            <a:r>
              <a:rPr lang="en-US" sz="2000"/>
              <a:t>alert( sum(1, 2) ); </a:t>
            </a:r>
            <a:r>
              <a:rPr lang="en-US" sz="2000">
                <a:solidFill>
                  <a:srgbClr val="888888"/>
                </a:solidFill>
              </a:rPr>
              <a:t>// 3</a:t>
            </a:r>
            <a:endParaRPr sz="2000">
              <a:solidFill>
                <a:srgbClr val="888888"/>
              </a:solidFill>
            </a:endParaRPr>
          </a:p>
          <a:p>
            <a:pPr marL="0" lvl="0" indent="0" algn="l" rtl="0">
              <a:spcBef>
                <a:spcPts val="440"/>
              </a:spcBef>
              <a:spcAft>
                <a:spcPts val="0"/>
              </a:spcAft>
              <a:buNone/>
            </a:pPr>
            <a:endParaRPr sz="2000"/>
          </a:p>
        </p:txBody>
      </p:sp>
      <p:sp>
        <p:nvSpPr>
          <p:cNvPr id="80" name="Google Shape;80;g113f1784c4c_0_29"/>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g113f1784c4c_0_38"/>
          <p:cNvSpPr/>
          <p:nvPr/>
        </p:nvSpPr>
        <p:spPr>
          <a:xfrm>
            <a:off x="4639850" y="2888375"/>
            <a:ext cx="3909300" cy="2868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g113f1784c4c_0_38"/>
          <p:cNvSpPr/>
          <p:nvPr/>
        </p:nvSpPr>
        <p:spPr>
          <a:xfrm>
            <a:off x="421025" y="2888300"/>
            <a:ext cx="3813600" cy="2868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g113f1784c4c_0_38"/>
          <p:cNvSpPr txBox="1">
            <a:spLocks noGrp="1"/>
          </p:cNvSpPr>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89" name="Google Shape;89;g113f1784c4c_0_38"/>
          <p:cNvSpPr txBox="1">
            <a:spLocks noGrp="1"/>
          </p:cNvSpPr>
          <p:nvPr>
            <p:ph type="body" idx="1"/>
          </p:nvPr>
        </p:nvSpPr>
        <p:spPr>
          <a:xfrm>
            <a:off x="421025" y="3256800"/>
            <a:ext cx="3813600" cy="21273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None/>
            </a:pPr>
            <a:r>
              <a:rPr lang="en-US" sz="1700"/>
              <a:t>let double = n =&gt; n * 2;</a:t>
            </a:r>
            <a:endParaRPr sz="1700"/>
          </a:p>
          <a:p>
            <a:pPr marL="0" lvl="0" indent="0" algn="l" rtl="0">
              <a:spcBef>
                <a:spcPts val="440"/>
              </a:spcBef>
              <a:spcAft>
                <a:spcPts val="0"/>
              </a:spcAft>
              <a:buClr>
                <a:schemeClr val="dk1"/>
              </a:buClr>
              <a:buSzPts val="1100"/>
              <a:buFont typeface="Arial"/>
              <a:buNone/>
            </a:pPr>
            <a:endParaRPr sz="1700"/>
          </a:p>
          <a:p>
            <a:pPr marL="0" lvl="0" indent="0" algn="l" rtl="0">
              <a:spcBef>
                <a:spcPts val="440"/>
              </a:spcBef>
              <a:spcAft>
                <a:spcPts val="0"/>
              </a:spcAft>
              <a:buClr>
                <a:schemeClr val="dk1"/>
              </a:buClr>
              <a:buSzPts val="1100"/>
              <a:buFont typeface="Arial"/>
              <a:buNone/>
            </a:pPr>
            <a:r>
              <a:rPr lang="en-US" sz="1700">
                <a:solidFill>
                  <a:srgbClr val="888888"/>
                </a:solidFill>
              </a:rPr>
              <a:t>// roughly the same as: let double = function(n) { return n * 2 }</a:t>
            </a:r>
            <a:endParaRPr sz="1700">
              <a:solidFill>
                <a:srgbClr val="888888"/>
              </a:solidFill>
            </a:endParaRPr>
          </a:p>
          <a:p>
            <a:pPr marL="0" lvl="0" indent="0" algn="l" rtl="0">
              <a:spcBef>
                <a:spcPts val="440"/>
              </a:spcBef>
              <a:spcAft>
                <a:spcPts val="0"/>
              </a:spcAft>
              <a:buClr>
                <a:schemeClr val="dk1"/>
              </a:buClr>
              <a:buSzPts val="1100"/>
              <a:buFont typeface="Arial"/>
              <a:buNone/>
            </a:pPr>
            <a:endParaRPr sz="1700"/>
          </a:p>
          <a:p>
            <a:pPr marL="0" lvl="0" indent="0" algn="l" rtl="0">
              <a:spcBef>
                <a:spcPts val="440"/>
              </a:spcBef>
              <a:spcAft>
                <a:spcPts val="0"/>
              </a:spcAft>
              <a:buClr>
                <a:schemeClr val="dk1"/>
              </a:buClr>
              <a:buSzPts val="1100"/>
              <a:buFont typeface="Arial"/>
              <a:buNone/>
            </a:pPr>
            <a:r>
              <a:rPr lang="en-US" sz="1700"/>
              <a:t>alert( double(3) ); </a:t>
            </a:r>
            <a:r>
              <a:rPr lang="en-US" sz="1700">
                <a:solidFill>
                  <a:srgbClr val="888888"/>
                </a:solidFill>
              </a:rPr>
              <a:t>// 6</a:t>
            </a:r>
            <a:endParaRPr sz="1700">
              <a:solidFill>
                <a:srgbClr val="888888"/>
              </a:solidFill>
            </a:endParaRPr>
          </a:p>
          <a:p>
            <a:pPr marL="0" lvl="0" indent="0" algn="l" rtl="0">
              <a:spcBef>
                <a:spcPts val="440"/>
              </a:spcBef>
              <a:spcAft>
                <a:spcPts val="0"/>
              </a:spcAft>
              <a:buNone/>
            </a:pPr>
            <a:endParaRPr sz="1700"/>
          </a:p>
        </p:txBody>
      </p:sp>
      <p:sp>
        <p:nvSpPr>
          <p:cNvPr id="90" name="Google Shape;90;g113f1784c4c_0_38"/>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
        <p:nvSpPr>
          <p:cNvPr id="91" name="Google Shape;91;g113f1784c4c_0_38"/>
          <p:cNvSpPr txBox="1">
            <a:spLocks noGrp="1"/>
          </p:cNvSpPr>
          <p:nvPr>
            <p:ph type="body" idx="1"/>
          </p:nvPr>
        </p:nvSpPr>
        <p:spPr>
          <a:xfrm>
            <a:off x="4639850" y="3256800"/>
            <a:ext cx="3909300" cy="14508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None/>
            </a:pPr>
            <a:r>
              <a:rPr lang="en-US" sz="1700"/>
              <a:t>let hello = () =&gt; "Hello World!";</a:t>
            </a:r>
            <a:endParaRPr sz="1700"/>
          </a:p>
          <a:p>
            <a:pPr marL="0" lvl="0" indent="0" algn="l" rtl="0">
              <a:spcBef>
                <a:spcPts val="440"/>
              </a:spcBef>
              <a:spcAft>
                <a:spcPts val="0"/>
              </a:spcAft>
              <a:buNone/>
            </a:pPr>
            <a:endParaRPr sz="1700"/>
          </a:p>
          <a:p>
            <a:pPr marL="0" lvl="0" indent="0" algn="l" rtl="0">
              <a:spcBef>
                <a:spcPts val="440"/>
              </a:spcBef>
              <a:spcAft>
                <a:spcPts val="0"/>
              </a:spcAft>
              <a:buNone/>
            </a:pPr>
            <a:r>
              <a:rPr lang="en-US" sz="1700"/>
              <a:t>alert (hello());</a:t>
            </a:r>
            <a:endParaRPr sz="1700"/>
          </a:p>
          <a:p>
            <a:pPr marL="0" lvl="0" indent="0" algn="l" rtl="0">
              <a:spcBef>
                <a:spcPts val="440"/>
              </a:spcBef>
              <a:spcAft>
                <a:spcPts val="0"/>
              </a:spcAft>
              <a:buNone/>
            </a:pPr>
            <a:endParaRPr sz="1700"/>
          </a:p>
          <a:p>
            <a:pPr marL="0" lvl="0" indent="0" algn="l" rtl="0">
              <a:spcBef>
                <a:spcPts val="440"/>
              </a:spcBef>
              <a:spcAft>
                <a:spcPts val="0"/>
              </a:spcAft>
              <a:buClr>
                <a:schemeClr val="dk1"/>
              </a:buClr>
              <a:buSzPts val="1100"/>
              <a:buFont typeface="Arial"/>
              <a:buNone/>
            </a:pPr>
            <a:r>
              <a:rPr lang="en-US" sz="1700"/>
              <a:t> </a:t>
            </a:r>
            <a:r>
              <a:rPr lang="en-US" sz="1700">
                <a:solidFill>
                  <a:srgbClr val="888888"/>
                </a:solidFill>
              </a:rPr>
              <a:t>//Hello!</a:t>
            </a:r>
            <a:endParaRPr sz="1700">
              <a:solidFill>
                <a:srgbClr val="888888"/>
              </a:solidFill>
            </a:endParaRPr>
          </a:p>
          <a:p>
            <a:pPr marL="0" lvl="0" indent="0" algn="l" rtl="0">
              <a:spcBef>
                <a:spcPts val="440"/>
              </a:spcBef>
              <a:spcAft>
                <a:spcPts val="0"/>
              </a:spcAft>
              <a:buNone/>
            </a:pPr>
            <a:endParaRPr sz="1700"/>
          </a:p>
        </p:txBody>
      </p:sp>
      <p:sp>
        <p:nvSpPr>
          <p:cNvPr id="92" name="Google Shape;92;g113f1784c4c_0_38"/>
          <p:cNvSpPr txBox="1">
            <a:spLocks noGrp="1"/>
          </p:cNvSpPr>
          <p:nvPr>
            <p:ph type="body" idx="1"/>
          </p:nvPr>
        </p:nvSpPr>
        <p:spPr>
          <a:xfrm>
            <a:off x="488875" y="1706150"/>
            <a:ext cx="3813600" cy="961800"/>
          </a:xfrm>
          <a:prstGeom prst="rect">
            <a:avLst/>
          </a:prstGeom>
        </p:spPr>
        <p:txBody>
          <a:bodyPr spcFirstLastPara="1" wrap="square" lIns="91425" tIns="45700" rIns="91425" bIns="45700" anchor="t" anchorCtr="0">
            <a:noAutofit/>
          </a:bodyPr>
          <a:lstStyle/>
          <a:p>
            <a:pPr marL="0" lvl="0" indent="0" algn="just" rtl="0">
              <a:spcBef>
                <a:spcPts val="440"/>
              </a:spcBef>
              <a:spcAft>
                <a:spcPts val="0"/>
              </a:spcAft>
              <a:buNone/>
            </a:pPr>
            <a:r>
              <a:rPr lang="en-US" sz="1700"/>
              <a:t>If we have only one argument, then parentheses around parameters can be omitted, making that even shorter.</a:t>
            </a:r>
            <a:endParaRPr sz="1700">
              <a:solidFill>
                <a:srgbClr val="888888"/>
              </a:solidFill>
            </a:endParaRPr>
          </a:p>
          <a:p>
            <a:pPr marL="0" lvl="0" indent="0" algn="just" rtl="0">
              <a:spcBef>
                <a:spcPts val="440"/>
              </a:spcBef>
              <a:spcAft>
                <a:spcPts val="0"/>
              </a:spcAft>
              <a:buNone/>
            </a:pPr>
            <a:endParaRPr sz="1700"/>
          </a:p>
        </p:txBody>
      </p:sp>
      <p:sp>
        <p:nvSpPr>
          <p:cNvPr id="93" name="Google Shape;93;g113f1784c4c_0_38"/>
          <p:cNvSpPr txBox="1">
            <a:spLocks noGrp="1"/>
          </p:cNvSpPr>
          <p:nvPr>
            <p:ph type="body" idx="1"/>
          </p:nvPr>
        </p:nvSpPr>
        <p:spPr>
          <a:xfrm>
            <a:off x="4687700" y="1706150"/>
            <a:ext cx="3813600" cy="961800"/>
          </a:xfrm>
          <a:prstGeom prst="rect">
            <a:avLst/>
          </a:prstGeom>
        </p:spPr>
        <p:txBody>
          <a:bodyPr spcFirstLastPara="1" wrap="square" lIns="91425" tIns="45700" rIns="91425" bIns="45700" anchor="t" anchorCtr="0">
            <a:noAutofit/>
          </a:bodyPr>
          <a:lstStyle/>
          <a:p>
            <a:pPr marL="0" lvl="0" indent="0" algn="just" rtl="0">
              <a:spcBef>
                <a:spcPts val="440"/>
              </a:spcBef>
              <a:spcAft>
                <a:spcPts val="0"/>
              </a:spcAft>
              <a:buNone/>
            </a:pPr>
            <a:r>
              <a:rPr lang="en-US" sz="1700"/>
              <a:t>If there are no arguments, parentheses will be empty (but they should be present)</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113f1784c4c_0_55"/>
          <p:cNvSpPr txBox="1">
            <a:spLocks noGrp="1"/>
          </p:cNvSpPr>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0" name="Google Shape;100;g113f1784c4c_0_55"/>
          <p:cNvSpPr txBox="1">
            <a:spLocks noGrp="1"/>
          </p:cNvSpPr>
          <p:nvPr>
            <p:ph type="body" idx="1"/>
          </p:nvPr>
        </p:nvSpPr>
        <p:spPr>
          <a:xfrm>
            <a:off x="457200" y="1371600"/>
            <a:ext cx="8229600" cy="4526100"/>
          </a:xfrm>
          <a:prstGeom prst="rect">
            <a:avLst/>
          </a:prstGeom>
        </p:spPr>
        <p:txBody>
          <a:bodyPr spcFirstLastPara="1" wrap="square" lIns="91425" tIns="45700" rIns="91425" bIns="45700" anchor="t" anchorCtr="0">
            <a:noAutofit/>
          </a:bodyPr>
          <a:lstStyle/>
          <a:p>
            <a:pPr marL="0" lvl="0" indent="0" algn="just" rtl="0">
              <a:spcBef>
                <a:spcPts val="440"/>
              </a:spcBef>
              <a:spcAft>
                <a:spcPts val="0"/>
              </a:spcAft>
              <a:buClr>
                <a:schemeClr val="dk1"/>
              </a:buClr>
              <a:buSzPts val="1100"/>
              <a:buFont typeface="Arial"/>
              <a:buNone/>
            </a:pPr>
            <a:r>
              <a:rPr lang="en-US" sz="2000" b="1"/>
              <a:t>Arrow functions can be used in the same way as Function Expressions.</a:t>
            </a:r>
            <a:endParaRPr sz="2000" b="1"/>
          </a:p>
          <a:p>
            <a:pPr marL="0" lvl="0" indent="0" algn="just" rtl="0">
              <a:spcBef>
                <a:spcPts val="440"/>
              </a:spcBef>
              <a:spcAft>
                <a:spcPts val="0"/>
              </a:spcAft>
              <a:buClr>
                <a:schemeClr val="dk1"/>
              </a:buClr>
              <a:buSzPts val="1100"/>
              <a:buFont typeface="Arial"/>
              <a:buNone/>
            </a:pPr>
            <a:endParaRPr sz="2000"/>
          </a:p>
          <a:p>
            <a:pPr marL="0" lvl="0" indent="0" algn="just" rtl="0">
              <a:spcBef>
                <a:spcPts val="440"/>
              </a:spcBef>
              <a:spcAft>
                <a:spcPts val="0"/>
              </a:spcAft>
              <a:buClr>
                <a:schemeClr val="dk1"/>
              </a:buClr>
              <a:buSzPts val="1100"/>
              <a:buFont typeface="Arial"/>
              <a:buNone/>
            </a:pPr>
            <a:r>
              <a:rPr lang="en-US" sz="2000"/>
              <a:t>For e.g, to dynamically create a function:</a:t>
            </a:r>
            <a:endParaRPr sz="2000"/>
          </a:p>
          <a:p>
            <a:pPr marL="0" lvl="0" indent="0" algn="just" rtl="0">
              <a:spcBef>
                <a:spcPts val="440"/>
              </a:spcBef>
              <a:spcAft>
                <a:spcPts val="0"/>
              </a:spcAft>
              <a:buClr>
                <a:schemeClr val="dk1"/>
              </a:buClr>
              <a:buSzPts val="1100"/>
              <a:buFont typeface="Arial"/>
              <a:buNone/>
            </a:pPr>
            <a:endParaRPr sz="2000"/>
          </a:p>
          <a:p>
            <a:pPr marL="0" lvl="0" indent="0" algn="just" rtl="0">
              <a:spcBef>
                <a:spcPts val="440"/>
              </a:spcBef>
              <a:spcAft>
                <a:spcPts val="0"/>
              </a:spcAft>
              <a:buClr>
                <a:schemeClr val="dk1"/>
              </a:buClr>
              <a:buSzPts val="1100"/>
              <a:buFont typeface="Arial"/>
              <a:buNone/>
            </a:pPr>
            <a:r>
              <a:rPr lang="en-US" sz="2000"/>
              <a:t>let age = prompt("What is your age?", 18);</a:t>
            </a:r>
            <a:endParaRPr sz="2000"/>
          </a:p>
          <a:p>
            <a:pPr marL="0" lvl="0" indent="0" algn="just" rtl="0">
              <a:spcBef>
                <a:spcPts val="440"/>
              </a:spcBef>
              <a:spcAft>
                <a:spcPts val="0"/>
              </a:spcAft>
              <a:buClr>
                <a:schemeClr val="dk1"/>
              </a:buClr>
              <a:buSzPts val="1100"/>
              <a:buFont typeface="Arial"/>
              <a:buNone/>
            </a:pPr>
            <a:endParaRPr sz="2000"/>
          </a:p>
          <a:p>
            <a:pPr marL="0" lvl="0" indent="0" algn="just" rtl="0">
              <a:spcBef>
                <a:spcPts val="440"/>
              </a:spcBef>
              <a:spcAft>
                <a:spcPts val="0"/>
              </a:spcAft>
              <a:buClr>
                <a:schemeClr val="dk1"/>
              </a:buClr>
              <a:buSzPts val="1100"/>
              <a:buFont typeface="Arial"/>
              <a:buNone/>
            </a:pPr>
            <a:r>
              <a:rPr lang="en-US" sz="2000"/>
              <a:t>let welcome = (age &lt; 18) ?</a:t>
            </a:r>
            <a:endParaRPr sz="2000"/>
          </a:p>
          <a:p>
            <a:pPr marL="0" lvl="0" indent="0" algn="just" rtl="0">
              <a:spcBef>
                <a:spcPts val="440"/>
              </a:spcBef>
              <a:spcAft>
                <a:spcPts val="0"/>
              </a:spcAft>
              <a:buClr>
                <a:schemeClr val="dk1"/>
              </a:buClr>
              <a:buSzPts val="1100"/>
              <a:buFont typeface="Arial"/>
              <a:buNone/>
            </a:pPr>
            <a:r>
              <a:rPr lang="en-US" sz="2000"/>
              <a:t>  () =&gt; alert('Hello') :</a:t>
            </a:r>
            <a:endParaRPr sz="2000"/>
          </a:p>
          <a:p>
            <a:pPr marL="0" lvl="0" indent="0" algn="just" rtl="0">
              <a:spcBef>
                <a:spcPts val="440"/>
              </a:spcBef>
              <a:spcAft>
                <a:spcPts val="0"/>
              </a:spcAft>
              <a:buClr>
                <a:schemeClr val="dk1"/>
              </a:buClr>
              <a:buSzPts val="1100"/>
              <a:buFont typeface="Arial"/>
              <a:buNone/>
            </a:pPr>
            <a:r>
              <a:rPr lang="en-US" sz="2000"/>
              <a:t>  () =&gt; alert("Greetings!");</a:t>
            </a:r>
            <a:endParaRPr sz="2000"/>
          </a:p>
          <a:p>
            <a:pPr marL="0" lvl="0" indent="0" algn="just" rtl="0">
              <a:spcBef>
                <a:spcPts val="440"/>
              </a:spcBef>
              <a:spcAft>
                <a:spcPts val="0"/>
              </a:spcAft>
              <a:buClr>
                <a:schemeClr val="dk1"/>
              </a:buClr>
              <a:buSzPts val="1100"/>
              <a:buFont typeface="Arial"/>
              <a:buNone/>
            </a:pPr>
            <a:endParaRPr sz="2000"/>
          </a:p>
          <a:p>
            <a:pPr marL="0" lvl="0" indent="0" algn="just" rtl="0">
              <a:spcBef>
                <a:spcPts val="440"/>
              </a:spcBef>
              <a:spcAft>
                <a:spcPts val="0"/>
              </a:spcAft>
              <a:buClr>
                <a:schemeClr val="dk1"/>
              </a:buClr>
              <a:buSzPts val="1100"/>
              <a:buFont typeface="Arial"/>
              <a:buNone/>
            </a:pPr>
            <a:r>
              <a:rPr lang="en-US" sz="2000"/>
              <a:t>welcome();</a:t>
            </a:r>
            <a:endParaRPr sz="2000"/>
          </a:p>
        </p:txBody>
      </p:sp>
      <p:sp>
        <p:nvSpPr>
          <p:cNvPr id="101" name="Google Shape;101;g113f1784c4c_0_55"/>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113f1784c4c_0_67"/>
          <p:cNvSpPr txBox="1">
            <a:spLocks noGrp="1"/>
          </p:cNvSpPr>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Multiline arrow functions</a:t>
            </a:r>
            <a:endParaRPr/>
          </a:p>
        </p:txBody>
      </p:sp>
      <p:sp>
        <p:nvSpPr>
          <p:cNvPr id="108" name="Google Shape;108;g113f1784c4c_0_67"/>
          <p:cNvSpPr txBox="1">
            <a:spLocks noGrp="1"/>
          </p:cNvSpPr>
          <p:nvPr>
            <p:ph type="body" idx="1"/>
          </p:nvPr>
        </p:nvSpPr>
        <p:spPr>
          <a:xfrm>
            <a:off x="457200" y="1512500"/>
            <a:ext cx="8229600" cy="2637900"/>
          </a:xfrm>
          <a:prstGeom prst="rect">
            <a:avLst/>
          </a:prstGeom>
        </p:spPr>
        <p:txBody>
          <a:bodyPr spcFirstLastPara="1" wrap="square" lIns="91425" tIns="45700" rIns="91425" bIns="45700" anchor="t" anchorCtr="0">
            <a:noAutofit/>
          </a:bodyPr>
          <a:lstStyle/>
          <a:p>
            <a:pPr marL="0" lvl="0" indent="0" algn="just" rtl="0">
              <a:spcBef>
                <a:spcPts val="440"/>
              </a:spcBef>
              <a:spcAft>
                <a:spcPts val="0"/>
              </a:spcAft>
              <a:buNone/>
            </a:pPr>
            <a:r>
              <a:rPr lang="en-US" sz="2000"/>
              <a:t>Sometimes we need something a little bit more complex, like multiple expressions or statements. It is also possible, but we should enclose them in curly braces. Then use a normal return within them.</a:t>
            </a:r>
            <a:endParaRPr sz="2000"/>
          </a:p>
          <a:p>
            <a:pPr marL="0" lvl="0" indent="0" algn="l" rtl="0">
              <a:spcBef>
                <a:spcPts val="440"/>
              </a:spcBef>
              <a:spcAft>
                <a:spcPts val="0"/>
              </a:spcAft>
              <a:buNone/>
            </a:pPr>
            <a:endParaRPr sz="2000"/>
          </a:p>
          <a:p>
            <a:pPr marL="0" lvl="0" indent="0" algn="l" rtl="0">
              <a:spcBef>
                <a:spcPts val="440"/>
              </a:spcBef>
              <a:spcAft>
                <a:spcPts val="0"/>
              </a:spcAft>
              <a:buNone/>
            </a:pPr>
            <a:r>
              <a:rPr lang="en-US" sz="2000"/>
              <a:t>e.g.</a:t>
            </a:r>
            <a:endParaRPr sz="2000"/>
          </a:p>
          <a:p>
            <a:pPr marL="0" lvl="0" indent="0" algn="l" rtl="0">
              <a:spcBef>
                <a:spcPts val="440"/>
              </a:spcBef>
              <a:spcAft>
                <a:spcPts val="0"/>
              </a:spcAft>
              <a:buNone/>
            </a:pPr>
            <a:r>
              <a:rPr lang="en-US" sz="2000"/>
              <a:t>let sum = (a, b) =&gt; </a:t>
            </a:r>
            <a:endParaRPr sz="2000"/>
          </a:p>
          <a:p>
            <a:pPr marL="0" lvl="0" indent="0" algn="l" rtl="0">
              <a:spcBef>
                <a:spcPts val="440"/>
              </a:spcBef>
              <a:spcAft>
                <a:spcPts val="0"/>
              </a:spcAft>
              <a:buClr>
                <a:schemeClr val="dk1"/>
              </a:buClr>
              <a:buSzPts val="1100"/>
              <a:buFont typeface="Arial"/>
              <a:buNone/>
            </a:pPr>
            <a:r>
              <a:rPr lang="en-US" sz="2000"/>
              <a:t>{  						</a:t>
            </a:r>
            <a:r>
              <a:rPr lang="en-US" sz="2000">
                <a:solidFill>
                  <a:srgbClr val="888888"/>
                </a:solidFill>
              </a:rPr>
              <a:t>// the curly brace opens a multiline function</a:t>
            </a:r>
            <a:endParaRPr sz="2000">
              <a:solidFill>
                <a:srgbClr val="888888"/>
              </a:solidFill>
            </a:endParaRPr>
          </a:p>
          <a:p>
            <a:pPr marL="0" lvl="0" indent="0" algn="l" rtl="0">
              <a:spcBef>
                <a:spcPts val="440"/>
              </a:spcBef>
              <a:spcAft>
                <a:spcPts val="0"/>
              </a:spcAft>
              <a:buClr>
                <a:schemeClr val="dk1"/>
              </a:buClr>
              <a:buSzPts val="1100"/>
              <a:buFont typeface="Arial"/>
              <a:buNone/>
            </a:pPr>
            <a:r>
              <a:rPr lang="en-US" sz="2000"/>
              <a:t>  let result = a + b;</a:t>
            </a:r>
            <a:endParaRPr sz="2000"/>
          </a:p>
          <a:p>
            <a:pPr marL="0" lvl="0" indent="0" algn="l" rtl="0">
              <a:spcBef>
                <a:spcPts val="440"/>
              </a:spcBef>
              <a:spcAft>
                <a:spcPts val="0"/>
              </a:spcAft>
              <a:buClr>
                <a:schemeClr val="dk1"/>
              </a:buClr>
              <a:buSzPts val="1100"/>
              <a:buFont typeface="Arial"/>
              <a:buNone/>
            </a:pPr>
            <a:r>
              <a:rPr lang="en-US" sz="2000"/>
              <a:t>  return result; 	</a:t>
            </a:r>
            <a:r>
              <a:rPr lang="en-US" sz="2000">
                <a:solidFill>
                  <a:srgbClr val="888888"/>
                </a:solidFill>
              </a:rPr>
              <a:t>// if we use curly braces, then we need an explicit  "return"</a:t>
            </a:r>
            <a:endParaRPr sz="2000">
              <a:solidFill>
                <a:srgbClr val="888888"/>
              </a:solidFill>
            </a:endParaRPr>
          </a:p>
          <a:p>
            <a:pPr marL="0" lvl="0" indent="0" algn="l" rtl="0">
              <a:spcBef>
                <a:spcPts val="440"/>
              </a:spcBef>
              <a:spcAft>
                <a:spcPts val="0"/>
              </a:spcAft>
              <a:buClr>
                <a:schemeClr val="dk1"/>
              </a:buClr>
              <a:buSzPts val="1100"/>
              <a:buFont typeface="Arial"/>
              <a:buNone/>
            </a:pPr>
            <a:r>
              <a:rPr lang="en-US" sz="2000"/>
              <a:t>};</a:t>
            </a:r>
            <a:endParaRPr sz="2000"/>
          </a:p>
          <a:p>
            <a:pPr marL="0" lvl="0" indent="0" algn="l" rtl="0">
              <a:spcBef>
                <a:spcPts val="440"/>
              </a:spcBef>
              <a:spcAft>
                <a:spcPts val="0"/>
              </a:spcAft>
              <a:buClr>
                <a:schemeClr val="dk1"/>
              </a:buClr>
              <a:buSzPts val="1100"/>
              <a:buFont typeface="Arial"/>
              <a:buNone/>
            </a:pPr>
            <a:endParaRPr sz="2000"/>
          </a:p>
          <a:p>
            <a:pPr marL="0" lvl="0" indent="0" algn="l" rtl="0">
              <a:spcBef>
                <a:spcPts val="440"/>
              </a:spcBef>
              <a:spcAft>
                <a:spcPts val="0"/>
              </a:spcAft>
              <a:buNone/>
            </a:pPr>
            <a:r>
              <a:rPr lang="en-US" sz="2000"/>
              <a:t>alert(sum(1, 2) ); </a:t>
            </a:r>
            <a:r>
              <a:rPr lang="en-US" sz="2000">
                <a:solidFill>
                  <a:srgbClr val="888888"/>
                </a:solidFill>
              </a:rPr>
              <a:t>// 3</a:t>
            </a:r>
            <a:endParaRPr sz="2000"/>
          </a:p>
        </p:txBody>
      </p:sp>
      <p:sp>
        <p:nvSpPr>
          <p:cNvPr id="109" name="Google Shape;109;g113f1784c4c_0_67"/>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113f1784c4c_0_79"/>
          <p:cNvSpPr txBox="1">
            <a:spLocks noGrp="1"/>
          </p:cNvSpPr>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Task</a:t>
            </a:r>
            <a:endParaRPr/>
          </a:p>
        </p:txBody>
      </p:sp>
      <p:sp>
        <p:nvSpPr>
          <p:cNvPr id="116" name="Google Shape;116;g113f1784c4c_0_79"/>
          <p:cNvSpPr txBox="1">
            <a:spLocks noGrp="1"/>
          </p:cNvSpPr>
          <p:nvPr>
            <p:ph type="body" idx="1"/>
          </p:nvPr>
        </p:nvSpPr>
        <p:spPr>
          <a:xfrm>
            <a:off x="457200" y="1371600"/>
            <a:ext cx="8229600" cy="45261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None/>
            </a:pPr>
            <a:r>
              <a:rPr lang="en-US" b="1"/>
              <a:t>Rewrite the following code with arrow functions:</a:t>
            </a:r>
            <a:endParaRPr b="1"/>
          </a:p>
          <a:p>
            <a:pPr marL="0" lvl="0" indent="0" algn="l" rtl="0">
              <a:spcBef>
                <a:spcPts val="440"/>
              </a:spcBef>
              <a:spcAft>
                <a:spcPts val="0"/>
              </a:spcAft>
              <a:buNone/>
            </a:pPr>
            <a:endParaRPr/>
          </a:p>
          <a:p>
            <a:pPr marL="0" lvl="0" indent="0" algn="l" rtl="0">
              <a:spcBef>
                <a:spcPts val="440"/>
              </a:spcBef>
              <a:spcAft>
                <a:spcPts val="0"/>
              </a:spcAft>
              <a:buClr>
                <a:schemeClr val="dk1"/>
              </a:buClr>
              <a:buSzPts val="1100"/>
              <a:buFont typeface="Arial"/>
              <a:buNone/>
            </a:pPr>
            <a:r>
              <a:rPr lang="en-US"/>
              <a:t>function ask(question, yes, no) {</a:t>
            </a:r>
            <a:endParaRPr/>
          </a:p>
          <a:p>
            <a:pPr marL="0" lvl="0" indent="0" algn="l" rtl="0">
              <a:spcBef>
                <a:spcPts val="440"/>
              </a:spcBef>
              <a:spcAft>
                <a:spcPts val="0"/>
              </a:spcAft>
              <a:buClr>
                <a:schemeClr val="dk1"/>
              </a:buClr>
              <a:buSzPts val="1100"/>
              <a:buFont typeface="Arial"/>
              <a:buNone/>
            </a:pPr>
            <a:r>
              <a:rPr lang="en-US"/>
              <a:t>  if (confirm(question)) yes();</a:t>
            </a:r>
            <a:endParaRPr/>
          </a:p>
          <a:p>
            <a:pPr marL="0" lvl="0" indent="0" algn="l" rtl="0">
              <a:spcBef>
                <a:spcPts val="440"/>
              </a:spcBef>
              <a:spcAft>
                <a:spcPts val="0"/>
              </a:spcAft>
              <a:buClr>
                <a:schemeClr val="dk1"/>
              </a:buClr>
              <a:buSzPts val="1100"/>
              <a:buFont typeface="Arial"/>
              <a:buNone/>
            </a:pPr>
            <a:r>
              <a:rPr lang="en-US"/>
              <a:t>  else no();</a:t>
            </a:r>
            <a:endParaRPr/>
          </a:p>
          <a:p>
            <a:pPr marL="0" lvl="0" indent="0" algn="l" rtl="0">
              <a:spcBef>
                <a:spcPts val="440"/>
              </a:spcBef>
              <a:spcAft>
                <a:spcPts val="0"/>
              </a:spcAft>
              <a:buClr>
                <a:schemeClr val="dk1"/>
              </a:buClr>
              <a:buSzPts val="1100"/>
              <a:buFont typeface="Arial"/>
              <a:buNone/>
            </a:pPr>
            <a:r>
              <a:rPr lang="en-US"/>
              <a:t>}</a:t>
            </a:r>
            <a:endParaRPr/>
          </a:p>
          <a:p>
            <a:pPr marL="0" lvl="0" indent="0" algn="l" rtl="0">
              <a:spcBef>
                <a:spcPts val="440"/>
              </a:spcBef>
              <a:spcAft>
                <a:spcPts val="0"/>
              </a:spcAft>
              <a:buClr>
                <a:schemeClr val="dk1"/>
              </a:buClr>
              <a:buSzPts val="1100"/>
              <a:buFont typeface="Arial"/>
              <a:buNone/>
            </a:pPr>
            <a:endParaRPr/>
          </a:p>
          <a:p>
            <a:pPr marL="0" lvl="0" indent="0" algn="l" rtl="0">
              <a:spcBef>
                <a:spcPts val="440"/>
              </a:spcBef>
              <a:spcAft>
                <a:spcPts val="0"/>
              </a:spcAft>
              <a:buClr>
                <a:schemeClr val="dk1"/>
              </a:buClr>
              <a:buSzPts val="1100"/>
              <a:buFont typeface="Arial"/>
              <a:buNone/>
            </a:pPr>
            <a:r>
              <a:rPr lang="en-US"/>
              <a:t>ask(</a:t>
            </a:r>
            <a:endParaRPr/>
          </a:p>
          <a:p>
            <a:pPr marL="0" lvl="0" indent="0" algn="l" rtl="0">
              <a:spcBef>
                <a:spcPts val="440"/>
              </a:spcBef>
              <a:spcAft>
                <a:spcPts val="0"/>
              </a:spcAft>
              <a:buClr>
                <a:schemeClr val="dk1"/>
              </a:buClr>
              <a:buSzPts val="1100"/>
              <a:buFont typeface="Arial"/>
              <a:buNone/>
            </a:pPr>
            <a:r>
              <a:rPr lang="en-US"/>
              <a:t>  "Do you agree?",</a:t>
            </a:r>
            <a:endParaRPr/>
          </a:p>
          <a:p>
            <a:pPr marL="0" lvl="0" indent="0" algn="l" rtl="0">
              <a:spcBef>
                <a:spcPts val="440"/>
              </a:spcBef>
              <a:spcAft>
                <a:spcPts val="0"/>
              </a:spcAft>
              <a:buClr>
                <a:schemeClr val="dk1"/>
              </a:buClr>
              <a:buSzPts val="1100"/>
              <a:buFont typeface="Arial"/>
              <a:buNone/>
            </a:pPr>
            <a:r>
              <a:rPr lang="en-US"/>
              <a:t>  function() { alert("You agreed."); },</a:t>
            </a:r>
            <a:endParaRPr/>
          </a:p>
          <a:p>
            <a:pPr marL="0" lvl="0" indent="0" algn="l" rtl="0">
              <a:spcBef>
                <a:spcPts val="440"/>
              </a:spcBef>
              <a:spcAft>
                <a:spcPts val="0"/>
              </a:spcAft>
              <a:buClr>
                <a:schemeClr val="dk1"/>
              </a:buClr>
              <a:buSzPts val="1100"/>
              <a:buFont typeface="Arial"/>
              <a:buNone/>
            </a:pPr>
            <a:r>
              <a:rPr lang="en-US"/>
              <a:t>  function() { alert("You canceled the execution."); }</a:t>
            </a:r>
            <a:endParaRPr/>
          </a:p>
          <a:p>
            <a:pPr marL="0" lvl="0" indent="0" algn="l" rtl="0">
              <a:spcBef>
                <a:spcPts val="440"/>
              </a:spcBef>
              <a:spcAft>
                <a:spcPts val="0"/>
              </a:spcAft>
              <a:buClr>
                <a:schemeClr val="dk1"/>
              </a:buClr>
              <a:buSzPts val="1100"/>
              <a:buFont typeface="Arial"/>
              <a:buNone/>
            </a:pPr>
            <a:r>
              <a:rPr lang="en-US"/>
              <a:t>);</a:t>
            </a:r>
            <a:endParaRPr/>
          </a:p>
          <a:p>
            <a:pPr marL="0" lvl="0" indent="0" algn="l" rtl="0">
              <a:spcBef>
                <a:spcPts val="440"/>
              </a:spcBef>
              <a:spcAft>
                <a:spcPts val="0"/>
              </a:spcAft>
              <a:buNone/>
            </a:pPr>
            <a:endParaRPr/>
          </a:p>
        </p:txBody>
      </p:sp>
      <p:sp>
        <p:nvSpPr>
          <p:cNvPr id="117" name="Google Shape;117;g113f1784c4c_0_79"/>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113f1784c4c_0_87"/>
          <p:cNvSpPr txBox="1">
            <a:spLocks noGrp="1"/>
          </p:cNvSpPr>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24" name="Google Shape;124;g113f1784c4c_0_87"/>
          <p:cNvSpPr txBox="1">
            <a:spLocks noGrp="1"/>
          </p:cNvSpPr>
          <p:nvPr>
            <p:ph type="body" idx="1"/>
          </p:nvPr>
        </p:nvSpPr>
        <p:spPr>
          <a:xfrm>
            <a:off x="457200" y="1371600"/>
            <a:ext cx="8229600" cy="45261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None/>
            </a:pPr>
            <a:r>
              <a:rPr lang="en-US" b="1"/>
              <a:t>Solution:</a:t>
            </a:r>
            <a:endParaRPr b="1"/>
          </a:p>
          <a:p>
            <a:pPr marL="0" lvl="0" indent="0" algn="l" rtl="0">
              <a:spcBef>
                <a:spcPts val="440"/>
              </a:spcBef>
              <a:spcAft>
                <a:spcPts val="0"/>
              </a:spcAft>
              <a:buNone/>
            </a:pPr>
            <a:endParaRPr/>
          </a:p>
          <a:p>
            <a:pPr marL="0" lvl="0" indent="0" algn="l" rtl="0">
              <a:spcBef>
                <a:spcPts val="440"/>
              </a:spcBef>
              <a:spcAft>
                <a:spcPts val="0"/>
              </a:spcAft>
              <a:buClr>
                <a:schemeClr val="dk1"/>
              </a:buClr>
              <a:buSzPts val="1100"/>
              <a:buFont typeface="Arial"/>
              <a:buNone/>
            </a:pPr>
            <a:r>
              <a:rPr lang="en-US"/>
              <a:t>function ask(question, yes, no) {</a:t>
            </a:r>
            <a:endParaRPr/>
          </a:p>
          <a:p>
            <a:pPr marL="0" lvl="0" indent="0" algn="l" rtl="0">
              <a:spcBef>
                <a:spcPts val="440"/>
              </a:spcBef>
              <a:spcAft>
                <a:spcPts val="0"/>
              </a:spcAft>
              <a:buClr>
                <a:schemeClr val="dk1"/>
              </a:buClr>
              <a:buSzPts val="1100"/>
              <a:buFont typeface="Arial"/>
              <a:buNone/>
            </a:pPr>
            <a:r>
              <a:rPr lang="en-US"/>
              <a:t>  if (confirm(question)) yes();</a:t>
            </a:r>
            <a:endParaRPr/>
          </a:p>
          <a:p>
            <a:pPr marL="0" lvl="0" indent="0" algn="l" rtl="0">
              <a:spcBef>
                <a:spcPts val="440"/>
              </a:spcBef>
              <a:spcAft>
                <a:spcPts val="0"/>
              </a:spcAft>
              <a:buClr>
                <a:schemeClr val="dk1"/>
              </a:buClr>
              <a:buSzPts val="1100"/>
              <a:buFont typeface="Arial"/>
              <a:buNone/>
            </a:pPr>
            <a:r>
              <a:rPr lang="en-US"/>
              <a:t>  else no();</a:t>
            </a:r>
            <a:endParaRPr/>
          </a:p>
          <a:p>
            <a:pPr marL="0" lvl="0" indent="0" algn="l" rtl="0">
              <a:spcBef>
                <a:spcPts val="440"/>
              </a:spcBef>
              <a:spcAft>
                <a:spcPts val="0"/>
              </a:spcAft>
              <a:buClr>
                <a:schemeClr val="dk1"/>
              </a:buClr>
              <a:buSzPts val="1100"/>
              <a:buFont typeface="Arial"/>
              <a:buNone/>
            </a:pPr>
            <a:r>
              <a:rPr lang="en-US"/>
              <a:t>}</a:t>
            </a:r>
            <a:endParaRPr/>
          </a:p>
          <a:p>
            <a:pPr marL="0" lvl="0" indent="0" algn="l" rtl="0">
              <a:spcBef>
                <a:spcPts val="440"/>
              </a:spcBef>
              <a:spcAft>
                <a:spcPts val="0"/>
              </a:spcAft>
              <a:buClr>
                <a:schemeClr val="dk1"/>
              </a:buClr>
              <a:buSzPts val="1100"/>
              <a:buFont typeface="Arial"/>
              <a:buNone/>
            </a:pPr>
            <a:endParaRPr/>
          </a:p>
          <a:p>
            <a:pPr marL="0" lvl="0" indent="0" algn="l" rtl="0">
              <a:spcBef>
                <a:spcPts val="440"/>
              </a:spcBef>
              <a:spcAft>
                <a:spcPts val="0"/>
              </a:spcAft>
              <a:buClr>
                <a:schemeClr val="dk1"/>
              </a:buClr>
              <a:buSzPts val="1100"/>
              <a:buFont typeface="Arial"/>
              <a:buNone/>
            </a:pPr>
            <a:r>
              <a:rPr lang="en-US"/>
              <a:t>ask(</a:t>
            </a:r>
            <a:endParaRPr/>
          </a:p>
          <a:p>
            <a:pPr marL="0" lvl="0" indent="0" algn="l" rtl="0">
              <a:spcBef>
                <a:spcPts val="440"/>
              </a:spcBef>
              <a:spcAft>
                <a:spcPts val="0"/>
              </a:spcAft>
              <a:buClr>
                <a:schemeClr val="dk1"/>
              </a:buClr>
              <a:buSzPts val="1100"/>
              <a:buFont typeface="Arial"/>
              <a:buNone/>
            </a:pPr>
            <a:r>
              <a:rPr lang="en-US"/>
              <a:t>  "Do you agree?",</a:t>
            </a:r>
            <a:endParaRPr/>
          </a:p>
          <a:p>
            <a:pPr marL="0" lvl="0" indent="0" algn="l" rtl="0">
              <a:spcBef>
                <a:spcPts val="440"/>
              </a:spcBef>
              <a:spcAft>
                <a:spcPts val="0"/>
              </a:spcAft>
              <a:buClr>
                <a:schemeClr val="dk1"/>
              </a:buClr>
              <a:buSzPts val="1100"/>
              <a:buFont typeface="Arial"/>
              <a:buNone/>
            </a:pPr>
            <a:r>
              <a:rPr lang="en-US"/>
              <a:t>  () =&gt; alert("You agreed."),</a:t>
            </a:r>
            <a:endParaRPr/>
          </a:p>
          <a:p>
            <a:pPr marL="0" lvl="0" indent="0" algn="l" rtl="0">
              <a:spcBef>
                <a:spcPts val="440"/>
              </a:spcBef>
              <a:spcAft>
                <a:spcPts val="0"/>
              </a:spcAft>
              <a:buClr>
                <a:schemeClr val="dk1"/>
              </a:buClr>
              <a:buSzPts val="1100"/>
              <a:buFont typeface="Arial"/>
              <a:buNone/>
            </a:pPr>
            <a:r>
              <a:rPr lang="en-US"/>
              <a:t>  () =&gt; alert("You canceled the execution.")</a:t>
            </a:r>
            <a:endParaRPr/>
          </a:p>
          <a:p>
            <a:pPr marL="0" lvl="0" indent="0" algn="l" rtl="0">
              <a:spcBef>
                <a:spcPts val="440"/>
              </a:spcBef>
              <a:spcAft>
                <a:spcPts val="0"/>
              </a:spcAft>
              <a:buClr>
                <a:schemeClr val="dk1"/>
              </a:buClr>
              <a:buSzPts val="1100"/>
              <a:buFont typeface="Arial"/>
              <a:buNone/>
            </a:pPr>
            <a:r>
              <a:rPr lang="en-US"/>
              <a:t>);</a:t>
            </a:r>
            <a:endParaRPr/>
          </a:p>
          <a:p>
            <a:pPr marL="0" lvl="0" indent="0" algn="l" rtl="0">
              <a:spcBef>
                <a:spcPts val="440"/>
              </a:spcBef>
              <a:spcAft>
                <a:spcPts val="0"/>
              </a:spcAft>
              <a:buNone/>
            </a:pPr>
            <a:endParaRPr/>
          </a:p>
        </p:txBody>
      </p:sp>
      <p:sp>
        <p:nvSpPr>
          <p:cNvPr id="125" name="Google Shape;125;g113f1784c4c_0_87"/>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966</Words>
  <Application>Microsoft Office PowerPoint</Application>
  <PresentationFormat>On-screen Show (4:3)</PresentationFormat>
  <Paragraphs>167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PowerPoint Presentation</vt:lpstr>
      <vt:lpstr>Arrow Functions</vt:lpstr>
      <vt:lpstr>Arrow Functions</vt:lpstr>
      <vt:lpstr>Example</vt:lpstr>
      <vt:lpstr>PowerPoint Presentation</vt:lpstr>
      <vt:lpstr>PowerPoint Presentation</vt:lpstr>
      <vt:lpstr>Multiline arrow functions</vt:lpstr>
      <vt:lpstr>Task</vt:lpstr>
      <vt:lpstr>PowerPoint Presentation</vt:lpstr>
      <vt:lpstr>Binding with This function</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LENOVO</cp:lastModifiedBy>
  <cp:revision>1</cp:revision>
  <dcterms:created xsi:type="dcterms:W3CDTF">2010-04-09T07:36:15Z</dcterms:created>
  <dcterms:modified xsi:type="dcterms:W3CDTF">2022-03-15T04:51:02Z</dcterms:modified>
</cp:coreProperties>
</file>