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 id="2147483652" r:id="rId3"/>
    <p:sldMasterId id="2147483654"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Lst>
  <p:notesMasterIdLst>
    <p:notesMasterId r:id="rId66"/>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Lst>
  <p:sldSz cx="9144000" cy="6858000" type="screen4x3"/>
  <p:notesSz cx="6881813" cy="9296400"/>
  <p:embeddedFontLst>
    <p:embeddedFont>
      <p:font typeface="Calibri" panose="020F0502020204030204" pitchFamily="34" charset="0"/>
      <p:regular r:id="rId67"/>
      <p:bold r:id="rId68"/>
      <p:italic r:id="rId69"/>
      <p:boldItalic r:id="rId70"/>
    </p:embeddedFont>
    <p:embeddedFont>
      <p:font typeface="Helvetica Neue" panose="020B0604020202020204" charset="0"/>
      <p:regular r:id="rId71"/>
      <p:bold r:id="rId72"/>
      <p:italic r:id="rId73"/>
      <p:boldItalic r:id="rId74"/>
    </p:embeddedFont>
    <p:embeddedFont>
      <p:font typeface="Verdana" panose="020B0604030504040204" pitchFamily="3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000000"/>
          </p15:clr>
        </p15:guide>
        <p15:guide id="2" pos="4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jm9RDxtOv1TBhju5ixqZmFYoKW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74" y="48"/>
      </p:cViewPr>
      <p:guideLst>
        <p:guide orient="horz" pos="816"/>
        <p:guide pos="4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font" Target="fonts/font2.fntdata"/><Relationship Id="rId16" Type="http://schemas.openxmlformats.org/officeDocument/2006/relationships/slide" Target="slides/slide3.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font" Target="fonts/font8.fntdata"/><Relationship Id="rId79" Type="http://customschemas.google.com/relationships/presentationmetadata" Target="metadata"/><Relationship Id="rId5" Type="http://schemas.openxmlformats.org/officeDocument/2006/relationships/slideMaster" Target="slideMasters/slideMaster5.xml"/><Relationship Id="rId61" Type="http://schemas.openxmlformats.org/officeDocument/2006/relationships/slide" Target="slides/slide48.xml"/><Relationship Id="rId82" Type="http://schemas.openxmlformats.org/officeDocument/2006/relationships/theme" Target="theme/theme1.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font" Target="fonts/font6.fntdata"/><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font" Target="fonts/font1.fntdata"/><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font" Target="fonts/font10.fntdata"/><Relationship Id="rId7" Type="http://schemas.openxmlformats.org/officeDocument/2006/relationships/slideMaster" Target="slideMasters/slideMaster7.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1325" cy="463550"/>
          </a:xfrm>
          <a:prstGeom prst="rect">
            <a:avLst/>
          </a:prstGeom>
          <a:noFill/>
          <a:ln>
            <a:noFill/>
          </a:ln>
        </p:spPr>
        <p:txBody>
          <a:bodyPr spcFirstLastPara="1" wrap="square" lIns="92425" tIns="46200" rIns="92425" bIns="462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00487" y="0"/>
            <a:ext cx="2981325" cy="463550"/>
          </a:xfrm>
          <a:prstGeom prst="rect">
            <a:avLst/>
          </a:prstGeom>
          <a:noFill/>
          <a:ln>
            <a:noFill/>
          </a:ln>
        </p:spPr>
        <p:txBody>
          <a:bodyPr spcFirstLastPara="1" wrap="square" lIns="92425" tIns="46200" rIns="92425" bIns="462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7575" y="4416425"/>
            <a:ext cx="5046662" cy="4181475"/>
          </a:xfrm>
          <a:prstGeom prst="rect">
            <a:avLst/>
          </a:prstGeom>
          <a:noFill/>
          <a:ln>
            <a:noFill/>
          </a:ln>
        </p:spPr>
        <p:txBody>
          <a:bodyPr spcFirstLastPara="1" wrap="square" lIns="92425" tIns="46200" rIns="92425" bIns="462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2850"/>
            <a:ext cx="2981325" cy="463550"/>
          </a:xfrm>
          <a:prstGeom prst="rect">
            <a:avLst/>
          </a:prstGeom>
          <a:noFill/>
          <a:ln>
            <a:noFill/>
          </a:ln>
        </p:spPr>
        <p:txBody>
          <a:bodyPr spcFirstLastPara="1" wrap="square" lIns="92425" tIns="46200" rIns="92425" bIns="462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00487" y="8832850"/>
            <a:ext cx="2981325" cy="463550"/>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394633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1:notes"/>
          <p:cNvSpPr txBox="1">
            <a:spLocks noGrp="1"/>
          </p:cNvSpPr>
          <p:nvPr>
            <p:ph type="body" idx="1"/>
          </p:nvPr>
        </p:nvSpPr>
        <p:spPr>
          <a:xfrm>
            <a:off x="917575" y="4416425"/>
            <a:ext cx="5046662" cy="4181475"/>
          </a:xfrm>
          <a:prstGeom prst="rect">
            <a:avLst/>
          </a:prstGeom>
          <a:noFill/>
          <a:ln>
            <a:noFill/>
          </a:ln>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297" name="Google Shape;297;p1:notes"/>
          <p:cNvSpPr txBox="1"/>
          <p:nvPr/>
        </p:nvSpPr>
        <p:spPr>
          <a:xfrm>
            <a:off x="3900487" y="8832850"/>
            <a:ext cx="2981325" cy="463550"/>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298" name="Google Shape;298;p1:notes"/>
          <p:cNvSpPr txBox="1"/>
          <p:nvPr/>
        </p:nvSpPr>
        <p:spPr>
          <a:xfrm>
            <a:off x="0" y="8832850"/>
            <a:ext cx="2981325" cy="46355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Jatin Arora [Group: G7] [Sem:2nd]</a:t>
            </a:r>
            <a:endParaRPr/>
          </a:p>
        </p:txBody>
      </p:sp>
    </p:spTree>
    <p:extLst>
      <p:ext uri="{BB962C8B-B14F-4D97-AF65-F5344CB8AC3E}">
        <p14:creationId xmlns:p14="http://schemas.microsoft.com/office/powerpoint/2010/main" val="178569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1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33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1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50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1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73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1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48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1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49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38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2" name="Google Shape;402;p1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41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1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05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1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051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1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3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685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2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477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2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928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2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049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2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68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2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16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467" name="Google Shape;467;p2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4627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4" name="Google Shape;474;p2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879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2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05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2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622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2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66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401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3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48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3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78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3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041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3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59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3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542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3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1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3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256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3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681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2" name="Google Shape;562;p3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29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3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05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792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0: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76" name="Google Shape;576;p4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939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41: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83" name="Google Shape;583;p4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127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2: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90" name="Google Shape;590;p4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164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4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1319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4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33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4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896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p4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1326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7" name="Google Shape;627;p4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063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4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65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4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17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672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50: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649" name="Google Shape;649;p5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7939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5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919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2: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663" name="Google Shape;663;p5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82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18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7: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339" name="Google Shape;339;p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28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87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40"/>
        <p:cNvGrpSpPr/>
        <p:nvPr/>
      </p:nvGrpSpPr>
      <p:grpSpPr>
        <a:xfrm>
          <a:off x="0" y="0"/>
          <a:ext cx="0" cy="0"/>
          <a:chOff x="0" y="0"/>
          <a:chExt cx="0" cy="0"/>
        </a:xfrm>
      </p:grpSpPr>
      <p:sp>
        <p:nvSpPr>
          <p:cNvPr id="241" name="Google Shape;241;p7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2" name="Google Shape;242;p73"/>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73"/>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2"/>
        <p:cNvGrpSpPr/>
        <p:nvPr/>
      </p:nvGrpSpPr>
      <p:grpSpPr>
        <a:xfrm>
          <a:off x="0" y="0"/>
          <a:ext cx="0" cy="0"/>
          <a:chOff x="0" y="0"/>
          <a:chExt cx="0" cy="0"/>
        </a:xfrm>
      </p:grpSpPr>
      <p:sp>
        <p:nvSpPr>
          <p:cNvPr id="263" name="Google Shape;263;p7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4" name="Google Shape;264;p7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7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7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75"/>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286"/>
        <p:cNvGrpSpPr/>
        <p:nvPr/>
      </p:nvGrpSpPr>
      <p:grpSpPr>
        <a:xfrm>
          <a:off x="0" y="0"/>
          <a:ext cx="0" cy="0"/>
          <a:chOff x="0" y="0"/>
          <a:chExt cx="0" cy="0"/>
        </a:xfrm>
      </p:grpSpPr>
      <p:sp>
        <p:nvSpPr>
          <p:cNvPr id="287" name="Google Shape;287;p7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88" name="Google Shape;288;p77"/>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77"/>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0" name="Google Shape;290;p77"/>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1" name="Google Shape;291;p77"/>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2" name="Google Shape;292;p77"/>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77"/>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5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58"/>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0"/>
        <p:cNvGrpSpPr/>
        <p:nvPr/>
      </p:nvGrpSpPr>
      <p:grpSpPr>
        <a:xfrm>
          <a:off x="0" y="0"/>
          <a:ext cx="0" cy="0"/>
          <a:chOff x="0" y="0"/>
          <a:chExt cx="0" cy="0"/>
        </a:xfrm>
      </p:grpSpPr>
      <p:sp>
        <p:nvSpPr>
          <p:cNvPr id="111" name="Google Shape;111;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6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1"/>
        <p:cNvGrpSpPr/>
        <p:nvPr/>
      </p:nvGrpSpPr>
      <p:grpSpPr>
        <a:xfrm>
          <a:off x="0" y="0"/>
          <a:ext cx="0" cy="0"/>
          <a:chOff x="0" y="0"/>
          <a:chExt cx="0" cy="0"/>
        </a:xfrm>
      </p:grpSpPr>
      <p:sp>
        <p:nvSpPr>
          <p:cNvPr id="152" name="Google Shape;152;p6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71"/>
        <p:cNvGrpSpPr/>
        <p:nvPr/>
      </p:nvGrpSpPr>
      <p:grpSpPr>
        <a:xfrm>
          <a:off x="0" y="0"/>
          <a:ext cx="0" cy="0"/>
          <a:chOff x="0" y="0"/>
          <a:chExt cx="0" cy="0"/>
        </a:xfrm>
      </p:grpSpPr>
      <p:sp>
        <p:nvSpPr>
          <p:cNvPr id="172" name="Google Shape;172;p6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3" name="Google Shape;173;p6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6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67"/>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4"/>
        <p:cNvGrpSpPr/>
        <p:nvPr/>
      </p:nvGrpSpPr>
      <p:grpSpPr>
        <a:xfrm>
          <a:off x="0" y="0"/>
          <a:ext cx="0" cy="0"/>
          <a:chOff x="0" y="0"/>
          <a:chExt cx="0" cy="0"/>
        </a:xfrm>
      </p:grpSpPr>
      <p:sp>
        <p:nvSpPr>
          <p:cNvPr id="195" name="Google Shape;195;p6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6" name="Google Shape;196;p6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6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6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7"/>
        <p:cNvGrpSpPr/>
        <p:nvPr/>
      </p:nvGrpSpPr>
      <p:grpSpPr>
        <a:xfrm>
          <a:off x="0" y="0"/>
          <a:ext cx="0" cy="0"/>
          <a:chOff x="0" y="0"/>
          <a:chExt cx="0" cy="0"/>
        </a:xfrm>
      </p:grpSpPr>
      <p:sp>
        <p:nvSpPr>
          <p:cNvPr id="218" name="Google Shape;218;p7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9" name="Google Shape;219;p7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7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7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 Id="rId4" Type="http://schemas.openxmlformats.org/officeDocument/2006/relationships/image" Target="../media/image2.jp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0.xml"/><Relationship Id="rId4" Type="http://schemas.openxmlformats.org/officeDocument/2006/relationships/image" Target="../media/image2.jp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5.xml"/><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6.xml"/><Relationship Id="rId4" Type="http://schemas.openxmlformats.org/officeDocument/2006/relationships/image" Target="../media/image2.jp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2.jp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53"/>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 name="Google Shape;11;p53"/>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3" name="Google Shape;13;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4" name="Google Shape;14;p53"/>
          <p:cNvGrpSpPr/>
          <p:nvPr/>
        </p:nvGrpSpPr>
        <p:grpSpPr>
          <a:xfrm>
            <a:off x="6146800" y="0"/>
            <a:ext cx="2997200" cy="876300"/>
            <a:chOff x="6146640" y="0"/>
            <a:chExt cx="2997000" cy="875880"/>
          </a:xfrm>
        </p:grpSpPr>
        <p:sp>
          <p:nvSpPr>
            <p:cNvPr id="15" name="Google Shape;15;p53"/>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 name="Google Shape;16;p53"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7" name="Google Shape;17;p53"/>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8" name="Google Shape;18;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9" name="Google Shape;19;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0" name="Google Shape;20;p53"/>
          <p:cNvGrpSpPr/>
          <p:nvPr/>
        </p:nvGrpSpPr>
        <p:grpSpPr>
          <a:xfrm>
            <a:off x="6146800" y="0"/>
            <a:ext cx="2997200" cy="876300"/>
            <a:chOff x="6146640" y="0"/>
            <a:chExt cx="2997000" cy="875880"/>
          </a:xfrm>
        </p:grpSpPr>
        <p:sp>
          <p:nvSpPr>
            <p:cNvPr id="21" name="Google Shape;21;p53"/>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2" name="Google Shape;22;p53"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 name="Google Shape;23;p53"/>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4" name="Google Shape;24;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5" name="Google Shape;25;p5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6" name="Google Shape;26;p53"/>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70"/>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01" name="Google Shape;201;p70"/>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2" name="Google Shape;202;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03" name="Google Shape;203;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04" name="Google Shape;204;p70"/>
          <p:cNvGrpSpPr/>
          <p:nvPr/>
        </p:nvGrpSpPr>
        <p:grpSpPr>
          <a:xfrm>
            <a:off x="6146800" y="0"/>
            <a:ext cx="2997200" cy="876300"/>
            <a:chOff x="6146640" y="0"/>
            <a:chExt cx="2997000" cy="875880"/>
          </a:xfrm>
        </p:grpSpPr>
        <p:sp>
          <p:nvSpPr>
            <p:cNvPr id="205" name="Google Shape;205;p7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06" name="Google Shape;206;p7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07" name="Google Shape;207;p7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08" name="Google Shape;208;p7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09" name="Google Shape;209;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10" name="Google Shape;210;p70"/>
          <p:cNvGrpSpPr/>
          <p:nvPr/>
        </p:nvGrpSpPr>
        <p:grpSpPr>
          <a:xfrm>
            <a:off x="6146800" y="0"/>
            <a:ext cx="2997200" cy="876300"/>
            <a:chOff x="6146640" y="0"/>
            <a:chExt cx="2997000" cy="875880"/>
          </a:xfrm>
        </p:grpSpPr>
        <p:sp>
          <p:nvSpPr>
            <p:cNvPr id="211" name="Google Shape;211;p7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12" name="Google Shape;212;p7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13" name="Google Shape;213;p7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14" name="Google Shape;214;p7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15" name="Google Shape;215;p7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16" name="Google Shape;216;p70"/>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Google Shape;223;p72"/>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24" name="Google Shape;224;p72"/>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26" name="Google Shape;226;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27" name="Google Shape;227;p72"/>
          <p:cNvGrpSpPr/>
          <p:nvPr/>
        </p:nvGrpSpPr>
        <p:grpSpPr>
          <a:xfrm>
            <a:off x="6146800" y="0"/>
            <a:ext cx="2997200" cy="876300"/>
            <a:chOff x="6146640" y="0"/>
            <a:chExt cx="2997000" cy="875880"/>
          </a:xfrm>
        </p:grpSpPr>
        <p:sp>
          <p:nvSpPr>
            <p:cNvPr id="228" name="Google Shape;228;p7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29" name="Google Shape;229;p7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0" name="Google Shape;230;p7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31" name="Google Shape;231;p7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32" name="Google Shape;232;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33" name="Google Shape;233;p72"/>
          <p:cNvGrpSpPr/>
          <p:nvPr/>
        </p:nvGrpSpPr>
        <p:grpSpPr>
          <a:xfrm>
            <a:off x="6146800" y="0"/>
            <a:ext cx="2997200" cy="876300"/>
            <a:chOff x="6146640" y="0"/>
            <a:chExt cx="2997000" cy="875880"/>
          </a:xfrm>
        </p:grpSpPr>
        <p:sp>
          <p:nvSpPr>
            <p:cNvPr id="234" name="Google Shape;234;p7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35" name="Google Shape;235;p7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6" name="Google Shape;236;p7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37" name="Google Shape;237;p7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38" name="Google Shape;238;p7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39" name="Google Shape;239;p72"/>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74"/>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46" name="Google Shape;246;p7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48" name="Google Shape;248;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49" name="Google Shape;249;p74"/>
          <p:cNvGrpSpPr/>
          <p:nvPr/>
        </p:nvGrpSpPr>
        <p:grpSpPr>
          <a:xfrm>
            <a:off x="6146800" y="0"/>
            <a:ext cx="2997200" cy="876300"/>
            <a:chOff x="6146640" y="0"/>
            <a:chExt cx="2997000" cy="875880"/>
          </a:xfrm>
        </p:grpSpPr>
        <p:sp>
          <p:nvSpPr>
            <p:cNvPr id="250" name="Google Shape;250;p7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51" name="Google Shape;251;p7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52" name="Google Shape;252;p7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53" name="Google Shape;253;p7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54" name="Google Shape;254;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55" name="Google Shape;255;p74"/>
          <p:cNvGrpSpPr/>
          <p:nvPr/>
        </p:nvGrpSpPr>
        <p:grpSpPr>
          <a:xfrm>
            <a:off x="6146800" y="0"/>
            <a:ext cx="2997200" cy="876300"/>
            <a:chOff x="6146640" y="0"/>
            <a:chExt cx="2997000" cy="875880"/>
          </a:xfrm>
        </p:grpSpPr>
        <p:sp>
          <p:nvSpPr>
            <p:cNvPr id="256" name="Google Shape;256;p7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57" name="Google Shape;257;p7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58" name="Google Shape;258;p7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59" name="Google Shape;259;p7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60" name="Google Shape;260;p7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61" name="Google Shape;261;p7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8"/>
        <p:cNvGrpSpPr/>
        <p:nvPr/>
      </p:nvGrpSpPr>
      <p:grpSpPr>
        <a:xfrm>
          <a:off x="0" y="0"/>
          <a:ext cx="0" cy="0"/>
          <a:chOff x="0" y="0"/>
          <a:chExt cx="0" cy="0"/>
        </a:xfrm>
      </p:grpSpPr>
      <p:sp>
        <p:nvSpPr>
          <p:cNvPr id="269" name="Google Shape;269;p76"/>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70" name="Google Shape;270;p76"/>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72" name="Google Shape;272;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73" name="Google Shape;273;p76"/>
          <p:cNvGrpSpPr/>
          <p:nvPr/>
        </p:nvGrpSpPr>
        <p:grpSpPr>
          <a:xfrm>
            <a:off x="6146800" y="0"/>
            <a:ext cx="2997200" cy="876300"/>
            <a:chOff x="6146640" y="0"/>
            <a:chExt cx="2997000" cy="875880"/>
          </a:xfrm>
        </p:grpSpPr>
        <p:sp>
          <p:nvSpPr>
            <p:cNvPr id="274" name="Google Shape;274;p7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75" name="Google Shape;275;p7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76" name="Google Shape;276;p7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77" name="Google Shape;277;p7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78" name="Google Shape;278;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79" name="Google Shape;279;p76"/>
          <p:cNvGrpSpPr/>
          <p:nvPr/>
        </p:nvGrpSpPr>
        <p:grpSpPr>
          <a:xfrm>
            <a:off x="6146800" y="0"/>
            <a:ext cx="2997200" cy="876300"/>
            <a:chOff x="6146640" y="0"/>
            <a:chExt cx="2997000" cy="875880"/>
          </a:xfrm>
        </p:grpSpPr>
        <p:sp>
          <p:nvSpPr>
            <p:cNvPr id="280" name="Google Shape;280;p7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81" name="Google Shape;281;p7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82" name="Google Shape;282;p7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83" name="Google Shape;283;p7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84" name="Google Shape;284;p7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85" name="Google Shape;285;p76"/>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
        <p:cNvGrpSpPr/>
        <p:nvPr/>
      </p:nvGrpSpPr>
      <p:grpSpPr>
        <a:xfrm>
          <a:off x="0" y="0"/>
          <a:ext cx="0" cy="0"/>
          <a:chOff x="0" y="0"/>
          <a:chExt cx="0" cy="0"/>
        </a:xfrm>
      </p:grpSpPr>
      <p:sp>
        <p:nvSpPr>
          <p:cNvPr id="29" name="Google Shape;29;p55"/>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0" name="Google Shape;30;p55"/>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32" name="Google Shape;32;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33" name="Google Shape;33;p55"/>
          <p:cNvGrpSpPr/>
          <p:nvPr/>
        </p:nvGrpSpPr>
        <p:grpSpPr>
          <a:xfrm>
            <a:off x="6146800" y="0"/>
            <a:ext cx="2997200" cy="876300"/>
            <a:chOff x="6146640" y="0"/>
            <a:chExt cx="2997000" cy="875880"/>
          </a:xfrm>
        </p:grpSpPr>
        <p:sp>
          <p:nvSpPr>
            <p:cNvPr id="34" name="Google Shape;34;p55"/>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35" name="Google Shape;35;p5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36" name="Google Shape;36;p55"/>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37" name="Google Shape;37;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38" name="Google Shape;38;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39" name="Google Shape;39;p55"/>
          <p:cNvGrpSpPr/>
          <p:nvPr/>
        </p:nvGrpSpPr>
        <p:grpSpPr>
          <a:xfrm>
            <a:off x="6146800" y="0"/>
            <a:ext cx="2997200" cy="876300"/>
            <a:chOff x="6146640" y="0"/>
            <a:chExt cx="2997000" cy="875880"/>
          </a:xfrm>
        </p:grpSpPr>
        <p:sp>
          <p:nvSpPr>
            <p:cNvPr id="40" name="Google Shape;40;p55"/>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41" name="Google Shape;41;p5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42" name="Google Shape;42;p55"/>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43" name="Google Shape;43;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44" name="Google Shape;44;p5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5" name="Google Shape;45;p55"/>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57"/>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52" name="Google Shape;52;p57"/>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54" name="Google Shape;54;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55" name="Google Shape;55;p57"/>
          <p:cNvGrpSpPr/>
          <p:nvPr/>
        </p:nvGrpSpPr>
        <p:grpSpPr>
          <a:xfrm>
            <a:off x="6146800" y="0"/>
            <a:ext cx="2997200" cy="876300"/>
            <a:chOff x="6146640" y="0"/>
            <a:chExt cx="2997000" cy="875880"/>
          </a:xfrm>
        </p:grpSpPr>
        <p:sp>
          <p:nvSpPr>
            <p:cNvPr id="56" name="Google Shape;56;p57"/>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57" name="Google Shape;57;p57"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58" name="Google Shape;58;p57"/>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59" name="Google Shape;59;p5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60" name="Google Shape;60;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61" name="Google Shape;61;p57"/>
          <p:cNvGrpSpPr/>
          <p:nvPr/>
        </p:nvGrpSpPr>
        <p:grpSpPr>
          <a:xfrm>
            <a:off x="6146800" y="0"/>
            <a:ext cx="2997200" cy="876300"/>
            <a:chOff x="6146640" y="0"/>
            <a:chExt cx="2997000" cy="875880"/>
          </a:xfrm>
        </p:grpSpPr>
        <p:sp>
          <p:nvSpPr>
            <p:cNvPr id="62" name="Google Shape;62;p57"/>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63" name="Google Shape;63;p57"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64" name="Google Shape;64;p57"/>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65" name="Google Shape;65;p5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66" name="Google Shape;66;p5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67" name="Google Shape;67;p57"/>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59"/>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73" name="Google Shape;73;p59"/>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pic>
        <p:nvPicPr>
          <p:cNvPr id="75" name="Google Shape;75;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grpSp>
        <p:nvGrpSpPr>
          <p:cNvPr id="76" name="Google Shape;76;p59"/>
          <p:cNvGrpSpPr/>
          <p:nvPr/>
        </p:nvGrpSpPr>
        <p:grpSpPr>
          <a:xfrm>
            <a:off x="6146800" y="0"/>
            <a:ext cx="2997200" cy="876300"/>
            <a:chOff x="6146640" y="0"/>
            <a:chExt cx="2997000" cy="875880"/>
          </a:xfrm>
        </p:grpSpPr>
        <p:sp>
          <p:nvSpPr>
            <p:cNvPr id="77" name="Google Shape;77;p59"/>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78" name="Google Shape;78;p59" descr="LOGO.gif"/>
            <p:cNvPicPr preferRelativeResize="0"/>
            <p:nvPr/>
          </p:nvPicPr>
          <p:blipFill rotWithShape="1">
            <a:blip r:embed="rId2">
              <a:alphaModFix/>
            </a:blip>
            <a:srcRect b="10716"/>
            <a:stretch/>
          </p:blipFill>
          <p:spPr>
            <a:xfrm>
              <a:off x="6553080" y="228600"/>
              <a:ext cx="2057040" cy="634680"/>
            </a:xfrm>
            <a:prstGeom prst="rect">
              <a:avLst/>
            </a:prstGeom>
            <a:noFill/>
            <a:ln>
              <a:noFill/>
            </a:ln>
          </p:spPr>
        </p:pic>
        <p:sp>
          <p:nvSpPr>
            <p:cNvPr id="79" name="Google Shape;79;p59"/>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80" name="Google Shape;80;p5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pic>
        <p:nvPicPr>
          <p:cNvPr id="81" name="Google Shape;81;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grpSp>
        <p:nvGrpSpPr>
          <p:cNvPr id="82" name="Google Shape;82;p59"/>
          <p:cNvGrpSpPr/>
          <p:nvPr/>
        </p:nvGrpSpPr>
        <p:grpSpPr>
          <a:xfrm>
            <a:off x="6146800" y="0"/>
            <a:ext cx="2997200" cy="876300"/>
            <a:chOff x="6146640" y="0"/>
            <a:chExt cx="2997000" cy="875880"/>
          </a:xfrm>
        </p:grpSpPr>
        <p:sp>
          <p:nvSpPr>
            <p:cNvPr id="83" name="Google Shape;83;p59"/>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84" name="Google Shape;84;p59" descr="LOGO.gif"/>
            <p:cNvPicPr preferRelativeResize="0"/>
            <p:nvPr/>
          </p:nvPicPr>
          <p:blipFill rotWithShape="1">
            <a:blip r:embed="rId2">
              <a:alphaModFix/>
            </a:blip>
            <a:srcRect b="10716"/>
            <a:stretch/>
          </p:blipFill>
          <p:spPr>
            <a:xfrm>
              <a:off x="6553080" y="228600"/>
              <a:ext cx="2057040" cy="634680"/>
            </a:xfrm>
            <a:prstGeom prst="rect">
              <a:avLst/>
            </a:prstGeom>
            <a:noFill/>
            <a:ln>
              <a:noFill/>
            </a:ln>
          </p:spPr>
        </p:pic>
        <p:sp>
          <p:nvSpPr>
            <p:cNvPr id="85" name="Google Shape;85;p59"/>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86" name="Google Shape;86;p5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87" name="Google Shape;87;p5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88" name="Google Shape;88;p59"/>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Google Shape;89;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0" name="Google Shape;90;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r>
              <a:rPr lang="en-IN" smtClean="0"/>
              <a:t>Dr. Kalpna Guleria       Operating System CS-115           G3</a:t>
            </a:r>
            <a:endParaRPr/>
          </a:p>
        </p:txBody>
      </p:sp>
      <p:sp>
        <p:nvSpPr>
          <p:cNvPr id="91" name="Google Shape;9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60"/>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94" name="Google Shape;94;p60"/>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96" name="Google Shape;96;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97" name="Google Shape;97;p60"/>
          <p:cNvGrpSpPr/>
          <p:nvPr/>
        </p:nvGrpSpPr>
        <p:grpSpPr>
          <a:xfrm>
            <a:off x="6146800" y="0"/>
            <a:ext cx="2997200" cy="876300"/>
            <a:chOff x="6146640" y="0"/>
            <a:chExt cx="2997000" cy="875880"/>
          </a:xfrm>
        </p:grpSpPr>
        <p:sp>
          <p:nvSpPr>
            <p:cNvPr id="98" name="Google Shape;98;p6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99" name="Google Shape;99;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00" name="Google Shape;100;p6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01" name="Google Shape;101;p6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02" name="Google Shape;102;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03" name="Google Shape;103;p60"/>
          <p:cNvGrpSpPr/>
          <p:nvPr/>
        </p:nvGrpSpPr>
        <p:grpSpPr>
          <a:xfrm>
            <a:off x="6146800" y="0"/>
            <a:ext cx="2997200" cy="876300"/>
            <a:chOff x="6146640" y="0"/>
            <a:chExt cx="2997000" cy="875880"/>
          </a:xfrm>
        </p:grpSpPr>
        <p:sp>
          <p:nvSpPr>
            <p:cNvPr id="104" name="Google Shape;104;p6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05" name="Google Shape;105;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06" name="Google Shape;106;p6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07" name="Google Shape;107;p6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08" name="Google Shape;108;p6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09" name="Google Shape;109;p60"/>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
        <p:cNvGrpSpPr/>
        <p:nvPr/>
      </p:nvGrpSpPr>
      <p:grpSpPr>
        <a:xfrm>
          <a:off x="0" y="0"/>
          <a:ext cx="0" cy="0"/>
          <a:chOff x="0" y="0"/>
          <a:chExt cx="0" cy="0"/>
        </a:xfrm>
      </p:grpSpPr>
      <p:sp>
        <p:nvSpPr>
          <p:cNvPr id="114" name="Google Shape;114;p62"/>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5" name="Google Shape;115;p62"/>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17" name="Google Shape;117;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18" name="Google Shape;118;p62"/>
          <p:cNvGrpSpPr/>
          <p:nvPr/>
        </p:nvGrpSpPr>
        <p:grpSpPr>
          <a:xfrm>
            <a:off x="6146800" y="0"/>
            <a:ext cx="2997200" cy="876300"/>
            <a:chOff x="6146640" y="0"/>
            <a:chExt cx="2997000" cy="875880"/>
          </a:xfrm>
        </p:grpSpPr>
        <p:sp>
          <p:nvSpPr>
            <p:cNvPr id="119" name="Google Shape;119;p6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20" name="Google Shape;120;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21" name="Google Shape;121;p6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22" name="Google Shape;122;p6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23" name="Google Shape;123;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24" name="Google Shape;124;p62"/>
          <p:cNvGrpSpPr/>
          <p:nvPr/>
        </p:nvGrpSpPr>
        <p:grpSpPr>
          <a:xfrm>
            <a:off x="6146800" y="0"/>
            <a:ext cx="2997200" cy="876300"/>
            <a:chOff x="6146640" y="0"/>
            <a:chExt cx="2997000" cy="875880"/>
          </a:xfrm>
        </p:grpSpPr>
        <p:sp>
          <p:nvSpPr>
            <p:cNvPr id="125" name="Google Shape;125;p6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26" name="Google Shape;126;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27" name="Google Shape;127;p6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28" name="Google Shape;128;p6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29" name="Google Shape;129;p6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30" name="Google Shape;130;p62"/>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64"/>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35" name="Google Shape;135;p6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37" name="Google Shape;137;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38" name="Google Shape;138;p64"/>
          <p:cNvGrpSpPr/>
          <p:nvPr/>
        </p:nvGrpSpPr>
        <p:grpSpPr>
          <a:xfrm>
            <a:off x="6146800" y="0"/>
            <a:ext cx="2997200" cy="876300"/>
            <a:chOff x="6146640" y="0"/>
            <a:chExt cx="2997000" cy="875880"/>
          </a:xfrm>
        </p:grpSpPr>
        <p:sp>
          <p:nvSpPr>
            <p:cNvPr id="139" name="Google Shape;139;p6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40" name="Google Shape;140;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41" name="Google Shape;141;p6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42" name="Google Shape;142;p6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43" name="Google Shape;143;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44" name="Google Shape;144;p64"/>
          <p:cNvGrpSpPr/>
          <p:nvPr/>
        </p:nvGrpSpPr>
        <p:grpSpPr>
          <a:xfrm>
            <a:off x="6146800" y="0"/>
            <a:ext cx="2997200" cy="876300"/>
            <a:chOff x="6146640" y="0"/>
            <a:chExt cx="2997000" cy="875880"/>
          </a:xfrm>
        </p:grpSpPr>
        <p:sp>
          <p:nvSpPr>
            <p:cNvPr id="145" name="Google Shape;145;p6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46" name="Google Shape;146;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47" name="Google Shape;147;p6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48" name="Google Shape;148;p6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49" name="Google Shape;149;p6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50" name="Google Shape;150;p6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4" name="Google Shape;154;p66"/>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55" name="Google Shape;155;p66"/>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57" name="Google Shape;157;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58" name="Google Shape;158;p66"/>
          <p:cNvGrpSpPr/>
          <p:nvPr/>
        </p:nvGrpSpPr>
        <p:grpSpPr>
          <a:xfrm>
            <a:off x="6146800" y="0"/>
            <a:ext cx="2997200" cy="876300"/>
            <a:chOff x="6146640" y="0"/>
            <a:chExt cx="2997000" cy="875880"/>
          </a:xfrm>
        </p:grpSpPr>
        <p:sp>
          <p:nvSpPr>
            <p:cNvPr id="159" name="Google Shape;159;p6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0" name="Google Shape;160;p6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61" name="Google Shape;161;p6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62" name="Google Shape;162;p6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63" name="Google Shape;163;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64" name="Google Shape;164;p66"/>
          <p:cNvGrpSpPr/>
          <p:nvPr/>
        </p:nvGrpSpPr>
        <p:grpSpPr>
          <a:xfrm>
            <a:off x="6146800" y="0"/>
            <a:ext cx="2997200" cy="876300"/>
            <a:chOff x="6146640" y="0"/>
            <a:chExt cx="2997000" cy="875880"/>
          </a:xfrm>
        </p:grpSpPr>
        <p:sp>
          <p:nvSpPr>
            <p:cNvPr id="165" name="Google Shape;165;p6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6" name="Google Shape;166;p6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67" name="Google Shape;167;p6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68" name="Google Shape;168;p6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69" name="Google Shape;169;p6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70" name="Google Shape;170;p66"/>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
        <p:cNvGrpSpPr/>
        <p:nvPr/>
      </p:nvGrpSpPr>
      <p:grpSpPr>
        <a:xfrm>
          <a:off x="0" y="0"/>
          <a:ext cx="0" cy="0"/>
          <a:chOff x="0" y="0"/>
          <a:chExt cx="0" cy="0"/>
        </a:xfrm>
      </p:grpSpPr>
      <p:sp>
        <p:nvSpPr>
          <p:cNvPr id="177" name="Google Shape;177;p68"/>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78" name="Google Shape;178;p6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80" name="Google Shape;180;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81" name="Google Shape;181;p68"/>
          <p:cNvGrpSpPr/>
          <p:nvPr/>
        </p:nvGrpSpPr>
        <p:grpSpPr>
          <a:xfrm>
            <a:off x="6146800" y="0"/>
            <a:ext cx="2997200" cy="876300"/>
            <a:chOff x="6146640" y="0"/>
            <a:chExt cx="2997000" cy="875880"/>
          </a:xfrm>
        </p:grpSpPr>
        <p:sp>
          <p:nvSpPr>
            <p:cNvPr id="182" name="Google Shape;182;p68"/>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83" name="Google Shape;183;p6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84" name="Google Shape;184;p68"/>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85" name="Google Shape;185;p68"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86" name="Google Shape;186;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87" name="Google Shape;187;p68"/>
          <p:cNvGrpSpPr/>
          <p:nvPr/>
        </p:nvGrpSpPr>
        <p:grpSpPr>
          <a:xfrm>
            <a:off x="6146800" y="0"/>
            <a:ext cx="2997200" cy="876300"/>
            <a:chOff x="6146640" y="0"/>
            <a:chExt cx="2997000" cy="875880"/>
          </a:xfrm>
        </p:grpSpPr>
        <p:sp>
          <p:nvSpPr>
            <p:cNvPr id="188" name="Google Shape;188;p68"/>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89" name="Google Shape;189;p6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90" name="Google Shape;190;p68"/>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91" name="Google Shape;191;p68"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92" name="Google Shape;192;p6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93" name="Google Shape;193;p68"/>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
          <p:cNvSpPr txBox="1"/>
          <p:nvPr/>
        </p:nvSpPr>
        <p:spPr>
          <a:xfrm>
            <a:off x="0" y="841375"/>
            <a:ext cx="9144000" cy="52593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Operating System (CS-115) Class </a:t>
            </a:r>
            <a:endParaRPr dirty="0"/>
          </a:p>
          <a:p>
            <a:pPr marL="0" marR="0" lvl="0" indent="0" algn="ctr"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On</a:t>
            </a:r>
            <a:endParaRPr dirty="0"/>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3200"/>
              <a:buFont typeface="Times New Roman"/>
              <a:buNone/>
            </a:pPr>
            <a:r>
              <a:rPr lang="en-US" sz="3200" b="1" i="0" u="none" dirty="0">
                <a:solidFill>
                  <a:srgbClr val="000000"/>
                </a:solidFill>
                <a:latin typeface="Times New Roman"/>
                <a:ea typeface="Times New Roman"/>
                <a:cs typeface="Times New Roman"/>
                <a:sym typeface="Times New Roman"/>
              </a:rPr>
              <a:t>Introduction to Operating systems</a:t>
            </a:r>
            <a:r>
              <a:rPr lang="en-US" sz="2000" b="0" i="0" u="none" dirty="0">
                <a:solidFill>
                  <a:srgbClr val="000000"/>
                </a:solidFill>
                <a:latin typeface="Times New Roman"/>
                <a:ea typeface="Times New Roman"/>
                <a:cs typeface="Times New Roman"/>
                <a:sym typeface="Times New Roman"/>
              </a:rPr>
              <a:t/>
            </a:r>
            <a:br>
              <a:rPr lang="en-US" sz="2000" b="0" i="0" u="none" dirty="0">
                <a:solidFill>
                  <a:srgbClr val="000000"/>
                </a:solidFill>
                <a:latin typeface="Times New Roman"/>
                <a:ea typeface="Times New Roman"/>
                <a:cs typeface="Times New Roman"/>
                <a:sym typeface="Times New Roman"/>
              </a:rPr>
            </a:br>
            <a:endParaRPr dirty="0"/>
          </a:p>
          <a:p>
            <a:pPr marL="0" marR="0" lvl="0" indent="0" algn="ctr" rtl="0">
              <a:lnSpc>
                <a:spcPct val="100000"/>
              </a:lnSpc>
              <a:spcBef>
                <a:spcPts val="400"/>
              </a:spcBef>
              <a:spcAft>
                <a:spcPts val="0"/>
              </a:spcAft>
              <a:buClr>
                <a:schemeClr val="dk1"/>
              </a:buClr>
              <a:buSzPts val="2000"/>
              <a:buFont typeface="Verdana"/>
              <a:buNone/>
            </a:pPr>
            <a:endParaRPr sz="2000" b="0"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100000"/>
              </a:lnSpc>
              <a:spcBef>
                <a:spcPts val="400"/>
              </a:spcBef>
              <a:spcAft>
                <a:spcPts val="0"/>
              </a:spcAft>
              <a:buClr>
                <a:schemeClr val="dk1"/>
              </a:buClr>
              <a:buSzPts val="2000"/>
              <a:buFont typeface="Times New Roman"/>
              <a:buNone/>
            </a:pPr>
            <a:r>
              <a:rPr lang="en-US" sz="2000" b="0" i="0" u="none" dirty="0" err="1">
                <a:solidFill>
                  <a:schemeClr val="dk1"/>
                </a:solidFill>
                <a:latin typeface="Times New Roman"/>
                <a:ea typeface="Times New Roman"/>
                <a:cs typeface="Times New Roman"/>
                <a:sym typeface="Times New Roman"/>
              </a:rPr>
              <a:t>Chitkara</a:t>
            </a:r>
            <a:r>
              <a:rPr lang="en-US" sz="2000" b="0" i="0" u="none" dirty="0">
                <a:solidFill>
                  <a:schemeClr val="dk1"/>
                </a:solidFill>
                <a:latin typeface="Times New Roman"/>
                <a:ea typeface="Times New Roman"/>
                <a:cs typeface="Times New Roman"/>
                <a:sym typeface="Times New Roman"/>
              </a:rPr>
              <a:t> University, Punjab</a:t>
            </a:r>
            <a:endParaRPr dirty="0"/>
          </a:p>
          <a:p>
            <a:pPr marL="0" marR="0" lvl="0" indent="0" algn="ctr" rtl="0">
              <a:lnSpc>
                <a:spcPct val="150000"/>
              </a:lnSpc>
              <a:spcBef>
                <a:spcPts val="400"/>
              </a:spcBef>
              <a:spcAft>
                <a:spcPts val="0"/>
              </a:spcAft>
              <a:buClr>
                <a:schemeClr val="dk1"/>
              </a:buClr>
              <a:buSzPts val="2000"/>
              <a:buFont typeface="Verdana"/>
              <a:buNone/>
            </a:pPr>
            <a:endParaRPr sz="2000" b="0" i="0" u="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dirty="0">
              <a:solidFill>
                <a:srgbClr val="000000"/>
              </a:solidFill>
              <a:latin typeface="Calibri"/>
              <a:ea typeface="Calibri"/>
              <a:cs typeface="Calibri"/>
              <a:sym typeface="Calibri"/>
            </a:endParaRPr>
          </a:p>
        </p:txBody>
      </p:sp>
      <p:sp>
        <p:nvSpPr>
          <p:cNvPr id="301" name="Google Shape;301;p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0"/>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Computer Startup</a:t>
            </a:r>
            <a:endParaRPr/>
          </a:p>
        </p:txBody>
      </p:sp>
      <p:sp>
        <p:nvSpPr>
          <p:cNvPr id="363" name="Google Shape;363;p10"/>
          <p:cNvSpPr txBox="1">
            <a:spLocks noGrp="1"/>
          </p:cNvSpPr>
          <p:nvPr>
            <p:ph type="body" idx="4294967295"/>
          </p:nvPr>
        </p:nvSpPr>
        <p:spPr>
          <a:xfrm>
            <a:off x="0" y="1233487"/>
            <a:ext cx="6318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800"/>
              <a:buFont typeface="Arial"/>
              <a:buChar char="•"/>
            </a:pPr>
            <a:r>
              <a:rPr lang="en-US" sz="2800" b="1" i="0" u="none" dirty="0">
                <a:solidFill>
                  <a:srgbClr val="3366FF"/>
                </a:solidFill>
                <a:latin typeface="Arial"/>
                <a:ea typeface="Arial"/>
                <a:cs typeface="Arial"/>
                <a:sym typeface="Arial"/>
              </a:rPr>
              <a:t>bootstrap program</a:t>
            </a:r>
            <a:r>
              <a:rPr lang="en-US" sz="2800" b="0" i="0" u="none" dirty="0">
                <a:solidFill>
                  <a:srgbClr val="3366FF"/>
                </a:solidFill>
                <a:latin typeface="Arial"/>
                <a:ea typeface="Arial"/>
                <a:cs typeface="Arial"/>
                <a:sym typeface="Arial"/>
              </a:rPr>
              <a:t> </a:t>
            </a:r>
            <a:r>
              <a:rPr lang="en-US" sz="2800" b="0" i="0" u="none" dirty="0">
                <a:solidFill>
                  <a:schemeClr val="dk1"/>
                </a:solidFill>
                <a:latin typeface="Arial"/>
                <a:ea typeface="Arial"/>
                <a:cs typeface="Arial"/>
                <a:sym typeface="Arial"/>
              </a:rPr>
              <a:t>is loaded at </a:t>
            </a:r>
            <a:r>
              <a:rPr lang="en-US" sz="2800" b="1" i="0" u="none" dirty="0">
                <a:solidFill>
                  <a:schemeClr val="dk1"/>
                </a:solidFill>
                <a:latin typeface="Arial"/>
                <a:ea typeface="Arial"/>
                <a:cs typeface="Arial"/>
                <a:sym typeface="Arial"/>
              </a:rPr>
              <a:t>power-up </a:t>
            </a:r>
            <a:r>
              <a:rPr lang="en-US" sz="2800" b="0" i="0" u="none" dirty="0">
                <a:solidFill>
                  <a:schemeClr val="dk1"/>
                </a:solidFill>
                <a:latin typeface="Arial"/>
                <a:ea typeface="Arial"/>
                <a:cs typeface="Arial"/>
                <a:sym typeface="Arial"/>
              </a:rPr>
              <a:t>or reboot</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Typically stored in ROM or EPROM, generally known as </a:t>
            </a:r>
            <a:r>
              <a:rPr lang="en-US" sz="2400" b="1" i="0" u="none" strike="noStrike" cap="none" dirty="0">
                <a:solidFill>
                  <a:srgbClr val="3366FF"/>
                </a:solidFill>
                <a:latin typeface="Arial"/>
                <a:ea typeface="Arial"/>
                <a:cs typeface="Arial"/>
                <a:sym typeface="Arial"/>
              </a:rPr>
              <a:t>firmware</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Initializes all aspects of system</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1" i="0" u="none" strike="noStrike" cap="none" dirty="0">
                <a:solidFill>
                  <a:schemeClr val="dk1"/>
                </a:solidFill>
                <a:latin typeface="Arial"/>
                <a:ea typeface="Arial"/>
                <a:cs typeface="Arial"/>
                <a:sym typeface="Arial"/>
              </a:rPr>
              <a:t>Loads operating </a:t>
            </a:r>
            <a:r>
              <a:rPr lang="en-US" sz="2400" b="0" i="0" u="none" strike="noStrike" cap="none" dirty="0">
                <a:solidFill>
                  <a:schemeClr val="dk1"/>
                </a:solidFill>
                <a:latin typeface="Arial"/>
                <a:ea typeface="Arial"/>
                <a:cs typeface="Arial"/>
                <a:sym typeface="Arial"/>
              </a:rPr>
              <a:t>system </a:t>
            </a:r>
            <a:r>
              <a:rPr lang="en-US" sz="2400" b="1" i="0" u="none" strike="noStrike" cap="none" dirty="0">
                <a:solidFill>
                  <a:schemeClr val="dk1"/>
                </a:solidFill>
                <a:latin typeface="Arial"/>
                <a:ea typeface="Arial"/>
                <a:cs typeface="Arial"/>
                <a:sym typeface="Arial"/>
              </a:rPr>
              <a:t>kernel</a:t>
            </a:r>
            <a:r>
              <a:rPr lang="en-US" sz="2400" b="0" i="0" u="none" strike="noStrike" cap="none" dirty="0">
                <a:solidFill>
                  <a:schemeClr val="dk1"/>
                </a:solidFill>
                <a:latin typeface="Arial"/>
                <a:ea typeface="Arial"/>
                <a:cs typeface="Arial"/>
                <a:sym typeface="Arial"/>
              </a:rPr>
              <a:t> and starts execution</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1"/>
          <p:cNvSpPr txBox="1">
            <a:spLocks noGrp="1"/>
          </p:cNvSpPr>
          <p:nvPr>
            <p:ph type="title" idx="4294967295"/>
          </p:nvPr>
        </p:nvSpPr>
        <p:spPr>
          <a:xfrm>
            <a:off x="0" y="2143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Computer System Organization</a:t>
            </a:r>
            <a:endParaRPr/>
          </a:p>
        </p:txBody>
      </p:sp>
      <p:sp>
        <p:nvSpPr>
          <p:cNvPr id="370" name="Google Shape;370;p11"/>
          <p:cNvSpPr txBox="1">
            <a:spLocks noGrp="1"/>
          </p:cNvSpPr>
          <p:nvPr>
            <p:ph type="body" idx="4294967295"/>
          </p:nvPr>
        </p:nvSpPr>
        <p:spPr>
          <a:xfrm>
            <a:off x="300037" y="1233487"/>
            <a:ext cx="74707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Computer-system operation</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One or more CPUs, device controllers connect through common bus providing access to shared memory</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Concurrent execution of CPUs and devices competing for memory cycles</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371" name="Google Shape;371;p11"/>
          <p:cNvPicPr preferRelativeResize="0"/>
          <p:nvPr/>
        </p:nvPicPr>
        <p:blipFill rotWithShape="1">
          <a:blip r:embed="rId3">
            <a:alphaModFix/>
          </a:blip>
          <a:srcRect/>
          <a:stretch/>
        </p:blipFill>
        <p:spPr>
          <a:xfrm>
            <a:off x="2635250" y="3530600"/>
            <a:ext cx="5135562" cy="253841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2"/>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Computer-System Operation</a:t>
            </a:r>
            <a:endParaRPr/>
          </a:p>
        </p:txBody>
      </p:sp>
      <p:sp>
        <p:nvSpPr>
          <p:cNvPr id="377" name="Google Shape;377;p12"/>
          <p:cNvSpPr txBox="1">
            <a:spLocks noGrp="1"/>
          </p:cNvSpPr>
          <p:nvPr>
            <p:ph type="body" idx="4294967295"/>
          </p:nvPr>
        </p:nvSpPr>
        <p:spPr>
          <a:xfrm>
            <a:off x="0" y="1233487"/>
            <a:ext cx="67452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1" i="0" u="none" dirty="0">
                <a:solidFill>
                  <a:schemeClr val="dk1"/>
                </a:solidFill>
                <a:latin typeface="Arial"/>
                <a:ea typeface="Arial"/>
                <a:cs typeface="Arial"/>
                <a:sym typeface="Arial"/>
              </a:rPr>
              <a:t>I/O devices and the CPU can execute concurrently</a:t>
            </a:r>
            <a:endParaRPr sz="600" b="1"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Each device controller is in charge of a particular device type</a:t>
            </a:r>
            <a:endParaRPr sz="6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Each device controller has a </a:t>
            </a:r>
            <a:r>
              <a:rPr lang="en-US" sz="2000" b="1" i="0" u="none" dirty="0">
                <a:solidFill>
                  <a:schemeClr val="dk1"/>
                </a:solidFill>
                <a:latin typeface="Arial"/>
                <a:ea typeface="Arial"/>
                <a:cs typeface="Arial"/>
                <a:sym typeface="Arial"/>
              </a:rPr>
              <a:t>local buffer</a:t>
            </a:r>
            <a:endParaRPr sz="600" b="1"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CPU moves data from/to main memory to/from local buffers</a:t>
            </a:r>
            <a:endParaRPr sz="6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I/O is from the device to local buffer of controller</a:t>
            </a:r>
            <a:endParaRPr sz="6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1" i="0" u="none" dirty="0">
                <a:solidFill>
                  <a:schemeClr val="dk1"/>
                </a:solidFill>
                <a:latin typeface="Arial"/>
                <a:ea typeface="Arial"/>
                <a:cs typeface="Arial"/>
                <a:sym typeface="Arial"/>
              </a:rPr>
              <a:t>Device controller informs CPU </a:t>
            </a:r>
            <a:r>
              <a:rPr lang="en-US" sz="2000" b="0" i="0" u="none" dirty="0">
                <a:solidFill>
                  <a:schemeClr val="dk1"/>
                </a:solidFill>
                <a:latin typeface="Arial"/>
                <a:ea typeface="Arial"/>
                <a:cs typeface="Arial"/>
                <a:sym typeface="Arial"/>
              </a:rPr>
              <a:t>that it has finished its operation by causing an </a:t>
            </a:r>
            <a:r>
              <a:rPr lang="en-US" sz="2000" b="0" i="0" u="none" dirty="0">
                <a:solidFill>
                  <a:srgbClr val="0000FF"/>
                </a:solidFill>
                <a:latin typeface="Arial"/>
                <a:ea typeface="Arial"/>
                <a:cs typeface="Arial"/>
                <a:sym typeface="Arial"/>
              </a:rPr>
              <a:t>interrupt</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3"/>
          <p:cNvSpPr txBox="1">
            <a:spLocks noGrp="1"/>
          </p:cNvSpPr>
          <p:nvPr>
            <p:ph type="title" idx="4294967295"/>
          </p:nvPr>
        </p:nvSpPr>
        <p:spPr>
          <a:xfrm>
            <a:off x="111125" y="166687"/>
            <a:ext cx="903287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Common Functions of Interrupts</a:t>
            </a:r>
            <a:endParaRPr/>
          </a:p>
        </p:txBody>
      </p:sp>
      <p:sp>
        <p:nvSpPr>
          <p:cNvPr id="384" name="Google Shape;384;p13"/>
          <p:cNvSpPr txBox="1">
            <a:spLocks noGrp="1"/>
          </p:cNvSpPr>
          <p:nvPr>
            <p:ph type="body" idx="4294967295"/>
          </p:nvPr>
        </p:nvSpPr>
        <p:spPr>
          <a:xfrm>
            <a:off x="677862" y="1201737"/>
            <a:ext cx="6572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Interrupt transfers control to the interrupt service routine generally, through the </a:t>
            </a:r>
            <a:r>
              <a:rPr lang="en-US" sz="2400" b="1" i="0" u="none" dirty="0">
                <a:solidFill>
                  <a:srgbClr val="3366FF"/>
                </a:solidFill>
                <a:latin typeface="Arial"/>
                <a:ea typeface="Arial"/>
                <a:cs typeface="Arial"/>
                <a:sym typeface="Arial"/>
              </a:rPr>
              <a:t>interrupt</a:t>
            </a:r>
            <a:r>
              <a:rPr lang="en-US" sz="2400" b="0" i="1" u="none" dirty="0">
                <a:solidFill>
                  <a:schemeClr val="dk1"/>
                </a:solidFill>
                <a:latin typeface="Arial"/>
                <a:ea typeface="Arial"/>
                <a:cs typeface="Arial"/>
                <a:sym typeface="Arial"/>
              </a:rPr>
              <a:t> </a:t>
            </a:r>
            <a:r>
              <a:rPr lang="en-US" sz="2400" b="1" i="0" u="none" dirty="0">
                <a:solidFill>
                  <a:srgbClr val="3366FF"/>
                </a:solidFill>
                <a:latin typeface="Arial"/>
                <a:ea typeface="Arial"/>
                <a:cs typeface="Arial"/>
                <a:sym typeface="Arial"/>
              </a:rPr>
              <a:t>vector</a:t>
            </a:r>
            <a:r>
              <a:rPr lang="en-US" sz="2400" b="0" i="0" u="none" dirty="0">
                <a:solidFill>
                  <a:schemeClr val="dk1"/>
                </a:solidFill>
                <a:latin typeface="Arial"/>
                <a:ea typeface="Arial"/>
                <a:cs typeface="Arial"/>
                <a:sym typeface="Arial"/>
              </a:rPr>
              <a:t>, which contains the addresses of all the service routines</a:t>
            </a:r>
            <a:endParaRPr sz="7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Interrupt architecture must </a:t>
            </a:r>
            <a:r>
              <a:rPr lang="en-US" sz="2400" b="1" i="0" u="none" dirty="0">
                <a:solidFill>
                  <a:schemeClr val="dk1"/>
                </a:solidFill>
                <a:latin typeface="Arial"/>
                <a:ea typeface="Arial"/>
                <a:cs typeface="Arial"/>
                <a:sym typeface="Arial"/>
              </a:rPr>
              <a:t>save the address </a:t>
            </a:r>
            <a:r>
              <a:rPr lang="en-US" sz="2400" b="0" i="0" u="none" dirty="0">
                <a:solidFill>
                  <a:schemeClr val="dk1"/>
                </a:solidFill>
                <a:latin typeface="Arial"/>
                <a:ea typeface="Arial"/>
                <a:cs typeface="Arial"/>
                <a:sym typeface="Arial"/>
              </a:rPr>
              <a:t>of the i</a:t>
            </a:r>
            <a:r>
              <a:rPr lang="en-US" sz="2400" b="1" i="0" u="none" dirty="0">
                <a:solidFill>
                  <a:schemeClr val="dk1"/>
                </a:solidFill>
                <a:latin typeface="Arial"/>
                <a:ea typeface="Arial"/>
                <a:cs typeface="Arial"/>
                <a:sym typeface="Arial"/>
              </a:rPr>
              <a:t>nterrupted </a:t>
            </a:r>
            <a:r>
              <a:rPr lang="en-US" sz="2400" b="0" i="0" u="none" dirty="0">
                <a:solidFill>
                  <a:schemeClr val="dk1"/>
                </a:solidFill>
                <a:latin typeface="Arial"/>
                <a:ea typeface="Arial"/>
                <a:cs typeface="Arial"/>
                <a:sym typeface="Arial"/>
              </a:rPr>
              <a:t>instruction</a:t>
            </a:r>
            <a:endParaRPr sz="700" b="0" i="1"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A </a:t>
            </a:r>
            <a:r>
              <a:rPr lang="en-US" sz="2400" b="1" i="0" u="none" dirty="0">
                <a:solidFill>
                  <a:srgbClr val="3366FF"/>
                </a:solidFill>
                <a:latin typeface="Arial"/>
                <a:ea typeface="Arial"/>
                <a:cs typeface="Arial"/>
                <a:sym typeface="Arial"/>
              </a:rPr>
              <a:t>trap</a:t>
            </a:r>
            <a:r>
              <a:rPr lang="en-US" sz="2400" b="0" i="0" u="none" dirty="0">
                <a:solidFill>
                  <a:schemeClr val="dk1"/>
                </a:solidFill>
                <a:latin typeface="Arial"/>
                <a:ea typeface="Arial"/>
                <a:cs typeface="Arial"/>
                <a:sym typeface="Arial"/>
              </a:rPr>
              <a:t> or </a:t>
            </a:r>
            <a:r>
              <a:rPr lang="en-US" sz="2400" b="1" i="0" u="none" dirty="0">
                <a:solidFill>
                  <a:srgbClr val="3366FF"/>
                </a:solidFill>
                <a:latin typeface="Arial"/>
                <a:ea typeface="Arial"/>
                <a:cs typeface="Arial"/>
                <a:sym typeface="Arial"/>
              </a:rPr>
              <a:t>exception</a:t>
            </a:r>
            <a:r>
              <a:rPr lang="en-US" sz="2400" b="0" i="0" u="none" dirty="0">
                <a:solidFill>
                  <a:schemeClr val="dk1"/>
                </a:solidFill>
                <a:latin typeface="Arial"/>
                <a:ea typeface="Arial"/>
                <a:cs typeface="Arial"/>
                <a:sym typeface="Arial"/>
              </a:rPr>
              <a:t> is a software-generated interrupt caused either by </a:t>
            </a:r>
            <a:r>
              <a:rPr lang="en-US" sz="2400" b="1" i="0" u="none" dirty="0">
                <a:solidFill>
                  <a:schemeClr val="dk1"/>
                </a:solidFill>
                <a:latin typeface="Arial"/>
                <a:ea typeface="Arial"/>
                <a:cs typeface="Arial"/>
                <a:sym typeface="Arial"/>
              </a:rPr>
              <a:t>an error or a user request</a:t>
            </a:r>
            <a:endParaRPr sz="700" b="1"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An operating system is </a:t>
            </a:r>
            <a:r>
              <a:rPr lang="en-US" sz="2400" b="1" i="0" u="none" dirty="0">
                <a:solidFill>
                  <a:srgbClr val="3366FF"/>
                </a:solidFill>
                <a:latin typeface="Arial"/>
                <a:ea typeface="Arial"/>
                <a:cs typeface="Arial"/>
                <a:sym typeface="Arial"/>
              </a:rPr>
              <a:t>interrupt driven</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4"/>
          <p:cNvSpPr txBox="1">
            <a:spLocks noGrp="1"/>
          </p:cNvSpPr>
          <p:nvPr>
            <p:ph type="title" idx="4294967295"/>
          </p:nvPr>
        </p:nvSpPr>
        <p:spPr>
          <a:xfrm>
            <a:off x="1371600" y="-95250"/>
            <a:ext cx="7772400" cy="84455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Interrupt Handling</a:t>
            </a:r>
            <a:endParaRPr/>
          </a:p>
        </p:txBody>
      </p:sp>
      <p:sp>
        <p:nvSpPr>
          <p:cNvPr id="391" name="Google Shape;391;p14"/>
          <p:cNvSpPr txBox="1">
            <a:spLocks noGrp="1"/>
          </p:cNvSpPr>
          <p:nvPr>
            <p:ph type="body" idx="4294967295"/>
          </p:nvPr>
        </p:nvSpPr>
        <p:spPr>
          <a:xfrm>
            <a:off x="0" y="1233487"/>
            <a:ext cx="8575964" cy="476553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The operating system preserves the state of the </a:t>
            </a:r>
            <a:r>
              <a:rPr lang="en-US" sz="2800" b="1" i="0" u="none" dirty="0">
                <a:solidFill>
                  <a:schemeClr val="dk1"/>
                </a:solidFill>
                <a:latin typeface="Arial"/>
                <a:ea typeface="Arial"/>
                <a:cs typeface="Arial"/>
                <a:sym typeface="Arial"/>
              </a:rPr>
              <a:t>CPU by storing registers </a:t>
            </a:r>
            <a:r>
              <a:rPr lang="en-US" sz="2800" b="0" i="0" u="none" dirty="0">
                <a:solidFill>
                  <a:schemeClr val="dk1"/>
                </a:solidFill>
                <a:latin typeface="Arial"/>
                <a:ea typeface="Arial"/>
                <a:cs typeface="Arial"/>
                <a:sym typeface="Arial"/>
              </a:rPr>
              <a:t>and the </a:t>
            </a:r>
            <a:r>
              <a:rPr lang="en-US" sz="2800" b="1" i="0" u="none" dirty="0">
                <a:solidFill>
                  <a:schemeClr val="dk1"/>
                </a:solidFill>
                <a:sym typeface="Arial"/>
              </a:rPr>
              <a:t>program counter</a:t>
            </a:r>
            <a:endParaRPr b="1"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Determines which type of interrupt has occurred:</a:t>
            </a:r>
            <a:endParaRPr dirty="0"/>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dirty="0">
                <a:solidFill>
                  <a:srgbClr val="3366FF"/>
                </a:solidFill>
                <a:latin typeface="Arial"/>
                <a:ea typeface="Arial"/>
                <a:cs typeface="Arial"/>
                <a:sym typeface="Arial"/>
              </a:rPr>
              <a:t>polling</a:t>
            </a:r>
            <a:endParaRPr dirty="0"/>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dirty="0">
                <a:solidFill>
                  <a:srgbClr val="3366FF"/>
                </a:solidFill>
                <a:latin typeface="Arial"/>
                <a:ea typeface="Arial"/>
                <a:cs typeface="Arial"/>
                <a:sym typeface="Arial"/>
              </a:rPr>
              <a:t>vectored</a:t>
            </a:r>
            <a:r>
              <a:rPr lang="en-US" sz="2400" b="0" i="0" u="none" strike="noStrike" cap="none" dirty="0">
                <a:solidFill>
                  <a:schemeClr val="dk1"/>
                </a:solidFill>
                <a:latin typeface="Arial"/>
                <a:ea typeface="Arial"/>
                <a:cs typeface="Arial"/>
                <a:sym typeface="Arial"/>
              </a:rPr>
              <a:t> interrupt system</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Separate </a:t>
            </a:r>
            <a:r>
              <a:rPr lang="en-US" sz="2800" b="1" i="0" u="none" dirty="0">
                <a:solidFill>
                  <a:schemeClr val="dk1"/>
                </a:solidFill>
                <a:latin typeface="Arial"/>
                <a:ea typeface="Arial"/>
                <a:cs typeface="Arial"/>
                <a:sym typeface="Arial"/>
              </a:rPr>
              <a:t>segments of </a:t>
            </a:r>
            <a:r>
              <a:rPr lang="en-US" sz="2800" b="1" i="0" u="none" dirty="0" smtClean="0">
                <a:solidFill>
                  <a:schemeClr val="dk1"/>
                </a:solidFill>
                <a:latin typeface="Arial"/>
                <a:ea typeface="Arial"/>
                <a:cs typeface="Arial"/>
                <a:sym typeface="Arial"/>
              </a:rPr>
              <a:t>code </a:t>
            </a:r>
            <a:r>
              <a:rPr lang="en-US" sz="2800" b="0" i="0" u="none" dirty="0" smtClean="0">
                <a:solidFill>
                  <a:schemeClr val="dk1"/>
                </a:solidFill>
                <a:latin typeface="Arial"/>
                <a:ea typeface="Arial"/>
                <a:cs typeface="Arial"/>
                <a:sym typeface="Arial"/>
              </a:rPr>
              <a:t>determine </a:t>
            </a:r>
            <a:r>
              <a:rPr lang="en-US" sz="2800" b="0" i="0" u="none" dirty="0">
                <a:solidFill>
                  <a:schemeClr val="dk1"/>
                </a:solidFill>
                <a:latin typeface="Arial"/>
                <a:ea typeface="Arial"/>
                <a:cs typeface="Arial"/>
                <a:sym typeface="Arial"/>
              </a:rPr>
              <a:t>what action should be taken for each </a:t>
            </a:r>
            <a:r>
              <a:rPr lang="en-US" sz="2800" b="1" i="0" u="none" dirty="0">
                <a:solidFill>
                  <a:schemeClr val="dk1"/>
                </a:solidFill>
                <a:sym typeface="Arial"/>
              </a:rPr>
              <a:t>type of interrupt</a:t>
            </a:r>
            <a:endParaRPr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5"/>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 Structure</a:t>
            </a:r>
            <a:endParaRPr/>
          </a:p>
        </p:txBody>
      </p:sp>
      <p:sp>
        <p:nvSpPr>
          <p:cNvPr id="398" name="Google Shape;398;p15"/>
          <p:cNvSpPr txBox="1">
            <a:spLocks noGrp="1"/>
          </p:cNvSpPr>
          <p:nvPr>
            <p:ph type="body" idx="4294967295"/>
          </p:nvPr>
        </p:nvSpPr>
        <p:spPr>
          <a:xfrm>
            <a:off x="361950" y="930275"/>
            <a:ext cx="8340725" cy="50133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Computer storage, along with most computer throughput, is generally measured and manipulated in bytes and collections of bytes. </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 </a:t>
            </a:r>
            <a:r>
              <a:rPr lang="en-US" sz="1800" b="1" i="0" u="none" dirty="0">
                <a:solidFill>
                  <a:schemeClr val="dk1"/>
                </a:solidFill>
                <a:latin typeface="Arial"/>
                <a:ea typeface="Arial"/>
                <a:cs typeface="Arial"/>
                <a:sym typeface="Arial"/>
              </a:rPr>
              <a:t>kilobyte</a:t>
            </a:r>
            <a:r>
              <a:rPr lang="en-US" sz="1800" b="0" i="0" u="none" dirty="0">
                <a:solidFill>
                  <a:schemeClr val="dk1"/>
                </a:solidFill>
                <a:latin typeface="Arial"/>
                <a:ea typeface="Arial"/>
                <a:cs typeface="Arial"/>
                <a:sym typeface="Arial"/>
              </a:rPr>
              <a:t>, or </a:t>
            </a:r>
            <a:r>
              <a:rPr lang="en-US" sz="1800" b="1" i="0" u="none" dirty="0">
                <a:solidFill>
                  <a:schemeClr val="dk1"/>
                </a:solidFill>
                <a:latin typeface="Arial"/>
                <a:ea typeface="Arial"/>
                <a:cs typeface="Arial"/>
                <a:sym typeface="Arial"/>
              </a:rPr>
              <a:t>KB</a:t>
            </a:r>
            <a:r>
              <a:rPr lang="en-US" sz="1800" b="0" i="0" u="none" dirty="0">
                <a:solidFill>
                  <a:schemeClr val="dk1"/>
                </a:solidFill>
                <a:latin typeface="Arial"/>
                <a:ea typeface="Arial"/>
                <a:cs typeface="Arial"/>
                <a:sym typeface="Arial"/>
              </a:rPr>
              <a:t>, is 1,024 bytes, a </a:t>
            </a:r>
            <a:r>
              <a:rPr lang="en-US" sz="1800" b="1" i="0" u="none" dirty="0">
                <a:solidFill>
                  <a:schemeClr val="dk1"/>
                </a:solidFill>
                <a:latin typeface="Arial"/>
                <a:ea typeface="Arial"/>
                <a:cs typeface="Arial"/>
                <a:sym typeface="Arial"/>
              </a:rPr>
              <a:t>megabyte</a:t>
            </a:r>
            <a:r>
              <a:rPr lang="en-US" sz="1800" b="0" i="0" u="none" dirty="0">
                <a:solidFill>
                  <a:schemeClr val="dk1"/>
                </a:solidFill>
                <a:latin typeface="Arial"/>
                <a:ea typeface="Arial"/>
                <a:cs typeface="Arial"/>
                <a:sym typeface="Arial"/>
              </a:rPr>
              <a:t>, or </a:t>
            </a:r>
            <a:r>
              <a:rPr lang="en-US" sz="1800" b="1" i="0" u="none" dirty="0">
                <a:solidFill>
                  <a:schemeClr val="dk1"/>
                </a:solidFill>
                <a:latin typeface="Arial"/>
                <a:ea typeface="Arial"/>
                <a:cs typeface="Arial"/>
                <a:sym typeface="Arial"/>
              </a:rPr>
              <a:t>MB</a:t>
            </a:r>
            <a:r>
              <a:rPr lang="en-US" sz="1800" b="0" i="0" u="none" dirty="0">
                <a:solidFill>
                  <a:schemeClr val="dk1"/>
                </a:solidFill>
                <a:latin typeface="Arial"/>
                <a:ea typeface="Arial"/>
                <a:cs typeface="Arial"/>
                <a:sym typeface="Arial"/>
              </a:rPr>
              <a:t>, is 1,024</a:t>
            </a:r>
            <a:r>
              <a:rPr lang="en-US" sz="1800" b="0" i="0"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bytes</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 </a:t>
            </a:r>
            <a:r>
              <a:rPr lang="en-US" sz="1800" b="1" i="0" u="none" dirty="0">
                <a:solidFill>
                  <a:schemeClr val="dk1"/>
                </a:solidFill>
                <a:latin typeface="Arial"/>
                <a:ea typeface="Arial"/>
                <a:cs typeface="Arial"/>
                <a:sym typeface="Arial"/>
              </a:rPr>
              <a:t>gigabyte</a:t>
            </a:r>
            <a:r>
              <a:rPr lang="en-US" sz="1800" b="0" i="0" u="none" dirty="0">
                <a:solidFill>
                  <a:schemeClr val="dk1"/>
                </a:solidFill>
                <a:latin typeface="Arial"/>
                <a:ea typeface="Arial"/>
                <a:cs typeface="Arial"/>
                <a:sym typeface="Arial"/>
              </a:rPr>
              <a:t>, or </a:t>
            </a:r>
            <a:r>
              <a:rPr lang="en-US" sz="1800" b="1" i="0" u="none" dirty="0">
                <a:solidFill>
                  <a:schemeClr val="dk1"/>
                </a:solidFill>
                <a:latin typeface="Arial"/>
                <a:ea typeface="Arial"/>
                <a:cs typeface="Arial"/>
                <a:sym typeface="Arial"/>
              </a:rPr>
              <a:t>GB</a:t>
            </a:r>
            <a:r>
              <a:rPr lang="en-US" sz="1800" b="0" i="0" u="none" dirty="0">
                <a:solidFill>
                  <a:schemeClr val="dk1"/>
                </a:solidFill>
                <a:latin typeface="Arial"/>
                <a:ea typeface="Arial"/>
                <a:cs typeface="Arial"/>
                <a:sym typeface="Arial"/>
              </a:rPr>
              <a:t>, is 1,024</a:t>
            </a:r>
            <a:r>
              <a:rPr lang="en-US" sz="1800" b="0" i="0" u="none" baseline="30000" dirty="0">
                <a:solidFill>
                  <a:schemeClr val="dk1"/>
                </a:solidFill>
                <a:latin typeface="Arial"/>
                <a:ea typeface="Arial"/>
                <a:cs typeface="Arial"/>
                <a:sym typeface="Arial"/>
              </a:rPr>
              <a:t>3</a:t>
            </a:r>
            <a:r>
              <a:rPr lang="en-US" sz="1800" b="0" i="0" u="none" dirty="0">
                <a:solidFill>
                  <a:schemeClr val="dk1"/>
                </a:solidFill>
                <a:latin typeface="Arial"/>
                <a:ea typeface="Arial"/>
                <a:cs typeface="Arial"/>
                <a:sym typeface="Arial"/>
              </a:rPr>
              <a:t> bytes, a </a:t>
            </a:r>
            <a:r>
              <a:rPr lang="en-US" sz="1800" b="1" i="0" u="none" dirty="0">
                <a:solidFill>
                  <a:schemeClr val="dk1"/>
                </a:solidFill>
                <a:latin typeface="Arial"/>
                <a:ea typeface="Arial"/>
                <a:cs typeface="Arial"/>
                <a:sym typeface="Arial"/>
              </a:rPr>
              <a:t>terabyte</a:t>
            </a:r>
            <a:r>
              <a:rPr lang="en-US" sz="1800" b="0" i="0" u="none" dirty="0">
                <a:solidFill>
                  <a:schemeClr val="dk1"/>
                </a:solidFill>
                <a:latin typeface="Arial"/>
                <a:ea typeface="Arial"/>
                <a:cs typeface="Arial"/>
                <a:sym typeface="Arial"/>
              </a:rPr>
              <a:t>, or </a:t>
            </a:r>
            <a:r>
              <a:rPr lang="en-US" sz="1800" b="1" i="0" u="none" dirty="0">
                <a:solidFill>
                  <a:schemeClr val="dk1"/>
                </a:solidFill>
                <a:latin typeface="Arial"/>
                <a:ea typeface="Arial"/>
                <a:cs typeface="Arial"/>
                <a:sym typeface="Arial"/>
              </a:rPr>
              <a:t>TB</a:t>
            </a:r>
            <a:r>
              <a:rPr lang="en-US" sz="1800" b="0" i="0" u="none" dirty="0">
                <a:solidFill>
                  <a:schemeClr val="dk1"/>
                </a:solidFill>
                <a:latin typeface="Arial"/>
                <a:ea typeface="Arial"/>
                <a:cs typeface="Arial"/>
                <a:sym typeface="Arial"/>
              </a:rPr>
              <a:t>, is 1,024</a:t>
            </a:r>
            <a:r>
              <a:rPr lang="en-US" sz="1800" b="0" i="0" u="none" baseline="30000" dirty="0">
                <a:solidFill>
                  <a:schemeClr val="dk1"/>
                </a:solidFill>
                <a:latin typeface="Arial"/>
                <a:ea typeface="Arial"/>
                <a:cs typeface="Arial"/>
                <a:sym typeface="Arial"/>
              </a:rPr>
              <a:t>4 </a:t>
            </a:r>
            <a:r>
              <a:rPr lang="en-US" sz="1800" b="0" i="0" u="none" dirty="0">
                <a:solidFill>
                  <a:schemeClr val="dk1"/>
                </a:solidFill>
                <a:latin typeface="Arial"/>
                <a:ea typeface="Arial"/>
                <a:cs typeface="Arial"/>
                <a:sym typeface="Arial"/>
              </a:rPr>
              <a:t>bytes </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 </a:t>
            </a:r>
            <a:r>
              <a:rPr lang="en-US" sz="1800" b="1" i="0" u="none" dirty="0">
                <a:solidFill>
                  <a:schemeClr val="dk1"/>
                </a:solidFill>
                <a:latin typeface="Arial"/>
                <a:ea typeface="Arial"/>
                <a:cs typeface="Arial"/>
                <a:sym typeface="Arial"/>
              </a:rPr>
              <a:t>petabyte</a:t>
            </a:r>
            <a:r>
              <a:rPr lang="en-US" sz="1800" b="0" i="0" u="none" dirty="0">
                <a:solidFill>
                  <a:schemeClr val="dk1"/>
                </a:solidFill>
                <a:latin typeface="Arial"/>
                <a:ea typeface="Arial"/>
                <a:cs typeface="Arial"/>
                <a:sym typeface="Arial"/>
              </a:rPr>
              <a:t>, or </a:t>
            </a:r>
            <a:r>
              <a:rPr lang="en-US" sz="1800" b="1" i="0" u="none" dirty="0">
                <a:solidFill>
                  <a:schemeClr val="dk1"/>
                </a:solidFill>
                <a:latin typeface="Arial"/>
                <a:ea typeface="Arial"/>
                <a:cs typeface="Arial"/>
                <a:sym typeface="Arial"/>
              </a:rPr>
              <a:t>PB</a:t>
            </a:r>
            <a:r>
              <a:rPr lang="en-US" sz="1800" b="0" i="0" u="none" dirty="0">
                <a:solidFill>
                  <a:schemeClr val="dk1"/>
                </a:solidFill>
                <a:latin typeface="Arial"/>
                <a:ea typeface="Arial"/>
                <a:cs typeface="Arial"/>
                <a:sym typeface="Arial"/>
              </a:rPr>
              <a:t>, is 1,024</a:t>
            </a:r>
            <a:r>
              <a:rPr lang="en-US" sz="1800" b="0" i="0" u="none" baseline="30000" dirty="0">
                <a:solidFill>
                  <a:schemeClr val="dk1"/>
                </a:solidFill>
                <a:latin typeface="Arial"/>
                <a:ea typeface="Arial"/>
                <a:cs typeface="Arial"/>
                <a:sym typeface="Arial"/>
              </a:rPr>
              <a:t>5</a:t>
            </a:r>
            <a:r>
              <a:rPr lang="en-US" sz="1800" b="0" i="0" u="none" dirty="0">
                <a:solidFill>
                  <a:schemeClr val="dk1"/>
                </a:solidFill>
                <a:latin typeface="Arial"/>
                <a:ea typeface="Arial"/>
                <a:cs typeface="Arial"/>
                <a:sym typeface="Arial"/>
              </a:rPr>
              <a:t> bytes</a:t>
            </a:r>
            <a:endParaRPr dirty="0"/>
          </a:p>
          <a:p>
            <a:pPr marL="0" marR="0" lvl="0" indent="0" algn="l" rtl="0">
              <a:lnSpc>
                <a:spcPct val="90000"/>
              </a:lnSpc>
              <a:spcBef>
                <a:spcPts val="100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a:p>
            <a:pPr marL="0" marR="0" lvl="0" indent="-114300" algn="l" rtl="0">
              <a:lnSpc>
                <a:spcPct val="90000"/>
              </a:lnSpc>
              <a:spcBef>
                <a:spcPts val="1000"/>
              </a:spcBef>
              <a:spcAft>
                <a:spcPts val="0"/>
              </a:spcAft>
              <a:buClr>
                <a:schemeClr val="dk1"/>
              </a:buClr>
              <a:buSzPts val="1800"/>
              <a:buFont typeface="Arial"/>
              <a:buChar char="•"/>
            </a:pPr>
            <a:r>
              <a:rPr lang="en-US" sz="1800" b="0" i="0" u="none" dirty="0">
                <a:solidFill>
                  <a:schemeClr val="dk1"/>
                </a:solidFill>
                <a:latin typeface="Arial"/>
                <a:ea typeface="Arial"/>
                <a:cs typeface="Arial"/>
                <a:sym typeface="Arial"/>
              </a:rPr>
              <a:t>Main memory – </a:t>
            </a:r>
            <a:r>
              <a:rPr lang="en-US" sz="1800" b="1" i="0" u="none" dirty="0">
                <a:solidFill>
                  <a:schemeClr val="dk1"/>
                </a:solidFill>
                <a:sym typeface="Arial"/>
              </a:rPr>
              <a:t>only large storage media that the CPU can access directly</a:t>
            </a:r>
            <a:endParaRPr b="1" dirty="0"/>
          </a:p>
          <a:p>
            <a:pPr marL="685800" marR="0" lvl="1" indent="-228600" algn="l" rtl="0">
              <a:lnSpc>
                <a:spcPct val="90000"/>
              </a:lnSpc>
              <a:spcBef>
                <a:spcPts val="500"/>
              </a:spcBef>
              <a:spcAft>
                <a:spcPts val="0"/>
              </a:spcAft>
              <a:buClr>
                <a:srgbClr val="3366FF"/>
              </a:buClr>
              <a:buSzPts val="1100"/>
              <a:buFont typeface="Arial"/>
              <a:buChar char="•"/>
            </a:pPr>
            <a:r>
              <a:rPr lang="en-US" sz="1100" b="1" i="0" u="none" strike="noStrike" cap="none" dirty="0">
                <a:solidFill>
                  <a:srgbClr val="3366FF"/>
                </a:solidFill>
                <a:latin typeface="Arial"/>
                <a:ea typeface="Arial"/>
                <a:cs typeface="Arial"/>
                <a:sym typeface="Arial"/>
              </a:rPr>
              <a:t>Random</a:t>
            </a:r>
            <a:r>
              <a:rPr lang="en-US" sz="1100" b="0" i="0" u="none" strike="noStrike" cap="none" dirty="0">
                <a:solidFill>
                  <a:srgbClr val="0000FF"/>
                </a:solidFill>
                <a:latin typeface="Arial"/>
                <a:ea typeface="Arial"/>
                <a:cs typeface="Arial"/>
                <a:sym typeface="Arial"/>
              </a:rPr>
              <a:t> </a:t>
            </a:r>
            <a:r>
              <a:rPr lang="en-US" sz="1100" b="1" i="0" u="none" strike="noStrike" cap="none" dirty="0">
                <a:solidFill>
                  <a:srgbClr val="3366FF"/>
                </a:solidFill>
                <a:latin typeface="Arial"/>
                <a:ea typeface="Arial"/>
                <a:cs typeface="Arial"/>
                <a:sym typeface="Arial"/>
              </a:rPr>
              <a:t>access</a:t>
            </a:r>
            <a:endParaRPr dirty="0"/>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Typically </a:t>
            </a:r>
            <a:r>
              <a:rPr lang="en-US" sz="1100" b="1" i="0" u="none" strike="noStrike" cap="none" dirty="0">
                <a:solidFill>
                  <a:srgbClr val="3366FF"/>
                </a:solidFill>
                <a:latin typeface="Arial"/>
                <a:ea typeface="Arial"/>
                <a:cs typeface="Arial"/>
                <a:sym typeface="Arial"/>
              </a:rPr>
              <a:t>volatile</a:t>
            </a:r>
            <a:endParaRPr dirty="0"/>
          </a:p>
          <a:p>
            <a:pPr marL="0" marR="0" lvl="0" indent="-114300" algn="l" rtl="0">
              <a:lnSpc>
                <a:spcPct val="90000"/>
              </a:lnSpc>
              <a:spcBef>
                <a:spcPts val="1000"/>
              </a:spcBef>
              <a:spcAft>
                <a:spcPts val="0"/>
              </a:spcAft>
              <a:buClr>
                <a:schemeClr val="dk1"/>
              </a:buClr>
              <a:buSzPts val="1800"/>
              <a:buFont typeface="Arial"/>
              <a:buChar char="•"/>
            </a:pPr>
            <a:r>
              <a:rPr lang="en-US" sz="1800" b="0" i="0" u="none" dirty="0">
                <a:solidFill>
                  <a:schemeClr val="dk1"/>
                </a:solidFill>
                <a:latin typeface="Arial"/>
                <a:ea typeface="Arial"/>
                <a:cs typeface="Arial"/>
                <a:sym typeface="Arial"/>
              </a:rPr>
              <a:t>Secondary storage – extension of main memory that provides large </a:t>
            </a:r>
            <a:r>
              <a:rPr lang="en-US" sz="1800" b="1" i="0" u="none" dirty="0">
                <a:solidFill>
                  <a:srgbClr val="3366FF"/>
                </a:solidFill>
                <a:latin typeface="Arial"/>
                <a:ea typeface="Arial"/>
                <a:cs typeface="Arial"/>
                <a:sym typeface="Arial"/>
              </a:rPr>
              <a:t>nonvolatile</a:t>
            </a:r>
            <a:r>
              <a:rPr lang="en-US" sz="1800" b="0" i="0" u="none" dirty="0">
                <a:solidFill>
                  <a:srgbClr val="0000FF"/>
                </a:solidFill>
                <a:latin typeface="Arial"/>
                <a:ea typeface="Arial"/>
                <a:cs typeface="Arial"/>
                <a:sym typeface="Arial"/>
              </a:rPr>
              <a:t> </a:t>
            </a:r>
            <a:r>
              <a:rPr lang="en-US" sz="1800" b="0" i="0" u="none" dirty="0">
                <a:solidFill>
                  <a:schemeClr val="dk1"/>
                </a:solidFill>
                <a:latin typeface="Arial"/>
                <a:ea typeface="Arial"/>
                <a:cs typeface="Arial"/>
                <a:sym typeface="Arial"/>
              </a:rPr>
              <a:t>storage capacity</a:t>
            </a:r>
            <a:endParaRPr dirty="0"/>
          </a:p>
          <a:p>
            <a:pPr marL="0" marR="0" lvl="0" indent="-114300" algn="l" rtl="0">
              <a:lnSpc>
                <a:spcPct val="90000"/>
              </a:lnSpc>
              <a:spcBef>
                <a:spcPts val="1000"/>
              </a:spcBef>
              <a:spcAft>
                <a:spcPts val="0"/>
              </a:spcAft>
              <a:buClr>
                <a:schemeClr val="dk1"/>
              </a:buClr>
              <a:buSzPts val="1800"/>
              <a:buFont typeface="Arial"/>
              <a:buChar char="•"/>
            </a:pPr>
            <a:r>
              <a:rPr lang="en-US" sz="1800" b="0" i="0" u="none" dirty="0">
                <a:solidFill>
                  <a:schemeClr val="dk1"/>
                </a:solidFill>
                <a:latin typeface="Arial"/>
                <a:ea typeface="Arial"/>
                <a:cs typeface="Arial"/>
                <a:sym typeface="Arial"/>
              </a:rPr>
              <a:t>Hard disks – rigid metal or glass platters covered with magnetic recording material </a:t>
            </a:r>
            <a:endParaRPr dirty="0"/>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Disk surface is logically divided into </a:t>
            </a:r>
            <a:r>
              <a:rPr lang="en-US" sz="1100" b="1" i="0" u="none" strike="noStrike" cap="none" dirty="0">
                <a:solidFill>
                  <a:srgbClr val="3366FF"/>
                </a:solidFill>
                <a:latin typeface="Arial"/>
                <a:ea typeface="Arial"/>
                <a:cs typeface="Arial"/>
                <a:sym typeface="Arial"/>
              </a:rPr>
              <a:t>tracks</a:t>
            </a:r>
            <a:r>
              <a:rPr lang="en-US" sz="1100" b="0" i="0" u="none" strike="noStrike" cap="none" dirty="0">
                <a:solidFill>
                  <a:schemeClr val="dk1"/>
                </a:solidFill>
                <a:latin typeface="Arial"/>
                <a:ea typeface="Arial"/>
                <a:cs typeface="Arial"/>
                <a:sym typeface="Arial"/>
              </a:rPr>
              <a:t>, which are subdivided into </a:t>
            </a:r>
            <a:r>
              <a:rPr lang="en-US" sz="1100" b="1" i="0" u="none" strike="noStrike" cap="none" dirty="0">
                <a:solidFill>
                  <a:srgbClr val="3366FF"/>
                </a:solidFill>
                <a:latin typeface="Arial"/>
                <a:ea typeface="Arial"/>
                <a:cs typeface="Arial"/>
                <a:sym typeface="Arial"/>
              </a:rPr>
              <a:t>sectors</a:t>
            </a:r>
            <a:endParaRPr dirty="0"/>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The </a:t>
            </a:r>
            <a:r>
              <a:rPr lang="en-US" sz="1100" b="1" i="0" u="none" strike="noStrike" cap="none" dirty="0">
                <a:solidFill>
                  <a:srgbClr val="3366FF"/>
                </a:solidFill>
                <a:latin typeface="Arial"/>
                <a:ea typeface="Arial"/>
                <a:cs typeface="Arial"/>
                <a:sym typeface="Arial"/>
              </a:rPr>
              <a:t>disk controller </a:t>
            </a:r>
            <a:r>
              <a:rPr lang="en-US" sz="1100" b="0" i="0" u="none" strike="noStrike" cap="none" dirty="0">
                <a:solidFill>
                  <a:schemeClr val="dk1"/>
                </a:solidFill>
                <a:latin typeface="Arial"/>
                <a:ea typeface="Arial"/>
                <a:cs typeface="Arial"/>
                <a:sym typeface="Arial"/>
              </a:rPr>
              <a:t>determines the logical interaction between the device and the computer </a:t>
            </a:r>
            <a:endParaRPr dirty="0"/>
          </a:p>
          <a:p>
            <a:pPr marL="0" marR="0" lvl="0" indent="-114300" algn="l" rtl="0">
              <a:lnSpc>
                <a:spcPct val="90000"/>
              </a:lnSpc>
              <a:spcBef>
                <a:spcPts val="1000"/>
              </a:spcBef>
              <a:spcAft>
                <a:spcPts val="0"/>
              </a:spcAft>
              <a:buClr>
                <a:srgbClr val="3366FF"/>
              </a:buClr>
              <a:buSzPts val="1800"/>
              <a:buFont typeface="Arial"/>
              <a:buChar char="•"/>
            </a:pPr>
            <a:r>
              <a:rPr lang="en-US" sz="1800" b="1" i="0" u="none" dirty="0">
                <a:solidFill>
                  <a:srgbClr val="3366FF"/>
                </a:solidFill>
                <a:latin typeface="Arial"/>
                <a:ea typeface="Arial"/>
                <a:cs typeface="Arial"/>
                <a:sym typeface="Arial"/>
              </a:rPr>
              <a:t>Solid-state disks </a:t>
            </a:r>
            <a:r>
              <a:rPr lang="en-US" sz="1800" b="0" i="0" u="none" dirty="0">
                <a:solidFill>
                  <a:schemeClr val="dk1"/>
                </a:solidFill>
                <a:latin typeface="Arial"/>
                <a:ea typeface="Arial"/>
                <a:cs typeface="Arial"/>
                <a:sym typeface="Arial"/>
              </a:rPr>
              <a:t>– faster than hard disks, nonvolatile</a:t>
            </a:r>
            <a:endParaRPr dirty="0"/>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Various technologies</a:t>
            </a:r>
            <a:endParaRPr dirty="0"/>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Becoming more popular</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idx="4294967295"/>
          </p:nvPr>
        </p:nvSpPr>
        <p:spPr>
          <a:xfrm>
            <a:off x="1333500" y="182562"/>
            <a:ext cx="78105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 Hierarchy</a:t>
            </a:r>
            <a:endParaRPr/>
          </a:p>
        </p:txBody>
      </p:sp>
      <p:sp>
        <p:nvSpPr>
          <p:cNvPr id="405" name="Google Shape;405;p16"/>
          <p:cNvSpPr txBox="1">
            <a:spLocks noGrp="1"/>
          </p:cNvSpPr>
          <p:nvPr>
            <p:ph type="body" idx="4294967295"/>
          </p:nvPr>
        </p:nvSpPr>
        <p:spPr>
          <a:xfrm>
            <a:off x="0" y="1233487"/>
            <a:ext cx="64928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Storage systems organized in hierarchy</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Speed</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Volatility</a:t>
            </a:r>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Caching</a:t>
            </a:r>
            <a:r>
              <a:rPr lang="en-US" sz="2000" b="0" i="0" u="none">
                <a:solidFill>
                  <a:schemeClr val="dk1"/>
                </a:solidFill>
                <a:latin typeface="Arial"/>
                <a:ea typeface="Arial"/>
                <a:cs typeface="Arial"/>
                <a:sym typeface="Arial"/>
              </a:rPr>
              <a:t> – copying information into faster storage system; main memory can be viewed as a cache for secondary storage</a:t>
            </a:r>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Device Driver </a:t>
            </a:r>
            <a:r>
              <a:rPr lang="en-US" sz="2000" b="0" i="0" u="none">
                <a:solidFill>
                  <a:schemeClr val="dk1"/>
                </a:solidFill>
                <a:latin typeface="Arial"/>
                <a:ea typeface="Arial"/>
                <a:cs typeface="Arial"/>
                <a:sym typeface="Arial"/>
              </a:rPr>
              <a:t>for each device controller to manage I/O</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Provides uniform interface between controller and kernel</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7"/>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Storage-Device Hierarchy</a:t>
            </a:r>
            <a:endParaRPr/>
          </a:p>
        </p:txBody>
      </p:sp>
      <p:pic>
        <p:nvPicPr>
          <p:cNvPr id="412" name="Google Shape;412;p17" descr="C:\Users\as668\Desktop\1_04.jpg"/>
          <p:cNvPicPr preferRelativeResize="0"/>
          <p:nvPr/>
        </p:nvPicPr>
        <p:blipFill rotWithShape="1">
          <a:blip r:embed="rId3">
            <a:alphaModFix/>
          </a:blip>
          <a:srcRect/>
          <a:stretch/>
        </p:blipFill>
        <p:spPr>
          <a:xfrm>
            <a:off x="1992312" y="1370012"/>
            <a:ext cx="5322887" cy="4430712"/>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Caching</a:t>
            </a:r>
            <a:endParaRPr/>
          </a:p>
        </p:txBody>
      </p:sp>
      <p:sp>
        <p:nvSpPr>
          <p:cNvPr id="419" name="Google Shape;419;p18"/>
          <p:cNvSpPr txBox="1">
            <a:spLocks noGrp="1"/>
          </p:cNvSpPr>
          <p:nvPr>
            <p:ph type="body" idx="4294967295"/>
          </p:nvPr>
        </p:nvSpPr>
        <p:spPr>
          <a:xfrm>
            <a:off x="0" y="1233487"/>
            <a:ext cx="8338782" cy="483976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Important principle, performed at many levels in a computer (in hardware, operating system, software)</a:t>
            </a:r>
            <a:endParaRPr sz="6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Information in use copied from slower to faster storage temporarily</a:t>
            </a:r>
            <a:endParaRPr sz="600" b="0" i="0" u="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Faster storage (cache) checked first to determine if information is there</a:t>
            </a:r>
            <a:endParaRPr dirty="0"/>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If it is, information used directly from the cache (fast)</a:t>
            </a:r>
            <a:endParaRPr dirty="0"/>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If not, data copied to cache and used there</a:t>
            </a:r>
            <a:endParaRPr sz="6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Arial"/>
                <a:ea typeface="Arial"/>
                <a:cs typeface="Arial"/>
                <a:sym typeface="Arial"/>
              </a:rPr>
              <a:t>Cache smaller than storage being cached</a:t>
            </a:r>
            <a:endParaRPr dirty="0"/>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Cache management important design problem</a:t>
            </a:r>
            <a:endParaRPr dirty="0"/>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Cache size and replacement policy</a:t>
            </a:r>
            <a:endParaRPr dirty="0"/>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idx="4294967295"/>
          </p:nvPr>
        </p:nvSpPr>
        <p:spPr>
          <a:xfrm>
            <a:off x="220662" y="166687"/>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Direct Memory Access Structure</a:t>
            </a:r>
            <a:endParaRPr/>
          </a:p>
        </p:txBody>
      </p:sp>
      <p:sp>
        <p:nvSpPr>
          <p:cNvPr id="426" name="Google Shape;426;p19"/>
          <p:cNvSpPr txBox="1">
            <a:spLocks noGrp="1"/>
          </p:cNvSpPr>
          <p:nvPr>
            <p:ph type="body" idx="4294967295"/>
          </p:nvPr>
        </p:nvSpPr>
        <p:spPr>
          <a:xfrm>
            <a:off x="598487" y="1233487"/>
            <a:ext cx="74739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Used for high-speed I/O devices able to transmit information at close to memory speeds</a:t>
            </a:r>
            <a:endParaRPr dirty="0"/>
          </a:p>
          <a:p>
            <a:pPr marL="228600" marR="0" lvl="0" indent="-228600" algn="l" rtl="0">
              <a:lnSpc>
                <a:spcPct val="90000"/>
              </a:lnSpc>
              <a:spcBef>
                <a:spcPts val="1000"/>
              </a:spcBef>
              <a:spcAft>
                <a:spcPts val="0"/>
              </a:spcAft>
              <a:buClr>
                <a:schemeClr val="dk1"/>
              </a:buClr>
              <a:buSzPts val="2400"/>
              <a:buFont typeface="Arial"/>
              <a:buChar char="•"/>
            </a:pPr>
            <a:r>
              <a:rPr lang="en-US" sz="2400" b="1" i="0" u="none" dirty="0">
                <a:solidFill>
                  <a:schemeClr val="dk1"/>
                </a:solidFill>
                <a:latin typeface="Arial"/>
                <a:ea typeface="Arial"/>
                <a:cs typeface="Arial"/>
                <a:sym typeface="Arial"/>
              </a:rPr>
              <a:t>Device controller </a:t>
            </a:r>
            <a:r>
              <a:rPr lang="en-US" sz="2400" b="0" i="0" u="none" dirty="0">
                <a:solidFill>
                  <a:schemeClr val="dk1"/>
                </a:solidFill>
                <a:latin typeface="Arial"/>
                <a:ea typeface="Arial"/>
                <a:cs typeface="Arial"/>
                <a:sym typeface="Arial"/>
              </a:rPr>
              <a:t>transfers blocks of data from buffer storage directly to </a:t>
            </a:r>
            <a:r>
              <a:rPr lang="en-US" sz="2400" b="1" i="0" u="none" dirty="0">
                <a:solidFill>
                  <a:schemeClr val="dk1"/>
                </a:solidFill>
                <a:sym typeface="Arial"/>
              </a:rPr>
              <a:t>main memory without CPU </a:t>
            </a:r>
            <a:r>
              <a:rPr lang="en-US" sz="2400" b="1" i="0" u="none" dirty="0" smtClean="0">
                <a:solidFill>
                  <a:schemeClr val="dk1"/>
                </a:solidFill>
                <a:sym typeface="Arial"/>
              </a:rPr>
              <a:t>intervention</a:t>
            </a:r>
            <a:endParaRPr b="1" dirty="0"/>
          </a:p>
          <a:p>
            <a:pPr marL="228600" marR="0" lvl="0" indent="-228600" algn="l" rtl="0">
              <a:lnSpc>
                <a:spcPct val="90000"/>
              </a:lnSpc>
              <a:spcBef>
                <a:spcPts val="1000"/>
              </a:spcBef>
              <a:spcAft>
                <a:spcPts val="0"/>
              </a:spcAft>
              <a:buClr>
                <a:schemeClr val="dk1"/>
              </a:buClr>
              <a:buSzPts val="2400"/>
              <a:buFont typeface="Arial"/>
              <a:buChar char="•"/>
            </a:pPr>
            <a:r>
              <a:rPr lang="en-US" sz="2400" b="1" i="0" u="none" dirty="0">
                <a:solidFill>
                  <a:schemeClr val="dk1"/>
                </a:solidFill>
                <a:latin typeface="Arial"/>
                <a:ea typeface="Arial"/>
                <a:cs typeface="Arial"/>
                <a:sym typeface="Arial"/>
              </a:rPr>
              <a:t>Only one interrupt </a:t>
            </a:r>
            <a:r>
              <a:rPr lang="en-US" sz="2400" b="0" i="0" u="none" dirty="0">
                <a:solidFill>
                  <a:schemeClr val="dk1"/>
                </a:solidFill>
                <a:latin typeface="Arial"/>
                <a:ea typeface="Arial"/>
                <a:cs typeface="Arial"/>
                <a:sym typeface="Arial"/>
              </a:rPr>
              <a:t>is generated </a:t>
            </a:r>
            <a:r>
              <a:rPr lang="en-US" sz="2400" b="1" i="0" u="none" dirty="0">
                <a:solidFill>
                  <a:schemeClr val="dk1"/>
                </a:solidFill>
                <a:latin typeface="Arial"/>
                <a:ea typeface="Arial"/>
                <a:cs typeface="Arial"/>
                <a:sym typeface="Arial"/>
              </a:rPr>
              <a:t>per block</a:t>
            </a:r>
            <a:r>
              <a:rPr lang="en-US" sz="2400" b="0" i="0" u="none" dirty="0">
                <a:solidFill>
                  <a:schemeClr val="dk1"/>
                </a:solidFill>
                <a:latin typeface="Arial"/>
                <a:ea typeface="Arial"/>
                <a:cs typeface="Arial"/>
                <a:sym typeface="Arial"/>
              </a:rPr>
              <a:t>, rather than the </a:t>
            </a:r>
            <a:r>
              <a:rPr lang="en-US" sz="2400" b="1" i="0" u="none" dirty="0">
                <a:solidFill>
                  <a:schemeClr val="dk1"/>
                </a:solidFill>
                <a:sym typeface="Arial"/>
              </a:rPr>
              <a:t>one interrupt per byte</a:t>
            </a:r>
            <a:endParaRPr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
          <p:cNvSpPr txBox="1">
            <a:spLocks noGrp="1"/>
          </p:cNvSpPr>
          <p:nvPr>
            <p:ph type="title" idx="4294967295"/>
          </p:nvPr>
        </p:nvSpPr>
        <p:spPr>
          <a:xfrm>
            <a:off x="0" y="2778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Introduction</a:t>
            </a:r>
            <a:endParaRPr/>
          </a:p>
        </p:txBody>
      </p:sp>
      <p:sp>
        <p:nvSpPr>
          <p:cNvPr id="307" name="Google Shape;307;p2"/>
          <p:cNvSpPr txBox="1">
            <a:spLocks noGrp="1"/>
          </p:cNvSpPr>
          <p:nvPr>
            <p:ph type="body" idx="4294967295"/>
          </p:nvPr>
        </p:nvSpPr>
        <p:spPr>
          <a:xfrm>
            <a:off x="914400" y="1233487"/>
            <a:ext cx="82296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What Operating Systems Do</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Computer-System Organization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Computer-System Architecture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Operating-System Structure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Operating-System Operations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Process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Memory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Storage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Protection and Security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Kernel Data Structures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Computing Environments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Open-Source Operating Systems</a:t>
            </a:r>
            <a:endParaRPr/>
          </a:p>
          <a:p>
            <a:pPr marL="228600" marR="0" lvl="0" indent="-228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0"/>
          <p:cNvSpPr txBox="1">
            <a:spLocks noGrp="1"/>
          </p:cNvSpPr>
          <p:nvPr>
            <p:ph type="title" idx="4294967295"/>
          </p:nvPr>
        </p:nvSpPr>
        <p:spPr>
          <a:xfrm>
            <a:off x="0" y="16668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Working of Modern Computer</a:t>
            </a:r>
            <a:endParaRPr/>
          </a:p>
        </p:txBody>
      </p:sp>
      <p:pic>
        <p:nvPicPr>
          <p:cNvPr id="433" name="Google Shape;433;p20" descr="1"/>
          <p:cNvPicPr preferRelativeResize="0"/>
          <p:nvPr/>
        </p:nvPicPr>
        <p:blipFill rotWithShape="1">
          <a:blip r:embed="rId3">
            <a:alphaModFix/>
          </a:blip>
          <a:srcRect/>
          <a:stretch/>
        </p:blipFill>
        <p:spPr>
          <a:xfrm>
            <a:off x="2220912" y="1230312"/>
            <a:ext cx="5132387" cy="4084637"/>
          </a:xfrm>
          <a:prstGeom prst="rect">
            <a:avLst/>
          </a:prstGeom>
          <a:noFill/>
          <a:ln>
            <a:noFill/>
          </a:ln>
        </p:spPr>
      </p:pic>
      <p:sp>
        <p:nvSpPr>
          <p:cNvPr id="434" name="Google Shape;434;p20"/>
          <p:cNvSpPr txBox="1"/>
          <p:nvPr/>
        </p:nvSpPr>
        <p:spPr>
          <a:xfrm>
            <a:off x="4787900" y="5637212"/>
            <a:ext cx="28749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1" u="none">
                <a:solidFill>
                  <a:schemeClr val="dk1"/>
                </a:solidFill>
                <a:latin typeface="Verdana"/>
                <a:ea typeface="Verdana"/>
                <a:cs typeface="Verdana"/>
                <a:sym typeface="Verdana"/>
              </a:rPr>
              <a:t>A von Neumann architecture</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idx="4294967295"/>
          </p:nvPr>
        </p:nvSpPr>
        <p:spPr>
          <a:xfrm>
            <a:off x="188912" y="198437"/>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Computer-System Architecture</a:t>
            </a:r>
            <a:endParaRPr/>
          </a:p>
        </p:txBody>
      </p:sp>
      <p:sp>
        <p:nvSpPr>
          <p:cNvPr id="441" name="Google Shape;441;p21"/>
          <p:cNvSpPr txBox="1">
            <a:spLocks noGrp="1"/>
          </p:cNvSpPr>
          <p:nvPr>
            <p:ph type="body" idx="4294967295"/>
          </p:nvPr>
        </p:nvSpPr>
        <p:spPr>
          <a:xfrm>
            <a:off x="806450" y="1233487"/>
            <a:ext cx="7754937" cy="48672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Most systems use a single general-purpose processor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Most systems have special-purpose processors as well</a:t>
            </a: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Multiprocessors</a:t>
            </a:r>
            <a:r>
              <a:rPr lang="en-US" sz="2400" b="0" i="0" u="none">
                <a:solidFill>
                  <a:srgbClr val="3366FF"/>
                </a:solidFill>
                <a:latin typeface="Arial"/>
                <a:ea typeface="Arial"/>
                <a:cs typeface="Arial"/>
                <a:sym typeface="Arial"/>
              </a:rPr>
              <a:t> </a:t>
            </a:r>
            <a:r>
              <a:rPr lang="en-US" sz="2400" b="0" i="0" u="none">
                <a:solidFill>
                  <a:schemeClr val="dk1"/>
                </a:solidFill>
                <a:latin typeface="Arial"/>
                <a:ea typeface="Arial"/>
                <a:cs typeface="Arial"/>
                <a:sym typeface="Arial"/>
              </a:rPr>
              <a:t>systems growing in use and importance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Also known as </a:t>
            </a:r>
            <a:r>
              <a:rPr lang="en-US" sz="2000" b="1" i="0" u="none" strike="noStrike" cap="none">
                <a:solidFill>
                  <a:srgbClr val="3366FF"/>
                </a:solidFill>
                <a:latin typeface="Arial"/>
                <a:ea typeface="Arial"/>
                <a:cs typeface="Arial"/>
                <a:sym typeface="Arial"/>
              </a:rPr>
              <a:t>parallel systems</a:t>
            </a:r>
            <a:r>
              <a:rPr lang="en-US" sz="2000" b="0" i="0" u="none" strike="noStrike" cap="none">
                <a:solidFill>
                  <a:schemeClr val="dk1"/>
                </a:solidFill>
                <a:latin typeface="Arial"/>
                <a:ea typeface="Arial"/>
                <a:cs typeface="Arial"/>
                <a:sym typeface="Arial"/>
              </a:rPr>
              <a:t>, </a:t>
            </a:r>
            <a:r>
              <a:rPr lang="en-US" sz="2000" b="1" i="0" u="none" strike="noStrike" cap="none">
                <a:solidFill>
                  <a:srgbClr val="3366FF"/>
                </a:solidFill>
                <a:latin typeface="Arial"/>
                <a:ea typeface="Arial"/>
                <a:cs typeface="Arial"/>
                <a:sym typeface="Arial"/>
              </a:rPr>
              <a:t>tightly-coupled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Advantages include:</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Increased throughput</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Economy of scale</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Increased reliability </a:t>
            </a:r>
            <a:r>
              <a:rPr lang="en-US" sz="1800" b="0" i="0" u="none" strike="noStrike" cap="none">
                <a:solidFill>
                  <a:schemeClr val="dk1"/>
                </a:solidFill>
                <a:latin typeface="Arial"/>
                <a:ea typeface="Arial"/>
                <a:cs typeface="Arial"/>
                <a:sym typeface="Arial"/>
              </a:rPr>
              <a:t>– graceful degradation or fault tolerance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Two types:</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Asymmetric Multiprocessing </a:t>
            </a:r>
            <a:r>
              <a:rPr lang="en-US" sz="1800" b="0" i="0" u="none" strike="noStrike" cap="none">
                <a:solidFill>
                  <a:schemeClr val="dk1"/>
                </a:solidFill>
                <a:latin typeface="Arial"/>
                <a:ea typeface="Arial"/>
                <a:cs typeface="Arial"/>
                <a:sym typeface="Arial"/>
              </a:rPr>
              <a:t>– each processor is assigned a specie task.</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Symmetric Multiprocessing </a:t>
            </a:r>
            <a:r>
              <a:rPr lang="en-US" sz="1800" b="0" i="0" u="none" strike="noStrike" cap="none">
                <a:solidFill>
                  <a:schemeClr val="dk1"/>
                </a:solidFill>
                <a:latin typeface="Arial"/>
                <a:ea typeface="Arial"/>
                <a:cs typeface="Arial"/>
                <a:sym typeface="Arial"/>
              </a:rPr>
              <a:t>– each processor performs all tasks</a:t>
            </a:r>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2"/>
          <p:cNvSpPr txBox="1">
            <a:spLocks noGrp="1"/>
          </p:cNvSpPr>
          <p:nvPr>
            <p:ph type="title" idx="4294967295"/>
          </p:nvPr>
        </p:nvSpPr>
        <p:spPr>
          <a:xfrm>
            <a:off x="284162" y="152400"/>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Symmetric Multiprocessing Architecture</a:t>
            </a:r>
            <a:endParaRPr/>
          </a:p>
        </p:txBody>
      </p:sp>
      <p:pic>
        <p:nvPicPr>
          <p:cNvPr id="448" name="Google Shape;448;p22" descr="1"/>
          <p:cNvPicPr preferRelativeResize="0"/>
          <p:nvPr/>
        </p:nvPicPr>
        <p:blipFill rotWithShape="1">
          <a:blip r:embed="rId3">
            <a:alphaModFix/>
          </a:blip>
          <a:srcRect/>
          <a:stretch/>
        </p:blipFill>
        <p:spPr>
          <a:xfrm>
            <a:off x="1598612" y="1760537"/>
            <a:ext cx="6319837" cy="3033712"/>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3"/>
          <p:cNvSpPr txBox="1">
            <a:spLocks noGrp="1"/>
          </p:cNvSpPr>
          <p:nvPr>
            <p:ph type="body" idx="1"/>
          </p:nvPr>
        </p:nvSpPr>
        <p:spPr>
          <a:xfrm>
            <a:off x="854075" y="1108075"/>
            <a:ext cx="7108825" cy="2682875"/>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1800" b="0" i="0" u="none">
                <a:solidFill>
                  <a:schemeClr val="dk1"/>
                </a:solidFill>
                <a:latin typeface="Arial"/>
                <a:ea typeface="Arial"/>
                <a:cs typeface="Arial"/>
                <a:sym typeface="Arial"/>
              </a:rPr>
              <a:t>Multi-chip and </a:t>
            </a:r>
            <a:r>
              <a:rPr lang="en-US" sz="1800" b="1" i="0" u="none">
                <a:solidFill>
                  <a:srgbClr val="3366FF"/>
                </a:solidFill>
                <a:latin typeface="Arial"/>
                <a:ea typeface="Arial"/>
                <a:cs typeface="Arial"/>
                <a:sym typeface="Arial"/>
              </a:rPr>
              <a:t>multicore</a:t>
            </a:r>
            <a:endParaRPr/>
          </a:p>
          <a:p>
            <a:pPr marL="0" lvl="0" indent="0" algn="l" rtl="0">
              <a:lnSpc>
                <a:spcPct val="90000"/>
              </a:lnSpc>
              <a:spcBef>
                <a:spcPts val="0"/>
              </a:spcBef>
              <a:spcAft>
                <a:spcPts val="0"/>
              </a:spcAft>
              <a:buClr>
                <a:schemeClr val="dk1"/>
              </a:buClr>
              <a:buSzPts val="1800"/>
              <a:buNone/>
            </a:pPr>
            <a:r>
              <a:rPr lang="en-US" sz="1800" b="0" i="0" u="none">
                <a:solidFill>
                  <a:schemeClr val="dk1"/>
                </a:solidFill>
                <a:latin typeface="Arial"/>
                <a:ea typeface="Arial"/>
                <a:cs typeface="Arial"/>
                <a:sym typeface="Arial"/>
              </a:rPr>
              <a:t>Systems containing all  chips</a:t>
            </a:r>
            <a:endParaRPr sz="1800" b="1" i="0" u="none">
              <a:solidFill>
                <a:srgbClr val="3366FF"/>
              </a:solidFill>
              <a:latin typeface="Arial"/>
              <a:ea typeface="Arial"/>
              <a:cs typeface="Arial"/>
              <a:sym typeface="Arial"/>
            </a:endParaRPr>
          </a:p>
          <a:p>
            <a:pPr marL="0" lvl="1" indent="0" algn="l" rtl="0">
              <a:lnSpc>
                <a:spcPct val="100000"/>
              </a:lnSpc>
              <a:spcBef>
                <a:spcPts val="0"/>
              </a:spcBef>
              <a:spcAft>
                <a:spcPts val="0"/>
              </a:spcAft>
              <a:buClr>
                <a:srgbClr val="000000"/>
              </a:buClr>
              <a:buSzPts val="1800"/>
              <a:buNone/>
            </a:pPr>
            <a:r>
              <a:rPr lang="en-US" sz="1800" b="0" i="0" u="none">
                <a:solidFill>
                  <a:srgbClr val="000000"/>
                </a:solidFill>
                <a:latin typeface="Arial"/>
                <a:ea typeface="Arial"/>
                <a:cs typeface="Arial"/>
                <a:sym typeface="Arial"/>
              </a:rPr>
              <a:t>Chassis containing multiple separate systems</a:t>
            </a:r>
            <a:endParaRPr/>
          </a:p>
          <a:p>
            <a:pPr marL="228600" lvl="0" indent="-114300" algn="l" rtl="0">
              <a:lnSpc>
                <a:spcPct val="90000"/>
              </a:lnSpc>
              <a:spcBef>
                <a:spcPts val="1000"/>
              </a:spcBef>
              <a:spcAft>
                <a:spcPts val="0"/>
              </a:spcAft>
              <a:buClr>
                <a:schemeClr val="dk1"/>
              </a:buClr>
              <a:buSzPts val="1800"/>
              <a:buNone/>
            </a:pPr>
            <a:endParaRPr sz="1800" b="0" i="0" u="none">
              <a:solidFill>
                <a:srgbClr val="000000"/>
              </a:solidFill>
              <a:latin typeface="Arial"/>
              <a:ea typeface="Arial"/>
              <a:cs typeface="Arial"/>
              <a:sym typeface="Arial"/>
            </a:endParaRPr>
          </a:p>
        </p:txBody>
      </p:sp>
      <p:pic>
        <p:nvPicPr>
          <p:cNvPr id="455" name="Google Shape;455;p23" descr="1"/>
          <p:cNvPicPr preferRelativeResize="0"/>
          <p:nvPr/>
        </p:nvPicPr>
        <p:blipFill rotWithShape="1">
          <a:blip r:embed="rId3">
            <a:alphaModFix/>
          </a:blip>
          <a:srcRect/>
          <a:stretch/>
        </p:blipFill>
        <p:spPr>
          <a:xfrm>
            <a:off x="2744787" y="2563812"/>
            <a:ext cx="3073400" cy="2265362"/>
          </a:xfrm>
          <a:prstGeom prst="rect">
            <a:avLst/>
          </a:prstGeom>
          <a:noFill/>
          <a:ln>
            <a:noFill/>
          </a:ln>
        </p:spPr>
      </p:pic>
      <p:sp>
        <p:nvSpPr>
          <p:cNvPr id="456" name="Google Shape;456;p23"/>
          <p:cNvSpPr txBox="1">
            <a:spLocks noGrp="1"/>
          </p:cNvSpPr>
          <p:nvPr>
            <p:ph type="title"/>
          </p:nvPr>
        </p:nvSpPr>
        <p:spPr>
          <a:xfrm>
            <a:off x="457200" y="214312"/>
            <a:ext cx="8229600" cy="57626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Dual-Core Design</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4"/>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Clustered Systems</a:t>
            </a:r>
            <a:endParaRPr/>
          </a:p>
        </p:txBody>
      </p:sp>
      <p:sp>
        <p:nvSpPr>
          <p:cNvPr id="463" name="Google Shape;463;p24"/>
          <p:cNvSpPr txBox="1">
            <a:spLocks noGrp="1"/>
          </p:cNvSpPr>
          <p:nvPr>
            <p:ph type="body" idx="4294967295"/>
          </p:nvPr>
        </p:nvSpPr>
        <p:spPr>
          <a:xfrm>
            <a:off x="315912" y="1233487"/>
            <a:ext cx="83073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Like multiprocessor systems, but multiple systems working together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Usually sharing storage via a </a:t>
            </a:r>
            <a:r>
              <a:rPr lang="en-US" sz="2000" b="1" i="0" u="none" strike="noStrike" cap="none">
                <a:solidFill>
                  <a:srgbClr val="3366FF"/>
                </a:solidFill>
                <a:latin typeface="Arial"/>
                <a:ea typeface="Arial"/>
                <a:cs typeface="Arial"/>
                <a:sym typeface="Arial"/>
              </a:rPr>
              <a:t>storage-area network (SAN)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Provides a </a:t>
            </a:r>
            <a:r>
              <a:rPr lang="en-US" sz="2000" b="1" i="0" u="none" strike="noStrike" cap="none">
                <a:solidFill>
                  <a:srgbClr val="3366FF"/>
                </a:solidFill>
                <a:latin typeface="Arial"/>
                <a:ea typeface="Arial"/>
                <a:cs typeface="Arial"/>
                <a:sym typeface="Arial"/>
              </a:rPr>
              <a:t>high-availability</a:t>
            </a:r>
            <a:r>
              <a:rPr lang="en-US" sz="2000" b="1"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service which survives failures</a:t>
            </a:r>
            <a:endParaRPr/>
          </a:p>
          <a:p>
            <a:pPr marL="1143000" marR="0" lvl="2"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Asymmetric clustering</a:t>
            </a:r>
            <a:r>
              <a:rPr lang="en-US" sz="1800" b="0" i="0" u="none" strike="noStrike" cap="none">
                <a:solidFill>
                  <a:srgbClr val="3366FF"/>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has one machine in hot-standby mode</a:t>
            </a:r>
            <a:endParaRPr/>
          </a:p>
          <a:p>
            <a:pPr marL="1143000" marR="0" lvl="2"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Symmetric clustering</a:t>
            </a:r>
            <a:r>
              <a:rPr lang="en-US" sz="1800" b="0" i="0" u="none" strike="noStrike" cap="none">
                <a:solidFill>
                  <a:srgbClr val="3366FF"/>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has multiple nodes running applications, monitoring each other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clusters are for </a:t>
            </a:r>
            <a:r>
              <a:rPr lang="en-US" sz="2000" b="1" i="0" u="none" strike="noStrike" cap="none">
                <a:solidFill>
                  <a:srgbClr val="3366FF"/>
                </a:solidFill>
                <a:latin typeface="Arial"/>
                <a:ea typeface="Arial"/>
                <a:cs typeface="Arial"/>
                <a:sym typeface="Arial"/>
              </a:rPr>
              <a:t>high-performance computing (HPC)</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Applications must be written to use </a:t>
            </a:r>
            <a:r>
              <a:rPr lang="en-US" sz="1800" b="1" i="0" u="none" strike="noStrike" cap="none">
                <a:solidFill>
                  <a:srgbClr val="3366FF"/>
                </a:solidFill>
                <a:latin typeface="Arial"/>
                <a:ea typeface="Arial"/>
                <a:cs typeface="Arial"/>
                <a:sym typeface="Arial"/>
              </a:rPr>
              <a:t>parallelization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have</a:t>
            </a:r>
            <a:r>
              <a:rPr lang="en-US" sz="2000" b="1" i="0" u="none" strike="noStrike" cap="none">
                <a:solidFill>
                  <a:srgbClr val="3366FF"/>
                </a:solidFill>
                <a:latin typeface="Arial"/>
                <a:ea typeface="Arial"/>
                <a:cs typeface="Arial"/>
                <a:sym typeface="Arial"/>
              </a:rPr>
              <a:t> distributed lock manager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DLM</a:t>
            </a:r>
            <a:r>
              <a:rPr lang="en-US" sz="2000" b="0" i="0" u="none" strike="noStrike" cap="none">
                <a:solidFill>
                  <a:schemeClr val="dk1"/>
                </a:solidFill>
                <a:latin typeface="Arial"/>
                <a:ea typeface="Arial"/>
                <a:cs typeface="Arial"/>
                <a:sym typeface="Arial"/>
              </a:rPr>
              <a:t>) to avoid conflicting operations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5"/>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Clustered Systems</a:t>
            </a:r>
            <a:endParaRPr/>
          </a:p>
        </p:txBody>
      </p:sp>
      <p:pic>
        <p:nvPicPr>
          <p:cNvPr id="470" name="Google Shape;470;p25" descr="1.08.pdf"/>
          <p:cNvPicPr preferRelativeResize="0">
            <a:picLocks noGrp="1"/>
          </p:cNvPicPr>
          <p:nvPr>
            <p:ph type="body" idx="4294967295"/>
          </p:nvPr>
        </p:nvPicPr>
        <p:blipFill rotWithShape="1">
          <a:blip r:embed="rId3">
            <a:alphaModFix/>
          </a:blip>
          <a:srcRect t="-3475" b="-3474"/>
          <a:stretch/>
        </p:blipFill>
        <p:spPr>
          <a:xfrm>
            <a:off x="1890712" y="1289050"/>
            <a:ext cx="6402387" cy="352425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6"/>
          <p:cNvSpPr txBox="1">
            <a:spLocks noGrp="1"/>
          </p:cNvSpPr>
          <p:nvPr>
            <p:ph type="title" idx="4294967295"/>
          </p:nvPr>
        </p:nvSpPr>
        <p:spPr>
          <a:xfrm>
            <a:off x="141287" y="166687"/>
            <a:ext cx="9002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Operating System Structure</a:t>
            </a:r>
            <a:endParaRPr/>
          </a:p>
        </p:txBody>
      </p:sp>
      <p:sp>
        <p:nvSpPr>
          <p:cNvPr id="477" name="Google Shape;477;p26"/>
          <p:cNvSpPr txBox="1">
            <a:spLocks noGrp="1"/>
          </p:cNvSpPr>
          <p:nvPr>
            <p:ph type="body" idx="4294967295"/>
          </p:nvPr>
        </p:nvSpPr>
        <p:spPr>
          <a:xfrm>
            <a:off x="1311275" y="835025"/>
            <a:ext cx="7832725" cy="54625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Multiprogramming</a:t>
            </a:r>
            <a:r>
              <a:rPr lang="en-US" sz="1400" b="0" i="0" u="none">
                <a:solidFill>
                  <a:schemeClr val="dk1"/>
                </a:solidFill>
                <a:latin typeface="Arial"/>
                <a:ea typeface="Arial"/>
                <a:cs typeface="Arial"/>
                <a:sym typeface="Arial"/>
              </a:rPr>
              <a:t> (</a:t>
            </a:r>
            <a:r>
              <a:rPr lang="en-US" sz="2400" b="1" i="0" u="none">
                <a:solidFill>
                  <a:srgbClr val="3366FF"/>
                </a:solidFill>
                <a:latin typeface="Arial"/>
                <a:ea typeface="Arial"/>
                <a:cs typeface="Arial"/>
                <a:sym typeface="Arial"/>
              </a:rPr>
              <a:t>Batch system</a:t>
            </a:r>
            <a:r>
              <a:rPr lang="en-US" sz="1400" b="0" i="0" u="none">
                <a:solidFill>
                  <a:schemeClr val="dk1"/>
                </a:solidFill>
                <a:latin typeface="Arial"/>
                <a:ea typeface="Arial"/>
                <a:cs typeface="Arial"/>
                <a:sym typeface="Arial"/>
              </a:rPr>
              <a:t>) needed for efficiency</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Single user cannot keep CPU and I/O devices busy at all times</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Multiprogramming organizes jobs (code and data) so CPU always has one to execute</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A subset of total jobs in system is kept in memory</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One job selected and run via </a:t>
            </a:r>
            <a:r>
              <a:rPr lang="en-US" sz="2000" b="1" i="0" u="none" strike="noStrike" cap="none">
                <a:solidFill>
                  <a:srgbClr val="3366FF"/>
                </a:solidFill>
                <a:latin typeface="Arial"/>
                <a:ea typeface="Arial"/>
                <a:cs typeface="Arial"/>
                <a:sym typeface="Arial"/>
              </a:rPr>
              <a:t>job scheduling</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When it has to wait (for I/O for example), OS switches to another job</a:t>
            </a:r>
            <a:endParaRPr/>
          </a:p>
          <a:p>
            <a:pPr marL="685800" marR="0" lvl="1" indent="-184150" algn="l" rtl="0">
              <a:lnSpc>
                <a:spcPct val="90000"/>
              </a:lnSpc>
              <a:spcBef>
                <a:spcPts val="500"/>
              </a:spcBef>
              <a:spcAft>
                <a:spcPts val="0"/>
              </a:spcAft>
              <a:buClr>
                <a:schemeClr val="dk1"/>
              </a:buClr>
              <a:buSzPts val="700"/>
              <a:buFont typeface="Arial"/>
              <a:buNone/>
            </a:pP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Timesharing </a:t>
            </a:r>
            <a:r>
              <a:rPr lang="en-US" sz="1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multitasking</a:t>
            </a:r>
            <a:r>
              <a:rPr lang="en-US" sz="1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 </a:t>
            </a:r>
            <a:r>
              <a:rPr lang="en-US" sz="1400" b="0" i="0" u="none">
                <a:solidFill>
                  <a:schemeClr val="dk1"/>
                </a:solidFill>
                <a:latin typeface="Arial"/>
                <a:ea typeface="Arial"/>
                <a:cs typeface="Arial"/>
                <a:sym typeface="Arial"/>
              </a:rPr>
              <a:t>is logical extension in which CPU switches jobs so frequently that users can interact with each job while it is running, creating </a:t>
            </a:r>
            <a:r>
              <a:rPr lang="en-US" sz="2400" b="1" i="0" u="none">
                <a:solidFill>
                  <a:srgbClr val="3366FF"/>
                </a:solidFill>
                <a:latin typeface="Arial"/>
                <a:ea typeface="Arial"/>
                <a:cs typeface="Arial"/>
                <a:sym typeface="Arial"/>
              </a:rPr>
              <a:t>interactive</a:t>
            </a:r>
            <a:r>
              <a:rPr lang="en-US" sz="1400" b="0" i="0" u="none">
                <a:solidFill>
                  <a:schemeClr val="dk1"/>
                </a:solidFill>
                <a:latin typeface="Arial"/>
                <a:ea typeface="Arial"/>
                <a:cs typeface="Arial"/>
                <a:sym typeface="Arial"/>
              </a:rPr>
              <a:t> computing</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Response time </a:t>
            </a:r>
            <a:r>
              <a:rPr lang="en-US" sz="1400" b="0" i="0" u="none" strike="noStrike" cap="none">
                <a:solidFill>
                  <a:schemeClr val="dk1"/>
                </a:solidFill>
                <a:latin typeface="Arial"/>
                <a:ea typeface="Arial"/>
                <a:cs typeface="Arial"/>
                <a:sym typeface="Arial"/>
              </a:rPr>
              <a:t>should be &lt; 1 second</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Each user has at least one program executing in memory 🢡</a:t>
            </a:r>
            <a:r>
              <a:rPr lang="en-US" sz="2000" b="1" i="0" u="none" strike="noStrike" cap="none">
                <a:solidFill>
                  <a:srgbClr val="3366FF"/>
                </a:solidFill>
                <a:latin typeface="Arial"/>
                <a:ea typeface="Arial"/>
                <a:cs typeface="Arial"/>
                <a:sym typeface="Arial"/>
              </a:rPr>
              <a:t>process</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If several jobs ready to run at the same time 🢡 </a:t>
            </a:r>
            <a:r>
              <a:rPr lang="en-US" sz="2000" b="1" i="0" u="none" strike="noStrike" cap="none">
                <a:solidFill>
                  <a:srgbClr val="3366FF"/>
                </a:solidFill>
                <a:latin typeface="Arial"/>
                <a:ea typeface="Arial"/>
                <a:cs typeface="Arial"/>
                <a:sym typeface="Arial"/>
              </a:rPr>
              <a:t>CPU scheduling</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If processes don’t fit in memory, </a:t>
            </a:r>
            <a:r>
              <a:rPr lang="en-US" sz="2000" b="1" i="0" u="none" strike="noStrike" cap="none">
                <a:solidFill>
                  <a:srgbClr val="3366FF"/>
                </a:solidFill>
                <a:latin typeface="Arial"/>
                <a:ea typeface="Arial"/>
                <a:cs typeface="Arial"/>
                <a:sym typeface="Arial"/>
              </a:rPr>
              <a:t>swapping</a:t>
            </a:r>
            <a:r>
              <a:rPr lang="en-US" sz="1400" b="0" i="0" u="none" strike="noStrike" cap="none">
                <a:solidFill>
                  <a:schemeClr val="dk1"/>
                </a:solidFill>
                <a:latin typeface="Arial"/>
                <a:ea typeface="Arial"/>
                <a:cs typeface="Arial"/>
                <a:sym typeface="Arial"/>
              </a:rPr>
              <a:t> moves them in and out to run</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Virtual memory </a:t>
            </a:r>
            <a:r>
              <a:rPr lang="en-US" sz="1400" b="0" i="0" u="none" strike="noStrike" cap="none">
                <a:solidFill>
                  <a:schemeClr val="dk1"/>
                </a:solidFill>
                <a:latin typeface="Arial"/>
                <a:ea typeface="Arial"/>
                <a:cs typeface="Arial"/>
                <a:sym typeface="Arial"/>
              </a:rPr>
              <a:t>allows execution of processes not completely in memory</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7"/>
          <p:cNvSpPr txBox="1">
            <a:spLocks noGrp="1"/>
          </p:cNvSpPr>
          <p:nvPr>
            <p:ph type="title" idx="4294967295"/>
          </p:nvPr>
        </p:nvSpPr>
        <p:spPr>
          <a:xfrm>
            <a:off x="204787" y="198437"/>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Memory Layout for Multiprogrammed System</a:t>
            </a:r>
            <a:endParaRPr/>
          </a:p>
        </p:txBody>
      </p:sp>
      <p:pic>
        <p:nvPicPr>
          <p:cNvPr id="484" name="Google Shape;484;p27"/>
          <p:cNvPicPr preferRelativeResize="0"/>
          <p:nvPr/>
        </p:nvPicPr>
        <p:blipFill rotWithShape="1">
          <a:blip r:embed="rId3">
            <a:alphaModFix/>
          </a:blip>
          <a:srcRect/>
          <a:stretch/>
        </p:blipFill>
        <p:spPr>
          <a:xfrm>
            <a:off x="2887662" y="1230312"/>
            <a:ext cx="2814637" cy="4332287"/>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8"/>
          <p:cNvSpPr txBox="1">
            <a:spLocks noGrp="1"/>
          </p:cNvSpPr>
          <p:nvPr>
            <p:ph type="title" idx="4294967295"/>
          </p:nvPr>
        </p:nvSpPr>
        <p:spPr>
          <a:xfrm>
            <a:off x="173037" y="166687"/>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Operating-System Operations</a:t>
            </a:r>
            <a:endParaRPr/>
          </a:p>
        </p:txBody>
      </p:sp>
      <p:sp>
        <p:nvSpPr>
          <p:cNvPr id="491" name="Google Shape;491;p28"/>
          <p:cNvSpPr txBox="1">
            <a:spLocks noGrp="1"/>
          </p:cNvSpPr>
          <p:nvPr>
            <p:ph type="body" idx="4294967295"/>
          </p:nvPr>
        </p:nvSpPr>
        <p:spPr>
          <a:xfrm>
            <a:off x="504825" y="1154112"/>
            <a:ext cx="7945437" cy="49387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800"/>
              <a:buFont typeface="Arial"/>
              <a:buChar char="•"/>
            </a:pPr>
            <a:r>
              <a:rPr lang="en-US" sz="2800" b="1" i="0" u="none">
                <a:solidFill>
                  <a:srgbClr val="3366FF"/>
                </a:solidFill>
                <a:latin typeface="Arial"/>
                <a:ea typeface="Arial"/>
                <a:cs typeface="Arial"/>
                <a:sym typeface="Arial"/>
              </a:rPr>
              <a:t>Interrupt driven </a:t>
            </a:r>
            <a:r>
              <a:rPr lang="en-US" sz="2800" b="0" i="0" u="none">
                <a:solidFill>
                  <a:schemeClr val="dk1"/>
                </a:solidFill>
                <a:latin typeface="Arial"/>
                <a:ea typeface="Arial"/>
                <a:cs typeface="Arial"/>
                <a:sym typeface="Arial"/>
              </a:rPr>
              <a:t>(hardware and software)</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Hardware interrupt by one of the devices </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Software interrupt (</a:t>
            </a:r>
            <a:r>
              <a:rPr lang="en-US" sz="2400" b="1" i="0" u="none" strike="noStrike" cap="none">
                <a:solidFill>
                  <a:srgbClr val="3366FF"/>
                </a:solidFill>
                <a:latin typeface="Arial"/>
                <a:ea typeface="Arial"/>
                <a:cs typeface="Arial"/>
                <a:sym typeface="Arial"/>
              </a:rPr>
              <a:t>exception </a:t>
            </a:r>
            <a:r>
              <a:rPr lang="en-US" sz="2400" b="0" i="0" u="none" strike="noStrike" cap="none">
                <a:solidFill>
                  <a:schemeClr val="dk1"/>
                </a:solidFill>
                <a:latin typeface="Arial"/>
                <a:ea typeface="Arial"/>
                <a:cs typeface="Arial"/>
                <a:sym typeface="Arial"/>
              </a:rPr>
              <a:t>or </a:t>
            </a:r>
            <a:r>
              <a:rPr lang="en-US" sz="2400" b="1" i="0" u="none" strike="noStrike" cap="none">
                <a:solidFill>
                  <a:srgbClr val="3366FF"/>
                </a:solidFill>
                <a:latin typeface="Arial"/>
                <a:ea typeface="Arial"/>
                <a:cs typeface="Arial"/>
                <a:sym typeface="Arial"/>
              </a:rPr>
              <a:t>trap):</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Software error (e.g., division by zero)</a:t>
            </a:r>
            <a:endParaRPr sz="2000" b="1" i="0" u="none" strike="noStrike" cap="none">
              <a:solidFill>
                <a:srgbClr val="3366FF"/>
              </a:solidFill>
              <a:latin typeface="Arial"/>
              <a:ea typeface="Arial"/>
              <a:cs typeface="Arial"/>
              <a:sym typeface="Arial"/>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Request for operating system service</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Other process problems include infinite loop, processes modifying each other or the operating system</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9"/>
          <p:cNvSpPr txBox="1">
            <a:spLocks noGrp="1"/>
          </p:cNvSpPr>
          <p:nvPr>
            <p:ph type="title" idx="4294967295"/>
          </p:nvPr>
        </p:nvSpPr>
        <p:spPr>
          <a:xfrm>
            <a:off x="157162" y="198437"/>
            <a:ext cx="8986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Operating-System Operations</a:t>
            </a:r>
            <a:endParaRPr/>
          </a:p>
        </p:txBody>
      </p:sp>
      <p:sp>
        <p:nvSpPr>
          <p:cNvPr id="498" name="Google Shape;498;p29"/>
          <p:cNvSpPr txBox="1">
            <a:spLocks noGrp="1"/>
          </p:cNvSpPr>
          <p:nvPr>
            <p:ph type="body" idx="4294967295"/>
          </p:nvPr>
        </p:nvSpPr>
        <p:spPr>
          <a:xfrm>
            <a:off x="425450" y="1233487"/>
            <a:ext cx="8072437" cy="49387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Dual-mode </a:t>
            </a:r>
            <a:r>
              <a:rPr lang="en-US" sz="2400" b="0" i="0" u="none">
                <a:solidFill>
                  <a:schemeClr val="dk1"/>
                </a:solidFill>
                <a:latin typeface="Arial"/>
                <a:ea typeface="Arial"/>
                <a:cs typeface="Arial"/>
                <a:sym typeface="Arial"/>
              </a:rPr>
              <a:t>operation allows OS to protect itself and other system components</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User mode </a:t>
            </a:r>
            <a:r>
              <a:rPr lang="en-US" sz="2000" b="0" i="0" u="none" strike="noStrike" cap="none">
                <a:solidFill>
                  <a:schemeClr val="dk1"/>
                </a:solidFill>
                <a:latin typeface="Arial"/>
                <a:ea typeface="Arial"/>
                <a:cs typeface="Arial"/>
                <a:sym typeface="Arial"/>
              </a:rPr>
              <a:t>and </a:t>
            </a:r>
            <a:r>
              <a:rPr lang="en-US" sz="2000" b="1" i="0" u="none" strike="noStrike" cap="none">
                <a:solidFill>
                  <a:srgbClr val="3366FF"/>
                </a:solidFill>
                <a:latin typeface="Arial"/>
                <a:ea typeface="Arial"/>
                <a:cs typeface="Arial"/>
                <a:sym typeface="Arial"/>
              </a:rPr>
              <a:t>kernel mode </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Mode bit </a:t>
            </a:r>
            <a:r>
              <a:rPr lang="en-US" sz="2000" b="0" i="0" u="none" strike="noStrike" cap="none">
                <a:solidFill>
                  <a:schemeClr val="dk1"/>
                </a:solidFill>
                <a:latin typeface="Arial"/>
                <a:ea typeface="Arial"/>
                <a:cs typeface="Arial"/>
                <a:sym typeface="Arial"/>
              </a:rPr>
              <a:t>provided by hardware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Provides ability to distinguish when system is running user code or kernel code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Some instructions designated as </a:t>
            </a:r>
            <a:r>
              <a:rPr lang="en-US" sz="1800" b="1" i="0" u="none" strike="noStrike" cap="none">
                <a:solidFill>
                  <a:srgbClr val="3366FF"/>
                </a:solidFill>
                <a:latin typeface="Arial"/>
                <a:ea typeface="Arial"/>
                <a:cs typeface="Arial"/>
                <a:sym typeface="Arial"/>
              </a:rPr>
              <a:t>privileged</a:t>
            </a:r>
            <a:r>
              <a:rPr lang="en-US" sz="1800" b="0" i="0" u="none" strike="noStrike" cap="none">
                <a:solidFill>
                  <a:schemeClr val="dk1"/>
                </a:solidFill>
                <a:latin typeface="Arial"/>
                <a:ea typeface="Arial"/>
                <a:cs typeface="Arial"/>
                <a:sym typeface="Arial"/>
              </a:rPr>
              <a:t>, only executable in kernel mode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System call changes mode to kernel, return from call resets it to user</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Increasingly CPUs support multi-mode operations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i.e. </a:t>
            </a:r>
            <a:r>
              <a:rPr lang="en-US" sz="2000" b="1" i="0" u="none" strike="noStrike" cap="none">
                <a:solidFill>
                  <a:srgbClr val="3366FF"/>
                </a:solidFill>
                <a:latin typeface="Arial"/>
                <a:ea typeface="Arial"/>
                <a:cs typeface="Arial"/>
                <a:sym typeface="Arial"/>
              </a:rPr>
              <a:t>virtual machine manager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VMM</a:t>
            </a:r>
            <a:r>
              <a:rPr lang="en-US" sz="2000" b="0" i="0" u="none" strike="noStrike" cap="none">
                <a:solidFill>
                  <a:schemeClr val="dk1"/>
                </a:solidFill>
                <a:latin typeface="Arial"/>
                <a:ea typeface="Arial"/>
                <a:cs typeface="Arial"/>
                <a:sym typeface="Arial"/>
              </a:rPr>
              <a:t>) mode for guest </a:t>
            </a:r>
            <a:r>
              <a:rPr lang="en-US" sz="2000" b="1" i="0" u="none" strike="noStrike" cap="none">
                <a:solidFill>
                  <a:srgbClr val="3366FF"/>
                </a:solidFill>
                <a:latin typeface="Arial"/>
                <a:ea typeface="Arial"/>
                <a:cs typeface="Arial"/>
                <a:sym typeface="Arial"/>
              </a:rPr>
              <a:t>VMs</a:t>
            </a:r>
            <a:endParaRPr/>
          </a:p>
          <a:p>
            <a:pPr marL="228600" marR="0" lvl="0" indent="-101600" algn="l" rtl="0">
              <a:lnSpc>
                <a:spcPct val="90000"/>
              </a:lnSpc>
              <a:spcBef>
                <a:spcPts val="1000"/>
              </a:spcBef>
              <a:spcAft>
                <a:spcPts val="0"/>
              </a:spcAft>
              <a:buClr>
                <a:schemeClr val="dk1"/>
              </a:buClr>
              <a:buSzPts val="2000"/>
              <a:buFont typeface="Arial"/>
              <a:buNone/>
            </a:pPr>
            <a:endParaRPr sz="2000" b="1" i="0" u="none" strike="noStrike" cap="none">
              <a:solidFill>
                <a:srgbClr val="3366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
          <p:cNvSpPr txBox="1">
            <a:spLocks noGrp="1"/>
          </p:cNvSpPr>
          <p:nvPr>
            <p:ph type="title" idx="4294967295"/>
          </p:nvPr>
        </p:nvSpPr>
        <p:spPr>
          <a:xfrm>
            <a:off x="0" y="16668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Objectives</a:t>
            </a:r>
            <a:endParaRPr/>
          </a:p>
        </p:txBody>
      </p:sp>
      <p:sp>
        <p:nvSpPr>
          <p:cNvPr id="314" name="Google Shape;314;p3"/>
          <p:cNvSpPr txBox="1">
            <a:spLocks noGrp="1"/>
          </p:cNvSpPr>
          <p:nvPr>
            <p:ph type="body" idx="4294967295"/>
          </p:nvPr>
        </p:nvSpPr>
        <p:spPr>
          <a:xfrm>
            <a:off x="0" y="1233487"/>
            <a:ext cx="8866909" cy="457156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To describe the basic organization of computer systems</a:t>
            </a:r>
            <a:endParaRPr dirty="0"/>
          </a:p>
          <a:p>
            <a:pPr marL="228600" marR="0" lvl="0" indent="-228600" algn="just"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To provide a grand tour of the major components of operating systems</a:t>
            </a:r>
            <a:endParaRPr dirty="0"/>
          </a:p>
          <a:p>
            <a:pPr marL="228600" marR="0" lvl="0" indent="-228600" algn="just"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To give an overview of the many types of computing environments</a:t>
            </a:r>
            <a:endParaRPr dirty="0"/>
          </a:p>
          <a:p>
            <a:pPr marL="228600" marR="0" lvl="0" indent="-228600" algn="just"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To explore several open-source operating systems</a:t>
            </a:r>
            <a:endParaRPr dirty="0"/>
          </a:p>
          <a:p>
            <a:pPr marL="228600" marR="0" lvl="0" indent="-50800" algn="just" rtl="0">
              <a:lnSpc>
                <a:spcPct val="90000"/>
              </a:lnSpc>
              <a:spcBef>
                <a:spcPts val="1000"/>
              </a:spcBef>
              <a:spcAft>
                <a:spcPts val="0"/>
              </a:spcAft>
              <a:buClr>
                <a:schemeClr val="dk1"/>
              </a:buClr>
              <a:buSzPts val="2800"/>
              <a:buFont typeface="Arial"/>
              <a:buNone/>
            </a:pPr>
            <a:endParaRPr sz="2800" b="0" i="0" u="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0"/>
          <p:cNvSpPr txBox="1">
            <a:spLocks noGrp="1"/>
          </p:cNvSpPr>
          <p:nvPr>
            <p:ph type="title" idx="4294967295"/>
          </p:nvPr>
        </p:nvSpPr>
        <p:spPr>
          <a:xfrm>
            <a:off x="728662" y="136525"/>
            <a:ext cx="8415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Transition from User to Kernel Mode</a:t>
            </a:r>
            <a:endParaRPr/>
          </a:p>
        </p:txBody>
      </p:sp>
      <p:sp>
        <p:nvSpPr>
          <p:cNvPr id="505" name="Google Shape;505;p30"/>
          <p:cNvSpPr txBox="1">
            <a:spLocks noGrp="1"/>
          </p:cNvSpPr>
          <p:nvPr>
            <p:ph type="body" idx="4294967295"/>
          </p:nvPr>
        </p:nvSpPr>
        <p:spPr>
          <a:xfrm>
            <a:off x="768350" y="1060450"/>
            <a:ext cx="7934325" cy="28178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Timer to prevent infinite loop / process hogging resources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Timer is set to interrupt the computer after some time period</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Keep a counter that is decremented by the physical clock.</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 system set the counter (privileged instruction)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When counter zero generate an interrupt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Set up before scheduling process to regain control or terminate program that exceeds allotted time</a:t>
            </a:r>
            <a:endParaRPr/>
          </a:p>
        </p:txBody>
      </p:sp>
      <p:pic>
        <p:nvPicPr>
          <p:cNvPr id="506" name="Google Shape;506;p30"/>
          <p:cNvPicPr preferRelativeResize="0"/>
          <p:nvPr/>
        </p:nvPicPr>
        <p:blipFill rotWithShape="1">
          <a:blip r:embed="rId3">
            <a:alphaModFix/>
          </a:blip>
          <a:srcRect/>
          <a:stretch/>
        </p:blipFill>
        <p:spPr>
          <a:xfrm>
            <a:off x="768350" y="4194175"/>
            <a:ext cx="7602537" cy="20478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title" idx="4294967295"/>
          </p:nvPr>
        </p:nvSpPr>
        <p:spPr>
          <a:xfrm>
            <a:off x="204787" y="198437"/>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Process Management</a:t>
            </a:r>
            <a:endParaRPr/>
          </a:p>
        </p:txBody>
      </p:sp>
      <p:sp>
        <p:nvSpPr>
          <p:cNvPr id="513" name="Google Shape;513;p31"/>
          <p:cNvSpPr txBox="1">
            <a:spLocks noGrp="1"/>
          </p:cNvSpPr>
          <p:nvPr>
            <p:ph type="body" idx="4294967295"/>
          </p:nvPr>
        </p:nvSpPr>
        <p:spPr>
          <a:xfrm>
            <a:off x="0" y="809625"/>
            <a:ext cx="7197725" cy="51054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9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A process is a program in execution. It is a unit of work within the system. Program is a </a:t>
            </a:r>
            <a:r>
              <a:rPr lang="en-US" sz="1800" b="1" i="1" u="none">
                <a:solidFill>
                  <a:schemeClr val="dk1"/>
                </a:solidFill>
                <a:latin typeface="Arial"/>
                <a:ea typeface="Arial"/>
                <a:cs typeface="Arial"/>
                <a:sym typeface="Arial"/>
              </a:rPr>
              <a:t>passive entity</a:t>
            </a:r>
            <a:r>
              <a:rPr lang="en-US" sz="1800" b="0" i="0" u="none">
                <a:solidFill>
                  <a:schemeClr val="dk1"/>
                </a:solidFill>
                <a:latin typeface="Arial"/>
                <a:ea typeface="Arial"/>
                <a:cs typeface="Arial"/>
                <a:sym typeface="Arial"/>
              </a:rPr>
              <a:t>, process is </a:t>
            </a:r>
            <a:r>
              <a:rPr lang="en-US" sz="1800" b="0" i="0" u="none">
                <a:solidFill>
                  <a:srgbClr val="000000"/>
                </a:solidFill>
                <a:latin typeface="Arial"/>
                <a:ea typeface="Arial"/>
                <a:cs typeface="Arial"/>
                <a:sym typeface="Arial"/>
              </a:rPr>
              <a:t>an </a:t>
            </a:r>
            <a:r>
              <a:rPr lang="en-US" sz="1800" b="1" i="1" u="none">
                <a:solidFill>
                  <a:srgbClr val="000000"/>
                </a:solidFill>
                <a:latin typeface="Arial"/>
                <a:ea typeface="Arial"/>
                <a:cs typeface="Arial"/>
                <a:sym typeface="Arial"/>
              </a:rPr>
              <a:t>active entity</a:t>
            </a:r>
            <a:r>
              <a:rPr lang="en-US" sz="1800" b="0" i="0" u="none">
                <a:solidFill>
                  <a:schemeClr val="dk1"/>
                </a:solidFill>
                <a:latin typeface="Arial"/>
                <a:ea typeface="Arial"/>
                <a:cs typeface="Arial"/>
                <a:sym typeface="Arial"/>
              </a:rPr>
              <a:t>.</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Process needs resources to accomplish its task</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CPU, memory, I/O, files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Initialization data</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Process termination requires reclaim of any reusable resources</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Single-threaded process has one </a:t>
            </a:r>
            <a:r>
              <a:rPr lang="en-US" sz="1800" b="1" i="0" u="none">
                <a:solidFill>
                  <a:srgbClr val="3366FF"/>
                </a:solidFill>
                <a:latin typeface="Arial"/>
                <a:ea typeface="Arial"/>
                <a:cs typeface="Arial"/>
                <a:sym typeface="Arial"/>
              </a:rPr>
              <a:t>program counter</a:t>
            </a:r>
            <a:r>
              <a:rPr lang="en-US" sz="1400" b="1" i="0" u="none">
                <a:solidFill>
                  <a:srgbClr val="3366FF"/>
                </a:solidFill>
                <a:latin typeface="Arial"/>
                <a:ea typeface="Arial"/>
                <a:cs typeface="Arial"/>
                <a:sym typeface="Arial"/>
              </a:rPr>
              <a:t> </a:t>
            </a:r>
            <a:r>
              <a:rPr lang="en-US" sz="1800" b="0" i="0" u="none">
                <a:solidFill>
                  <a:schemeClr val="dk1"/>
                </a:solidFill>
                <a:latin typeface="Arial"/>
                <a:ea typeface="Arial"/>
                <a:cs typeface="Arial"/>
                <a:sym typeface="Arial"/>
              </a:rPr>
              <a:t>specifying location of next instruction to execute</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Process executes instructions sequentially, one at a time, until completion</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Multi-threaded process has one program counter per thread</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Typically system has many processes, some user, some operating system running concurrently on one or more CPUs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Concurrency by multiplexing the CPUs among the processes / threads</a:t>
            </a:r>
            <a:endParaRPr/>
          </a:p>
          <a:p>
            <a:pPr marL="228600" marR="0" lvl="0" indent="-127000" algn="l" rtl="0">
              <a:lnSpc>
                <a:spcPct val="9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2"/>
          <p:cNvSpPr txBox="1">
            <a:spLocks noGrp="1"/>
          </p:cNvSpPr>
          <p:nvPr>
            <p:ph type="title" idx="4294967295"/>
          </p:nvPr>
        </p:nvSpPr>
        <p:spPr>
          <a:xfrm>
            <a:off x="188912" y="152400"/>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Management Activities</a:t>
            </a:r>
            <a:endParaRPr/>
          </a:p>
        </p:txBody>
      </p:sp>
      <p:sp>
        <p:nvSpPr>
          <p:cNvPr id="520" name="Google Shape;520;p32"/>
          <p:cNvSpPr txBox="1">
            <a:spLocks noGrp="1"/>
          </p:cNvSpPr>
          <p:nvPr>
            <p:ph type="body" idx="4294967295"/>
          </p:nvPr>
        </p:nvSpPr>
        <p:spPr>
          <a:xfrm>
            <a:off x="366712" y="1712912"/>
            <a:ext cx="7958137" cy="40354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Creating and deleting both user and system processes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Suspending and resuming processes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process synchronization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process communication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deadlock handling</a:t>
            </a:r>
            <a:endParaRPr/>
          </a:p>
        </p:txBody>
      </p:sp>
      <p:sp>
        <p:nvSpPr>
          <p:cNvPr id="521" name="Google Shape;521;p32"/>
          <p:cNvSpPr txBox="1"/>
          <p:nvPr/>
        </p:nvSpPr>
        <p:spPr>
          <a:xfrm>
            <a:off x="885825" y="1238250"/>
            <a:ext cx="7586662"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3"/>
          <p:cNvSpPr txBox="1">
            <a:spLocks noGrp="1"/>
          </p:cNvSpPr>
          <p:nvPr>
            <p:ph type="title" idx="4294967295"/>
          </p:nvPr>
        </p:nvSpPr>
        <p:spPr>
          <a:xfrm>
            <a:off x="220662" y="166687"/>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Memory Management</a:t>
            </a:r>
            <a:endParaRPr/>
          </a:p>
        </p:txBody>
      </p:sp>
      <p:sp>
        <p:nvSpPr>
          <p:cNvPr id="528" name="Google Shape;528;p33"/>
          <p:cNvSpPr txBox="1">
            <a:spLocks noGrp="1"/>
          </p:cNvSpPr>
          <p:nvPr>
            <p:ph type="body" idx="4294967295"/>
          </p:nvPr>
        </p:nvSpPr>
        <p:spPr>
          <a:xfrm>
            <a:off x="0" y="1233487"/>
            <a:ext cx="710723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To execute a program all (or part) of the instructions must be in memory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All  (or part) of the data that is needed by the program must be in memory.</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Memory management determines what is in memory and when</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Optimizing CPU utilization and computer response to users</a:t>
            </a: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Memory management activities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Keeping track of which parts of memory are currently being used and by whom</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Deciding which processes (or parts thereof) and data to move into and out of memory</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Allocating and deallocating memory space as needed</a:t>
            </a:r>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4"/>
          <p:cNvSpPr txBox="1">
            <a:spLocks noGrp="1"/>
          </p:cNvSpPr>
          <p:nvPr>
            <p:ph type="title" idx="4294967295"/>
          </p:nvPr>
        </p:nvSpPr>
        <p:spPr>
          <a:xfrm>
            <a:off x="284162" y="182562"/>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Storage Management</a:t>
            </a:r>
            <a:endParaRPr/>
          </a:p>
        </p:txBody>
      </p:sp>
      <p:sp>
        <p:nvSpPr>
          <p:cNvPr id="535" name="Google Shape;535;p34"/>
          <p:cNvSpPr txBox="1">
            <a:spLocks noGrp="1"/>
          </p:cNvSpPr>
          <p:nvPr>
            <p:ph type="body" idx="4294967295"/>
          </p:nvPr>
        </p:nvSpPr>
        <p:spPr>
          <a:xfrm>
            <a:off x="331787" y="1104900"/>
            <a:ext cx="8307387" cy="49926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OS provides uniform, logical view of information storage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Abstracts physical properties to logical storage unit  - </a:t>
            </a:r>
            <a:r>
              <a:rPr lang="en-US" sz="1800" b="1" i="0" u="none" strike="noStrike" cap="none">
                <a:solidFill>
                  <a:srgbClr val="3366FF"/>
                </a:solidFill>
                <a:latin typeface="Arial"/>
                <a:ea typeface="Arial"/>
                <a:cs typeface="Arial"/>
                <a:sym typeface="Arial"/>
              </a:rPr>
              <a:t>file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Each medium is controlled by device (i.e., disk drive, tape drive)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Varying properties include access speed, capacity, data-transfer rate, access method (sequential or random)</a:t>
            </a:r>
            <a:endParaRPr/>
          </a:p>
          <a:p>
            <a:pPr marL="1143000" marR="0" lvl="2" indent="-19050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File-System management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Files usually organized into directories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Access control on most systems to determine who can access what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OS activities include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Creating and deleting files and directories</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Primitives to manipulate files and directories</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Mapping files onto secondary storage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Backup files onto stable (non-volatile) storage media</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5"/>
          <p:cNvSpPr txBox="1">
            <a:spLocks noGrp="1"/>
          </p:cNvSpPr>
          <p:nvPr>
            <p:ph type="title" idx="4294967295"/>
          </p:nvPr>
        </p:nvSpPr>
        <p:spPr>
          <a:xfrm>
            <a:off x="188912" y="277812"/>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Mass-Storage Management</a:t>
            </a:r>
            <a:endParaRPr/>
          </a:p>
        </p:txBody>
      </p:sp>
      <p:sp>
        <p:nvSpPr>
          <p:cNvPr id="542" name="Google Shape;542;p35"/>
          <p:cNvSpPr txBox="1">
            <a:spLocks noGrp="1"/>
          </p:cNvSpPr>
          <p:nvPr>
            <p:ph type="body" idx="4294967295"/>
          </p:nvPr>
        </p:nvSpPr>
        <p:spPr>
          <a:xfrm>
            <a:off x="361950" y="1233487"/>
            <a:ext cx="8324850" cy="49387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Usually disks used to store data that does not fit in main memory or data that must be kept for a “long” period of time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Proper management is of central importance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Entire speed of computer operation hinges on disk subsystem and its algorithms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OS activities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Free-space management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Storage allocation</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Disk scheduling</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Some storage need not be fast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Tertiary storage includes optical storage, magnetic tape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Still must be managed – by OS or applications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Varies between WORM (write-once, read-many-times) and RW (read-write)</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6"/>
          <p:cNvSpPr txBox="1">
            <a:spLocks noGrp="1"/>
          </p:cNvSpPr>
          <p:nvPr>
            <p:ph type="title" idx="4294967295"/>
          </p:nvPr>
        </p:nvSpPr>
        <p:spPr>
          <a:xfrm>
            <a:off x="612775" y="182562"/>
            <a:ext cx="853122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Performance of Various Levels of Storage</a:t>
            </a:r>
            <a:endParaRPr/>
          </a:p>
        </p:txBody>
      </p:sp>
      <p:sp>
        <p:nvSpPr>
          <p:cNvPr id="549" name="Google Shape;549;p36"/>
          <p:cNvSpPr txBox="1">
            <a:spLocks noGrp="1"/>
          </p:cNvSpPr>
          <p:nvPr>
            <p:ph type="body" idx="4294967295"/>
          </p:nvPr>
        </p:nvSpPr>
        <p:spPr>
          <a:xfrm>
            <a:off x="808037" y="4713287"/>
            <a:ext cx="7029450" cy="8207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Movement between levels of storage hierarchy can be explicit or implicit</a:t>
            </a:r>
            <a:endParaRPr/>
          </a:p>
        </p:txBody>
      </p:sp>
      <p:pic>
        <p:nvPicPr>
          <p:cNvPr id="550" name="Google Shape;550;p36" descr="1_11.pdf"/>
          <p:cNvPicPr preferRelativeResize="0"/>
          <p:nvPr/>
        </p:nvPicPr>
        <p:blipFill rotWithShape="1">
          <a:blip r:embed="rId3">
            <a:alphaModFix/>
          </a:blip>
          <a:srcRect/>
          <a:stretch/>
        </p:blipFill>
        <p:spPr>
          <a:xfrm>
            <a:off x="808037" y="1349375"/>
            <a:ext cx="7456487" cy="3111500"/>
          </a:xfrm>
          <a:prstGeom prst="rect">
            <a:avLst/>
          </a:prstGeom>
          <a:noFill/>
          <a:ln>
            <a:noFill/>
          </a:ln>
        </p:spPr>
      </p:pic>
      <p:sp>
        <p:nvSpPr>
          <p:cNvPr id="551" name="Google Shape;551;p3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Dr. Jatin Arora 		Operating System - CS115	 		G12</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7"/>
          <p:cNvSpPr txBox="1">
            <a:spLocks noGrp="1"/>
          </p:cNvSpPr>
          <p:nvPr>
            <p:ph type="title" idx="4294967295"/>
          </p:nvPr>
        </p:nvSpPr>
        <p:spPr>
          <a:xfrm>
            <a:off x="315912" y="136525"/>
            <a:ext cx="8828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Migration of data “A” from Disk to Register</a:t>
            </a:r>
            <a:endParaRPr/>
          </a:p>
        </p:txBody>
      </p:sp>
      <p:sp>
        <p:nvSpPr>
          <p:cNvPr id="557" name="Google Shape;557;p37"/>
          <p:cNvSpPr txBox="1">
            <a:spLocks noGrp="1"/>
          </p:cNvSpPr>
          <p:nvPr>
            <p:ph type="body" idx="4294967295"/>
          </p:nvPr>
        </p:nvSpPr>
        <p:spPr>
          <a:xfrm>
            <a:off x="0" y="1233487"/>
            <a:ext cx="73914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Multitasking environments must be careful to use most recent value, no matter where it is stored in the storage hierarchy</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Multiprocessor environment must provide </a:t>
            </a:r>
            <a:r>
              <a:rPr lang="en-US" sz="2000" b="1" i="0" u="none">
                <a:solidFill>
                  <a:srgbClr val="3366FF"/>
                </a:solidFill>
                <a:latin typeface="Arial"/>
                <a:ea typeface="Arial"/>
                <a:cs typeface="Arial"/>
                <a:sym typeface="Arial"/>
              </a:rPr>
              <a:t>cache coherency </a:t>
            </a:r>
            <a:r>
              <a:rPr lang="en-US" sz="2000" b="0" i="0" u="none">
                <a:solidFill>
                  <a:schemeClr val="dk1"/>
                </a:solidFill>
                <a:latin typeface="Arial"/>
                <a:ea typeface="Arial"/>
                <a:cs typeface="Arial"/>
                <a:sym typeface="Arial"/>
              </a:rPr>
              <a:t>in hardware such that all CPUs have the most recent value in their cache</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Distributed environment situation even more complex</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Several copies of a datum can exist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Various solutions covered in Chapter 17</a:t>
            </a:r>
            <a:endParaRPr/>
          </a:p>
        </p:txBody>
      </p:sp>
      <p:pic>
        <p:nvPicPr>
          <p:cNvPr id="558" name="Google Shape;558;p37" descr="C:\Users\as668\Desktop\1_12.jpg"/>
          <p:cNvPicPr preferRelativeResize="0"/>
          <p:nvPr/>
        </p:nvPicPr>
        <p:blipFill rotWithShape="1">
          <a:blip r:embed="rId3">
            <a:alphaModFix/>
          </a:blip>
          <a:srcRect/>
          <a:stretch/>
        </p:blipFill>
        <p:spPr>
          <a:xfrm>
            <a:off x="641350" y="2211387"/>
            <a:ext cx="6559550" cy="81915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8"/>
          <p:cNvSpPr txBox="1">
            <a:spLocks noGrp="1"/>
          </p:cNvSpPr>
          <p:nvPr>
            <p:ph type="title" idx="4294967295"/>
          </p:nvPr>
        </p:nvSpPr>
        <p:spPr>
          <a:xfrm>
            <a:off x="0" y="2143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I/O Subsystem</a:t>
            </a:r>
            <a:endParaRPr/>
          </a:p>
        </p:txBody>
      </p:sp>
      <p:sp>
        <p:nvSpPr>
          <p:cNvPr id="565" name="Google Shape;565;p38"/>
          <p:cNvSpPr txBox="1">
            <a:spLocks noGrp="1"/>
          </p:cNvSpPr>
          <p:nvPr>
            <p:ph type="body" idx="4294967295"/>
          </p:nvPr>
        </p:nvSpPr>
        <p:spPr>
          <a:xfrm>
            <a:off x="473075" y="1201737"/>
            <a:ext cx="72659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One purpose of OS is to hide peculiarities of hardware devices from the user</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I/O subsystem responsible for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Memory management of I/O including buffering (storing data temporarily while it is being transferred), caching (storing parts of data in faster storage for performance), spooling (the overlapping of output of one job with input of other jobs)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General device-driver interface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Drivers for specific hardware devices</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9"/>
          <p:cNvSpPr txBox="1">
            <a:spLocks noGrp="1"/>
          </p:cNvSpPr>
          <p:nvPr>
            <p:ph type="title" idx="4294967295"/>
          </p:nvPr>
        </p:nvSpPr>
        <p:spPr>
          <a:xfrm>
            <a:off x="125412" y="182562"/>
            <a:ext cx="90185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Protection and Security</a:t>
            </a:r>
            <a:endParaRPr/>
          </a:p>
        </p:txBody>
      </p:sp>
      <p:sp>
        <p:nvSpPr>
          <p:cNvPr id="572" name="Google Shape;572;p39"/>
          <p:cNvSpPr txBox="1">
            <a:spLocks noGrp="1"/>
          </p:cNvSpPr>
          <p:nvPr>
            <p:ph type="body" idx="4294967295"/>
          </p:nvPr>
        </p:nvSpPr>
        <p:spPr>
          <a:xfrm>
            <a:off x="312737" y="1122362"/>
            <a:ext cx="7648575" cy="51831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Protection </a:t>
            </a:r>
            <a:r>
              <a:rPr lang="en-US" sz="2000" b="0" i="0" u="none">
                <a:solidFill>
                  <a:schemeClr val="dk1"/>
                </a:solidFill>
                <a:latin typeface="Arial"/>
                <a:ea typeface="Arial"/>
                <a:cs typeface="Arial"/>
                <a:sym typeface="Arial"/>
              </a:rPr>
              <a:t>– any mechanism for controlling access of processes or users to resources defined by the OS</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Security </a:t>
            </a:r>
            <a:r>
              <a:rPr lang="en-US" sz="2000" b="0" i="0" u="none">
                <a:solidFill>
                  <a:schemeClr val="dk1"/>
                </a:solidFill>
                <a:latin typeface="Arial"/>
                <a:ea typeface="Arial"/>
                <a:cs typeface="Arial"/>
                <a:sym typeface="Arial"/>
              </a:rPr>
              <a:t>– defense of the system against internal and external attacks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Huge range, including denial-of-service, worms, viruses, identity theft, theft of service</a:t>
            </a: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Systems generally first distinguish among users, to determine who can do what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User identities (</a:t>
            </a:r>
            <a:r>
              <a:rPr lang="en-US" sz="1800" b="1" i="0" u="none" strike="noStrike" cap="none">
                <a:solidFill>
                  <a:srgbClr val="3366FF"/>
                </a:solidFill>
                <a:latin typeface="Arial"/>
                <a:ea typeface="Arial"/>
                <a:cs typeface="Arial"/>
                <a:sym typeface="Arial"/>
              </a:rPr>
              <a:t>user IDs</a:t>
            </a:r>
            <a:r>
              <a:rPr lang="en-US" sz="1800" b="0" i="0" u="none" strike="noStrike" cap="none">
                <a:solidFill>
                  <a:schemeClr val="dk1"/>
                </a:solidFill>
                <a:latin typeface="Arial"/>
                <a:ea typeface="Arial"/>
                <a:cs typeface="Arial"/>
                <a:sym typeface="Arial"/>
              </a:rPr>
              <a:t>, security IDs) include name and associated number, one per user</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User ID then associated with all files, processes of that user to determine access control</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Group identifier (</a:t>
            </a:r>
            <a:r>
              <a:rPr lang="en-US" sz="1800" b="1" i="0" u="none" strike="noStrike" cap="none">
                <a:solidFill>
                  <a:srgbClr val="3366FF"/>
                </a:solidFill>
                <a:latin typeface="Arial"/>
                <a:ea typeface="Arial"/>
                <a:cs typeface="Arial"/>
                <a:sym typeface="Arial"/>
              </a:rPr>
              <a:t>group ID</a:t>
            </a:r>
            <a:r>
              <a:rPr lang="en-US" sz="1800" b="0" i="0" u="none" strike="noStrike" cap="none">
                <a:solidFill>
                  <a:schemeClr val="dk1"/>
                </a:solidFill>
                <a:latin typeface="Arial"/>
                <a:ea typeface="Arial"/>
                <a:cs typeface="Arial"/>
                <a:sym typeface="Arial"/>
              </a:rPr>
              <a:t>) allows set of users to be defined and controls managed, then also associated with each process, file</a:t>
            </a:r>
            <a:endParaRPr/>
          </a:p>
          <a:p>
            <a:pPr marL="685800" marR="0" lvl="1"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Privilege escalation </a:t>
            </a:r>
            <a:r>
              <a:rPr lang="en-US" sz="1800" b="0" i="0" u="none" strike="noStrike" cap="none">
                <a:solidFill>
                  <a:schemeClr val="dk1"/>
                </a:solidFill>
                <a:latin typeface="Arial"/>
                <a:ea typeface="Arial"/>
                <a:cs typeface="Arial"/>
                <a:sym typeface="Arial"/>
              </a:rPr>
              <a:t>allows user to change to effective ID with more rights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
          <p:cNvSpPr txBox="1">
            <a:spLocks noGrp="1"/>
          </p:cNvSpPr>
          <p:nvPr>
            <p:ph type="title" idx="4294967295"/>
          </p:nvPr>
        </p:nvSpPr>
        <p:spPr>
          <a:xfrm>
            <a:off x="0" y="19843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What is an Operating System?</a:t>
            </a:r>
            <a:endParaRPr/>
          </a:p>
        </p:txBody>
      </p:sp>
      <p:sp>
        <p:nvSpPr>
          <p:cNvPr id="321" name="Google Shape;321;p4"/>
          <p:cNvSpPr txBox="1">
            <a:spLocks noGrp="1"/>
          </p:cNvSpPr>
          <p:nvPr>
            <p:ph type="body" idx="4294967295"/>
          </p:nvPr>
        </p:nvSpPr>
        <p:spPr>
          <a:xfrm>
            <a:off x="0" y="1268412"/>
            <a:ext cx="8936182" cy="441195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A program that acts as an </a:t>
            </a:r>
            <a:r>
              <a:rPr lang="en-US" sz="2800" b="1" i="0" u="none" dirty="0">
                <a:solidFill>
                  <a:schemeClr val="dk1"/>
                </a:solidFill>
                <a:latin typeface="Arial"/>
                <a:ea typeface="Arial"/>
                <a:cs typeface="Arial"/>
                <a:sym typeface="Arial"/>
              </a:rPr>
              <a:t>intermediary</a:t>
            </a:r>
            <a:r>
              <a:rPr lang="en-US" sz="2800" b="0" i="0" u="none" dirty="0">
                <a:solidFill>
                  <a:schemeClr val="dk1"/>
                </a:solidFill>
                <a:latin typeface="Arial"/>
                <a:ea typeface="Arial"/>
                <a:cs typeface="Arial"/>
                <a:sym typeface="Arial"/>
              </a:rPr>
              <a:t> between a user of a computer and the computer hardware</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Operating system goals: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Execute user programs and make solving user problems easier</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Make the computer system convenient to use</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Use the computer hardware in an efficient manner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0"/>
          <p:cNvSpPr txBox="1">
            <a:spLocks noGrp="1"/>
          </p:cNvSpPr>
          <p:nvPr>
            <p:ph type="title" idx="4294967295"/>
          </p:nvPr>
        </p:nvSpPr>
        <p:spPr>
          <a:xfrm>
            <a:off x="220662" y="152400"/>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Computing Environments - Traditional</a:t>
            </a:r>
            <a:endParaRPr/>
          </a:p>
        </p:txBody>
      </p:sp>
      <p:sp>
        <p:nvSpPr>
          <p:cNvPr id="579" name="Google Shape;579;p40"/>
          <p:cNvSpPr txBox="1">
            <a:spLocks noGrp="1"/>
          </p:cNvSpPr>
          <p:nvPr>
            <p:ph type="body" idx="4294967295"/>
          </p:nvPr>
        </p:nvSpPr>
        <p:spPr>
          <a:xfrm>
            <a:off x="0" y="1138237"/>
            <a:ext cx="6572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Stand-alone general purpose machines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But blurred as most systems interconnect with others (i.e., the Internet)</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Portals</a:t>
            </a:r>
            <a:r>
              <a:rPr lang="en-US" sz="2400" b="0" i="0" u="none">
                <a:solidFill>
                  <a:schemeClr val="dk1"/>
                </a:solidFill>
                <a:latin typeface="Arial"/>
                <a:ea typeface="Arial"/>
                <a:cs typeface="Arial"/>
                <a:sym typeface="Arial"/>
              </a:rPr>
              <a:t> provide web access to internal systems</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Network computers </a:t>
            </a:r>
            <a:r>
              <a:rPr lang="en-US" sz="2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thin clients</a:t>
            </a:r>
            <a:r>
              <a:rPr lang="en-US" sz="2400" b="0" i="0" u="none">
                <a:solidFill>
                  <a:schemeClr val="dk1"/>
                </a:solidFill>
                <a:latin typeface="Arial"/>
                <a:ea typeface="Arial"/>
                <a:cs typeface="Arial"/>
                <a:sym typeface="Arial"/>
              </a:rPr>
              <a:t>) are like Web terminals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Mobile computers interconnect via </a:t>
            </a:r>
            <a:r>
              <a:rPr lang="en-US" sz="2400" b="1" i="0" u="none">
                <a:solidFill>
                  <a:srgbClr val="3366FF"/>
                </a:solidFill>
                <a:latin typeface="Arial"/>
                <a:ea typeface="Arial"/>
                <a:cs typeface="Arial"/>
                <a:sym typeface="Arial"/>
              </a:rPr>
              <a:t>wireless networks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Networking becoming ubiquitous – even home systems use </a:t>
            </a:r>
            <a:r>
              <a:rPr lang="en-US" sz="2400" b="1" i="0" u="none">
                <a:solidFill>
                  <a:srgbClr val="3366FF"/>
                </a:solidFill>
                <a:latin typeface="Arial"/>
                <a:ea typeface="Arial"/>
                <a:cs typeface="Arial"/>
                <a:sym typeface="Arial"/>
              </a:rPr>
              <a:t>firewalls</a:t>
            </a:r>
            <a:r>
              <a:rPr lang="en-US" sz="2400" b="0" i="0" u="none">
                <a:solidFill>
                  <a:schemeClr val="dk1"/>
                </a:solidFill>
                <a:latin typeface="Arial"/>
                <a:ea typeface="Arial"/>
                <a:cs typeface="Arial"/>
                <a:sym typeface="Arial"/>
              </a:rPr>
              <a:t> to protect home computers from Internet attacks</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1"/>
          <p:cNvSpPr txBox="1">
            <a:spLocks noGrp="1"/>
          </p:cNvSpPr>
          <p:nvPr>
            <p:ph type="title" idx="4294967295"/>
          </p:nvPr>
        </p:nvSpPr>
        <p:spPr>
          <a:xfrm>
            <a:off x="0" y="152400"/>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Computing Environments - Mobile</a:t>
            </a:r>
            <a:endParaRPr/>
          </a:p>
        </p:txBody>
      </p:sp>
      <p:sp>
        <p:nvSpPr>
          <p:cNvPr id="586" name="Google Shape;586;p41"/>
          <p:cNvSpPr txBox="1">
            <a:spLocks noGrp="1"/>
          </p:cNvSpPr>
          <p:nvPr>
            <p:ph type="body" idx="4294967295"/>
          </p:nvPr>
        </p:nvSpPr>
        <p:spPr>
          <a:xfrm>
            <a:off x="803275" y="1201737"/>
            <a:ext cx="67929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Handheld smartphones, tablets, etc</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What is the functional difference between them and a “traditional” laptop?</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Extra feature – more OS features (GPS, gyroscope)</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Allows new types of apps like </a:t>
            </a:r>
            <a:r>
              <a:rPr lang="en-US" sz="2400" b="1" i="1" u="none">
                <a:solidFill>
                  <a:schemeClr val="dk1"/>
                </a:solidFill>
                <a:latin typeface="Arial"/>
                <a:ea typeface="Arial"/>
                <a:cs typeface="Arial"/>
                <a:sym typeface="Arial"/>
              </a:rPr>
              <a:t>augmented reality</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 IEEE 802.11 wireless, or cellular data networks for connectivity</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Leaders are </a:t>
            </a:r>
            <a:r>
              <a:rPr lang="en-US" sz="2400" b="1" i="0" u="none">
                <a:solidFill>
                  <a:srgbClr val="3366FF"/>
                </a:solidFill>
                <a:latin typeface="Arial"/>
                <a:ea typeface="Arial"/>
                <a:cs typeface="Arial"/>
                <a:sym typeface="Arial"/>
              </a:rPr>
              <a:t>Apple iOS </a:t>
            </a:r>
            <a:r>
              <a:rPr lang="en-US" sz="2400" b="0" i="0" u="none">
                <a:solidFill>
                  <a:schemeClr val="dk1"/>
                </a:solidFill>
                <a:latin typeface="Arial"/>
                <a:ea typeface="Arial"/>
                <a:cs typeface="Arial"/>
                <a:sym typeface="Arial"/>
              </a:rPr>
              <a:t>and </a:t>
            </a:r>
            <a:r>
              <a:rPr lang="en-US" sz="2400" b="1" i="0" u="none">
                <a:solidFill>
                  <a:srgbClr val="3366FF"/>
                </a:solidFill>
                <a:latin typeface="Arial"/>
                <a:ea typeface="Arial"/>
                <a:cs typeface="Arial"/>
                <a:sym typeface="Arial"/>
              </a:rPr>
              <a:t>Google Android</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2"/>
          <p:cNvSpPr txBox="1">
            <a:spLocks noGrp="1"/>
          </p:cNvSpPr>
          <p:nvPr>
            <p:ph type="title" idx="4294967295"/>
          </p:nvPr>
        </p:nvSpPr>
        <p:spPr>
          <a:xfrm>
            <a:off x="268287" y="1524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Distributed</a:t>
            </a:r>
            <a:endParaRPr/>
          </a:p>
        </p:txBody>
      </p:sp>
      <p:sp>
        <p:nvSpPr>
          <p:cNvPr id="593" name="Google Shape;593;p42"/>
          <p:cNvSpPr txBox="1">
            <a:spLocks noGrp="1"/>
          </p:cNvSpPr>
          <p:nvPr>
            <p:ph type="body" idx="4294967295"/>
          </p:nvPr>
        </p:nvSpPr>
        <p:spPr>
          <a:xfrm>
            <a:off x="0" y="1092200"/>
            <a:ext cx="73136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Distributed computiing</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Collection of separate, possibly heterogeneous, systems networked together</a:t>
            </a:r>
            <a:endParaRPr/>
          </a:p>
          <a:p>
            <a:pPr marL="1143000" marR="0" lvl="2"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Network</a:t>
            </a:r>
            <a:r>
              <a:rPr lang="en-US" sz="2000" b="0" i="0" u="none" strike="noStrike" cap="none">
                <a:solidFill>
                  <a:schemeClr val="dk1"/>
                </a:solidFill>
                <a:latin typeface="Arial"/>
                <a:ea typeface="Arial"/>
                <a:cs typeface="Arial"/>
                <a:sym typeface="Arial"/>
              </a:rPr>
              <a:t> is a communications path, </a:t>
            </a:r>
            <a:r>
              <a:rPr lang="en-US" sz="2000" b="1" i="0" u="none" strike="noStrike" cap="none">
                <a:solidFill>
                  <a:srgbClr val="3366FF"/>
                </a:solidFill>
                <a:latin typeface="Arial"/>
                <a:ea typeface="Arial"/>
                <a:cs typeface="Arial"/>
                <a:sym typeface="Arial"/>
              </a:rPr>
              <a:t>TCP/IP </a:t>
            </a:r>
            <a:r>
              <a:rPr lang="en-US" sz="2000" b="0" i="0" u="none" strike="noStrike" cap="none">
                <a:solidFill>
                  <a:schemeClr val="dk1"/>
                </a:solidFill>
                <a:latin typeface="Arial"/>
                <a:ea typeface="Arial"/>
                <a:cs typeface="Arial"/>
                <a:sym typeface="Arial"/>
              </a:rPr>
              <a:t>most common</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Local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LAN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Wide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WAN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Metropolitan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MAN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Personal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PAN</a:t>
            </a:r>
            <a:r>
              <a:rPr lang="en-US" sz="18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a:solidFill>
                  <a:srgbClr val="3366FF"/>
                </a:solidFill>
                <a:latin typeface="Arial"/>
                <a:ea typeface="Arial"/>
                <a:cs typeface="Arial"/>
                <a:sym typeface="Arial"/>
              </a:rPr>
              <a:t>Network Operating System </a:t>
            </a:r>
            <a:r>
              <a:rPr lang="en-US" sz="2400" b="0" i="0" u="none" strike="noStrike" cap="none">
                <a:solidFill>
                  <a:schemeClr val="dk1"/>
                </a:solidFill>
                <a:latin typeface="Arial"/>
                <a:ea typeface="Arial"/>
                <a:cs typeface="Arial"/>
                <a:sym typeface="Arial"/>
              </a:rPr>
              <a:t>provides features between systems across network</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Communication scheme allows systems to exchange messages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Illusion of a single system</a:t>
            </a:r>
            <a:endParaRPr/>
          </a:p>
        </p:txBody>
      </p:sp>
      <p:sp>
        <p:nvSpPr>
          <p:cNvPr id="594" name="Google Shape;594;p4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Dr. Jatin Arora 		Operating System - CS115	 		G12</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3"/>
          <p:cNvSpPr txBox="1">
            <a:spLocks noGrp="1"/>
          </p:cNvSpPr>
          <p:nvPr>
            <p:ph type="title" idx="4294967295"/>
          </p:nvPr>
        </p:nvSpPr>
        <p:spPr>
          <a:xfrm>
            <a:off x="268287" y="1524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Client-Server</a:t>
            </a:r>
            <a:endParaRPr/>
          </a:p>
        </p:txBody>
      </p:sp>
      <p:sp>
        <p:nvSpPr>
          <p:cNvPr id="600" name="Google Shape;600;p43"/>
          <p:cNvSpPr txBox="1"/>
          <p:nvPr/>
        </p:nvSpPr>
        <p:spPr>
          <a:xfrm>
            <a:off x="874712" y="1166812"/>
            <a:ext cx="7351712" cy="467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Client-Server Computing</a:t>
            </a:r>
            <a:endParaRPr/>
          </a:p>
          <a:p>
            <a:pPr marL="742950" marR="0" lvl="1" indent="-285750" algn="l" rtl="0">
              <a:lnSpc>
                <a:spcPct val="90000"/>
              </a:lnSpc>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Dumb terminals supplanted by smart PCs</a:t>
            </a:r>
            <a:endParaRPr/>
          </a:p>
          <a:p>
            <a:pPr marL="742950" marR="0" lvl="1" indent="-285750" algn="l" rtl="0">
              <a:lnSpc>
                <a:spcPct val="90000"/>
              </a:lnSpc>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Many systems now </a:t>
            </a:r>
            <a:r>
              <a:rPr lang="en-US" sz="1800" b="1" i="0" u="none" strike="noStrike" cap="none">
                <a:solidFill>
                  <a:srgbClr val="3366FF"/>
                </a:solidFill>
                <a:latin typeface="Helvetica Neue"/>
                <a:ea typeface="Helvetica Neue"/>
                <a:cs typeface="Helvetica Neue"/>
                <a:sym typeface="Helvetica Neue"/>
              </a:rPr>
              <a:t>servers</a:t>
            </a:r>
            <a:r>
              <a:rPr lang="en-US" sz="1800" b="0" i="0" u="none" strike="noStrike" cap="none">
                <a:solidFill>
                  <a:schemeClr val="dk1"/>
                </a:solidFill>
                <a:latin typeface="Helvetica Neue"/>
                <a:ea typeface="Helvetica Neue"/>
                <a:cs typeface="Helvetica Neue"/>
                <a:sym typeface="Helvetica Neue"/>
              </a:rPr>
              <a:t>, responding to requests generated by </a:t>
            </a:r>
            <a:r>
              <a:rPr lang="en-US" sz="1800" b="1" i="0" u="none" strike="noStrike" cap="none">
                <a:solidFill>
                  <a:srgbClr val="3366FF"/>
                </a:solidFill>
                <a:latin typeface="Helvetica Neue"/>
                <a:ea typeface="Helvetica Neue"/>
                <a:cs typeface="Helvetica Neue"/>
                <a:sym typeface="Helvetica Neue"/>
              </a:rPr>
              <a:t>clients</a:t>
            </a:r>
            <a:endParaRPr/>
          </a:p>
          <a:p>
            <a:pPr marL="1085850" marR="0" lvl="2" indent="-228600" algn="l" rtl="0">
              <a:lnSpc>
                <a:spcPct val="90000"/>
              </a:lnSpc>
              <a:spcBef>
                <a:spcPts val="630"/>
              </a:spcBef>
              <a:spcAft>
                <a:spcPts val="0"/>
              </a:spcAft>
              <a:buClr>
                <a:srgbClr val="009900"/>
              </a:buClr>
              <a:buSzPts val="1350"/>
              <a:buFont typeface="Arimo"/>
              <a:buChar char="4"/>
            </a:pPr>
            <a:r>
              <a:rPr lang="en-US" sz="1800" b="1" i="0" u="none" strike="noStrike" cap="none">
                <a:solidFill>
                  <a:srgbClr val="3366FF"/>
                </a:solidFill>
                <a:latin typeface="Helvetica Neue"/>
                <a:ea typeface="Helvetica Neue"/>
                <a:cs typeface="Helvetica Neue"/>
                <a:sym typeface="Helvetica Neue"/>
              </a:rPr>
              <a:t>Compute-server system </a:t>
            </a:r>
            <a:r>
              <a:rPr lang="en-US" sz="1800" b="0" i="0" u="none" strike="noStrike" cap="none">
                <a:solidFill>
                  <a:schemeClr val="dk1"/>
                </a:solidFill>
                <a:latin typeface="Helvetica Neue"/>
                <a:ea typeface="Helvetica Neue"/>
                <a:cs typeface="Helvetica Neue"/>
                <a:sym typeface="Helvetica Neue"/>
              </a:rPr>
              <a:t>provides an interface to client to request services (i.e., database)</a:t>
            </a:r>
            <a:endParaRPr/>
          </a:p>
          <a:p>
            <a:pPr marL="1085850" marR="0" lvl="2" indent="-228600" algn="l" rtl="0">
              <a:lnSpc>
                <a:spcPct val="90000"/>
              </a:lnSpc>
              <a:spcBef>
                <a:spcPts val="630"/>
              </a:spcBef>
              <a:spcAft>
                <a:spcPts val="0"/>
              </a:spcAft>
              <a:buClr>
                <a:srgbClr val="009900"/>
              </a:buClr>
              <a:buSzPts val="1350"/>
              <a:buFont typeface="Arimo"/>
              <a:buChar char="4"/>
            </a:pPr>
            <a:r>
              <a:rPr lang="en-US" sz="1800" b="1" i="0" u="none" strike="noStrike" cap="none">
                <a:solidFill>
                  <a:srgbClr val="3366FF"/>
                </a:solidFill>
                <a:latin typeface="Helvetica Neue"/>
                <a:ea typeface="Helvetica Neue"/>
                <a:cs typeface="Helvetica Neue"/>
                <a:sym typeface="Helvetica Neue"/>
              </a:rPr>
              <a:t>File-server system </a:t>
            </a:r>
            <a:r>
              <a:rPr lang="en-US" sz="1800" b="0" i="0" u="none" strike="noStrike" cap="none">
                <a:solidFill>
                  <a:schemeClr val="dk1"/>
                </a:solidFill>
                <a:latin typeface="Helvetica Neue"/>
                <a:ea typeface="Helvetica Neue"/>
                <a:cs typeface="Helvetica Neue"/>
                <a:sym typeface="Helvetica Neue"/>
              </a:rPr>
              <a:t>provides interface for clients to store and retrieve files</a:t>
            </a:r>
            <a:endParaRPr/>
          </a:p>
        </p:txBody>
      </p:sp>
      <p:pic>
        <p:nvPicPr>
          <p:cNvPr id="601" name="Google Shape;601;p43" descr="1_18.pdf"/>
          <p:cNvPicPr preferRelativeResize="0"/>
          <p:nvPr/>
        </p:nvPicPr>
        <p:blipFill rotWithShape="1">
          <a:blip r:embed="rId3">
            <a:alphaModFix/>
          </a:blip>
          <a:srcRect/>
          <a:stretch/>
        </p:blipFill>
        <p:spPr>
          <a:xfrm>
            <a:off x="2081212" y="3805237"/>
            <a:ext cx="4610100" cy="2005012"/>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4"/>
          <p:cNvSpPr txBox="1">
            <a:spLocks noGrp="1"/>
          </p:cNvSpPr>
          <p:nvPr>
            <p:ph type="title" idx="4294967295"/>
          </p:nvPr>
        </p:nvSpPr>
        <p:spPr>
          <a:xfrm>
            <a:off x="157162" y="166687"/>
            <a:ext cx="8986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Peer-to-Peer</a:t>
            </a:r>
            <a:endParaRPr/>
          </a:p>
        </p:txBody>
      </p:sp>
      <p:sp>
        <p:nvSpPr>
          <p:cNvPr id="608" name="Google Shape;608;p44"/>
          <p:cNvSpPr txBox="1">
            <a:spLocks noGrp="1"/>
          </p:cNvSpPr>
          <p:nvPr>
            <p:ph type="body" idx="4294967295"/>
          </p:nvPr>
        </p:nvSpPr>
        <p:spPr>
          <a:xfrm>
            <a:off x="361950" y="996950"/>
            <a:ext cx="553402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Another model of distributed system</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P2P does not distinguish clients and servers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Instead all nodes are considered peers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May each act as client, server or both</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Node must join P2P network</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Registers its service with central lookup service on network, or</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Broadcast request for service and respond to requests for service via </a:t>
            </a:r>
            <a:r>
              <a:rPr lang="en-US" sz="1800" b="1" i="1" u="none" strike="noStrike" cap="none">
                <a:solidFill>
                  <a:schemeClr val="dk1"/>
                </a:solidFill>
                <a:latin typeface="Arial"/>
                <a:ea typeface="Arial"/>
                <a:cs typeface="Arial"/>
                <a:sym typeface="Arial"/>
              </a:rPr>
              <a:t>discovery protocol</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Examples include</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Napster</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and</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Gnutella</a:t>
            </a:r>
            <a:r>
              <a:rPr lang="en-US" sz="2000" b="0" i="1" u="none" strike="noStrike" cap="none">
                <a:solidFill>
                  <a:schemeClr val="dk1"/>
                </a:solidFill>
                <a:latin typeface="Arial"/>
                <a:ea typeface="Arial"/>
                <a:cs typeface="Arial"/>
                <a:sym typeface="Arial"/>
              </a:rPr>
              <a:t>, </a:t>
            </a:r>
            <a:r>
              <a:rPr lang="en-US" sz="2000" b="1" i="0" u="none" strike="noStrike" cap="none">
                <a:solidFill>
                  <a:srgbClr val="3366FF"/>
                </a:solidFill>
                <a:latin typeface="Arial"/>
                <a:ea typeface="Arial"/>
                <a:cs typeface="Arial"/>
                <a:sym typeface="Arial"/>
              </a:rPr>
              <a:t>Voice over IP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VoIP</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such as Skype </a:t>
            </a:r>
            <a:endParaRPr/>
          </a:p>
        </p:txBody>
      </p:sp>
      <p:pic>
        <p:nvPicPr>
          <p:cNvPr id="609" name="Google Shape;609;p44" descr="1_19.pdf"/>
          <p:cNvPicPr preferRelativeResize="0"/>
          <p:nvPr/>
        </p:nvPicPr>
        <p:blipFill rotWithShape="1">
          <a:blip r:embed="rId3">
            <a:alphaModFix/>
          </a:blip>
          <a:srcRect/>
          <a:stretch/>
        </p:blipFill>
        <p:spPr>
          <a:xfrm>
            <a:off x="6059487" y="1984375"/>
            <a:ext cx="2668587" cy="2027237"/>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5"/>
          <p:cNvSpPr txBox="1">
            <a:spLocks noGrp="1"/>
          </p:cNvSpPr>
          <p:nvPr>
            <p:ph type="title" idx="4294967295"/>
          </p:nvPr>
        </p:nvSpPr>
        <p:spPr>
          <a:xfrm>
            <a:off x="188912" y="166687"/>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sp>
        <p:nvSpPr>
          <p:cNvPr id="616" name="Google Shape;616;p45"/>
          <p:cNvSpPr txBox="1">
            <a:spLocks noGrp="1"/>
          </p:cNvSpPr>
          <p:nvPr>
            <p:ph type="body" idx="4294967295"/>
          </p:nvPr>
        </p:nvSpPr>
        <p:spPr>
          <a:xfrm>
            <a:off x="377825" y="1233487"/>
            <a:ext cx="736282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Allows operating systems to run applications within other OSes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Vast and growing industry</a:t>
            </a: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Emulation</a:t>
            </a:r>
            <a:r>
              <a:rPr lang="en-US" sz="2400" b="0" i="0" u="none">
                <a:solidFill>
                  <a:schemeClr val="dk1"/>
                </a:solidFill>
                <a:latin typeface="Arial"/>
                <a:ea typeface="Arial"/>
                <a:cs typeface="Arial"/>
                <a:sym typeface="Arial"/>
              </a:rPr>
              <a:t> used when source CPU type different from target type (i.e. PowerPC to Intel x86)</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Generally slowest method</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When computer language not compiled to native code – </a:t>
            </a:r>
            <a:r>
              <a:rPr lang="en-US" sz="2000" b="1" i="0" u="none" strike="noStrike" cap="none">
                <a:solidFill>
                  <a:srgbClr val="3366FF"/>
                </a:solidFill>
                <a:latin typeface="Arial"/>
                <a:ea typeface="Arial"/>
                <a:cs typeface="Arial"/>
                <a:sym typeface="Arial"/>
              </a:rPr>
              <a:t>Interpretation</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Virtualization</a:t>
            </a:r>
            <a:r>
              <a:rPr lang="en-US" sz="2400" b="0" i="0" u="none">
                <a:solidFill>
                  <a:schemeClr val="dk1"/>
                </a:solidFill>
                <a:latin typeface="Arial"/>
                <a:ea typeface="Arial"/>
                <a:cs typeface="Arial"/>
                <a:sym typeface="Arial"/>
              </a:rPr>
              <a:t> – OS natively compiled for CPU, running </a:t>
            </a:r>
            <a:r>
              <a:rPr lang="en-US" sz="2400" b="1" i="0" u="none">
                <a:solidFill>
                  <a:srgbClr val="3366FF"/>
                </a:solidFill>
                <a:latin typeface="Arial"/>
                <a:ea typeface="Arial"/>
                <a:cs typeface="Arial"/>
                <a:sym typeface="Arial"/>
              </a:rPr>
              <a:t>guest</a:t>
            </a:r>
            <a:r>
              <a:rPr lang="en-US" sz="2400" b="0" i="0" u="none">
                <a:solidFill>
                  <a:schemeClr val="dk1"/>
                </a:solidFill>
                <a:latin typeface="Arial"/>
                <a:ea typeface="Arial"/>
                <a:cs typeface="Arial"/>
                <a:sym typeface="Arial"/>
              </a:rPr>
              <a:t> OSes  also natively compiled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Consider VMware running WinXP guests, each running applications, all on native WinXP </a:t>
            </a:r>
            <a:r>
              <a:rPr lang="en-US" sz="2000" b="1" i="0" u="none" strike="noStrike" cap="none">
                <a:solidFill>
                  <a:srgbClr val="3366FF"/>
                </a:solidFill>
                <a:latin typeface="Arial"/>
                <a:ea typeface="Arial"/>
                <a:cs typeface="Arial"/>
                <a:sym typeface="Arial"/>
              </a:rPr>
              <a:t>host</a:t>
            </a:r>
            <a:r>
              <a:rPr lang="en-US" sz="2000" b="0" i="0" u="none" strike="noStrike" cap="none">
                <a:solidFill>
                  <a:schemeClr val="dk1"/>
                </a:solidFill>
                <a:latin typeface="Arial"/>
                <a:ea typeface="Arial"/>
                <a:cs typeface="Arial"/>
                <a:sym typeface="Arial"/>
              </a:rPr>
              <a:t> OS</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VMM</a:t>
            </a:r>
            <a:r>
              <a:rPr lang="en-US" sz="2000" b="0" i="0" u="none" strike="noStrike" cap="none">
                <a:solidFill>
                  <a:schemeClr val="dk1"/>
                </a:solidFill>
                <a:latin typeface="Arial"/>
                <a:ea typeface="Arial"/>
                <a:cs typeface="Arial"/>
                <a:sym typeface="Arial"/>
              </a:rPr>
              <a:t> (virtual machine Manager) provides virtualization services</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6"/>
          <p:cNvSpPr txBox="1">
            <a:spLocks noGrp="1"/>
          </p:cNvSpPr>
          <p:nvPr>
            <p:ph type="title" idx="4294967295"/>
          </p:nvPr>
        </p:nvSpPr>
        <p:spPr>
          <a:xfrm>
            <a:off x="284162" y="150812"/>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sp>
        <p:nvSpPr>
          <p:cNvPr id="623" name="Google Shape;623;p46"/>
          <p:cNvSpPr txBox="1">
            <a:spLocks noGrp="1"/>
          </p:cNvSpPr>
          <p:nvPr>
            <p:ph type="body" idx="4294967295"/>
          </p:nvPr>
        </p:nvSpPr>
        <p:spPr>
          <a:xfrm>
            <a:off x="0" y="1233487"/>
            <a:ext cx="70612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 cases involve laptops and desktops running multiple OSes for exploration or compatibility</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Apple laptop running Mac OS X host, Windows as a guest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Developing apps for multiple OSes without having multiple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QA testing applications without having multiple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Executing and managing compute environments within data centers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VMM can run natively, in which case they are also the host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There is no general purpose host then (VMware ESX and Citrix XenServer)</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7"/>
          <p:cNvSpPr txBox="1">
            <a:spLocks noGrp="1"/>
          </p:cNvSpPr>
          <p:nvPr>
            <p:ph type="title" idx="4294967295"/>
          </p:nvPr>
        </p:nvSpPr>
        <p:spPr>
          <a:xfrm>
            <a:off x="284162" y="136525"/>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pic>
        <p:nvPicPr>
          <p:cNvPr id="630" name="Google Shape;630;p47" descr="1_20.pdf"/>
          <p:cNvPicPr preferRelativeResize="0"/>
          <p:nvPr/>
        </p:nvPicPr>
        <p:blipFill rotWithShape="1">
          <a:blip r:embed="rId3">
            <a:alphaModFix/>
          </a:blip>
          <a:srcRect/>
          <a:stretch/>
        </p:blipFill>
        <p:spPr>
          <a:xfrm>
            <a:off x="1408112" y="1554162"/>
            <a:ext cx="6396037" cy="4338637"/>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8"/>
          <p:cNvSpPr txBox="1">
            <a:spLocks noGrp="1"/>
          </p:cNvSpPr>
          <p:nvPr>
            <p:ph type="title" idx="4294967295"/>
          </p:nvPr>
        </p:nvSpPr>
        <p:spPr>
          <a:xfrm>
            <a:off x="204787" y="114300"/>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Cloud Computing</a:t>
            </a:r>
            <a:endParaRPr/>
          </a:p>
        </p:txBody>
      </p:sp>
      <p:sp>
        <p:nvSpPr>
          <p:cNvPr id="637" name="Google Shape;637;p48"/>
          <p:cNvSpPr txBox="1">
            <a:spLocks noGrp="1"/>
          </p:cNvSpPr>
          <p:nvPr>
            <p:ph type="body" idx="4294967295"/>
          </p:nvPr>
        </p:nvSpPr>
        <p:spPr>
          <a:xfrm>
            <a:off x="0" y="1060450"/>
            <a:ext cx="7439025" cy="51038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Delivers computing, storage, even apps as a service across a network</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Logical extension of virtualization because it uses virtualization as the base for it functionality.</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Amazon </a:t>
            </a:r>
            <a:r>
              <a:rPr lang="en-US" sz="1600" b="1" i="0" u="none" strike="noStrike" cap="none">
                <a:solidFill>
                  <a:srgbClr val="3366FF"/>
                </a:solidFill>
                <a:latin typeface="Arial"/>
                <a:ea typeface="Arial"/>
                <a:cs typeface="Arial"/>
                <a:sym typeface="Arial"/>
              </a:rPr>
              <a:t>EC2</a:t>
            </a:r>
            <a:r>
              <a:rPr lang="en-US" sz="1600" b="0" i="0" u="none" strike="noStrike" cap="none">
                <a:solidFill>
                  <a:schemeClr val="dk1"/>
                </a:solidFill>
                <a:latin typeface="Arial"/>
                <a:ea typeface="Arial"/>
                <a:cs typeface="Arial"/>
                <a:sym typeface="Arial"/>
              </a:rPr>
              <a:t>  has thousands of servers, millions of virtual machines, petabytes of storage available across the Internet, pay based on usage</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Many types</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Public cloud </a:t>
            </a:r>
            <a:r>
              <a:rPr lang="en-US" sz="1600" b="0" i="0" u="none" strike="noStrike" cap="none">
                <a:solidFill>
                  <a:schemeClr val="dk1"/>
                </a:solidFill>
                <a:latin typeface="Arial"/>
                <a:ea typeface="Arial"/>
                <a:cs typeface="Arial"/>
                <a:sym typeface="Arial"/>
              </a:rPr>
              <a:t>– available via Internet to anyone willing to pay</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Private cloud </a:t>
            </a:r>
            <a:r>
              <a:rPr lang="en-US" sz="1600" b="0" i="0" u="none" strike="noStrike" cap="none">
                <a:solidFill>
                  <a:schemeClr val="dk1"/>
                </a:solidFill>
                <a:latin typeface="Arial"/>
                <a:ea typeface="Arial"/>
                <a:cs typeface="Arial"/>
                <a:sym typeface="Arial"/>
              </a:rPr>
              <a:t>– run by a company for the company’s own use</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Hybrid cloud </a:t>
            </a:r>
            <a:r>
              <a:rPr lang="en-US" sz="1600" b="0" i="0" u="none" strike="noStrike" cap="none">
                <a:solidFill>
                  <a:schemeClr val="dk1"/>
                </a:solidFill>
                <a:latin typeface="Arial"/>
                <a:ea typeface="Arial"/>
                <a:cs typeface="Arial"/>
                <a:sym typeface="Arial"/>
              </a:rPr>
              <a:t>– includes both public and private cloud components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Software as a Service (</a:t>
            </a:r>
            <a:r>
              <a:rPr lang="en-US" sz="1600" b="1" i="0" u="none" strike="noStrike" cap="none">
                <a:solidFill>
                  <a:srgbClr val="3366FF"/>
                </a:solidFill>
                <a:latin typeface="Arial"/>
                <a:ea typeface="Arial"/>
                <a:cs typeface="Arial"/>
                <a:sym typeface="Arial"/>
              </a:rPr>
              <a:t>SaaS</a:t>
            </a:r>
            <a:r>
              <a:rPr lang="en-US" sz="1600" b="0" i="0" u="none" strike="noStrike" cap="none">
                <a:solidFill>
                  <a:schemeClr val="dk1"/>
                </a:solidFill>
                <a:latin typeface="Arial"/>
                <a:ea typeface="Arial"/>
                <a:cs typeface="Arial"/>
                <a:sym typeface="Arial"/>
              </a:rPr>
              <a:t>) – one or more applications available via the Internet (i.e., word processor)</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Platform as a Service (</a:t>
            </a:r>
            <a:r>
              <a:rPr lang="en-US" sz="1600" b="1" i="0" u="none" strike="noStrike" cap="none">
                <a:solidFill>
                  <a:srgbClr val="3366FF"/>
                </a:solidFill>
                <a:latin typeface="Arial"/>
                <a:ea typeface="Arial"/>
                <a:cs typeface="Arial"/>
                <a:sym typeface="Arial"/>
              </a:rPr>
              <a:t>PaaS</a:t>
            </a:r>
            <a:r>
              <a:rPr lang="en-US" sz="1600" b="0" i="0" u="none" strike="noStrike" cap="none">
                <a:solidFill>
                  <a:schemeClr val="dk1"/>
                </a:solidFill>
                <a:latin typeface="Arial"/>
                <a:ea typeface="Arial"/>
                <a:cs typeface="Arial"/>
                <a:sym typeface="Arial"/>
              </a:rPr>
              <a:t>) – software stack ready for application use via the Internet (i.e., a database server)</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Infrastructure as a Service (</a:t>
            </a:r>
            <a:r>
              <a:rPr lang="en-US" sz="1600" b="1" i="0" u="none" strike="noStrike" cap="none">
                <a:solidFill>
                  <a:srgbClr val="3366FF"/>
                </a:solidFill>
                <a:latin typeface="Arial"/>
                <a:ea typeface="Arial"/>
                <a:cs typeface="Arial"/>
                <a:sym typeface="Arial"/>
              </a:rPr>
              <a:t>IaaS</a:t>
            </a:r>
            <a:r>
              <a:rPr lang="en-US" sz="1600" b="0" i="0" u="none" strike="noStrike" cap="none">
                <a:solidFill>
                  <a:schemeClr val="dk1"/>
                </a:solidFill>
                <a:latin typeface="Arial"/>
                <a:ea typeface="Arial"/>
                <a:cs typeface="Arial"/>
                <a:sym typeface="Arial"/>
              </a:rPr>
              <a:t>) – servers or storage available over Internet (i.e., storage available for backup use)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9"/>
          <p:cNvSpPr txBox="1">
            <a:spLocks noGrp="1"/>
          </p:cNvSpPr>
          <p:nvPr>
            <p:ph type="title" idx="4294967295"/>
          </p:nvPr>
        </p:nvSpPr>
        <p:spPr>
          <a:xfrm>
            <a:off x="1498600" y="73025"/>
            <a:ext cx="76454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Cloud Computing</a:t>
            </a:r>
            <a:endParaRPr/>
          </a:p>
        </p:txBody>
      </p:sp>
      <p:sp>
        <p:nvSpPr>
          <p:cNvPr id="644" name="Google Shape;644;p49"/>
          <p:cNvSpPr txBox="1">
            <a:spLocks noGrp="1"/>
          </p:cNvSpPr>
          <p:nvPr>
            <p:ph type="body" idx="4294967295"/>
          </p:nvPr>
        </p:nvSpPr>
        <p:spPr>
          <a:xfrm>
            <a:off x="0" y="1092200"/>
            <a:ext cx="7154862" cy="15716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Cloud computing environments composed of traditional OSes, plus VMMs, plus cloud management tools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Internet connectivity requires security like firewalls</a:t>
            </a:r>
            <a:endParaRPr sz="800" b="0" i="0" u="none" strike="noStrike" cap="none">
              <a:solidFill>
                <a:schemeClr val="dk1"/>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Load balancers spread traffic across multiple applications</a:t>
            </a:r>
            <a:endParaRPr/>
          </a:p>
        </p:txBody>
      </p:sp>
      <p:pic>
        <p:nvPicPr>
          <p:cNvPr id="645" name="Google Shape;645;p49" descr="1_21.pdf"/>
          <p:cNvPicPr preferRelativeResize="0"/>
          <p:nvPr/>
        </p:nvPicPr>
        <p:blipFill rotWithShape="1">
          <a:blip r:embed="rId3">
            <a:alphaModFix/>
          </a:blip>
          <a:srcRect/>
          <a:stretch/>
        </p:blipFill>
        <p:spPr>
          <a:xfrm>
            <a:off x="2427287" y="2800350"/>
            <a:ext cx="4119562" cy="326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
          <p:cNvSpPr txBox="1">
            <a:spLocks noGrp="1"/>
          </p:cNvSpPr>
          <p:nvPr>
            <p:ph type="title" idx="4294967295"/>
          </p:nvPr>
        </p:nvSpPr>
        <p:spPr>
          <a:xfrm>
            <a:off x="111125" y="182562"/>
            <a:ext cx="903287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 System Structure</a:t>
            </a:r>
            <a:endParaRPr/>
          </a:p>
        </p:txBody>
      </p:sp>
      <p:sp>
        <p:nvSpPr>
          <p:cNvPr id="328" name="Google Shape;328;p5"/>
          <p:cNvSpPr txBox="1">
            <a:spLocks noGrp="1"/>
          </p:cNvSpPr>
          <p:nvPr>
            <p:ph type="body" idx="4294967295"/>
          </p:nvPr>
        </p:nvSpPr>
        <p:spPr>
          <a:xfrm>
            <a:off x="504825" y="968375"/>
            <a:ext cx="7351712" cy="4483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Computer system can be divided into four components: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Hardware – provides basic computing resources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CPU, memory, I/O devices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Operating system</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Controls and coordinates use of hardware among various applications and users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Application programs – define the ways in which the system resources are used to solve the computing problems of the users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Word processors, compilers, web browsers, database systems, video games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Users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People, machines, other computers</a:t>
            </a:r>
            <a:endParaRPr/>
          </a:p>
        </p:txBody>
      </p:sp>
      <p:sp>
        <p:nvSpPr>
          <p:cNvPr id="329" name="Google Shape;329;p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0"/>
          <p:cNvSpPr txBox="1">
            <a:spLocks noGrp="1"/>
          </p:cNvSpPr>
          <p:nvPr>
            <p:ph type="title" idx="4294967295"/>
          </p:nvPr>
        </p:nvSpPr>
        <p:spPr>
          <a:xfrm>
            <a:off x="173037" y="136525"/>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Computing Environments – </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Real-Time Embedded Systems</a:t>
            </a:r>
            <a:endParaRPr/>
          </a:p>
        </p:txBody>
      </p:sp>
      <p:sp>
        <p:nvSpPr>
          <p:cNvPr id="652" name="Google Shape;652;p50"/>
          <p:cNvSpPr txBox="1">
            <a:spLocks noGrp="1"/>
          </p:cNvSpPr>
          <p:nvPr>
            <p:ph type="body" idx="4294967295"/>
          </p:nvPr>
        </p:nvSpPr>
        <p:spPr>
          <a:xfrm>
            <a:off x="425450" y="1154112"/>
            <a:ext cx="68199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Real-time embedded systems most prevalent form of computers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Vary considerable, special purpose, limited purpose OS,    </a:t>
            </a:r>
            <a:r>
              <a:rPr lang="en-US" sz="2000" b="1" i="0" u="none" strike="noStrike" cap="none">
                <a:solidFill>
                  <a:srgbClr val="3366FF"/>
                </a:solidFill>
                <a:latin typeface="Arial"/>
                <a:ea typeface="Arial"/>
                <a:cs typeface="Arial"/>
                <a:sym typeface="Arial"/>
              </a:rPr>
              <a:t>real-time OS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Use expanding</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Many other special computing environments as well</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have OSes, some perform tasks without an OS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Real-time OS has well-defined fixed time constraints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Processing </a:t>
            </a:r>
            <a:r>
              <a:rPr lang="en-US" sz="2000" b="1" i="1" u="none" strike="noStrike" cap="none">
                <a:solidFill>
                  <a:schemeClr val="dk1"/>
                </a:solidFill>
                <a:latin typeface="Arial"/>
                <a:ea typeface="Arial"/>
                <a:cs typeface="Arial"/>
                <a:sym typeface="Arial"/>
              </a:rPr>
              <a:t>must</a:t>
            </a:r>
            <a:r>
              <a:rPr lang="en-US" sz="2000" b="0" i="0" u="none" strike="noStrike" cap="none">
                <a:solidFill>
                  <a:schemeClr val="dk1"/>
                </a:solidFill>
                <a:latin typeface="Arial"/>
                <a:ea typeface="Arial"/>
                <a:cs typeface="Arial"/>
                <a:sym typeface="Arial"/>
              </a:rPr>
              <a:t> be done within constraint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Correct operation only if constraints met</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1"/>
          <p:cNvSpPr txBox="1">
            <a:spLocks noGrp="1"/>
          </p:cNvSpPr>
          <p:nvPr>
            <p:ph type="title" idx="4294967295"/>
          </p:nvPr>
        </p:nvSpPr>
        <p:spPr>
          <a:xfrm>
            <a:off x="268287" y="1270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Open-Source Operating Systems</a:t>
            </a:r>
            <a:endParaRPr/>
          </a:p>
        </p:txBody>
      </p:sp>
      <p:sp>
        <p:nvSpPr>
          <p:cNvPr id="659" name="Google Shape;659;p51"/>
          <p:cNvSpPr txBox="1">
            <a:spLocks noGrp="1"/>
          </p:cNvSpPr>
          <p:nvPr>
            <p:ph type="body" idx="4294967295"/>
          </p:nvPr>
        </p:nvSpPr>
        <p:spPr>
          <a:xfrm>
            <a:off x="0" y="1233487"/>
            <a:ext cx="71866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Operating systems made available in source-code format rather than just binary </a:t>
            </a:r>
            <a:r>
              <a:rPr lang="en-US" sz="2000" b="1" i="0" u="none">
                <a:solidFill>
                  <a:srgbClr val="3366FF"/>
                </a:solidFill>
                <a:latin typeface="Arial"/>
                <a:ea typeface="Arial"/>
                <a:cs typeface="Arial"/>
                <a:sym typeface="Arial"/>
              </a:rPr>
              <a:t>closed-source</a:t>
            </a:r>
            <a:endParaRPr sz="600" b="1" i="0" u="none">
              <a:solidFill>
                <a:srgbClr val="3366FF"/>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Counter to the </a:t>
            </a:r>
            <a:r>
              <a:rPr lang="en-US" sz="2000" b="1" i="0" u="none">
                <a:solidFill>
                  <a:srgbClr val="3366FF"/>
                </a:solidFill>
                <a:latin typeface="Arial"/>
                <a:ea typeface="Arial"/>
                <a:cs typeface="Arial"/>
                <a:sym typeface="Arial"/>
              </a:rPr>
              <a:t>copy protection</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and </a:t>
            </a:r>
            <a:r>
              <a:rPr lang="en-US" sz="2000" b="1" i="0" u="none">
                <a:solidFill>
                  <a:srgbClr val="3366FF"/>
                </a:solidFill>
                <a:latin typeface="Arial"/>
                <a:ea typeface="Arial"/>
                <a:cs typeface="Arial"/>
                <a:sym typeface="Arial"/>
              </a:rPr>
              <a:t>Digital Rights Management (DRM)</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movement</a:t>
            </a:r>
            <a:endParaRPr sz="600" b="0" i="0" u="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Started by </a:t>
            </a:r>
            <a:r>
              <a:rPr lang="en-US" sz="2000" b="1" i="0" u="none">
                <a:solidFill>
                  <a:srgbClr val="3366FF"/>
                </a:solidFill>
                <a:latin typeface="Arial"/>
                <a:ea typeface="Arial"/>
                <a:cs typeface="Arial"/>
                <a:sym typeface="Arial"/>
              </a:rPr>
              <a:t>Free Software Foundation (FSF)</a:t>
            </a:r>
            <a:r>
              <a:rPr lang="en-US" sz="2000" b="0" i="0" u="none">
                <a:solidFill>
                  <a:srgbClr val="000000"/>
                </a:solidFill>
                <a:latin typeface="Arial"/>
                <a:ea typeface="Arial"/>
                <a:cs typeface="Arial"/>
                <a:sym typeface="Arial"/>
              </a:rPr>
              <a:t>, which has “copyleft” </a:t>
            </a:r>
            <a:r>
              <a:rPr lang="en-US" sz="2000" b="1" i="0" u="none">
                <a:solidFill>
                  <a:srgbClr val="3366FF"/>
                </a:solidFill>
                <a:latin typeface="Arial"/>
                <a:ea typeface="Arial"/>
                <a:cs typeface="Arial"/>
                <a:sym typeface="Arial"/>
              </a:rPr>
              <a:t>GNU Public License (GPL)</a:t>
            </a:r>
            <a:endParaRPr sz="600" b="1" i="0" u="none">
              <a:solidFill>
                <a:srgbClr val="3366FF"/>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Examples include </a:t>
            </a:r>
            <a:r>
              <a:rPr lang="en-US" sz="2000" b="1" i="0" u="none">
                <a:solidFill>
                  <a:srgbClr val="3366FF"/>
                </a:solidFill>
                <a:latin typeface="Arial"/>
                <a:ea typeface="Arial"/>
                <a:cs typeface="Arial"/>
                <a:sym typeface="Arial"/>
              </a:rPr>
              <a:t>GNU/Linux</a:t>
            </a:r>
            <a:r>
              <a:rPr lang="en-US" sz="2000" b="0" i="0" u="none">
                <a:solidFill>
                  <a:schemeClr val="dk1"/>
                </a:solidFill>
                <a:latin typeface="Arial"/>
                <a:ea typeface="Arial"/>
                <a:cs typeface="Arial"/>
                <a:sym typeface="Arial"/>
              </a:rPr>
              <a:t> and </a:t>
            </a:r>
            <a:r>
              <a:rPr lang="en-US" sz="2000" b="1" i="0" u="none">
                <a:solidFill>
                  <a:srgbClr val="3366FF"/>
                </a:solidFill>
                <a:latin typeface="Arial"/>
                <a:ea typeface="Arial"/>
                <a:cs typeface="Arial"/>
                <a:sym typeface="Arial"/>
              </a:rPr>
              <a:t>BSD UNIX</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(including core of </a:t>
            </a:r>
            <a:r>
              <a:rPr lang="en-US" sz="2000" b="1" i="0" u="none">
                <a:solidFill>
                  <a:srgbClr val="3366FF"/>
                </a:solidFill>
                <a:latin typeface="Arial"/>
                <a:ea typeface="Arial"/>
                <a:cs typeface="Arial"/>
                <a:sym typeface="Arial"/>
              </a:rPr>
              <a:t>Mac OS X</a:t>
            </a:r>
            <a:r>
              <a:rPr lang="en-US" sz="2000" b="0" i="0" u="none">
                <a:solidFill>
                  <a:srgbClr val="000000"/>
                </a:solidFill>
                <a:latin typeface="Arial"/>
                <a:ea typeface="Arial"/>
                <a:cs typeface="Arial"/>
                <a:sym typeface="Arial"/>
              </a:rPr>
              <a:t>), and many more</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Can use VMM like VMware Player (Free on Windows), Virtualbox (open source and free on many platforms - </a:t>
            </a:r>
            <a:r>
              <a:rPr lang="en-US" sz="2000" b="0" i="0" u="none">
                <a:solidFill>
                  <a:schemeClr val="dk1"/>
                </a:solidFill>
                <a:latin typeface="Arial"/>
                <a:ea typeface="Arial"/>
                <a:cs typeface="Arial"/>
                <a:sym typeface="Arial"/>
              </a:rPr>
              <a:t>http://www.virtualbox.com) </a:t>
            </a:r>
            <a:endParaRPr/>
          </a:p>
          <a:p>
            <a:pPr marL="685800" marR="0" lvl="1" indent="-228600" algn="l" rtl="0">
              <a:lnSpc>
                <a:spcPct val="90000"/>
              </a:lnSpc>
              <a:spcBef>
                <a:spcPts val="5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Use to run guest operating systems for exploration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52"/>
          <p:cNvSpPr txBox="1">
            <a:spLocks noGrp="1"/>
          </p:cNvSpPr>
          <p:nvPr>
            <p:ph type="subTitle" idx="1"/>
          </p:nvPr>
        </p:nvSpPr>
        <p:spPr>
          <a:xfrm>
            <a:off x="1970087" y="2490787"/>
            <a:ext cx="5486400" cy="9144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1500"/>
              <a:buNone/>
            </a:pPr>
            <a:r>
              <a:rPr lang="en-US" sz="11500" b="0" i="0" u="none">
                <a:solidFill>
                  <a:schemeClr val="dk1"/>
                </a:solidFill>
                <a:latin typeface="Arial"/>
                <a:ea typeface="Arial"/>
                <a:cs typeface="Arial"/>
                <a:sym typeface="Arial"/>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
          <p:cNvSpPr txBox="1">
            <a:spLocks noGrp="1"/>
          </p:cNvSpPr>
          <p:nvPr>
            <p:ph type="title" idx="4294967295"/>
          </p:nvPr>
        </p:nvSpPr>
        <p:spPr>
          <a:xfrm>
            <a:off x="173037" y="120650"/>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Four Components of a Computer System</a:t>
            </a:r>
            <a:endParaRPr/>
          </a:p>
        </p:txBody>
      </p:sp>
      <p:pic>
        <p:nvPicPr>
          <p:cNvPr id="335" name="Google Shape;335;p6"/>
          <p:cNvPicPr preferRelativeResize="0"/>
          <p:nvPr/>
        </p:nvPicPr>
        <p:blipFill rotWithShape="1">
          <a:blip r:embed="rId3">
            <a:alphaModFix/>
          </a:blip>
          <a:srcRect/>
          <a:stretch/>
        </p:blipFill>
        <p:spPr>
          <a:xfrm>
            <a:off x="1952625" y="1533525"/>
            <a:ext cx="5448300" cy="43402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What Operating Systems Do</a:t>
            </a:r>
            <a:endParaRPr/>
          </a:p>
        </p:txBody>
      </p:sp>
      <p:sp>
        <p:nvSpPr>
          <p:cNvPr id="342" name="Google Shape;342;p7"/>
          <p:cNvSpPr txBox="1">
            <a:spLocks noGrp="1"/>
          </p:cNvSpPr>
          <p:nvPr>
            <p:ph type="body" idx="4294967295"/>
          </p:nvPr>
        </p:nvSpPr>
        <p:spPr>
          <a:xfrm>
            <a:off x="0" y="1233487"/>
            <a:ext cx="72453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Depends on the point of view</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Users want convenience, </a:t>
            </a:r>
            <a:r>
              <a:rPr lang="en-US" sz="2000" b="1" i="0" u="none">
                <a:solidFill>
                  <a:srgbClr val="3366FF"/>
                </a:solidFill>
                <a:latin typeface="Arial"/>
                <a:ea typeface="Arial"/>
                <a:cs typeface="Arial"/>
                <a:sym typeface="Arial"/>
              </a:rPr>
              <a:t>ease</a:t>
            </a:r>
            <a:r>
              <a:rPr lang="en-US" sz="2000" b="0" i="0" u="none">
                <a:solidFill>
                  <a:srgbClr val="3366FF"/>
                </a:solidFill>
                <a:latin typeface="Arial"/>
                <a:ea typeface="Arial"/>
                <a:cs typeface="Arial"/>
                <a:sym typeface="Arial"/>
              </a:rPr>
              <a:t> </a:t>
            </a:r>
            <a:r>
              <a:rPr lang="en-US" sz="2000" b="1" i="0" u="none">
                <a:solidFill>
                  <a:srgbClr val="3366FF"/>
                </a:solidFill>
                <a:latin typeface="Arial"/>
                <a:ea typeface="Arial"/>
                <a:cs typeface="Arial"/>
                <a:sym typeface="Arial"/>
              </a:rPr>
              <a:t>of</a:t>
            </a:r>
            <a:r>
              <a:rPr lang="en-US" sz="2000" b="0" i="0" u="none">
                <a:solidFill>
                  <a:srgbClr val="3366FF"/>
                </a:solidFill>
                <a:latin typeface="Arial"/>
                <a:ea typeface="Arial"/>
                <a:cs typeface="Arial"/>
                <a:sym typeface="Arial"/>
              </a:rPr>
              <a:t> </a:t>
            </a:r>
            <a:r>
              <a:rPr lang="en-US" sz="2000" b="1" i="0" u="none">
                <a:solidFill>
                  <a:srgbClr val="3366FF"/>
                </a:solidFill>
                <a:latin typeface="Arial"/>
                <a:ea typeface="Arial"/>
                <a:cs typeface="Arial"/>
                <a:sym typeface="Arial"/>
              </a:rPr>
              <a:t>use </a:t>
            </a:r>
            <a:r>
              <a:rPr lang="en-US" sz="2000" b="0" i="0" u="none">
                <a:solidFill>
                  <a:schemeClr val="dk1"/>
                </a:solidFill>
                <a:latin typeface="Arial"/>
                <a:ea typeface="Arial"/>
                <a:cs typeface="Arial"/>
                <a:sym typeface="Arial"/>
              </a:rPr>
              <a:t>and</a:t>
            </a:r>
            <a:r>
              <a:rPr lang="en-US" sz="2000" b="1" i="0" u="none">
                <a:solidFill>
                  <a:srgbClr val="3366FF"/>
                </a:solidFill>
                <a:latin typeface="Arial"/>
                <a:ea typeface="Arial"/>
                <a:cs typeface="Arial"/>
                <a:sym typeface="Arial"/>
              </a:rPr>
              <a:t> good performance </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Don’t care about </a:t>
            </a:r>
            <a:r>
              <a:rPr lang="en-US" sz="1800" b="1" i="0" u="none" strike="noStrike" cap="none">
                <a:solidFill>
                  <a:srgbClr val="3366FF"/>
                </a:solidFill>
                <a:latin typeface="Arial"/>
                <a:ea typeface="Arial"/>
                <a:cs typeface="Arial"/>
                <a:sym typeface="Arial"/>
              </a:rPr>
              <a:t>resource</a:t>
            </a:r>
            <a:r>
              <a:rPr lang="en-US" sz="1800" b="0" i="0" u="none" strike="noStrike" cap="none">
                <a:solidFill>
                  <a:srgbClr val="3366FF"/>
                </a:solidFill>
                <a:latin typeface="Arial"/>
                <a:ea typeface="Arial"/>
                <a:cs typeface="Arial"/>
                <a:sym typeface="Arial"/>
              </a:rPr>
              <a:t> </a:t>
            </a:r>
            <a:r>
              <a:rPr lang="en-US" sz="1800" b="1" i="0" u="none" strike="noStrike" cap="none">
                <a:solidFill>
                  <a:srgbClr val="3366FF"/>
                </a:solidFill>
                <a:latin typeface="Arial"/>
                <a:ea typeface="Arial"/>
                <a:cs typeface="Arial"/>
                <a:sym typeface="Arial"/>
              </a:rPr>
              <a:t>utilization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But shared computer such as </a:t>
            </a:r>
            <a:r>
              <a:rPr lang="en-US" sz="2000" b="1" i="0" u="none">
                <a:solidFill>
                  <a:srgbClr val="3366FF"/>
                </a:solidFill>
                <a:latin typeface="Arial"/>
                <a:ea typeface="Arial"/>
                <a:cs typeface="Arial"/>
                <a:sym typeface="Arial"/>
              </a:rPr>
              <a:t>mainframe</a:t>
            </a:r>
            <a:r>
              <a:rPr lang="en-US" sz="2000" b="0" i="0" u="none">
                <a:solidFill>
                  <a:schemeClr val="dk1"/>
                </a:solidFill>
                <a:latin typeface="Arial"/>
                <a:ea typeface="Arial"/>
                <a:cs typeface="Arial"/>
                <a:sym typeface="Arial"/>
              </a:rPr>
              <a:t> or </a:t>
            </a:r>
            <a:r>
              <a:rPr lang="en-US" sz="2000" b="1" i="0" u="none">
                <a:solidFill>
                  <a:srgbClr val="3366FF"/>
                </a:solidFill>
                <a:latin typeface="Arial"/>
                <a:ea typeface="Arial"/>
                <a:cs typeface="Arial"/>
                <a:sym typeface="Arial"/>
              </a:rPr>
              <a:t>minicomputer</a:t>
            </a:r>
            <a:r>
              <a:rPr lang="en-US" sz="2000" b="0" i="0" u="none">
                <a:solidFill>
                  <a:schemeClr val="dk1"/>
                </a:solidFill>
                <a:latin typeface="Arial"/>
                <a:ea typeface="Arial"/>
                <a:cs typeface="Arial"/>
                <a:sym typeface="Arial"/>
              </a:rPr>
              <a:t> must keep all users happy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Users of dedicate systems such as </a:t>
            </a:r>
            <a:r>
              <a:rPr lang="en-US" sz="2000" b="1" i="0" u="none">
                <a:solidFill>
                  <a:srgbClr val="3366FF"/>
                </a:solidFill>
                <a:latin typeface="Arial"/>
                <a:ea typeface="Arial"/>
                <a:cs typeface="Arial"/>
                <a:sym typeface="Arial"/>
              </a:rPr>
              <a:t>workstations</a:t>
            </a:r>
            <a:r>
              <a:rPr lang="en-US" sz="2000" b="0" i="0" u="none">
                <a:solidFill>
                  <a:schemeClr val="dk1"/>
                </a:solidFill>
                <a:latin typeface="Arial"/>
                <a:ea typeface="Arial"/>
                <a:cs typeface="Arial"/>
                <a:sym typeface="Arial"/>
              </a:rPr>
              <a:t> have dedicated resources but frequently use shared resources from </a:t>
            </a:r>
            <a:r>
              <a:rPr lang="en-US" sz="2000" b="1" i="0" u="none">
                <a:solidFill>
                  <a:srgbClr val="3366FF"/>
                </a:solidFill>
                <a:latin typeface="Arial"/>
                <a:ea typeface="Arial"/>
                <a:cs typeface="Arial"/>
                <a:sym typeface="Arial"/>
              </a:rPr>
              <a:t>servers</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Handheld computers are resource poor,  optimized for usability and battery life</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Some computers have little or no user interface, such as embedded computers in devices and automobiles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8"/>
          <p:cNvSpPr txBox="1">
            <a:spLocks noGrp="1"/>
          </p:cNvSpPr>
          <p:nvPr>
            <p:ph type="title" idx="4294967295"/>
          </p:nvPr>
        </p:nvSpPr>
        <p:spPr>
          <a:xfrm>
            <a:off x="173037" y="166687"/>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 System Definition</a:t>
            </a:r>
            <a:endParaRPr/>
          </a:p>
        </p:txBody>
      </p:sp>
      <p:sp>
        <p:nvSpPr>
          <p:cNvPr id="349" name="Google Shape;349;p8"/>
          <p:cNvSpPr txBox="1">
            <a:spLocks noGrp="1"/>
          </p:cNvSpPr>
          <p:nvPr>
            <p:ph type="body" idx="4294967295"/>
          </p:nvPr>
        </p:nvSpPr>
        <p:spPr>
          <a:xfrm>
            <a:off x="0" y="1028700"/>
            <a:ext cx="6638925" cy="42656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OS is a </a:t>
            </a:r>
            <a:r>
              <a:rPr lang="en-US" sz="2800" b="1" i="0" u="none">
                <a:solidFill>
                  <a:srgbClr val="3366FF"/>
                </a:solidFill>
                <a:latin typeface="Arial"/>
                <a:ea typeface="Arial"/>
                <a:cs typeface="Arial"/>
                <a:sym typeface="Arial"/>
              </a:rPr>
              <a:t>resource allocator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Manages all resources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Decides between conflicting requests for efficient and fair resource use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OS is a </a:t>
            </a:r>
            <a:r>
              <a:rPr lang="en-US" sz="2800" b="1" i="0" u="none">
                <a:solidFill>
                  <a:srgbClr val="3366FF"/>
                </a:solidFill>
                <a:latin typeface="Arial"/>
                <a:ea typeface="Arial"/>
                <a:cs typeface="Arial"/>
                <a:sym typeface="Arial"/>
              </a:rPr>
              <a:t>control program</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Controls execution of programs to prevent errors and improper use of the computer</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9"/>
          <p:cNvSpPr txBox="1">
            <a:spLocks noGrp="1"/>
          </p:cNvSpPr>
          <p:nvPr>
            <p:ph type="title" idx="4294967295"/>
          </p:nvPr>
        </p:nvSpPr>
        <p:spPr>
          <a:xfrm>
            <a:off x="0" y="19843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Operating System Definition (Cont.)</a:t>
            </a:r>
            <a:endParaRPr/>
          </a:p>
        </p:txBody>
      </p:sp>
      <p:sp>
        <p:nvSpPr>
          <p:cNvPr id="356" name="Google Shape;356;p9"/>
          <p:cNvSpPr txBox="1">
            <a:spLocks noGrp="1"/>
          </p:cNvSpPr>
          <p:nvPr>
            <p:ph type="body" idx="4294967295"/>
          </p:nvPr>
        </p:nvSpPr>
        <p:spPr>
          <a:xfrm>
            <a:off x="0" y="1247775"/>
            <a:ext cx="6808787" cy="45450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 universally accepted definition</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“Everything a vendor ships when you order an operating system” is a good approximation</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But varies wildly</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one program running at all times on the computer” is the </a:t>
            </a:r>
            <a:r>
              <a:rPr lang="en-US" sz="2800" b="1" i="0" u="none">
                <a:solidFill>
                  <a:srgbClr val="3366FF"/>
                </a:solidFill>
                <a:latin typeface="Arial"/>
                <a:ea typeface="Arial"/>
                <a:cs typeface="Arial"/>
                <a:sym typeface="Arial"/>
              </a:rPr>
              <a:t>kernel</a:t>
            </a:r>
            <a:r>
              <a:rPr lang="en-US" sz="2800" b="0" i="0" u="none">
                <a:solidFill>
                  <a:schemeClr val="dk1"/>
                </a:solidFill>
                <a:latin typeface="Arial"/>
                <a:ea typeface="Arial"/>
                <a:cs typeface="Arial"/>
                <a:sym typeface="Arial"/>
              </a:rPr>
              <a:t>.</a:t>
            </a:r>
            <a:r>
              <a:rPr lang="en-US" sz="2800" b="1" i="0" u="none">
                <a:solidFill>
                  <a:schemeClr val="dk1"/>
                </a:solidFill>
                <a:latin typeface="Arial"/>
                <a:ea typeface="Arial"/>
                <a:cs typeface="Arial"/>
                <a:sym typeface="Arial"/>
              </a:rPr>
              <a:t>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Everything else is either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system program (ships with the operating system) , or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an application program.</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3058</Words>
  <Application>Microsoft Office PowerPoint</Application>
  <PresentationFormat>On-screen Show (4:3)</PresentationFormat>
  <Paragraphs>375</Paragraphs>
  <Slides>52</Slides>
  <Notes>52</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52</vt:i4>
      </vt:variant>
    </vt:vector>
  </HeadingPairs>
  <TitlesOfParts>
    <vt:vector size="71" baseType="lpstr">
      <vt:lpstr>Arial</vt:lpstr>
      <vt:lpstr>Arimo</vt:lpstr>
      <vt:lpstr>Calibri</vt:lpstr>
      <vt:lpstr>Helvetica Neue</vt:lpstr>
      <vt:lpstr>Verdana</vt:lpstr>
      <vt:lpstr>Times New Roman</vt:lpstr>
      <vt:lpstr>1_Theme1</vt:lpstr>
      <vt:lpstr>4_Theme1</vt:lpstr>
      <vt:lpstr>2_Theme1</vt:lpstr>
      <vt:lpstr>Theme1</vt:lpstr>
      <vt:lpstr>3_Theme1</vt:lpstr>
      <vt:lpstr>5_Theme1</vt:lpstr>
      <vt:lpstr>6_Theme1</vt:lpstr>
      <vt:lpstr>7_Theme1</vt:lpstr>
      <vt:lpstr>8_Theme1</vt:lpstr>
      <vt:lpstr>9_Theme1</vt:lpstr>
      <vt:lpstr>10_Theme1</vt:lpstr>
      <vt:lpstr>11_Theme1</vt:lpstr>
      <vt:lpstr>12_Theme1</vt:lpstr>
      <vt:lpstr>PowerPoint Presentation</vt:lpstr>
      <vt:lpstr>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Storage Structure</vt:lpstr>
      <vt:lpstr>Storage Hierarchy</vt:lpstr>
      <vt:lpstr>Storage-Device Hierarchy</vt:lpstr>
      <vt:lpstr>Caching</vt:lpstr>
      <vt:lpstr>Direct Memory Access Structure</vt:lpstr>
      <vt:lpstr>Working of Modern Computer</vt:lpstr>
      <vt:lpstr>Computer-System Architecture</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Lucent End User</dc:creator>
  <cp:lastModifiedBy>Kalpna</cp:lastModifiedBy>
  <cp:revision>11</cp:revision>
  <dcterms:created xsi:type="dcterms:W3CDTF">2011-01-13T23:43:38Z</dcterms:created>
  <dcterms:modified xsi:type="dcterms:W3CDTF">2022-03-14T08:44:17Z</dcterms:modified>
</cp:coreProperties>
</file>