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howSpecialPlsOnTitleSld="0">
  <p:sldMasterIdLst>
    <p:sldMasterId id="2147483680" r:id="rId1"/>
  </p:sldMasterIdLst>
  <p:notesMasterIdLst>
    <p:notesMasterId r:id="rId2"/>
  </p:notesMasterIdLst>
  <p:handoutMasterIdLst>
    <p:handoutMasterId r:id="rId3"/>
  </p:handoutMasterIdLst>
  <p:sldIdLst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4" d="100"/>
          <a:sy n="84" d="100"/>
        </p:scale>
        <p:origin x="702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72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73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 noProof="0"/>
          </a:p>
        </p:txBody>
      </p:sp>
      <p:sp>
        <p:nvSpPr>
          <p:cNvPr id="104872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8/29/2024</a:t>
            </a:fld>
            <a:endParaRPr dirty="0" lang="en-US" noProof="0"/>
          </a:p>
        </p:txBody>
      </p:sp>
      <p:sp>
        <p:nvSpPr>
          <p:cNvPr id="104872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US" noProof="0"/>
          </a:p>
        </p:txBody>
      </p:sp>
      <p:sp>
        <p:nvSpPr>
          <p:cNvPr id="104872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 noProof="0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dirty="0" lang="en-US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1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11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12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13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2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3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4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5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6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7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8</a:t>
            </a:fld>
            <a:endParaRPr dirty="0" lang="en-US" noProof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C366290-4595-5745-A50F-D5EC13BAC604}" type="slidenum">
              <a:rPr lang="en-US" noProof="0" smtClean="0"/>
              <a:t>9</a:t>
            </a:fld>
            <a:endParaRPr dirty="0" 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2">
    <p:bg>
      <p:bgPr>
        <a:solidFill>
          <a:schemeClr val="bg2"/>
        </a:solid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Freeform: Shape 28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711" name="Freeform: Shape 6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2" name="Freeform: Shape 33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3" name="Freeform: Shape 22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4" name="Title 1"/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dirty="0" lang="en-US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Freeform: Shape 51"/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77" name="Freeform: Shape 23"/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8" name="Freeform: Shape 22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cxnSp>
        <p:nvCxnSpPr>
          <p:cNvPr id="3145729" name="Straight Connector 17"/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/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indent="0" marL="0">
              <a:buNone/>
              <a:defRPr sz="2000"/>
            </a:lvl1pPr>
            <a:lvl2pPr indent="-228600" marL="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1" name="Content Placeholder 6"/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indent="-228600" marL="228600">
              <a:buFont typeface="Courier New" panose="02070309020205020404" pitchFamily="49" charset="0"/>
              <a:buChar char="o"/>
              <a:defRPr sz="2000"/>
            </a:lvl1pPr>
            <a:lvl2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20574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86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87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88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indent="-228600" marL="228600">
              <a:buFont typeface="Courier New" panose="02070309020205020404" pitchFamily="49" charset="0"/>
              <a:buChar char="o"/>
              <a:defRPr baseline="0" cap="all" sz="2000"/>
            </a:lvl1pPr>
            <a:lvl2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20574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Content Placeholder 6"/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indent="0" marL="0">
              <a:buNone/>
              <a:defRPr sz="2000"/>
            </a:lvl1pPr>
            <a:lvl2pPr indent="-228600" marL="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Freeform 5"/>
          <p:cNvSpPr/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06" name="Freeform: Shape 17"/>
          <p:cNvSpPr/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07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08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p>
            <a:r>
              <a:rPr lang="en-US"/>
              <a:t>Click icon to add table</a:t>
            </a:r>
          </a:p>
        </p:txBody>
      </p:sp>
      <p:sp>
        <p:nvSpPr>
          <p:cNvPr id="1048609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">
    <p:bg>
      <p:bgPr>
        <a:solidFill>
          <a:schemeClr val="bg2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Freeform 7"/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702" name="Freeform: Shape 24"/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03" name="Freeform: Shape 12"/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0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705" name="Content Placeholder 6"/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indent="0" marL="0">
              <a:buFont typeface="Courier New" panose="02070309020205020404" pitchFamily="49" charset="0"/>
              <a:buNone/>
              <a:defRPr baseline="0" cap="all" sz="2000"/>
            </a:lvl1pPr>
            <a:lvl2pPr indent="0" marL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2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1048718" name="Freeform: Shape 3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719" name="Freeform: Shape 4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8720" name="Freeform: Shape 5"/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Agenda 2">
    <p:bg>
      <p:bgPr>
        <a:solidFill>
          <a:schemeClr val="bg2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Freeform 4"/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95" name="Freeform: Shape 24"/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96" name="Freeform: Shape 11"/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97" name="Freeform: Shape 25"/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algn="r" indent="0" marL="0">
              <a:buNone/>
              <a:defRPr baseline="0" cap="all" sz="2400"/>
            </a:lvl1pPr>
            <a:lvl2pPr algn="r" indent="0" marL="457200">
              <a:buNone/>
              <a:defRPr sz="1800">
                <a:latin typeface="+mj-lt"/>
              </a:defRPr>
            </a:lvl2pPr>
            <a:lvl3pPr algn="r" indent="0" marL="914400">
              <a:buNone/>
            </a:lvl3pPr>
            <a:lvl4pPr algn="r" indent="0" marL="1371600">
              <a:buNone/>
            </a:lvl4pPr>
            <a:lvl5pPr algn="r" indent="0" marL="1828800">
              <a:buNone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dirty="0" lang="en-US"/>
              <a:t>click to add title</a:t>
            </a:r>
          </a:p>
        </p:txBody>
      </p:sp>
      <p:pic>
        <p:nvPicPr>
          <p:cNvPr id="2097155" name="Picture 8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>
            <a:alphaModFix/>
          </a:blip>
          <a:srcRect r="30186" b="9728"/>
          <a:stretch>
            <a:fillRect/>
          </a:stretch>
        </p:blipFill>
        <p:spPr>
          <a:xfrm>
            <a:off x="6768197" y="1875319"/>
            <a:ext cx="4727117" cy="4998132"/>
          </a:xfrm>
          <a:prstGeom prst="rect"/>
        </p:spPr>
      </p:pic>
      <p:sp>
        <p:nvSpPr>
          <p:cNvPr id="1048716" name="Freeform: Shape 17"/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717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anchor="t" wrap="square">
            <a:noAutofit/>
          </a:bodyPr>
          <a:lstStyle>
            <a:lvl1pPr algn="r" indent="0" marL="0">
              <a:buNone/>
              <a:defRPr sz="1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Freeform 2"/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15" name="Freeform: Shape 27"/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16" name="Freeform: Shape 29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17" name="Title 1"/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tIns="914400" wrap="square">
            <a:noAutofit/>
          </a:bodyPr>
          <a:lstStyle>
            <a:lvl1pPr indent="0" marL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indent="0" marL="0">
              <a:buFont typeface="Courier New" panose="02070309020205020404" pitchFamily="49" charset="0"/>
              <a:buNone/>
              <a:defRPr baseline="0" b="0" cap="all"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1048581" name="Freeform: Shape 8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582" name="Freeform: Shape 9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858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84" name="Freeform 11"/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5" name="Freeform 14"/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6" name="Freeform 12"/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Quote">
    <p:bg>
      <p:bgPr>
        <a:solidFill>
          <a:schemeClr val="bg2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Freeform: Shape 51"/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32" name="Freeform 3"/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id="2097152" name="Graphic 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>
            <a:alphaModFix/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1048633" name="Freeform: Shape 21"/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34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baseline="0" cap="none" sz="4800">
                <a:latin typeface="+mj-lt"/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baseline="0" cap="all" sz="2400"/>
            </a:lvl1pPr>
          </a:lstStyle>
          <a:p>
            <a:pPr lvl="0"/>
            <a:r>
              <a:rPr dirty="0" lang="en-US"/>
              <a:t>Click to add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42" name="Content Placeholder 6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indent="0" marL="0">
              <a:buNone/>
              <a:defRPr sz="2000"/>
            </a:lvl1pPr>
            <a:lvl2pPr indent="-228600" marL="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Content Placeholder 6"/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indent="0" marL="0">
              <a:buNone/>
              <a:defRPr sz="2000"/>
            </a:lvl1pPr>
            <a:lvl2pPr indent="-228600" marL="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4" name="Freeform 6"/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45" name="Freeform 11"/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dirty="0"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1048653" name="Freeform: Shape 8"/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  <p:sp>
          <p:nvSpPr>
            <p:cNvPr id="1048654" name="Freeform: Shape 10"/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lvl="0"/>
              <a:endParaRPr dirty="0"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865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56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indent="-228600" marL="228600">
              <a:buFont typeface="+mj-lt"/>
              <a:buAutoNum type="arabicPeriod"/>
              <a:defRPr sz="2000"/>
            </a:lvl1pPr>
            <a:lvl2pPr indent="-457200" marL="685800">
              <a:spcBef>
                <a:spcPts val="1000"/>
              </a:spcBef>
              <a:buFont typeface="+mj-lt"/>
              <a:buAutoNum type="alphaLcPeriod"/>
              <a:defRPr sz="2000"/>
            </a:lvl2pPr>
            <a:lvl3pPr indent="-457200" marL="914400">
              <a:spcBef>
                <a:spcPts val="1000"/>
              </a:spcBef>
              <a:buFont typeface="+mj-lt"/>
              <a:buAutoNum type="arabicParenR"/>
              <a:defRPr sz="2000"/>
            </a:lvl3pPr>
            <a:lvl4pPr indent="-457200" marL="1143000">
              <a:spcBef>
                <a:spcPts val="1000"/>
              </a:spcBef>
              <a:buFont typeface="+mj-lt"/>
              <a:buAutoNum type="alphaLcParenR"/>
              <a:defRPr sz="2000"/>
            </a:lvl4pPr>
            <a:lvl5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48657" name="Content Placeholder 6"/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indent="0" marL="0">
              <a:buNone/>
              <a:defRPr sz="2000"/>
            </a:lvl1pPr>
            <a:lvl2pPr indent="-228600" marL="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Freeform: Shape 10"/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66" name="Freeform: Shape 29"/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lvl="0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67" name="Title 1"/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indent="0" marL="0">
              <a:buNone/>
              <a:defRPr sz="2000"/>
            </a:lvl1pPr>
            <a:lvl2pPr indent="-228600" marL="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indent="-228600" marL="6858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indent="-228600" marL="11430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indent="-228600" marL="16002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rIns="274320" tIns="274320">
            <a:normAutofit/>
          </a:bodyPr>
          <a:lstStyle>
            <a:lvl1pPr algn="r" indent="0" marL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="0" sz="240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8" name="Straight Connector 7"/>
          <p:cNvCxnSpPr>
            <a:cxnSpLocks/>
            <a:endCxn id="1048580" idx="1"/>
          </p:cNvCxnSpPr>
          <p:nvPr userDrawn="1"/>
        </p:nvCxnSpPr>
        <p:spPr>
          <a:xfrm>
            <a:off x="10938933" y="6327754"/>
            <a:ext cx="414867" cy="0"/>
          </a:xfrm>
          <a:prstGeom prst="line"/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dt="0" ftr="0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2"/>
          <p:cNvSpPr>
            <a:spLocks noGrp="1"/>
          </p:cNvSpPr>
          <p:nvPr>
            <p:ph type="title"/>
          </p:nvPr>
        </p:nvSpPr>
        <p:spPr>
          <a:xfrm>
            <a:off x="914400" y="891540"/>
            <a:ext cx="9544050" cy="937260"/>
          </a:xfrm>
        </p:spPr>
        <p:txBody>
          <a:bodyPr anchor="ctr"/>
          <a:p>
            <a:r>
              <a:rPr dirty="0" sz="4000" lang="en-US"/>
              <a:t>EMPLOYEE DATA ANALYSIS USING  EXCEL</a:t>
            </a:r>
            <a:br>
              <a:rPr dirty="0" sz="4000" lang="en-US"/>
            </a:br>
            <a:endParaRPr dirty="0" sz="4000" lang="en-US"/>
          </a:p>
        </p:txBody>
      </p:sp>
      <p:sp>
        <p:nvSpPr>
          <p:cNvPr id="1048590" name="Content Placeholder 1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8823960" cy="3356576"/>
          </a:xfrm>
        </p:spPr>
        <p:txBody>
          <a:bodyPr/>
          <a:p>
            <a:pPr indent="0" marL="0">
              <a:buNone/>
            </a:pPr>
            <a:r>
              <a:rPr dirty="0" sz="3200" lang="en-US"/>
              <a:t>NAME : ANISHA BANU.I</a:t>
            </a:r>
          </a:p>
          <a:p>
            <a:pPr indent="0" marL="0">
              <a:buNone/>
            </a:pPr>
            <a:r>
              <a:rPr dirty="0" sz="3200" lang="en-US"/>
              <a:t>REGISTER NO. : 312214983</a:t>
            </a:r>
          </a:p>
          <a:p>
            <a:pPr indent="0" marL="0">
              <a:buNone/>
            </a:pPr>
            <a:r>
              <a:rPr dirty="0" sz="3200" lang="en-US"/>
              <a:t>DEPARTMENT: COMMERCE ( BCOM)</a:t>
            </a:r>
          </a:p>
          <a:p>
            <a:pPr indent="0" marL="0">
              <a:buNone/>
            </a:pPr>
            <a:r>
              <a:rPr dirty="0" sz="3200" lang="en-US"/>
              <a:t>COLLEGE : SOKA IKEDA COLLEGE OF ARTS AND SCIENCE FOR WOMEN 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p>
            <a:fld id="{58FB4751-880F-D840-AAA9-3A15815CC996}" type="slidenum">
              <a:rPr lang="en-US" smtClean="0"/>
              <a:t>10</a:t>
            </a:fld>
            <a:endParaRPr dirty="0" lang="en-US"/>
          </a:p>
        </p:txBody>
      </p:sp>
      <p:sp>
        <p:nvSpPr>
          <p:cNvPr id="1048684" name=""/>
          <p:cNvSpPr txBox="1"/>
          <p:nvPr/>
        </p:nvSpPr>
        <p:spPr>
          <a:xfrm>
            <a:off x="2580645" y="603258"/>
            <a:ext cx="2635619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993300"/>
                </a:solidFill>
              </a:rPr>
              <a:t>R</a:t>
            </a:r>
            <a:r>
              <a:rPr altLang="en-GB" sz="2800" lang="en-US">
                <a:solidFill>
                  <a:srgbClr val="993300"/>
                </a:solidFill>
              </a:rPr>
              <a:t>e</a:t>
            </a:r>
            <a:r>
              <a:rPr altLang="en-GB" sz="2800" lang="en-US">
                <a:solidFill>
                  <a:srgbClr val="993300"/>
                </a:solidFill>
              </a:rPr>
              <a:t>s</a:t>
            </a:r>
            <a:r>
              <a:rPr altLang="en-GB" sz="2800" lang="en-US">
                <a:solidFill>
                  <a:srgbClr val="993300"/>
                </a:solidFill>
              </a:rPr>
              <a:t>u</a:t>
            </a:r>
            <a:r>
              <a:rPr altLang="en-GB" sz="2800" lang="en-US">
                <a:solidFill>
                  <a:srgbClr val="993300"/>
                </a:solidFill>
              </a:rPr>
              <a:t>l</a:t>
            </a:r>
            <a:r>
              <a:rPr altLang="en-GB" sz="2800" lang="en-US">
                <a:solidFill>
                  <a:srgbClr val="993300"/>
                </a:solidFill>
              </a:rPr>
              <a:t>t</a:t>
            </a:r>
            <a:r>
              <a:rPr altLang="en-GB" sz="2800" lang="en-US">
                <a:solidFill>
                  <a:srgbClr val="9933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20121" y="1568864"/>
            <a:ext cx="10178817" cy="441815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p>
            <a:fld id="{58FB4751-880F-D840-AAA9-3A15815CC996}" type="slidenum">
              <a:rPr lang="en-US" smtClean="0"/>
              <a:t>11</a:t>
            </a:fld>
            <a:endParaRPr dirty="0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7309" y="1473793"/>
            <a:ext cx="11424307" cy="34547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p>
            <a:fld id="{58FB4751-880F-D840-AAA9-3A15815CC996}" type="slidenum">
              <a:rPr lang="en-US" smtClean="0"/>
              <a:t>12</a:t>
            </a:fld>
            <a:endParaRPr dirty="0" lang="en-US"/>
          </a:p>
        </p:txBody>
      </p:sp>
      <p:sp>
        <p:nvSpPr>
          <p:cNvPr id="1048696" name=""/>
          <p:cNvSpPr txBox="1"/>
          <p:nvPr/>
        </p:nvSpPr>
        <p:spPr>
          <a:xfrm>
            <a:off x="490904" y="77895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993300"/>
                </a:solidFill>
              </a:rPr>
              <a:t>C</a:t>
            </a:r>
            <a:r>
              <a:rPr altLang="en-GB" sz="2800" lang="en-US">
                <a:solidFill>
                  <a:srgbClr val="993300"/>
                </a:solidFill>
              </a:rPr>
              <a:t>o</a:t>
            </a:r>
            <a:r>
              <a:rPr altLang="en-GB" sz="2800" lang="en-US">
                <a:solidFill>
                  <a:srgbClr val="993300"/>
                </a:solidFill>
              </a:rPr>
              <a:t>n</a:t>
            </a:r>
            <a:r>
              <a:rPr altLang="en-GB" sz="2800" lang="en-US">
                <a:solidFill>
                  <a:srgbClr val="993300"/>
                </a:solidFill>
              </a:rPr>
              <a:t>c</a:t>
            </a:r>
            <a:r>
              <a:rPr altLang="en-GB" sz="2800" lang="en-US">
                <a:solidFill>
                  <a:srgbClr val="993300"/>
                </a:solidFill>
              </a:rPr>
              <a:t>l</a:t>
            </a:r>
            <a:r>
              <a:rPr altLang="en-GB" sz="2800" lang="en-US">
                <a:solidFill>
                  <a:srgbClr val="993300"/>
                </a:solidFill>
              </a:rPr>
              <a:t>usion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490903" y="2016464"/>
            <a:ext cx="9173450" cy="38633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Target enco</a:t>
            </a:r>
            <a:r>
              <a:rPr altLang="en-GB" sz="2800" lang="en-US">
                <a:solidFill>
                  <a:srgbClr val="000000"/>
                </a:solidFill>
              </a:rPr>
              <a:t>ura</a:t>
            </a:r>
            <a:r>
              <a:rPr altLang="en-GB" sz="2800" lang="en-US">
                <a:solidFill>
                  <a:srgbClr val="000000"/>
                </a:solidFill>
              </a:rPr>
              <a:t>gement</a:t>
            </a:r>
            <a:r>
              <a:rPr altLang="en-GB" sz="2800" lang="en-US">
                <a:solidFill>
                  <a:srgbClr val="000000"/>
                </a:solidFill>
              </a:rPr>
              <a:t> and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motivation medium level performing employee can</a:t>
            </a:r>
            <a:r>
              <a:rPr altLang="en-GB" sz="2800" lang="en-US">
                <a:solidFill>
                  <a:srgbClr val="000000"/>
                </a:solidFill>
              </a:rPr>
              <a:t> be</a:t>
            </a:r>
            <a:r>
              <a:rPr altLang="en-GB" sz="2800" lang="en-US">
                <a:solidFill>
                  <a:srgbClr val="000000"/>
                </a:solidFill>
              </a:rPr>
              <a:t> develo</a:t>
            </a:r>
            <a:r>
              <a:rPr altLang="en-GB" sz="2800" lang="en-US">
                <a:solidFill>
                  <a:srgbClr val="000000"/>
                </a:solidFill>
              </a:rPr>
              <a:t>pe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into</a:t>
            </a:r>
            <a:r>
              <a:rPr altLang="en-GB" sz="2800" lang="en-US">
                <a:solidFill>
                  <a:srgbClr val="000000"/>
                </a:solidFill>
              </a:rPr>
              <a:t> high</a:t>
            </a:r>
            <a:r>
              <a:rPr altLang="en-GB" sz="2800" lang="en-US">
                <a:solidFill>
                  <a:srgbClr val="000000"/>
                </a:solidFill>
              </a:rPr>
              <a:t> per</a:t>
            </a:r>
            <a:r>
              <a:rPr altLang="en-GB" sz="2800" lang="en-US">
                <a:solidFill>
                  <a:srgbClr val="000000"/>
                </a:solidFill>
              </a:rPr>
              <a:t>for</a:t>
            </a:r>
            <a:r>
              <a:rPr altLang="en-GB" sz="2800" lang="en-US">
                <a:solidFill>
                  <a:srgbClr val="000000"/>
                </a:solidFill>
              </a:rPr>
              <a:t>ming</a:t>
            </a:r>
            <a:r>
              <a:rPr altLang="en-GB" sz="2800" lang="en-US">
                <a:solidFill>
                  <a:srgbClr val="000000"/>
                </a:solidFill>
              </a:rPr>
              <a:t> emp</a:t>
            </a:r>
            <a:r>
              <a:rPr altLang="en-GB" sz="2800" lang="en-US">
                <a:solidFill>
                  <a:srgbClr val="000000"/>
                </a:solidFill>
              </a:rPr>
              <a:t>lo</a:t>
            </a:r>
            <a:r>
              <a:rPr altLang="en-GB" sz="2800" lang="en-US">
                <a:solidFill>
                  <a:srgbClr val="000000"/>
                </a:solidFill>
              </a:rPr>
              <a:t>ye</a:t>
            </a:r>
            <a:r>
              <a:rPr altLang="en-GB" sz="2800" lang="en-US">
                <a:solidFill>
                  <a:srgbClr val="000000"/>
                </a:solidFill>
              </a:rPr>
              <a:t>es</a:t>
            </a:r>
            <a:r>
              <a:rPr altLang="en-GB" sz="2800" lang="en-US">
                <a:solidFill>
                  <a:srgbClr val="000000"/>
                </a:solidFill>
              </a:rPr>
              <a:t> lead</a:t>
            </a:r>
            <a:r>
              <a:rPr altLang="en-GB" sz="2800" lang="en-US">
                <a:solidFill>
                  <a:srgbClr val="000000"/>
                </a:solidFill>
              </a:rPr>
              <a:t>ing</a:t>
            </a:r>
            <a:r>
              <a:rPr altLang="en-GB" sz="2800" lang="en-US">
                <a:solidFill>
                  <a:srgbClr val="000000"/>
                </a:solidFill>
              </a:rPr>
              <a:t> to a gradua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increasing overall performance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recognising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ing 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ngth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providing Ta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support</a:t>
            </a:r>
            <a:r>
              <a:rPr altLang="en-GB" sz="2800" lang="en-US">
                <a:solidFill>
                  <a:srgbClr val="000000"/>
                </a:solidFill>
              </a:rPr>
              <a:t> and</a:t>
            </a:r>
            <a:r>
              <a:rPr altLang="en-GB" sz="2800" lang="en-US">
                <a:solidFill>
                  <a:srgbClr val="000000"/>
                </a:solidFill>
              </a:rPr>
              <a:t> resour</a:t>
            </a:r>
            <a:r>
              <a:rPr altLang="en-GB" sz="2800" lang="en-US">
                <a:solidFill>
                  <a:srgbClr val="000000"/>
                </a:solidFill>
              </a:rPr>
              <a:t>ce</a:t>
            </a:r>
            <a:r>
              <a:rPr altLang="en-GB" sz="2800" lang="en-US">
                <a:solidFill>
                  <a:srgbClr val="000000"/>
                </a:solidFill>
              </a:rPr>
              <a:t> and</a:t>
            </a:r>
            <a:r>
              <a:rPr altLang="en-GB" sz="2800" lang="en-US">
                <a:solidFill>
                  <a:srgbClr val="000000"/>
                </a:solidFill>
              </a:rPr>
              <a:t> fo</a:t>
            </a:r>
            <a:r>
              <a:rPr altLang="en-GB" sz="2800" lang="en-US">
                <a:solidFill>
                  <a:srgbClr val="000000"/>
                </a:solidFill>
              </a:rPr>
              <a:t>ster</a:t>
            </a:r>
            <a:r>
              <a:rPr altLang="en-GB" sz="2800" lang="en-US">
                <a:solidFill>
                  <a:srgbClr val="000000"/>
                </a:solidFill>
              </a:rPr>
              <a:t>ing</a:t>
            </a:r>
            <a:r>
              <a:rPr altLang="en-GB" sz="2800" lang="en-US">
                <a:solidFill>
                  <a:srgbClr val="000000"/>
                </a:solidFill>
              </a:rPr>
              <a:t> have</a:t>
            </a:r>
            <a:r>
              <a:rPr altLang="en-GB" sz="2800" lang="en-US">
                <a:solidFill>
                  <a:srgbClr val="000000"/>
                </a:solidFill>
              </a:rPr>
              <a:t> grow</a:t>
            </a:r>
            <a:r>
              <a:rPr altLang="en-GB" sz="2800" lang="en-US">
                <a:solidFill>
                  <a:srgbClr val="000000"/>
                </a:solidFill>
              </a:rPr>
              <a:t>th</a:t>
            </a:r>
            <a:r>
              <a:rPr altLang="en-GB" sz="2800" lang="en-US">
                <a:solidFill>
                  <a:srgbClr val="000000"/>
                </a:solidFill>
              </a:rPr>
              <a:t> or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en</a:t>
            </a:r>
            <a:r>
              <a:rPr altLang="en-GB" sz="2800" lang="en-US">
                <a:solidFill>
                  <a:srgbClr val="000000"/>
                </a:solidFill>
              </a:rPr>
              <a:t>ted</a:t>
            </a:r>
            <a:r>
              <a:rPr altLang="en-GB" sz="2800" lang="en-US">
                <a:solidFill>
                  <a:srgbClr val="000000"/>
                </a:solidFill>
              </a:rPr>
              <a:t> culture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 organisation can unlock the</a:t>
            </a:r>
            <a:r>
              <a:rPr altLang="en-GB" sz="2800" lang="en-US">
                <a:solidFill>
                  <a:srgbClr val="000000"/>
                </a:solidFill>
              </a:rPr>
              <a:t> full</a:t>
            </a:r>
            <a:r>
              <a:rPr altLang="en-GB" sz="2800" lang="en-US">
                <a:solidFill>
                  <a:srgbClr val="000000"/>
                </a:solidFill>
              </a:rPr>
              <a:t> potential</a:t>
            </a:r>
            <a:r>
              <a:rPr altLang="en-GB" sz="2800" lang="en-US">
                <a:solidFill>
                  <a:srgbClr val="000000"/>
                </a:solidFill>
              </a:rPr>
              <a:t> of</a:t>
            </a:r>
            <a:r>
              <a:rPr altLang="en-GB" sz="2800" lang="en-US">
                <a:solidFill>
                  <a:srgbClr val="000000"/>
                </a:solidFill>
              </a:rPr>
              <a:t> dar</a:t>
            </a:r>
            <a:r>
              <a:rPr altLang="en-GB" sz="2800" lang="en-US">
                <a:solidFill>
                  <a:srgbClr val="000000"/>
                </a:solidFill>
              </a:rPr>
              <a:t>k work</a:t>
            </a:r>
            <a:r>
              <a:rPr altLang="en-GB" sz="2800" lang="en-US">
                <a:solidFill>
                  <a:srgbClr val="000000"/>
                </a:solidFill>
              </a:rPr>
              <a:t> force</a:t>
            </a:r>
            <a:r>
              <a:rPr altLang="en-GB" sz="2800" lang="en-US">
                <a:solidFill>
                  <a:srgbClr val="000000"/>
                </a:solidFill>
              </a:rPr>
              <a:t> and</a:t>
            </a:r>
            <a:r>
              <a:rPr altLang="en-GB" sz="2800" lang="en-US">
                <a:solidFill>
                  <a:srgbClr val="000000"/>
                </a:solidFill>
              </a:rPr>
              <a:t> dry</a:t>
            </a:r>
            <a:r>
              <a:rPr altLang="en-GB" sz="2800" lang="en-US">
                <a:solidFill>
                  <a:srgbClr val="000000"/>
                </a:solidFill>
              </a:rPr>
              <a:t> sus</a:t>
            </a:r>
            <a:r>
              <a:rPr altLang="en-GB" sz="2800" lang="en-US">
                <a:solidFill>
                  <a:srgbClr val="000000"/>
                </a:solidFill>
              </a:rPr>
              <a:t>ta</a:t>
            </a:r>
            <a:r>
              <a:rPr altLang="en-GB" sz="2800" lang="en-US">
                <a:solidFill>
                  <a:srgbClr val="000000"/>
                </a:solidFill>
              </a:rPr>
              <a:t>ine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imp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ove</a:t>
            </a:r>
            <a:r>
              <a:rPr altLang="en-GB" sz="2800" lang="en-US">
                <a:solidFill>
                  <a:srgbClr val="000000"/>
                </a:solidFill>
              </a:rPr>
              <a:t>ment</a:t>
            </a:r>
            <a:r>
              <a:rPr altLang="en-GB" sz="2800" lang="en-US">
                <a:solidFill>
                  <a:srgbClr val="000000"/>
                </a:solidFill>
              </a:rPr>
              <a:t> in</a:t>
            </a:r>
            <a:r>
              <a:rPr altLang="en-GB" sz="2800" lang="en-US">
                <a:solidFill>
                  <a:srgbClr val="000000"/>
                </a:solidFill>
              </a:rPr>
              <a:t> per</a:t>
            </a:r>
            <a:r>
              <a:rPr altLang="en-GB" sz="2800" lang="en-US">
                <a:solidFill>
                  <a:srgbClr val="000000"/>
                </a:solidFill>
              </a:rPr>
              <a:t>for</a:t>
            </a:r>
            <a:r>
              <a:rPr altLang="en-GB" sz="2800" lang="en-US">
                <a:solidFill>
                  <a:srgbClr val="000000"/>
                </a:solidFill>
              </a:rPr>
              <a:t>man</a:t>
            </a:r>
            <a:r>
              <a:rPr altLang="en-GB" sz="2800" lang="en-US">
                <a:solidFill>
                  <a:srgbClr val="000000"/>
                </a:solidFill>
              </a:rPr>
              <a:t>ce</a:t>
            </a:r>
            <a:r>
              <a:rPr altLang="en-GB" sz="2800" lang="en-US">
                <a:solidFill>
                  <a:srgbClr val="000000"/>
                </a:solidFill>
              </a:rPr>
              <a:t> out</a:t>
            </a:r>
            <a:r>
              <a:rPr altLang="en-GB" sz="2800" lang="en-US">
                <a:solidFill>
                  <a:srgbClr val="000000"/>
                </a:solidFill>
              </a:rPr>
              <a:t>com</a:t>
            </a:r>
            <a:r>
              <a:rPr altLang="en-GB" sz="2800" lang="en-US">
                <a:solidFill>
                  <a:srgbClr val="000000"/>
                </a:solidFill>
              </a:rPr>
              <a:t>es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993300"/>
                </a:solidFill>
              </a:rPr>
              <a:t>T</a:t>
            </a:r>
            <a:r>
              <a:rPr altLang="en-GB" sz="2800" lang="en-US">
                <a:solidFill>
                  <a:srgbClr val="993300"/>
                </a:solidFill>
              </a:rPr>
              <a:t>H</a:t>
            </a:r>
            <a:r>
              <a:rPr altLang="en-GB" sz="2800" lang="en-US">
                <a:solidFill>
                  <a:srgbClr val="993300"/>
                </a:solidFill>
              </a:rPr>
              <a:t>A</a:t>
            </a:r>
            <a:r>
              <a:rPr altLang="en-GB" sz="2800" lang="en-US">
                <a:solidFill>
                  <a:srgbClr val="993300"/>
                </a:solidFill>
              </a:rPr>
              <a:t>N</a:t>
            </a:r>
            <a:r>
              <a:rPr altLang="en-GB" sz="2800" lang="en-US">
                <a:solidFill>
                  <a:srgbClr val="993300"/>
                </a:solidFill>
              </a:rPr>
              <a:t>K</a:t>
            </a:r>
            <a:r>
              <a:rPr altLang="en-GB" sz="2800" lang="en-US">
                <a:solidFill>
                  <a:srgbClr val="993300"/>
                </a:solidFill>
              </a:rPr>
              <a:t> </a:t>
            </a:r>
            <a:r>
              <a:rPr altLang="en-GB" sz="2800" lang="en-US">
                <a:solidFill>
                  <a:srgbClr val="993300"/>
                </a:solidFill>
              </a:rPr>
              <a:t>Y</a:t>
            </a:r>
            <a:r>
              <a:rPr altLang="en-GB" sz="2800" lang="en-US">
                <a:solidFill>
                  <a:srgbClr val="993300"/>
                </a:solidFill>
              </a:rPr>
              <a:t>O</a:t>
            </a:r>
            <a:r>
              <a:rPr altLang="en-GB" sz="2800" lang="en-US">
                <a:solidFill>
                  <a:srgbClr val="993300"/>
                </a:solidFill>
              </a:rPr>
              <a:t>U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2160269" y="1814286"/>
            <a:ext cx="5020255" cy="1325880"/>
          </a:xfrm>
        </p:spPr>
        <p:txBody>
          <a:bodyPr/>
          <a:p>
            <a:r>
              <a:rPr dirty="0" lang="en-US"/>
              <a:t>PROJECT TITLE 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idx="1"/>
          </p:nvPr>
        </p:nvSpPr>
        <p:spPr>
          <a:xfrm>
            <a:off x="3747408" y="3005484"/>
            <a:ext cx="5589270" cy="4679830"/>
          </a:xfrm>
        </p:spPr>
        <p:txBody>
          <a:bodyPr>
            <a:normAutofit/>
          </a:bodyPr>
          <a:p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914400" y="914399"/>
            <a:ext cx="10360152" cy="4572001"/>
          </a:xfrm>
        </p:spPr>
        <p:txBody>
          <a:bodyPr/>
          <a:p>
            <a:r>
              <a:rPr dirty="0" lang="en-US"/>
              <a:t>AGENDA</a:t>
            </a:r>
            <a:br>
              <a:rPr dirty="0" lang="en-US"/>
            </a:br>
            <a:r>
              <a:rPr dirty="0" lang="en-US"/>
              <a:t>                 1. Problem statement </a:t>
            </a:r>
            <a:br>
              <a:rPr dirty="0" lang="en-US"/>
            </a:br>
            <a:r>
              <a:rPr dirty="0" lang="en-US"/>
              <a:t>                 2. Project overview</a:t>
            </a:r>
            <a:br>
              <a:rPr dirty="0" lang="en-US"/>
            </a:br>
            <a:r>
              <a:rPr dirty="0" lang="en-US"/>
              <a:t>                 3.End users</a:t>
            </a:r>
            <a:br>
              <a:rPr dirty="0" lang="en-US"/>
            </a:br>
            <a:r>
              <a:rPr dirty="0" lang="en-US"/>
              <a:t>                 4.Our solution and proposition</a:t>
            </a:r>
            <a:br>
              <a:rPr dirty="0" lang="en-US"/>
            </a:br>
            <a:r>
              <a:rPr dirty="0" lang="en-US"/>
              <a:t>                 5. Dataset Description   </a:t>
            </a:r>
            <a:br>
              <a:rPr dirty="0" lang="en-US"/>
            </a:br>
            <a:r>
              <a:rPr dirty="0" lang="en-US"/>
              <a:t>                 6.Modelling approach </a:t>
            </a:r>
            <a:br>
              <a:rPr dirty="0" lang="en-US"/>
            </a:br>
            <a:r>
              <a:rPr dirty="0" lang="en-US"/>
              <a:t>                 7.Results and discussion </a:t>
            </a:r>
            <a:br>
              <a:rPr dirty="0" lang="en-US"/>
            </a:br>
            <a:r>
              <a:rPr dirty="0" lang="en-US"/>
              <a:t>                 8.Conclusion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2"/>
          <p:cNvSpPr>
            <a:spLocks noGrp="1"/>
          </p:cNvSpPr>
          <p:nvPr>
            <p:ph type="title"/>
          </p:nvPr>
        </p:nvSpPr>
        <p:spPr>
          <a:xfrm>
            <a:off x="646176" y="274900"/>
            <a:ext cx="5449824" cy="1451429"/>
          </a:xfrm>
        </p:spPr>
        <p:txBody>
          <a:bodyPr anchor="b"/>
          <a:p>
            <a:r>
              <a:rPr dirty="0" lang="en-US"/>
              <a:t>PROBLEM STATEMENT</a:t>
            </a:r>
          </a:p>
        </p:txBody>
      </p:sp>
      <p:sp>
        <p:nvSpPr>
          <p:cNvPr id="1048621" name="Content Placeholder 10"/>
          <p:cNvSpPr>
            <a:spLocks noGrp="1"/>
          </p:cNvSpPr>
          <p:nvPr>
            <p:ph idx="10"/>
          </p:nvPr>
        </p:nvSpPr>
        <p:spPr>
          <a:xfrm>
            <a:off x="2231430" y="1858555"/>
            <a:ext cx="7729139" cy="3860074"/>
          </a:xfrm>
        </p:spPr>
        <p:txBody>
          <a:bodyPr/>
          <a:p>
            <a:r>
              <a:rPr dirty="0" sz="3200" lang="en-US">
                <a:latin typeface="Aptos" panose="020B0004020202020204" pitchFamily="34" charset="0"/>
              </a:rPr>
              <a:t>1.How can we develop an effective training program to enhance employee skills and knowledge, leading to better job performance?</a:t>
            </a:r>
          </a:p>
          <a:p>
            <a:r>
              <a:rPr dirty="0" sz="3200" lang="en-US">
                <a:latin typeface="Aptos" panose="020B0004020202020204" pitchFamily="34" charset="0"/>
              </a:rPr>
              <a:t>2. What are the root causes of high employee turnover, and what strategies can we implement to retain top talent?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OVERVIEW</a:t>
            </a:r>
          </a:p>
        </p:txBody>
      </p:sp>
      <p:sp>
        <p:nvSpPr>
          <p:cNvPr id="1048626" name="Content Placeholder 7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8636000" cy="3356576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3200" lang="en-US"/>
              <a:t>TO ANALYSE AND EVALUATE EMPLOYEE PERFORMANCE IDENTIFY AREAS OF STRENGTH AND IMPROVEMENT AND PROVIDE INSIGHTS FOR INFORMED DECISION MAKING </a:t>
            </a:r>
          </a:p>
        </p:txBody>
      </p:sp>
      <p:sp>
        <p:nvSpPr>
          <p:cNvPr id="1048627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58FB4751-880F-D840-AAA9-3A15815CC996}" type="slidenum">
              <a:rPr lang="en-US" smtClean="0"/>
              <a:t>5</a:t>
            </a:fld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p>
            <a:r>
              <a:rPr dirty="0" lang="en-US"/>
              <a:t>WHO ARE THE END USERS?</a:t>
            </a:r>
            <a:br>
              <a:rPr dirty="0" lang="en-US"/>
            </a:br>
            <a:br>
              <a:rPr dirty="0" lang="en-US"/>
            </a:br>
            <a:endParaRPr dirty="0" lang="en-US"/>
          </a:p>
        </p:txBody>
      </p:sp>
      <p:sp>
        <p:nvSpPr>
          <p:cNvPr id="104863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041114" y="3091543"/>
            <a:ext cx="8109772" cy="3379108"/>
          </a:xfrm>
        </p:spPr>
        <p:txBody>
          <a:bodyPr>
            <a:normAutofit/>
          </a:bodyPr>
          <a:p>
            <a:r>
              <a:rPr b="1" dirty="0" sz="4800" lang="en-US"/>
              <a:t>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p>
            <a:fld id="{58FB4751-880F-D840-AAA9-3A15815CC996}" type="slidenum">
              <a:rPr lang="en-US" smtClean="0"/>
              <a:t>7</a:t>
            </a:fld>
            <a:endParaRPr dirty="0" lang="en-US"/>
          </a:p>
        </p:txBody>
      </p:sp>
      <p:sp>
        <p:nvSpPr>
          <p:cNvPr id="1048648" name=""/>
          <p:cNvSpPr txBox="1"/>
          <p:nvPr/>
        </p:nvSpPr>
        <p:spPr>
          <a:xfrm>
            <a:off x="1326687" y="314495"/>
            <a:ext cx="7639552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993300"/>
                </a:solidFill>
              </a:rPr>
              <a:t>O</a:t>
            </a:r>
            <a:r>
              <a:rPr altLang="en-GB" sz="2800" lang="en-US">
                <a:solidFill>
                  <a:srgbClr val="993300"/>
                </a:solidFill>
              </a:rPr>
              <a:t>U</a:t>
            </a:r>
            <a:r>
              <a:rPr altLang="en-GB" sz="2800" lang="en-US">
                <a:solidFill>
                  <a:srgbClr val="993300"/>
                </a:solidFill>
              </a:rPr>
              <a:t>R</a:t>
            </a:r>
            <a:r>
              <a:rPr altLang="en-GB" sz="2800" lang="en-US">
                <a:solidFill>
                  <a:srgbClr val="993300"/>
                </a:solidFill>
              </a:rPr>
              <a:t> </a:t>
            </a:r>
            <a:r>
              <a:rPr altLang="en-GB" sz="2800" lang="en-US">
                <a:solidFill>
                  <a:srgbClr val="993300"/>
                </a:solidFill>
              </a:rPr>
              <a:t>S</a:t>
            </a:r>
            <a:r>
              <a:rPr altLang="en-GB" sz="2800" lang="en-US">
                <a:solidFill>
                  <a:srgbClr val="993300"/>
                </a:solidFill>
              </a:rPr>
              <a:t>O</a:t>
            </a:r>
            <a:r>
              <a:rPr altLang="en-GB" sz="2800" lang="en-US">
                <a:solidFill>
                  <a:srgbClr val="993300"/>
                </a:solidFill>
              </a:rPr>
              <a:t>L</a:t>
            </a:r>
            <a:r>
              <a:rPr altLang="en-GB" sz="2800" lang="en-US">
                <a:solidFill>
                  <a:srgbClr val="993300"/>
                </a:solidFill>
              </a:rPr>
              <a:t>U</a:t>
            </a:r>
            <a:r>
              <a:rPr altLang="en-GB" sz="2800" lang="en-US">
                <a:solidFill>
                  <a:srgbClr val="993300"/>
                </a:solidFill>
              </a:rPr>
              <a:t>TION </a:t>
            </a:r>
            <a:r>
              <a:rPr altLang="en-GB" sz="2800" lang="en-US">
                <a:solidFill>
                  <a:srgbClr val="993300"/>
                </a:solidFill>
              </a:rPr>
              <a:t>AND </a:t>
            </a:r>
            <a:r>
              <a:rPr altLang="en-GB" sz="2800" lang="en-US">
                <a:solidFill>
                  <a:srgbClr val="993300"/>
                </a:solidFill>
              </a:rPr>
              <a:t>ITS </a:t>
            </a:r>
            <a:r>
              <a:rPr altLang="en-GB" sz="2800" lang="en-US">
                <a:solidFill>
                  <a:srgbClr val="993300"/>
                </a:solidFill>
              </a:rPr>
              <a:t>VALUE </a:t>
            </a:r>
            <a:r>
              <a:rPr altLang="en-GB" sz="2800" lang="en-US">
                <a:solidFill>
                  <a:srgbClr val="993300"/>
                </a:solidFill>
              </a:rPr>
              <a:t>PROPOSITION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1055135" y="1648220"/>
            <a:ext cx="9261448" cy="34442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(</a:t>
            </a:r>
            <a:r>
              <a:rPr altLang="en-GB" sz="2800" lang="en-US">
                <a:solidFill>
                  <a:srgbClr val="000000"/>
                </a:solidFill>
              </a:rPr>
              <a:t>Z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&lt;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5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Z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&lt;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'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Z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&lt;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3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)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calcula</a:t>
            </a:r>
            <a:r>
              <a:rPr altLang="en-GB" sz="2800" lang="en-US">
                <a:solidFill>
                  <a:srgbClr val="000000"/>
                </a:solidFill>
              </a:rPr>
              <a:t>te</a:t>
            </a:r>
            <a:r>
              <a:rPr altLang="en-GB" sz="2800" lang="en-US">
                <a:solidFill>
                  <a:srgbClr val="000000"/>
                </a:solidFill>
              </a:rPr>
              <a:t> emp</a:t>
            </a:r>
            <a:r>
              <a:rPr altLang="en-GB" sz="2800" lang="en-US">
                <a:solidFill>
                  <a:srgbClr val="000000"/>
                </a:solidFill>
              </a:rPr>
              <a:t>lo</a:t>
            </a:r>
            <a:r>
              <a:rPr altLang="en-GB" sz="2800" lang="en-US">
                <a:solidFill>
                  <a:srgbClr val="000000"/>
                </a:solidFill>
              </a:rPr>
              <a:t>yee</a:t>
            </a:r>
            <a:r>
              <a:rPr altLang="en-GB" sz="2800" lang="en-US">
                <a:solidFill>
                  <a:srgbClr val="000000"/>
                </a:solidFill>
              </a:rPr>
              <a:t> per</a:t>
            </a:r>
            <a:r>
              <a:rPr altLang="en-GB" sz="2800" lang="en-US">
                <a:solidFill>
                  <a:srgbClr val="000000"/>
                </a:solidFill>
              </a:rPr>
              <a:t>for</a:t>
            </a:r>
            <a:r>
              <a:rPr altLang="en-GB" sz="2800" lang="en-US">
                <a:solidFill>
                  <a:srgbClr val="000000"/>
                </a:solidFill>
              </a:rPr>
              <a:t>man</a:t>
            </a:r>
            <a:r>
              <a:rPr altLang="en-GB" sz="2800" lang="en-US">
                <a:solidFill>
                  <a:srgbClr val="000000"/>
                </a:solidFill>
              </a:rPr>
              <a:t>ce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Pivot</a:t>
            </a:r>
            <a:r>
              <a:rPr altLang="en-GB" sz="2800" lang="en-US">
                <a:solidFill>
                  <a:srgbClr val="000000"/>
                </a:solidFill>
              </a:rPr>
              <a:t> table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summary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Graph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data</a:t>
            </a:r>
            <a:r>
              <a:rPr altLang="en-GB" sz="2800" lang="en-US">
                <a:solidFill>
                  <a:srgbClr val="000000"/>
                </a:solidFill>
              </a:rPr>
              <a:t> vis</a:t>
            </a:r>
            <a:r>
              <a:rPr altLang="en-GB" sz="2800" lang="en-US">
                <a:solidFill>
                  <a:srgbClr val="000000"/>
                </a:solidFill>
              </a:rPr>
              <a:t>ual</a:t>
            </a:r>
            <a:r>
              <a:rPr altLang="en-GB" sz="2800" lang="en-US">
                <a:solidFill>
                  <a:srgbClr val="000000"/>
                </a:solidFill>
              </a:rPr>
              <a:t>isation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Con</a:t>
            </a:r>
            <a:r>
              <a:rPr altLang="en-GB" sz="2800" lang="en-US">
                <a:solidFill>
                  <a:srgbClr val="000000"/>
                </a:solidFill>
              </a:rPr>
              <a:t>di</a:t>
            </a:r>
            <a:r>
              <a:rPr altLang="en-GB" sz="2800" lang="en-US">
                <a:solidFill>
                  <a:srgbClr val="000000"/>
                </a:solidFill>
              </a:rPr>
              <a:t>tional</a:t>
            </a:r>
            <a:r>
              <a:rPr altLang="en-GB" sz="2800" lang="en-US">
                <a:solidFill>
                  <a:srgbClr val="000000"/>
                </a:solidFill>
              </a:rPr>
              <a:t> for</a:t>
            </a:r>
            <a:r>
              <a:rPr altLang="en-GB" sz="2800" lang="en-US">
                <a:solidFill>
                  <a:srgbClr val="000000"/>
                </a:solidFill>
              </a:rPr>
              <a:t>mat</a:t>
            </a:r>
            <a:r>
              <a:rPr altLang="en-GB" sz="2800" lang="en-US">
                <a:solidFill>
                  <a:srgbClr val="000000"/>
                </a:solidFill>
              </a:rPr>
              <a:t>ting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find</a:t>
            </a:r>
            <a:r>
              <a:rPr altLang="en-GB" sz="2800" lang="en-US">
                <a:solidFill>
                  <a:srgbClr val="000000"/>
                </a:solidFill>
              </a:rPr>
              <a:t>ing</a:t>
            </a:r>
            <a:r>
              <a:rPr altLang="en-GB" sz="2800" lang="en-US">
                <a:solidFill>
                  <a:srgbClr val="000000"/>
                </a:solidFill>
              </a:rPr>
              <a:t> blan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Fil</a:t>
            </a:r>
            <a:r>
              <a:rPr altLang="en-GB" sz="2800" lang="en-US">
                <a:solidFill>
                  <a:srgbClr val="000000"/>
                </a:solidFill>
              </a:rPr>
              <a:t>ter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rem</a:t>
            </a:r>
            <a:r>
              <a:rPr altLang="en-GB" sz="2800" lang="en-US">
                <a:solidFill>
                  <a:srgbClr val="000000"/>
                </a:solidFill>
              </a:rPr>
              <a:t>ov</a:t>
            </a:r>
            <a:r>
              <a:rPr altLang="en-GB" sz="2800" lang="en-US">
                <a:solidFill>
                  <a:srgbClr val="000000"/>
                </a:solidFill>
              </a:rPr>
              <a:t>ing</a:t>
            </a:r>
            <a:r>
              <a:rPr altLang="en-GB" sz="2800" lang="en-US">
                <a:solidFill>
                  <a:srgbClr val="000000"/>
                </a:solidFill>
              </a:rPr>
              <a:t> missing valu</a:t>
            </a:r>
            <a:r>
              <a:rPr altLang="en-GB" sz="2800" lang="en-US">
                <a:solidFill>
                  <a:srgbClr val="000000"/>
                </a:solidFill>
              </a:rPr>
              <a:t>es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p>
            <a:fld id="{58FB4751-880F-D840-AAA9-3A15815CC996}" type="slidenum">
              <a:rPr lang="en-US" smtClean="0"/>
              <a:t>8</a:t>
            </a:fld>
            <a:endParaRPr dirty="0" lang="en-US"/>
          </a:p>
        </p:txBody>
      </p:sp>
      <p:sp>
        <p:nvSpPr>
          <p:cNvPr id="1048660" name=""/>
          <p:cNvSpPr txBox="1"/>
          <p:nvPr/>
        </p:nvSpPr>
        <p:spPr>
          <a:xfrm>
            <a:off x="2904622" y="247786"/>
            <a:ext cx="5013490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993300"/>
                </a:solidFill>
              </a:rPr>
              <a:t>D</a:t>
            </a:r>
            <a:r>
              <a:rPr altLang="en-GB" sz="2800" lang="en-US">
                <a:solidFill>
                  <a:srgbClr val="993300"/>
                </a:solidFill>
              </a:rPr>
              <a:t>a</a:t>
            </a:r>
            <a:r>
              <a:rPr altLang="en-GB" sz="2800" lang="en-US">
                <a:solidFill>
                  <a:srgbClr val="993300"/>
                </a:solidFill>
              </a:rPr>
              <a:t>ta</a:t>
            </a:r>
            <a:r>
              <a:rPr altLang="en-GB" sz="2800" lang="en-US">
                <a:solidFill>
                  <a:srgbClr val="993300"/>
                </a:solidFill>
              </a:rPr>
              <a:t>s</a:t>
            </a:r>
            <a:r>
              <a:rPr altLang="en-GB" sz="2800" lang="en-US">
                <a:solidFill>
                  <a:srgbClr val="993300"/>
                </a:solidFill>
              </a:rPr>
              <a:t>e</a:t>
            </a:r>
            <a:r>
              <a:rPr altLang="en-GB" sz="2800" lang="en-US">
                <a:solidFill>
                  <a:srgbClr val="993300"/>
                </a:solidFill>
              </a:rPr>
              <a:t>t</a:t>
            </a:r>
            <a:r>
              <a:rPr altLang="en-GB" sz="2800" lang="en-US">
                <a:solidFill>
                  <a:srgbClr val="993300"/>
                </a:solidFill>
              </a:rPr>
              <a:t> </a:t>
            </a:r>
            <a:r>
              <a:rPr altLang="en-GB" sz="2800" lang="en-US">
                <a:solidFill>
                  <a:srgbClr val="993300"/>
                </a:solidFill>
              </a:rPr>
              <a:t>d</a:t>
            </a:r>
            <a:r>
              <a:rPr altLang="en-GB" sz="2800" lang="en-US">
                <a:solidFill>
                  <a:srgbClr val="993300"/>
                </a:solidFill>
              </a:rPr>
              <a:t>e</a:t>
            </a:r>
            <a:r>
              <a:rPr altLang="en-GB" sz="2800" lang="en-US">
                <a:solidFill>
                  <a:srgbClr val="993300"/>
                </a:solidFill>
              </a:rPr>
              <a:t>s</a:t>
            </a:r>
            <a:r>
              <a:rPr altLang="en-GB" sz="2800" lang="en-US">
                <a:solidFill>
                  <a:srgbClr val="993300"/>
                </a:solidFill>
              </a:rPr>
              <a:t>c</a:t>
            </a:r>
            <a:r>
              <a:rPr altLang="en-GB" sz="2800" lang="en-US">
                <a:solidFill>
                  <a:srgbClr val="993300"/>
                </a:solidFill>
              </a:rPr>
              <a:t>r</a:t>
            </a:r>
            <a:r>
              <a:rPr altLang="en-GB" sz="2800" lang="en-US">
                <a:solidFill>
                  <a:srgbClr val="993300"/>
                </a:solidFill>
              </a:rPr>
              <a:t>iption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3689310" y="1674890"/>
            <a:ext cx="5908795" cy="38633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data</a:t>
            </a:r>
            <a:r>
              <a:rPr altLang="en-GB" sz="2800" lang="en-US">
                <a:solidFill>
                  <a:srgbClr val="000000"/>
                </a:solidFill>
              </a:rPr>
              <a:t> set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le</a:t>
            </a:r>
            <a:r>
              <a:rPr altLang="en-GB" sz="2800" lang="en-US">
                <a:solidFill>
                  <a:srgbClr val="000000"/>
                </a:solidFill>
              </a:rPr>
              <a:t>.com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Emp</a:t>
            </a:r>
            <a:r>
              <a:rPr altLang="en-GB" sz="2800" lang="en-US">
                <a:solidFill>
                  <a:srgbClr val="000000"/>
                </a:solidFill>
              </a:rPr>
              <a:t>lo</a:t>
            </a:r>
            <a:r>
              <a:rPr altLang="en-GB" sz="2800" lang="en-US">
                <a:solidFill>
                  <a:srgbClr val="000000"/>
                </a:solidFill>
              </a:rPr>
              <a:t>ye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ID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n</a:t>
            </a:r>
            <a:r>
              <a:rPr altLang="en-GB" sz="2800" lang="en-US">
                <a:solidFill>
                  <a:srgbClr val="000000"/>
                </a:solidFill>
              </a:rPr>
              <a:t>um</a:t>
            </a:r>
            <a:r>
              <a:rPr altLang="en-GB" sz="2800" lang="en-US">
                <a:solidFill>
                  <a:srgbClr val="000000"/>
                </a:solidFill>
              </a:rPr>
              <a:t>er</a:t>
            </a:r>
            <a:r>
              <a:rPr altLang="en-GB" sz="2800" lang="en-US">
                <a:solidFill>
                  <a:srgbClr val="000000"/>
                </a:solidFill>
              </a:rPr>
              <a:t>ical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3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Name</a:t>
            </a:r>
            <a:r>
              <a:rPr altLang="en-GB" sz="2800" lang="en-US">
                <a:solidFill>
                  <a:srgbClr val="000000"/>
                </a:solidFill>
              </a:rPr>
              <a:t>-</a:t>
            </a:r>
            <a:r>
              <a:rPr altLang="en-GB" sz="2800" lang="en-US">
                <a:solidFill>
                  <a:srgbClr val="000000"/>
                </a:solidFill>
              </a:rPr>
              <a:t> text</a:t>
            </a:r>
            <a:r>
              <a:rPr altLang="en-GB" sz="2800" lang="en-US">
                <a:solidFill>
                  <a:srgbClr val="000000"/>
                </a:solidFill>
              </a:rPr>
              <a:t> f</a:t>
            </a:r>
            <a:r>
              <a:rPr altLang="en-GB" sz="2800" lang="en-US">
                <a:solidFill>
                  <a:srgbClr val="000000"/>
                </a:solidFill>
              </a:rPr>
              <a:t>orm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Business</a:t>
            </a:r>
            <a:r>
              <a:rPr altLang="en-GB" sz="2800" lang="en-US">
                <a:solidFill>
                  <a:srgbClr val="000000"/>
                </a:solidFill>
              </a:rPr>
              <a:t> unit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5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Gender</a:t>
            </a:r>
            <a:r>
              <a:rPr altLang="en-GB" sz="2800" lang="en-US">
                <a:solidFill>
                  <a:srgbClr val="000000"/>
                </a:solidFill>
              </a:rPr>
              <a:t> code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6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Per</a:t>
            </a:r>
            <a:r>
              <a:rPr altLang="en-GB" sz="2800" lang="en-US">
                <a:solidFill>
                  <a:srgbClr val="000000"/>
                </a:solidFill>
              </a:rPr>
              <a:t>for</a:t>
            </a:r>
            <a:r>
              <a:rPr altLang="en-GB" sz="2800" lang="en-US">
                <a:solidFill>
                  <a:srgbClr val="000000"/>
                </a:solidFill>
              </a:rPr>
              <a:t>man</a:t>
            </a:r>
            <a:r>
              <a:rPr altLang="en-GB" sz="2800" lang="en-US">
                <a:solidFill>
                  <a:srgbClr val="000000"/>
                </a:solidFill>
              </a:rPr>
              <a:t>ce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co</a:t>
            </a:r>
            <a:r>
              <a:rPr altLang="en-GB" sz="2800" lang="en-US">
                <a:solidFill>
                  <a:srgbClr val="000000"/>
                </a:solidFill>
              </a:rPr>
              <a:t>re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7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Current</a:t>
            </a:r>
            <a:r>
              <a:rPr altLang="en-GB" sz="2800" lang="en-US">
                <a:solidFill>
                  <a:srgbClr val="000000"/>
                </a:solidFill>
              </a:rPr>
              <a:t> emp</a:t>
            </a:r>
            <a:r>
              <a:rPr altLang="en-GB" sz="2800" lang="en-US">
                <a:solidFill>
                  <a:srgbClr val="000000"/>
                </a:solidFill>
              </a:rPr>
              <a:t>lo</a:t>
            </a:r>
            <a:r>
              <a:rPr altLang="en-GB" sz="2800" lang="en-US">
                <a:solidFill>
                  <a:srgbClr val="000000"/>
                </a:solidFill>
              </a:rPr>
              <a:t>ye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ra</a:t>
            </a:r>
            <a:r>
              <a:rPr altLang="en-GB" sz="2800" lang="en-US">
                <a:solidFill>
                  <a:srgbClr val="000000"/>
                </a:solidFill>
              </a:rPr>
              <a:t>ting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Performance categ</a:t>
            </a:r>
            <a:r>
              <a:rPr altLang="en-GB" sz="2800" lang="en-US">
                <a:solidFill>
                  <a:srgbClr val="000000"/>
                </a:solidFill>
              </a:rPr>
              <a:t>ory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 txBox="1"/>
          <p:nvPr/>
        </p:nvSpPr>
        <p:spPr>
          <a:xfrm>
            <a:off x="2357702" y="426289"/>
            <a:ext cx="5304728" cy="5105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993300"/>
                </a:solidFill>
              </a:rPr>
              <a:t>T</a:t>
            </a:r>
            <a:r>
              <a:rPr altLang="en-GB" sz="2800" lang="en-US">
                <a:solidFill>
                  <a:srgbClr val="993300"/>
                </a:solidFill>
              </a:rPr>
              <a:t>h</a:t>
            </a:r>
            <a:r>
              <a:rPr altLang="en-GB" sz="2800" lang="en-US">
                <a:solidFill>
                  <a:srgbClr val="993300"/>
                </a:solidFill>
              </a:rPr>
              <a:t>e</a:t>
            </a:r>
            <a:r>
              <a:rPr altLang="en-GB" sz="2800" lang="en-US">
                <a:solidFill>
                  <a:srgbClr val="993300"/>
                </a:solidFill>
              </a:rPr>
              <a:t> </a:t>
            </a:r>
            <a:r>
              <a:rPr altLang="en-GB" sz="2800" lang="en-US">
                <a:solidFill>
                  <a:srgbClr val="993300"/>
                </a:solidFill>
              </a:rPr>
              <a:t>"</a:t>
            </a:r>
            <a:r>
              <a:rPr altLang="en-GB" sz="2800" lang="en-US">
                <a:solidFill>
                  <a:srgbClr val="993300"/>
                </a:solidFill>
              </a:rPr>
              <a:t>W</a:t>
            </a:r>
            <a:r>
              <a:rPr altLang="en-GB" sz="2800" lang="en-US">
                <a:solidFill>
                  <a:srgbClr val="993300"/>
                </a:solidFill>
              </a:rPr>
              <a:t>O</a:t>
            </a:r>
            <a:r>
              <a:rPr altLang="en-GB" sz="2800" lang="en-US">
                <a:solidFill>
                  <a:srgbClr val="993300"/>
                </a:solidFill>
              </a:rPr>
              <a:t>W</a:t>
            </a:r>
            <a:r>
              <a:rPr altLang="en-GB" sz="2800" lang="en-US">
                <a:solidFill>
                  <a:srgbClr val="993300"/>
                </a:solidFill>
              </a:rPr>
              <a:t>"</a:t>
            </a:r>
            <a:r>
              <a:rPr altLang="en-GB" sz="2800" lang="en-US">
                <a:solidFill>
                  <a:srgbClr val="993300"/>
                </a:solidFill>
              </a:rPr>
              <a:t> </a:t>
            </a:r>
            <a:r>
              <a:rPr altLang="en-GB" sz="2800" lang="en-US">
                <a:solidFill>
                  <a:srgbClr val="993300"/>
                </a:solidFill>
              </a:rPr>
              <a:t>i</a:t>
            </a:r>
            <a:r>
              <a:rPr altLang="en-GB" sz="2800" lang="en-US">
                <a:solidFill>
                  <a:srgbClr val="993300"/>
                </a:solidFill>
              </a:rPr>
              <a:t>n</a:t>
            </a:r>
            <a:r>
              <a:rPr altLang="en-GB" sz="2800" lang="en-US">
                <a:solidFill>
                  <a:srgbClr val="993300"/>
                </a:solidFill>
              </a:rPr>
              <a:t> </a:t>
            </a:r>
            <a:r>
              <a:rPr altLang="en-GB" sz="2800" lang="en-US">
                <a:solidFill>
                  <a:srgbClr val="993300"/>
                </a:solidFill>
              </a:rPr>
              <a:t>y</a:t>
            </a:r>
            <a:r>
              <a:rPr altLang="en-GB" sz="2800" lang="en-US">
                <a:solidFill>
                  <a:srgbClr val="993300"/>
                </a:solidFill>
              </a:rPr>
              <a:t>o</a:t>
            </a:r>
            <a:r>
              <a:rPr altLang="en-GB" sz="2800" lang="en-US">
                <a:solidFill>
                  <a:srgbClr val="993300"/>
                </a:solidFill>
              </a:rPr>
              <a:t>u</a:t>
            </a:r>
            <a:r>
              <a:rPr altLang="en-GB" sz="2800" lang="en-US">
                <a:solidFill>
                  <a:srgbClr val="993300"/>
                </a:solidFill>
              </a:rPr>
              <a:t>r</a:t>
            </a:r>
            <a:r>
              <a:rPr altLang="en-GB" sz="2800" lang="en-US">
                <a:solidFill>
                  <a:srgbClr val="993300"/>
                </a:solidFill>
              </a:rPr>
              <a:t> </a:t>
            </a:r>
            <a:r>
              <a:rPr altLang="en-GB" sz="2800" lang="en-US">
                <a:solidFill>
                  <a:srgbClr val="993300"/>
                </a:solidFill>
              </a:rPr>
              <a:t>solution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1778708" y="1488917"/>
            <a:ext cx="8336357" cy="21869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formance </a:t>
            </a:r>
            <a:r>
              <a:rPr altLang="en-GB" sz="2800" lang="en-US">
                <a:solidFill>
                  <a:srgbClr val="000000"/>
                </a:solidFill>
              </a:rPr>
              <a:t>category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(</a:t>
            </a:r>
            <a:r>
              <a:rPr altLang="en-GB" sz="2800" lang="en-US">
                <a:solidFill>
                  <a:srgbClr val="000000"/>
                </a:solidFill>
              </a:rPr>
              <a:t>Z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&lt;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5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Z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&gt;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Z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r>
              <a:rPr altLang="en-GB" sz="2800" lang="en-US">
                <a:solidFill>
                  <a:srgbClr val="000000"/>
                </a:solidFill>
              </a:rPr>
              <a:t>&gt;</a:t>
            </a:r>
            <a:r>
              <a:rPr altLang="en-GB" sz="2800" lang="en-US">
                <a:solidFill>
                  <a:srgbClr val="000000"/>
                </a:solidFill>
              </a:rPr>
              <a:t>=</a:t>
            </a:r>
            <a:r>
              <a:rPr altLang="en-GB" sz="2800" lang="en-US">
                <a:solidFill>
                  <a:srgbClr val="000000"/>
                </a:solidFill>
              </a:rPr>
              <a:t>3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,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"</a:t>
            </a:r>
            <a:r>
              <a:rPr altLang="en-GB" sz="28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Bhakya dharshini</dc:creator>
  <cp:lastModifiedBy>Bhakya dharshini</cp:lastModifiedBy>
  <dcterms:created xsi:type="dcterms:W3CDTF">2024-08-27T10:18:42Z</dcterms:created>
  <dcterms:modified xsi:type="dcterms:W3CDTF">2024-08-29T08:10:52Z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b1174515d4b14fac9a7f1887f674e944</vt:lpwstr>
  </property>
</Properties>
</file>