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4DA"/>
    <a:srgbClr val="FF6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3F67-B707-8979-476B-02C5D7359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E38E1-3DA5-4D6E-C293-63C7257D7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C9CA-BC25-AA3C-2768-3A7E824E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B6C0-2820-D328-6956-3380379A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2ACD-F373-DD6F-A122-68361731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6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FEFE-FABA-541F-62FA-F712B62D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DFC51-4043-FB34-0659-6BD60C96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309F-94DE-293D-E0E4-782EBA5A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87A13-706B-00C8-1CEB-199CFA5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84EE-2572-1BF3-3AE7-FC154CFD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00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2E86E-23F7-E0E1-6E81-8EF16FBF7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8EDE7-8DB5-7995-4B8E-2BD10DD7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4284B-BCE6-A5C8-7739-4DDA8C1C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5D59-ABA5-DF6F-A038-85B48D5A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C422-F6D2-24BE-04AD-F7371932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85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6FE3-DEDB-AC73-C45A-E22078E2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F0FB-0A48-6E86-5C82-0AB983325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833-DED5-263D-D4D7-2DD28FB0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03E5-B502-CE4D-946A-8C13C1DC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48BE9-5242-17AF-1046-FE491A2F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1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BEF3-33FC-AD9D-27C2-2638CDD4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40520-82AB-80D4-E037-5745B6378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8989-545D-8EA5-BF36-EA1D5870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C6F8-6D1D-A7B6-E9CF-B0D366A1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63B2-7663-6919-5F58-5964CA57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90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B508-AE15-0BBC-8E45-EC27300B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5521-EF06-6978-C1B2-B38129C77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12A0-395D-F9F5-8614-7D0F5F77B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6FF17-BAFA-C0FE-E8B4-A8ED0EBF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585A-DEEB-D9E7-5C3B-BD2DE988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20A6E-52A0-BF80-F991-48C3DADF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DD87-350F-B7C4-73DC-C55AC948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7F4C4-840F-E004-0F45-1D705809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46230-17DD-1385-9FCA-267F1CAB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D790D-0EBC-83AA-BCBB-49D3AA1CB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F6F0C-6C82-BA9C-F7DB-6EA9C2819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55DA4-D5DE-29A5-F8F4-75AB8AD8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8DBE8-D9BC-3E0B-0D32-B075DEA5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403B2-E2EE-D500-51E4-6523D6AF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30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DCD2-7634-E577-54CC-7499A261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D62DC-9D8B-9ED5-1866-5BC183A4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FC5A4-5C09-61A7-D648-4C9D4C05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A0086-7A2B-A223-1059-E1D092DC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4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DBE64-6118-9AFD-0616-BC6CB26C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89BF4-81CA-177F-6DC2-93F24CA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06F71-C239-E607-2CEE-3AF2852A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16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A0FD-EAEE-B877-2F01-0E696619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6EFA-B9AA-9F0B-71D2-F37EA1574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7B04D-F65C-6A4E-1977-AE47ABF33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D746A-CD00-7802-5968-DE12C324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1E17-85ED-3700-30C5-205EFF12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2D8C5-E45C-9AF4-B304-0177284A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15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2A59-09B2-90A7-A003-5E3A5DB0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B6828-F0F3-0EED-A1FB-63722783D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3208E-3500-BB78-9F2F-29AF91576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1DFD0-FCAB-7EBC-65ED-C95698A1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CF402-646F-06E9-3B3A-569EEFD8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B9D9-6BB8-A33F-CB12-2140C250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7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C6A20-AE17-F51D-0056-C897F9A8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519A0-38F0-812C-A66A-BD2ACBCFD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F8B5-9CAF-D186-F590-009D772C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52E0-193B-4471-BAD0-B156ECCE0645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7A92-9451-315D-59B1-30C84C2C0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C550-D29D-0007-4957-B5A87C178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pring.io/spring-security/site/docs/current/reference/html5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dev.mysql.com/doc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karta.ee/specifications/persistence/" TargetMode="External"/><Relationship Id="rId5" Type="http://schemas.openxmlformats.org/officeDocument/2006/relationships/hyperlink" Target="https://www.thymeleaf.org/documentation.html" TargetMode="External"/><Relationship Id="rId4" Type="http://schemas.openxmlformats.org/officeDocument/2006/relationships/hyperlink" Target="https://spring.io/projects/spring-boot" TargetMode="External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CA37C-43E3-060E-4CAD-1BD4C14A9E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-16042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3506B1-3967-6BD4-A69D-6500BA86F12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66" y="861703"/>
            <a:ext cx="3511059" cy="930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F1ADF4-B0C7-C7C2-8B63-8895D3F81E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97756" y="2382691"/>
            <a:ext cx="7396481" cy="547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N" sz="28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“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Clinic OPD Management System</a:t>
            </a:r>
            <a:r>
              <a:rPr lang="en-IN" sz="28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”</a:t>
            </a:r>
            <a:endParaRPr lang="en-IN" sz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7A2AC-00F6-985A-C661-784C2AA22D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3120" y="4111045"/>
            <a:ext cx="6197600" cy="2811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Submitted by: Anisha Kewat</a:t>
            </a:r>
            <a:endParaRPr lang="en-IN" sz="1050" b="1" dirty="0">
              <a:solidFill>
                <a:schemeClr val="accent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Submission type : Individual</a:t>
            </a:r>
          </a:p>
          <a:p>
            <a:pPr>
              <a:lnSpc>
                <a:spcPct val="115000"/>
              </a:lnSpc>
            </a:pPr>
            <a:r>
              <a:rPr lang="en-IN" sz="1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Name: Anisha Kewat</a:t>
            </a:r>
            <a:endParaRPr lang="en-IN" sz="1050" dirty="0">
              <a:solidFill>
                <a:schemeClr val="accent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Batch : 12</a:t>
            </a:r>
            <a:endParaRPr lang="en-IN" sz="1050" dirty="0">
              <a:solidFill>
                <a:schemeClr val="accent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LMS Id : kewatanisha893@gmail.com</a:t>
            </a:r>
            <a:endParaRPr lang="en-IN" sz="1050" dirty="0">
              <a:solidFill>
                <a:schemeClr val="accent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Program : Full Stack Development</a:t>
            </a:r>
            <a:endParaRPr lang="en-IN" sz="1050" dirty="0">
              <a:solidFill>
                <a:schemeClr val="accent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Date: </a:t>
            </a: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25</a:t>
            </a:r>
            <a:r>
              <a:rPr lang="en-IN" sz="1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/05/2023</a:t>
            </a:r>
          </a:p>
          <a:p>
            <a:pPr>
              <a:lnSpc>
                <a:spcPct val="115000"/>
              </a:lnSpc>
            </a:pP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Git : https://github.com/Anishakewat/ClinicManagement.git</a:t>
            </a:r>
          </a:p>
          <a:p>
            <a:pPr>
              <a:lnSpc>
                <a:spcPct val="115000"/>
              </a:lnSpc>
            </a:pPr>
            <a:endParaRPr lang="en-IN" sz="1050" b="1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11961-7E6A-27F3-394F-B5D852DC1563}"/>
              </a:ext>
            </a:extLst>
          </p:cNvPr>
          <p:cNvSpPr txBox="1"/>
          <p:nvPr/>
        </p:nvSpPr>
        <p:spPr>
          <a:xfrm>
            <a:off x="3029552" y="3227489"/>
            <a:ext cx="61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2A345-547D-E5A3-FFC4-3C188A2DEC6B}"/>
              </a:ext>
            </a:extLst>
          </p:cNvPr>
          <p:cNvSpPr txBox="1"/>
          <p:nvPr/>
        </p:nvSpPr>
        <p:spPr>
          <a:xfrm>
            <a:off x="3029552" y="3227489"/>
            <a:ext cx="61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A61F89-086B-2421-246C-2BEE7E033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52" y="3530601"/>
            <a:ext cx="5422192" cy="271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07FE1-E878-E386-9DF4-34E931415690}"/>
              </a:ext>
            </a:extLst>
          </p:cNvPr>
          <p:cNvSpPr txBox="1"/>
          <p:nvPr/>
        </p:nvSpPr>
        <p:spPr>
          <a:xfrm>
            <a:off x="788603" y="2012597"/>
            <a:ext cx="4640045" cy="4046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n-US" sz="2000" dirty="0">
                <a:solidFill>
                  <a:srgbClr val="0563C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2000" dirty="0">
                <a:solidFill>
                  <a:srgbClr val="0563C1"/>
                </a:solidFill>
                <a:effectLst/>
              </a:rPr>
              <a:t> </a:t>
            </a:r>
            <a:r>
              <a:rPr lang="en-US" sz="2400" dirty="0">
                <a:solidFill>
                  <a:srgbClr val="0563C1"/>
                </a:solidFill>
                <a:effectLst/>
              </a:rPr>
              <a:t>Since we are entering the details of the patients electronically in the "Clinic OPD Management System”, data will be secured.</a:t>
            </a:r>
            <a:endParaRPr lang="en-US" sz="2400" dirty="0">
              <a:effectLst/>
            </a:endParaRPr>
          </a:p>
          <a:p>
            <a:pPr algn="just" rtl="0"/>
            <a:br>
              <a:rPr lang="en-US" sz="2400" dirty="0">
                <a:effectLst/>
              </a:rPr>
            </a:br>
            <a:endParaRPr lang="en-US" sz="2400" dirty="0">
              <a:effectLst/>
            </a:endParaRPr>
          </a:p>
          <a:p>
            <a:pPr algn="just" rtl="0"/>
            <a:r>
              <a:rPr lang="en-US" sz="2400" dirty="0">
                <a:solidFill>
                  <a:srgbClr val="0563C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2400" dirty="0">
                <a:solidFill>
                  <a:srgbClr val="0563C1"/>
                </a:solidFill>
                <a:effectLst/>
              </a:rPr>
              <a:t> It easily reduces the book keeping task and thus reduces the human effort and increases accuracy, speed.</a:t>
            </a:r>
            <a:endParaRPr lang="en-US" sz="2400" dirty="0">
              <a:effectLst/>
            </a:endParaRPr>
          </a:p>
          <a:p>
            <a:pPr algn="just">
              <a:lnSpc>
                <a:spcPct val="115000"/>
              </a:lnSpc>
            </a:pPr>
            <a:endParaRPr lang="en-IN" sz="16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AA622D-8818-C9E1-6B22-80D876DD3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89" y="2012597"/>
            <a:ext cx="5304066" cy="364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0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9899A-31DA-FCDF-48CA-B2A307298A93}"/>
              </a:ext>
            </a:extLst>
          </p:cNvPr>
          <p:cNvSpPr txBox="1"/>
          <p:nvPr/>
        </p:nvSpPr>
        <p:spPr>
          <a:xfrm>
            <a:off x="590795" y="1373317"/>
            <a:ext cx="631800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5FDB"/>
                </a:solidFill>
                <a:effectLst/>
              </a:rPr>
              <a:t>To use spring security: </a:t>
            </a:r>
            <a:r>
              <a:rPr lang="en-US" sz="2000" dirty="0">
                <a:solidFill>
                  <a:srgbClr val="040C28"/>
                </a:solidFill>
                <a:effectLst/>
              </a:rPr>
              <a:t>to offer a highly customizable way of implementing authentication, authorization, access</a:t>
            </a:r>
            <a:r>
              <a:rPr lang="en-US" sz="2000" dirty="0">
                <a:solidFill>
                  <a:srgbClr val="4D5156"/>
                </a:solidFill>
                <a:effectLst/>
              </a:rPr>
              <a:t>-control</a:t>
            </a:r>
            <a:r>
              <a:rPr lang="en-US" sz="2000" dirty="0">
                <a:solidFill>
                  <a:srgbClr val="040C28"/>
                </a:solidFill>
                <a:effectLst/>
              </a:rPr>
              <a:t> and protection against common attack</a:t>
            </a:r>
            <a:r>
              <a:rPr lang="en-US" sz="2000" dirty="0">
                <a:solidFill>
                  <a:srgbClr val="4D5156"/>
                </a:solidFill>
                <a:effectLst/>
              </a:rPr>
              <a:t>.</a:t>
            </a:r>
            <a:endParaRPr lang="en-US" sz="2000" dirty="0">
              <a:effectLst/>
            </a:endParaRPr>
          </a:p>
          <a:p>
            <a:pPr algn="just" rtl="0"/>
            <a:endParaRPr lang="en-US" sz="2000" dirty="0">
              <a:effectLst/>
            </a:endParaRP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5FDB"/>
                </a:solidFill>
                <a:effectLst/>
              </a:rPr>
              <a:t>Electronic Medical Records (EMR)</a:t>
            </a:r>
            <a:r>
              <a:rPr lang="en-US" sz="2000" dirty="0">
                <a:solidFill>
                  <a:srgbClr val="374151"/>
                </a:solidFill>
                <a:effectLst/>
              </a:rPr>
              <a:t>: Develop a comprehensive EMR system that allows healthcare providers to securely store and access patient records , along with </a:t>
            </a:r>
            <a:r>
              <a:rPr lang="en-US" sz="2000" dirty="0" err="1">
                <a:solidFill>
                  <a:srgbClr val="374151"/>
                </a:solidFill>
                <a:effectLst/>
              </a:rPr>
              <a:t>prescribtion</a:t>
            </a:r>
            <a:r>
              <a:rPr lang="en-US" sz="2000" dirty="0">
                <a:solidFill>
                  <a:srgbClr val="374151"/>
                </a:solidFill>
                <a:effectLst/>
              </a:rPr>
              <a:t> and cancellation of appointment.</a:t>
            </a:r>
            <a:endParaRPr lang="en-US" sz="2000" dirty="0">
              <a:effectLst/>
            </a:endParaRPr>
          </a:p>
          <a:p>
            <a:pPr algn="just" rtl="0"/>
            <a:endParaRPr lang="en-US" sz="2000" dirty="0">
              <a:effectLst/>
            </a:endParaRP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5FDB"/>
                </a:solidFill>
                <a:effectLst/>
              </a:rPr>
              <a:t>Billing Integration</a:t>
            </a:r>
            <a:r>
              <a:rPr lang="en-US" sz="2000" dirty="0">
                <a:solidFill>
                  <a:srgbClr val="374151"/>
                </a:solidFill>
                <a:effectLst/>
              </a:rPr>
              <a:t>: Integrate with billing systems providers to automate the billing process, generate invoices.</a:t>
            </a:r>
            <a:endParaRPr lang="en-US" sz="2000" dirty="0">
              <a:effectLst/>
            </a:endParaRPr>
          </a:p>
          <a:p>
            <a:pPr algn="just" rtl="0"/>
            <a:endParaRPr lang="en-US" sz="2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5FDB"/>
                </a:solidFill>
                <a:effectLst/>
              </a:rPr>
              <a:t>Prescription Management:</a:t>
            </a:r>
            <a:r>
              <a:rPr lang="en-US" sz="2000" dirty="0">
                <a:solidFill>
                  <a:srgbClr val="374151"/>
                </a:solidFill>
                <a:effectLst/>
              </a:rPr>
              <a:t> Enhance the prescription management module to support electronic prescriptions, automatic drug interaction checks, dosage recommendations.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72954-B846-6C95-A98E-5404B97DA6AE}"/>
              </a:ext>
            </a:extLst>
          </p:cNvPr>
          <p:cNvSpPr txBox="1"/>
          <p:nvPr/>
        </p:nvSpPr>
        <p:spPr>
          <a:xfrm>
            <a:off x="3029552" y="3246740"/>
            <a:ext cx="61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4E1C26-EC6F-43CE-4687-305B7ABB6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1901572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9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References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206C2F-BDF5-071B-EC7C-A93066E34658}"/>
              </a:ext>
            </a:extLst>
          </p:cNvPr>
          <p:cNvSpPr txBox="1"/>
          <p:nvPr/>
        </p:nvSpPr>
        <p:spPr>
          <a:xfrm>
            <a:off x="5944492" y="2583499"/>
            <a:ext cx="5026660" cy="2547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IN" sz="2000" b="0" i="0" u="sng" dirty="0">
                <a:effectLst/>
                <a:latin typeface="Söhne"/>
                <a:hlinkClick r:id="rId4"/>
              </a:rPr>
              <a:t>https://spring.io/projects/spring-boot</a:t>
            </a:r>
            <a:endParaRPr lang="en-IN" sz="2000" b="0" i="0" u="sng" dirty="0">
              <a:effectLst/>
              <a:latin typeface="Söhne"/>
            </a:endParaRPr>
          </a:p>
          <a:p>
            <a:pPr algn="just">
              <a:lnSpc>
                <a:spcPct val="115000"/>
              </a:lnSpc>
            </a:pPr>
            <a:r>
              <a:rPr lang="en-IN" sz="2000" b="0" i="0" u="sng" dirty="0">
                <a:effectLst/>
                <a:latin typeface="Söhne"/>
                <a:hlinkClick r:id="rId5"/>
              </a:rPr>
              <a:t>https://www.thymeleaf.org/documentation.html</a:t>
            </a:r>
            <a:endParaRPr lang="en-IN" sz="2000" u="sng" dirty="0">
              <a:latin typeface="Söhne"/>
            </a:endParaRPr>
          </a:p>
          <a:p>
            <a:pPr algn="just">
              <a:lnSpc>
                <a:spcPct val="115000"/>
              </a:lnSpc>
            </a:pPr>
            <a:r>
              <a:rPr lang="en-IN" sz="2000" b="0" i="0" u="sng" dirty="0">
                <a:effectLst/>
                <a:latin typeface="Söhne"/>
                <a:hlinkClick r:id="rId6"/>
              </a:rPr>
              <a:t>https://jakarta.ee/specifications/persistence/</a:t>
            </a:r>
            <a:endParaRPr lang="en-IN" sz="2000" b="0" i="0" u="sng" dirty="0">
              <a:effectLst/>
              <a:latin typeface="Söhne"/>
            </a:endParaRPr>
          </a:p>
          <a:p>
            <a:pPr algn="just">
              <a:lnSpc>
                <a:spcPct val="115000"/>
              </a:lnSpc>
            </a:pPr>
            <a:r>
              <a:rPr lang="en-IN" sz="2000" b="0" i="0" u="sng" dirty="0">
                <a:effectLst/>
                <a:latin typeface="Söhne"/>
                <a:hlinkClick r:id="rId7"/>
              </a:rPr>
              <a:t>https://dev.mysql.com/doc/</a:t>
            </a:r>
            <a:endParaRPr lang="en-IN" sz="2000" u="sng" dirty="0">
              <a:latin typeface="Söhne"/>
            </a:endParaRPr>
          </a:p>
          <a:p>
            <a:pPr algn="just">
              <a:lnSpc>
                <a:spcPct val="115000"/>
              </a:lnSpc>
            </a:pPr>
            <a:r>
              <a:rPr lang="en-IN" sz="2000" b="0" i="0" u="sng" dirty="0">
                <a:effectLst/>
                <a:latin typeface="Söhne"/>
                <a:hlinkClick r:id="rId8"/>
              </a:rPr>
              <a:t>https://docs.spring.io/spring-security/site/docs/current/reference/html5/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FDFD5-2F55-FC3C-7C79-54AC3CC64B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87" y="709550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6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  <a:r>
              <a:rPr lang="en-IN" sz="24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nd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206C2F-BDF5-071B-EC7C-A93066E34658}"/>
              </a:ext>
            </a:extLst>
          </p:cNvPr>
          <p:cNvSpPr txBox="1"/>
          <p:nvPr/>
        </p:nvSpPr>
        <p:spPr>
          <a:xfrm>
            <a:off x="2404113" y="3026614"/>
            <a:ext cx="5026660" cy="804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4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Thank You!!</a:t>
            </a:r>
            <a:endParaRPr lang="en-IN" sz="4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493ABF-23C3-EB99-4A2C-C4D01DA63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242" y="1571188"/>
            <a:ext cx="3691887" cy="41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5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5639" y="-6639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DDF28F-771F-D180-B602-4C9BA189659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97940" y="1503679"/>
            <a:ext cx="10061497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N" sz="36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Table of contents</a:t>
            </a:r>
            <a:endParaRPr lang="en-IN" sz="20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IN" sz="24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 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 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References</a:t>
            </a:r>
            <a:endParaRPr lang="en-IN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>
              <a:buSzPts val="1400"/>
            </a:pPr>
            <a:endParaRPr lang="en-IN" sz="1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2E5200-3371-D251-2AD6-F34027237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18" y="2423904"/>
            <a:ext cx="4516092" cy="29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2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A6B4E1-DB62-ABC8-9376-891CD4ACDF4E}"/>
              </a:ext>
            </a:extLst>
          </p:cNvPr>
          <p:cNvSpPr txBox="1"/>
          <p:nvPr/>
        </p:nvSpPr>
        <p:spPr>
          <a:xfrm>
            <a:off x="356136" y="1197589"/>
            <a:ext cx="10962100" cy="5556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</a:rPr>
              <a:t>This Clinic OPD management System is a web based app which is developed in multilayered architecture. </a:t>
            </a:r>
            <a:endParaRPr lang="en-US" sz="2800" dirty="0">
              <a:effectLst/>
            </a:endParaRP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</a:rPr>
              <a:t>So we have implemented data access layer through 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hibernet</a:t>
            </a:r>
            <a:r>
              <a:rPr lang="en-US" sz="2800" dirty="0">
                <a:solidFill>
                  <a:srgbClr val="000000"/>
                </a:solidFill>
                <a:effectLst/>
              </a:rPr>
              <a:t> using</a:t>
            </a:r>
            <a:r>
              <a:rPr lang="en-US" sz="2800" dirty="0">
                <a:solidFill>
                  <a:srgbClr val="0563C1"/>
                </a:solidFill>
                <a:effectLst/>
              </a:rPr>
              <a:t> JPA</a:t>
            </a:r>
            <a:r>
              <a:rPr lang="en-US" sz="2800" dirty="0">
                <a:solidFill>
                  <a:srgbClr val="000000"/>
                </a:solidFill>
                <a:effectLst/>
              </a:rPr>
              <a:t> specification and has its own crud repository </a:t>
            </a:r>
            <a:endParaRPr lang="en-US" sz="2800" dirty="0">
              <a:effectLst/>
            </a:endParaRP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</a:rPr>
              <a:t>presentation layer using </a:t>
            </a:r>
            <a:r>
              <a:rPr lang="en-US" sz="2800" dirty="0">
                <a:solidFill>
                  <a:srgbClr val="0563C1"/>
                </a:solidFill>
                <a:effectLst/>
              </a:rPr>
              <a:t>MVC</a:t>
            </a:r>
            <a:r>
              <a:rPr lang="en-US" sz="2800" dirty="0">
                <a:solidFill>
                  <a:srgbClr val="000000"/>
                </a:solidFill>
                <a:effectLst/>
              </a:rPr>
              <a:t>, also </a:t>
            </a:r>
            <a:r>
              <a:rPr lang="en-US" sz="2800" dirty="0">
                <a:solidFill>
                  <a:srgbClr val="005FDB"/>
                </a:solidFill>
                <a:effectLst/>
              </a:rPr>
              <a:t>Lombok</a:t>
            </a:r>
            <a:r>
              <a:rPr lang="en-US" sz="2800" dirty="0">
                <a:solidFill>
                  <a:srgbClr val="000000"/>
                </a:solidFill>
                <a:effectLst/>
              </a:rPr>
              <a:t> which reduces boiler plate code.</a:t>
            </a:r>
            <a:endParaRPr lang="en-US" sz="2800" dirty="0">
              <a:effectLst/>
            </a:endParaRP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</a:rPr>
              <a:t>spring </a:t>
            </a:r>
            <a:r>
              <a:rPr lang="en-US" sz="2800" dirty="0">
                <a:solidFill>
                  <a:srgbClr val="0563C1"/>
                </a:solidFill>
                <a:effectLst/>
              </a:rPr>
              <a:t>dev tools</a:t>
            </a:r>
            <a:r>
              <a:rPr lang="en-US" sz="2800" dirty="0">
                <a:solidFill>
                  <a:srgbClr val="000000"/>
                </a:solidFill>
                <a:effectLst/>
              </a:rPr>
              <a:t> which is developer tool , the aim is to try and improve the development time and changes and restart the application .</a:t>
            </a:r>
            <a:endParaRPr lang="en-US" sz="2800" dirty="0">
              <a:effectLst/>
            </a:endParaRP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5FDB"/>
                </a:solidFill>
                <a:effectLst/>
              </a:rPr>
              <a:t>Thymelea</a:t>
            </a:r>
            <a:r>
              <a:rPr lang="en-US" sz="2800" dirty="0" err="1">
                <a:solidFill>
                  <a:srgbClr val="0563C1"/>
                </a:solidFill>
                <a:effectLst/>
              </a:rPr>
              <a:t>f</a:t>
            </a:r>
            <a:r>
              <a:rPr lang="en-US" sz="2800" dirty="0">
                <a:solidFill>
                  <a:srgbClr val="0563C1"/>
                </a:solidFill>
                <a:effectLst/>
              </a:rPr>
              <a:t> </a:t>
            </a:r>
            <a:r>
              <a:rPr lang="en-US" sz="2800" dirty="0">
                <a:solidFill>
                  <a:srgbClr val="000000"/>
                </a:solidFill>
                <a:effectLst/>
              </a:rPr>
              <a:t>for the frontend which supports html5 and 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i</a:t>
            </a:r>
            <a:r>
              <a:rPr lang="en-US" sz="2800" dirty="0">
                <a:solidFill>
                  <a:srgbClr val="000000"/>
                </a:solidFill>
                <a:effectLst/>
              </a:rPr>
              <a:t> have also added bootstrap in it. </a:t>
            </a:r>
            <a:endParaRPr lang="en-US" sz="2800" dirty="0">
              <a:effectLst/>
            </a:endParaRP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</a:rPr>
              <a:t>So it is</a:t>
            </a:r>
            <a:r>
              <a:rPr lang="en-US" sz="2800" dirty="0">
                <a:solidFill>
                  <a:srgbClr val="0563C1"/>
                </a:solidFill>
                <a:effectLst/>
              </a:rPr>
              <a:t> full stack app,</a:t>
            </a:r>
            <a:r>
              <a:rPr lang="en-US" sz="2800" dirty="0">
                <a:solidFill>
                  <a:srgbClr val="000000"/>
                </a:solidFill>
                <a:effectLst/>
              </a:rPr>
              <a:t> where database is through </a:t>
            </a:r>
            <a:r>
              <a:rPr lang="en-US" sz="2800" dirty="0">
                <a:solidFill>
                  <a:srgbClr val="005FDB"/>
                </a:solidFill>
                <a:effectLst/>
              </a:rPr>
              <a:t>SQL </a:t>
            </a:r>
            <a:r>
              <a:rPr lang="en-US" sz="2800" dirty="0" err="1">
                <a:solidFill>
                  <a:srgbClr val="005FDB"/>
                </a:solidFill>
                <a:effectLst/>
              </a:rPr>
              <a:t>yog</a:t>
            </a:r>
            <a:r>
              <a:rPr lang="en-US" sz="2800" dirty="0">
                <a:solidFill>
                  <a:srgbClr val="000000"/>
                </a:solidFill>
                <a:effectLst/>
              </a:rPr>
              <a:t>, frontend is through </a:t>
            </a:r>
            <a:r>
              <a:rPr lang="en-US" sz="2800" dirty="0" err="1">
                <a:solidFill>
                  <a:srgbClr val="005FDB"/>
                </a:solidFill>
                <a:effectLst/>
              </a:rPr>
              <a:t>thymeleaf</a:t>
            </a:r>
            <a:r>
              <a:rPr lang="en-US" sz="2800" dirty="0">
                <a:solidFill>
                  <a:srgbClr val="000000"/>
                </a:solidFill>
                <a:effectLst/>
              </a:rPr>
              <a:t>, backend in</a:t>
            </a:r>
            <a:r>
              <a:rPr lang="en-US" sz="2800" dirty="0">
                <a:solidFill>
                  <a:srgbClr val="005FDB"/>
                </a:solidFill>
                <a:effectLst/>
              </a:rPr>
              <a:t> spring boot</a:t>
            </a:r>
            <a:r>
              <a:rPr lang="en-US" sz="2800" dirty="0">
                <a:solidFill>
                  <a:srgbClr val="000000"/>
                </a:solidFill>
                <a:effectLst/>
              </a:rPr>
              <a:t>.</a:t>
            </a:r>
            <a:endParaRPr lang="en-US" sz="2800" dirty="0">
              <a:effectLst/>
            </a:endParaRPr>
          </a:p>
          <a:p>
            <a:pPr algn="just">
              <a:lnSpc>
                <a:spcPct val="115000"/>
              </a:lnSpc>
            </a:pPr>
            <a:endParaRPr lang="en-IN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Introduction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9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Project Overview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CB871-F71A-0AA9-2DC6-C9AA195CBD29}"/>
              </a:ext>
            </a:extLst>
          </p:cNvPr>
          <p:cNvSpPr txBox="1"/>
          <p:nvPr/>
        </p:nvSpPr>
        <p:spPr>
          <a:xfrm>
            <a:off x="490224" y="932313"/>
            <a:ext cx="10828015" cy="7558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rgbClr val="FF6709"/>
                </a:solidFill>
                <a:effectLst/>
                <a:latin typeface="Anton" panose="020B0604020202020204" pitchFamily="2" charset="0"/>
              </a:rPr>
              <a:t>Functionalities:</a:t>
            </a:r>
            <a:endParaRPr lang="en-US" sz="2800" dirty="0">
              <a:solidFill>
                <a:srgbClr val="FF6709"/>
              </a:solidFill>
              <a:latin typeface="Anton" panose="020B0604020202020204" pitchFamily="2" charset="0"/>
            </a:endParaRPr>
          </a:p>
          <a:p>
            <a:pPr algn="l" rtl="0"/>
            <a:endParaRPr lang="en-US" sz="2000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sz="2400" dirty="0">
                <a:solidFill>
                  <a:srgbClr val="0563C1"/>
                </a:solidFill>
                <a:effectLst/>
              </a:rPr>
              <a:t>Doctor/ Patient Registration : </a:t>
            </a:r>
            <a:r>
              <a:rPr lang="en-US" sz="2400" dirty="0">
                <a:solidFill>
                  <a:srgbClr val="000000"/>
                </a:solidFill>
                <a:effectLst/>
              </a:rPr>
              <a:t>Enable users to independently register and gain access to your system.</a:t>
            </a:r>
            <a:endParaRPr lang="en-US" sz="2400" dirty="0">
              <a:effectLst/>
            </a:endParaRPr>
          </a:p>
          <a:p>
            <a:pPr algn="l" rtl="0"/>
            <a:endParaRPr lang="en-US" sz="2400" dirty="0">
              <a:effectLst/>
            </a:endParaRPr>
          </a:p>
          <a:p>
            <a:pPr algn="l" rtl="0"/>
            <a:r>
              <a:rPr lang="en-US" sz="2400" dirty="0">
                <a:solidFill>
                  <a:srgbClr val="0563C1"/>
                </a:solidFill>
                <a:effectLst/>
              </a:rPr>
              <a:t>2. Doctor/ Patient Login :</a:t>
            </a:r>
            <a:r>
              <a:rPr lang="en-US" sz="2400" dirty="0">
                <a:solidFill>
                  <a:srgbClr val="000000"/>
                </a:solidFill>
                <a:effectLst/>
              </a:rPr>
              <a:t>Utilizes the credentials of the user, in order to authenticate their access.</a:t>
            </a:r>
            <a:endParaRPr lang="en-US" sz="2400" dirty="0">
              <a:effectLst/>
            </a:endParaRPr>
          </a:p>
          <a:p>
            <a:pPr algn="l" rtl="0"/>
            <a:endParaRPr lang="en-US" sz="2400" dirty="0">
              <a:effectLst/>
            </a:endParaRPr>
          </a:p>
          <a:p>
            <a:pPr algn="l" rtl="0"/>
            <a:r>
              <a:rPr lang="en-US" sz="2400" dirty="0">
                <a:solidFill>
                  <a:srgbClr val="0563C1"/>
                </a:solidFill>
                <a:effectLst/>
              </a:rPr>
              <a:t>3. Doctor/ Patient Logout :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Loging</a:t>
            </a:r>
            <a:r>
              <a:rPr lang="en-US" sz="2400" dirty="0">
                <a:solidFill>
                  <a:srgbClr val="000000"/>
                </a:solidFill>
                <a:effectLst/>
              </a:rPr>
              <a:t> out means to end access to a computer system or a website.</a:t>
            </a:r>
            <a:endParaRPr lang="en-US" sz="2400" dirty="0">
              <a:effectLst/>
            </a:endParaRPr>
          </a:p>
          <a:p>
            <a:pPr algn="l" rtl="0"/>
            <a:endParaRPr lang="en-US" sz="2400" dirty="0">
              <a:effectLst/>
            </a:endParaRPr>
          </a:p>
          <a:p>
            <a:pPr algn="l" rtl="0"/>
            <a:r>
              <a:rPr lang="en-US" sz="2400" dirty="0">
                <a:solidFill>
                  <a:srgbClr val="0563C1"/>
                </a:solidFill>
                <a:effectLst/>
              </a:rPr>
              <a:t>4. Crud operations :</a:t>
            </a:r>
            <a:r>
              <a:rPr lang="en-US" sz="2400" dirty="0">
                <a:solidFill>
                  <a:srgbClr val="000000"/>
                </a:solidFill>
                <a:effectLst/>
              </a:rPr>
              <a:t> CREATE, READ, UPDATE and DELETE. These terms describe the four essential operations for creating and managing persistent data elements.</a:t>
            </a:r>
            <a:endParaRPr lang="en-US" sz="2400" dirty="0">
              <a:effectLst/>
            </a:endParaRPr>
          </a:p>
          <a:p>
            <a:pPr algn="l" rtl="0"/>
            <a:endParaRPr lang="en-US" sz="2400" dirty="0">
              <a:effectLst/>
            </a:endParaRPr>
          </a:p>
          <a:p>
            <a:pPr algn="l" rtl="0"/>
            <a:r>
              <a:rPr lang="en-US" sz="2400" dirty="0">
                <a:solidFill>
                  <a:srgbClr val="0563C1"/>
                </a:solidFill>
                <a:effectLst/>
              </a:rPr>
              <a:t>5. Validations :</a:t>
            </a:r>
            <a:r>
              <a:rPr lang="en-US" sz="2400" dirty="0">
                <a:solidFill>
                  <a:srgbClr val="000000"/>
                </a:solidFill>
                <a:effectLst/>
              </a:rPr>
              <a:t>The Spring MVC Validation is used to restrict the input provided by the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user.It</a:t>
            </a:r>
            <a:r>
              <a:rPr lang="en-US" sz="2400" dirty="0">
                <a:solidFill>
                  <a:srgbClr val="000000"/>
                </a:solidFill>
                <a:effectLst/>
              </a:rPr>
              <a:t> can validate both server-side as well as client-side applications.</a:t>
            </a:r>
            <a:endParaRPr lang="en-US" sz="2400" dirty="0">
              <a:effectLst/>
            </a:endParaRPr>
          </a:p>
          <a:p>
            <a:pPr algn="l" rtl="0"/>
            <a:br>
              <a:rPr lang="en-US" sz="2000" dirty="0">
                <a:effectLst/>
              </a:rPr>
            </a:br>
            <a:endParaRPr lang="en-US" sz="2000" dirty="0">
              <a:effectLst/>
            </a:endParaRPr>
          </a:p>
          <a:p>
            <a:pPr algn="l" rtl="0"/>
            <a:br>
              <a:rPr lang="en-US" sz="2000" dirty="0">
                <a:effectLst/>
              </a:rPr>
            </a:br>
            <a:endParaRPr lang="en-US" sz="2000" dirty="0">
              <a:effectLst/>
            </a:endParaRPr>
          </a:p>
          <a:p>
            <a:pPr algn="ctr">
              <a:lnSpc>
                <a:spcPct val="115000"/>
              </a:lnSpc>
            </a:pPr>
            <a:endParaRPr lang="en-I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02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Architecture Design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B466E1-4C75-61BD-DE2C-F51D3B4F5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505" y="477252"/>
            <a:ext cx="12192000" cy="648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2633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UML Activity Diagram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65ADF-F3AD-FBDF-BDF8-4C184E109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1847" y="86627"/>
            <a:ext cx="9475034" cy="7267073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B859FD85-07FD-5972-4FD2-E8ED47457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478" y="2415433"/>
            <a:ext cx="6461761" cy="2893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Node: The diagram starts with an initial node indicating the beginning of the activity 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Registration: The first activity is the registration process. It involves capturing such as username, contact information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Selection: Once the user is registered, the next activity is to select a doctor. This activity involves presenting the user with a list of selected user.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Logout :Logging out with the current user id.</a:t>
            </a:r>
          </a:p>
        </p:txBody>
      </p:sp>
    </p:spTree>
    <p:extLst>
      <p:ext uri="{BB962C8B-B14F-4D97-AF65-F5344CB8AC3E}">
        <p14:creationId xmlns:p14="http://schemas.microsoft.com/office/powerpoint/2010/main" val="120734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088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2633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Back-end Development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1" name="Picture 10" descr="java.png">
            <a:extLst>
              <a:ext uri="{FF2B5EF4-FFF2-40B4-BE49-F238E27FC236}">
                <a16:creationId xmlns:a16="http://schemas.microsoft.com/office/drawing/2014/main" id="{D17B3BAC-4ED2-B77C-91A9-7F7527DEFC8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532" y="1270129"/>
            <a:ext cx="2514600" cy="1676400"/>
          </a:xfrm>
          <a:prstGeom prst="rect">
            <a:avLst/>
          </a:prstGeom>
        </p:spPr>
      </p:pic>
      <p:pic>
        <p:nvPicPr>
          <p:cNvPr id="12" name="Picture 4" descr="See the source image">
            <a:extLst>
              <a:ext uri="{FF2B5EF4-FFF2-40B4-BE49-F238E27FC236}">
                <a16:creationId xmlns:a16="http://schemas.microsoft.com/office/drawing/2014/main" id="{97681DEA-84F7-FB20-DF85-922283A4A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4195" y="3026047"/>
            <a:ext cx="2281855" cy="1197975"/>
          </a:xfrm>
          <a:prstGeom prst="rect">
            <a:avLst/>
          </a:prstGeom>
          <a:noFill/>
        </p:spPr>
      </p:pic>
      <p:pic>
        <p:nvPicPr>
          <p:cNvPr id="13" name="Picture 12" descr="tom.png">
            <a:extLst>
              <a:ext uri="{FF2B5EF4-FFF2-40B4-BE49-F238E27FC236}">
                <a16:creationId xmlns:a16="http://schemas.microsoft.com/office/drawing/2014/main" id="{CA8E8B30-DAEF-CD75-3048-E8D36EAE92E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4705" y="4534491"/>
            <a:ext cx="1600200" cy="1600200"/>
          </a:xfrm>
          <a:prstGeom prst="rect">
            <a:avLst/>
          </a:prstGeom>
        </p:spPr>
      </p:pic>
      <p:pic>
        <p:nvPicPr>
          <p:cNvPr id="14" name="Picture 13" descr="hib.png">
            <a:extLst>
              <a:ext uri="{FF2B5EF4-FFF2-40B4-BE49-F238E27FC236}">
                <a16:creationId xmlns:a16="http://schemas.microsoft.com/office/drawing/2014/main" id="{608FCD41-1333-5B50-53EE-5C31C48CE3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7468" y="2649177"/>
            <a:ext cx="2826619" cy="1951713"/>
          </a:xfrm>
          <a:prstGeom prst="rect">
            <a:avLst/>
          </a:prstGeom>
        </p:spPr>
      </p:pic>
      <p:pic>
        <p:nvPicPr>
          <p:cNvPr id="15" name="Picture 14" descr="sql.png">
            <a:extLst>
              <a:ext uri="{FF2B5EF4-FFF2-40B4-BE49-F238E27FC236}">
                <a16:creationId xmlns:a16="http://schemas.microsoft.com/office/drawing/2014/main" id="{4B3E6175-1BD5-C740-375E-DEA87CF97DD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49610" y="1496567"/>
            <a:ext cx="1567314" cy="15673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DF55BC-1B88-2A65-B5CD-08FC31AD837E}"/>
              </a:ext>
            </a:extLst>
          </p:cNvPr>
          <p:cNvSpPr txBox="1"/>
          <p:nvPr/>
        </p:nvSpPr>
        <p:spPr>
          <a:xfrm>
            <a:off x="3076876" y="416515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 Rounded MT Bold" pitchFamily="34" charset="0"/>
              </a:rPr>
              <a:t>HIBERNATE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0DE43C-FB13-76BF-C319-18264EAEC903}"/>
              </a:ext>
            </a:extLst>
          </p:cNvPr>
          <p:cNvSpPr txBox="1"/>
          <p:nvPr/>
        </p:nvSpPr>
        <p:spPr>
          <a:xfrm>
            <a:off x="543295" y="5951391"/>
            <a:ext cx="61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 Rounded MT Bold" pitchFamily="34" charset="0"/>
              </a:rPr>
              <a:t>TOMCAT SERVER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A75593C-4DA4-764D-9AC9-548726D04C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50" y="1820829"/>
            <a:ext cx="6825757" cy="36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Front-end Development</a:t>
            </a: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5D39AC-B09B-9A1A-7013-23AAC571A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46" y="1250712"/>
            <a:ext cx="10538589" cy="526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9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Deployment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5A5547-0C43-A9C5-8E9E-4800B4522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95" y="1036096"/>
            <a:ext cx="10617281" cy="55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5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GSA Template" id="{7EF025AB-56D0-42C6-8D01-6D7BD15986E7}" vid="{13FEAC2C-1A59-4677-B9C8-864B00C2BF82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610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Anton</vt:lpstr>
      <vt:lpstr>Arial</vt:lpstr>
      <vt:lpstr>Arial Rounded MT Bold</vt:lpstr>
      <vt:lpstr>Calibri</vt:lpstr>
      <vt:lpstr>Calibri Light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K [MUBC]</dc:creator>
  <cp:lastModifiedBy>Anisha Kewat</cp:lastModifiedBy>
  <cp:revision>10</cp:revision>
  <dcterms:created xsi:type="dcterms:W3CDTF">2023-04-15T11:22:40Z</dcterms:created>
  <dcterms:modified xsi:type="dcterms:W3CDTF">2023-06-01T10:28:43Z</dcterms:modified>
</cp:coreProperties>
</file>