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Anisha Sharma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682976" y="5510636"/>
            <a:ext cx="7469623" cy="523220"/>
          </a:xfrm>
          <a:prstGeom prst="rect">
            <a:avLst/>
          </a:prstGeom>
          <a:noFill/>
        </p:spPr>
        <p:txBody>
          <a:bodyPr wrap="square" rtlCol="0">
            <a:spAutoFit/>
          </a:bodyPr>
          <a:lstStyle/>
          <a:p>
            <a:r>
              <a:rPr lang="en-IN" sz="2800" b="1" dirty="0">
                <a:solidFill>
                  <a:schemeClr val="bg1"/>
                </a:solidFill>
              </a:rPr>
              <a:t>Date : 13-Sept-2024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0" i="0" dirty="0">
                <a:solidFill>
                  <a:srgbClr val="111111"/>
                </a:solidFill>
                <a:effectLst/>
                <a:latin typeface="+mj-lt"/>
              </a:rPr>
              <a:t> At Shell, Primary and Secondary fields helps maintain accurate and consistent data across various SAP modules.</a:t>
            </a:r>
            <a:br>
              <a:rPr lang="en-US" sz="2200" b="0" i="0" dirty="0">
                <a:solidFill>
                  <a:srgbClr val="111111"/>
                </a:solidFill>
                <a:effectLst/>
                <a:latin typeface="+mj-lt"/>
              </a:rPr>
            </a:br>
            <a:r>
              <a:rPr lang="en-US" sz="2200" b="0" i="0" dirty="0">
                <a:solidFill>
                  <a:srgbClr val="111111"/>
                </a:solidFill>
                <a:effectLst/>
                <a:latin typeface="+mj-lt"/>
              </a:rPr>
              <a:t>At Shell, internal tables are essential for processing large volumes of data efficiently during runtime without affecting the database.</a:t>
            </a:r>
          </a:p>
          <a:p>
            <a:pPr marL="0" indent="0">
              <a:buNone/>
            </a:pPr>
            <a:endParaRPr lang="en-US" sz="2200" b="0" i="0" dirty="0">
              <a:solidFill>
                <a:srgbClr val="111111"/>
              </a:solidFill>
              <a:effectLst/>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ABAP Internal Tables – SAPCODES">
            <a:extLst>
              <a:ext uri="{FF2B5EF4-FFF2-40B4-BE49-F238E27FC236}">
                <a16:creationId xmlns:a16="http://schemas.microsoft.com/office/drawing/2014/main" id="{8FB0D9AF-72AB-359E-CCC9-48D04883B2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3755" y="2238376"/>
            <a:ext cx="5024794" cy="332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200" i="0" dirty="0">
                <a:solidFill>
                  <a:srgbClr val="111111"/>
                </a:solidFill>
                <a:effectLst/>
                <a:latin typeface="+mj-lt"/>
              </a:rPr>
              <a:t>Understanding the intricate details of how ERP systems integrate various business models can be overwhelming due to the vast amount of information and the technical depth required.</a:t>
            </a:r>
          </a:p>
          <a:p>
            <a:pPr marL="0" indent="0" algn="l">
              <a:buNone/>
            </a:pPr>
            <a:r>
              <a:rPr lang="en-US" sz="2200" i="0" dirty="0">
                <a:solidFill>
                  <a:srgbClr val="111111"/>
                </a:solidFill>
                <a:effectLst/>
                <a:latin typeface="+mj-lt"/>
              </a:rPr>
              <a:t>SAP consists of numerous modules, each with its own set of functionalities and processes. Learning the specifics of each module and how they interconnect requires significant effort and time.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Successfully Navigate the ERP Implementation Process: Here Are Valuable ...">
            <a:extLst>
              <a:ext uri="{FF2B5EF4-FFF2-40B4-BE49-F238E27FC236}">
                <a16:creationId xmlns:a16="http://schemas.microsoft.com/office/drawing/2014/main" id="{3F7B4782-C142-B503-35A7-A663590D7CF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902125" y="2231536"/>
            <a:ext cx="4348053" cy="333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solidFill>
                  <a:srgbClr val="111111"/>
                </a:solidFill>
                <a:effectLst/>
                <a:latin typeface="-apple-system"/>
              </a:rPr>
              <a:t>Grasping the nuances of ABAP, especially its space sensitivity, can be tricky. </a:t>
            </a:r>
          </a:p>
          <a:p>
            <a:pPr marL="0" indent="0">
              <a:buNone/>
            </a:pPr>
            <a:r>
              <a:rPr lang="en-US" sz="2400" b="0" i="0" dirty="0">
                <a:solidFill>
                  <a:srgbClr val="111111"/>
                </a:solidFill>
                <a:effectLst/>
                <a:latin typeface="-apple-system"/>
              </a:rPr>
              <a:t>Mastering DDIC involves understanding how to create and alter tables, which can be complex due to the need for precise definitions and relationships between data objects.</a:t>
            </a:r>
          </a:p>
          <a:p>
            <a:pPr marL="0" indent="0">
              <a:buNone/>
            </a:pPr>
            <a:r>
              <a:rPr lang="en-US" sz="2400" dirty="0">
                <a:solidFill>
                  <a:srgbClr val="111111"/>
                </a:solidFill>
                <a:latin typeface="-apple-system"/>
              </a:rPr>
              <a:t>In R/3 architecture c</a:t>
            </a:r>
            <a:r>
              <a:rPr lang="en-US" sz="2400" b="0" i="0" dirty="0">
                <a:solidFill>
                  <a:srgbClr val="111111"/>
                </a:solidFill>
                <a:effectLst/>
                <a:latin typeface="-apple-system"/>
              </a:rPr>
              <a:t>omprehending the three layers (Presentation, Application, and Database) and how they interact can be complex.</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3076" name="Picture 4" descr="SAP Basis Administrator Blog: SAP R/3 Architecture">
            <a:extLst>
              <a:ext uri="{FF2B5EF4-FFF2-40B4-BE49-F238E27FC236}">
                <a16:creationId xmlns:a16="http://schemas.microsoft.com/office/drawing/2014/main" id="{C54681AE-A7A1-9F31-EF2E-B6D7714E385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720" b="17556"/>
          <a:stretch/>
        </p:blipFill>
        <p:spPr bwMode="auto">
          <a:xfrm>
            <a:off x="6510002" y="2672821"/>
            <a:ext cx="5132300" cy="245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Proper usage of Primary and Secondary Indexes can be difficult, especially when dealing with large datasets and ensuring optimal performance.</a:t>
            </a:r>
          </a:p>
          <a:p>
            <a:pPr marL="0" indent="0">
              <a:buNone/>
            </a:pPr>
            <a:r>
              <a:rPr lang="en-US" sz="2000" dirty="0"/>
              <a:t>Grasping how internal tables work, including their temporary nature and how they are used to manipulate data during runtime, can be challenging without hands-on experience.</a:t>
            </a:r>
          </a:p>
          <a:p>
            <a:pPr marL="0" indent="0">
              <a:buNone/>
            </a:pPr>
            <a:r>
              <a:rPr lang="en-US" sz="2000" dirty="0"/>
              <a:t>Since internal tables do not save data permanently, understanding their lifecycle and how to effectively use them for temporary data storage and processing can be challenging.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Introduction To Sap Abap Internal Tables">
            <a:extLst>
              <a:ext uri="{FF2B5EF4-FFF2-40B4-BE49-F238E27FC236}">
                <a16:creationId xmlns:a16="http://schemas.microsoft.com/office/drawing/2014/main" id="{4F17E1D7-36DB-DE7E-49E2-270AAC7EE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6250" y="2538826"/>
            <a:ext cx="5199804" cy="272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Interacting with my peers from.</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Participated in the group discussions.</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Kept learning new topics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ERP, SAP, Coding in ABAP, DDIC, R/3 Tier Architecture</a:t>
            </a:r>
          </a:p>
          <a:p>
            <a:pPr marL="0" indent="0">
              <a:buFont typeface="Arial" panose="020B0604020202020204" pitchFamily="34" charset="0"/>
              <a:buNone/>
            </a:pPr>
            <a:r>
              <a:rPr lang="en-US" sz="2000" dirty="0">
                <a:effectLst>
                  <a:outerShdw blurRad="38100" dist="38100" dir="2700000" algn="tl">
                    <a:srgbClr val="000000">
                      <a:alpha val="43137"/>
                    </a:srgbClr>
                  </a:outerShdw>
                </a:effectLst>
              </a:rPr>
              <a:t>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Ended the week by learning so many new topics regarding my line of business.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We learned a lot of technical topics related to our line of business. Our facilitator is amazing. He even took us for lunch. The way he teaches is commendable, feels like everything gets imbibed inside the brain. He focuses so much on practical knowledge that we don’t to revise anything. The hands-on experience before working on the tech stacks made us comfortable with the environment.</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015FF3A-F449-364F-9E9A-D8227361678E}"/>
              </a:ext>
            </a:extLst>
          </p:cNvPr>
          <p:cNvPicPr>
            <a:picLocks noChangeAspect="1"/>
          </p:cNvPicPr>
          <p:nvPr/>
        </p:nvPicPr>
        <p:blipFill>
          <a:blip r:embed="rId7"/>
          <a:stretch>
            <a:fillRect/>
          </a:stretch>
        </p:blipFill>
        <p:spPr>
          <a:xfrm>
            <a:off x="6808886" y="2282435"/>
            <a:ext cx="4534533" cy="343900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191918"/>
            <a:ext cx="9909744" cy="472761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Learned ERP, SAP, ABAP.</a:t>
            </a:r>
          </a:p>
          <a:p>
            <a:pPr>
              <a:lnSpc>
                <a:spcPct val="100000"/>
              </a:lnSpc>
            </a:pPr>
            <a:endParaRPr lang="en-US" sz="2400" dirty="0"/>
          </a:p>
          <a:p>
            <a:pPr>
              <a:lnSpc>
                <a:spcPct val="100000"/>
              </a:lnSpc>
            </a:pPr>
            <a:r>
              <a:rPr lang="en-US" sz="2400" dirty="0"/>
              <a:t>S/4 HANA, BTP and selection screens.</a:t>
            </a:r>
          </a:p>
          <a:p>
            <a:pPr>
              <a:lnSpc>
                <a:spcPct val="100000"/>
              </a:lnSpc>
            </a:pPr>
            <a:endParaRPr lang="en-US" sz="2400" dirty="0"/>
          </a:p>
          <a:p>
            <a:pPr>
              <a:lnSpc>
                <a:spcPct val="100000"/>
              </a:lnSpc>
            </a:pPr>
            <a:r>
              <a:rPr lang="en-US" sz="2400" dirty="0"/>
              <a:t>Migrating from ABAP to HANA.</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000000"/>
                </a:solidFill>
                <a:latin typeface="Times New Roman" panose="02020603050405020304" pitchFamily="18" charset="0"/>
                <a:cs typeface="Times New Roman" panose="02020603050405020304" pitchFamily="18" charset="0"/>
              </a:rPr>
              <a:t>‘A</a:t>
            </a:r>
            <a:r>
              <a:rPr lang="en-US" sz="2800" b="0" i="0" dirty="0">
                <a:solidFill>
                  <a:srgbClr val="000000"/>
                </a:solidFill>
                <a:effectLst/>
                <a:latin typeface="Times New Roman" panose="02020603050405020304" pitchFamily="18" charset="0"/>
                <a:cs typeface="Times New Roman" panose="02020603050405020304" pitchFamily="18" charset="0"/>
              </a:rPr>
              <a:t>ccording to me’ is the only ‘according to’ that matters</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Harvey Specter from Suits | Harvey specter quotes, Suits quotes, Harvey ...">
            <a:extLst>
              <a:ext uri="{FF2B5EF4-FFF2-40B4-BE49-F238E27FC236}">
                <a16:creationId xmlns:a16="http://schemas.microsoft.com/office/drawing/2014/main" id="{89993C27-347C-4CA2-3C84-861973C36694}"/>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364477" y="1945726"/>
            <a:ext cx="3423351" cy="384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We learnt about ERP and SAP modules.</a:t>
            </a:r>
          </a:p>
          <a:p>
            <a:r>
              <a:rPr lang="en-US" sz="2000" dirty="0"/>
              <a:t>Key learning: Evolution and history of Enterprise resource planning. SAP architecture, modules and their project implementations. </a:t>
            </a:r>
          </a:p>
          <a:p>
            <a:r>
              <a:rPr lang="en-US" sz="2000" dirty="0"/>
              <a:t>Key takeaway: ERP helps in integrating multiple business models. SAP have different types of projects, and we use ABAP programming language to implement features in SAP.</a:t>
            </a:r>
          </a:p>
          <a:p>
            <a:r>
              <a:rPr lang="en-US" sz="2000" dirty="0"/>
              <a:t>We also studies about the roles of </a:t>
            </a:r>
            <a:r>
              <a:rPr lang="en-US" sz="2000" dirty="0" err="1"/>
              <a:t>ABAPers</a:t>
            </a:r>
            <a:r>
              <a:rPr lang="en-US" sz="2000" dirty="0"/>
              <a:t> in real time.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70621"/>
            <a:ext cx="5350706" cy="426661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04571"/>
            <a:ext cx="5653806" cy="433266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Hands on ABAP, Data Dictionary and R/3 Tier Architecture.</a:t>
            </a:r>
          </a:p>
          <a:p>
            <a:r>
              <a:rPr lang="en-US" sz="2000" dirty="0"/>
              <a:t>Key learning: Different operations, datatypes, and keywords of ABAP language. DDIC which is basically used to create and alter the tables. </a:t>
            </a:r>
          </a:p>
          <a:p>
            <a:r>
              <a:rPr lang="en-US" sz="2000" dirty="0"/>
              <a:t>Key takeaway: ABAP is not case sensitive, but it is space sensitive. And we create a package to transfer our code. SAP is database independent, so it does not support SQL instead it supports </a:t>
            </a:r>
            <a:r>
              <a:rPr lang="en-US" sz="2000" dirty="0" err="1"/>
              <a:t>OpenSQL</a:t>
            </a:r>
            <a:r>
              <a:rPr lang="en-US" sz="2000" dirty="0"/>
              <a:t>.</a:t>
            </a:r>
          </a:p>
          <a:p>
            <a:r>
              <a:rPr lang="en-US" sz="2000" dirty="0"/>
              <a:t>R/3 Tier Architecture is used in SAP which has 3 layers i.e. Presentation, Application and Database layer.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97052" y="1604572"/>
            <a:ext cx="5350706" cy="433266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0"/>
            <a:ext cx="5653806" cy="452804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Index, Database Table, Internal Table and Structure</a:t>
            </a:r>
          </a:p>
          <a:p>
            <a:r>
              <a:rPr lang="en-US" sz="2000" dirty="0"/>
              <a:t>Key learning: There are Primary and Secondary Index. Internal table is the collection of records. Structure is the data object stored one after the other component.</a:t>
            </a:r>
          </a:p>
          <a:p>
            <a:r>
              <a:rPr lang="en-US" sz="2000" dirty="0">
                <a:latin typeface="+mj-lt"/>
              </a:rPr>
              <a:t>Key takeaway: There can be maximum 16 Primary and 9 Secondary fields in a table</a:t>
            </a:r>
            <a:r>
              <a:rPr lang="en-US" sz="2000" b="0" i="0" dirty="0">
                <a:solidFill>
                  <a:srgbClr val="111111"/>
                </a:solidFill>
                <a:effectLst/>
                <a:latin typeface="+mj-lt"/>
              </a:rPr>
              <a:t>. Database must contain at least 1 field as primary field. Structur</a:t>
            </a:r>
            <a:r>
              <a:rPr lang="en-US" sz="2000" dirty="0">
                <a:solidFill>
                  <a:srgbClr val="111111"/>
                </a:solidFill>
                <a:latin typeface="+mj-lt"/>
              </a:rPr>
              <a:t>e does not contain any data.</a:t>
            </a:r>
          </a:p>
          <a:p>
            <a:r>
              <a:rPr lang="en-US" sz="2000" b="0" i="0" dirty="0">
                <a:solidFill>
                  <a:srgbClr val="111111"/>
                </a:solidFill>
                <a:effectLst/>
                <a:latin typeface="+mj-lt"/>
              </a:rPr>
              <a:t>Internal tables are temporary </a:t>
            </a:r>
            <a:r>
              <a:rPr lang="en-US" sz="2000" dirty="0">
                <a:solidFill>
                  <a:srgbClr val="111111"/>
                </a:solidFill>
                <a:latin typeface="+mj-lt"/>
              </a:rPr>
              <a:t>that means they won’t save anywhere in SAP.</a:t>
            </a:r>
            <a:endParaRPr lang="en-US" sz="2000" b="0" i="0" dirty="0">
              <a:solidFill>
                <a:srgbClr val="111111"/>
              </a:solidFill>
              <a:effectLst/>
              <a:latin typeface="+mj-lt"/>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670620"/>
            <a:ext cx="5350706" cy="4528049"/>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C1211877-1687-CC84-4518-2CE460976C74}"/>
              </a:ext>
            </a:extLst>
          </p:cNvPr>
          <p:cNvPicPr>
            <a:picLocks noChangeAspect="1"/>
          </p:cNvPicPr>
          <p:nvPr/>
        </p:nvPicPr>
        <p:blipFill>
          <a:blip r:embed="rId7"/>
          <a:stretch>
            <a:fillRect/>
          </a:stretch>
        </p:blipFill>
        <p:spPr>
          <a:xfrm>
            <a:off x="6561540" y="1894656"/>
            <a:ext cx="5025826" cy="4079976"/>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0" i="0" dirty="0">
                <a:solidFill>
                  <a:srgbClr val="111111"/>
                </a:solidFill>
                <a:effectLst/>
                <a:latin typeface="+mj-lt"/>
              </a:rPr>
              <a:t>Shell has a complex ERP landscape with multiple SAP systems, including SAP ECC 6 and SAP S/4HANA1. </a:t>
            </a:r>
          </a:p>
          <a:p>
            <a:pPr marL="0" indent="0">
              <a:buNone/>
            </a:pPr>
            <a:r>
              <a:rPr lang="en-US" sz="2000" dirty="0"/>
              <a:t>ABAP is used extensively in SAP for custom development. </a:t>
            </a:r>
            <a:r>
              <a:rPr lang="en-US" sz="2000" dirty="0" err="1"/>
              <a:t>ABAPers</a:t>
            </a:r>
            <a:r>
              <a:rPr lang="en-US" sz="2000" dirty="0"/>
              <a:t> play a vital role in implementing new features, customizing existing functionalities, and ensuring that the SAP systems meets Shell’s specific requirements.</a:t>
            </a:r>
          </a:p>
          <a:p>
            <a:pPr marL="0" indent="0">
              <a:buNone/>
            </a:pPr>
            <a:r>
              <a:rPr lang="en-US" sz="2000" dirty="0"/>
              <a:t>Shell is undergoing a significant transformation to SAP S/4HANA, which involves multiple projects and phases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Key Differences Between Sap Ecc And Sap S4hana A Deta - vrogue.co">
            <a:extLst>
              <a:ext uri="{FF2B5EF4-FFF2-40B4-BE49-F238E27FC236}">
                <a16:creationId xmlns:a16="http://schemas.microsoft.com/office/drawing/2014/main" id="{E7F50289-6E4C-3BBD-FDF5-882E6CE3937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08942" y="2468762"/>
            <a:ext cx="5134420" cy="286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0" i="0" dirty="0">
                <a:solidFill>
                  <a:srgbClr val="111111"/>
                </a:solidFill>
                <a:effectLst/>
                <a:latin typeface="+mj-lt"/>
              </a:rPr>
              <a:t>Understanding the operations, datatypes, and keywords of ABAP is essential for developing custom solutions within Shell’s SAP environment.</a:t>
            </a:r>
          </a:p>
          <a:p>
            <a:pPr marL="0" indent="0">
              <a:buNone/>
            </a:pPr>
            <a:r>
              <a:rPr lang="en-US" sz="2100" dirty="0">
                <a:latin typeface="+mj-lt"/>
              </a:rPr>
              <a:t>Creating packages to transfer code is vital for deploying changes and updates in a controlled manner.</a:t>
            </a:r>
          </a:p>
          <a:p>
            <a:pPr marL="0" indent="0">
              <a:buNone/>
            </a:pPr>
            <a:r>
              <a:rPr lang="en-US" sz="2100" dirty="0">
                <a:latin typeface="+mj-lt"/>
              </a:rPr>
              <a:t>The DDIC is crucial for creating and managing database objects like tables, views, and structures. At Shell, this knowledge helps in maintaining the integrity and consistency of data across various SAP models.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21578</TotalTime>
  <Words>933</Words>
  <Application>Microsoft Office PowerPoint</Application>
  <PresentationFormat>Widescreen</PresentationFormat>
  <Paragraphs>80</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-apple-system</vt:lpstr>
      <vt:lpstr>Arial</vt:lpstr>
      <vt:lpstr>Calibri</vt:lpstr>
      <vt:lpstr>Times New Roman</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Sharma, Anisha SBOBNG-PTIY/AGE</cp:lastModifiedBy>
  <cp:revision>513</cp:revision>
  <dcterms:created xsi:type="dcterms:W3CDTF">2022-01-18T12:35:56Z</dcterms:created>
  <dcterms:modified xsi:type="dcterms:W3CDTF">2024-09-11T17:26:15Z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