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Anisha Sharma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82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0" i="0" dirty="0">
                <a:solidFill>
                  <a:srgbClr val="111111"/>
                </a:solidFill>
                <a:effectLst/>
                <a:latin typeface="+mj-lt"/>
              </a:rPr>
              <a:t>Shell deals with vast amounts of data from various sources, including exploration, production, and distribution. </a:t>
            </a:r>
            <a:r>
              <a:rPr lang="en-US" sz="2200" b="0" i="0" dirty="0">
                <a:effectLst/>
                <a:latin typeface="+mj-lt"/>
              </a:rPr>
              <a:t>A DBMS allows Shell to efficiently store, manage, and retrieve this data, ensuring data integrity and accessibility for analysis and decision-making.</a:t>
            </a:r>
            <a:endParaRPr lang="en-US" sz="22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descr="A person standing in front of a large sign&#10;&#10;Description automatically generated">
            <a:extLst>
              <a:ext uri="{FF2B5EF4-FFF2-40B4-BE49-F238E27FC236}">
                <a16:creationId xmlns:a16="http://schemas.microsoft.com/office/drawing/2014/main" id="{E8350EEA-5F44-FA8A-8E26-EC36830E2251}"/>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t="18807" b="18035"/>
          <a:stretch/>
        </p:blipFill>
        <p:spPr>
          <a:xfrm>
            <a:off x="6806159" y="1987540"/>
            <a:ext cx="4539985" cy="3823146"/>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900" b="1" i="0" dirty="0">
                <a:solidFill>
                  <a:srgbClr val="111111"/>
                </a:solidFill>
                <a:effectLst/>
                <a:latin typeface="+mj-lt"/>
              </a:rPr>
              <a:t>Complex Integration</a:t>
            </a:r>
            <a:r>
              <a:rPr lang="en-US" sz="1900" b="0" i="0" dirty="0">
                <a:solidFill>
                  <a:srgbClr val="111111"/>
                </a:solidFill>
                <a:effectLst/>
                <a:latin typeface="+mj-lt"/>
              </a:rPr>
              <a:t>: Merging the Software Testing Life Cycle (STLC) with the Software Development Life Cycle (SDLC) can be challenging. </a:t>
            </a:r>
            <a:r>
              <a:rPr lang="en-US" sz="1900" b="1" i="0" dirty="0">
                <a:solidFill>
                  <a:srgbClr val="111111"/>
                </a:solidFill>
                <a:effectLst/>
                <a:latin typeface="+mj-lt"/>
              </a:rPr>
              <a:t>Solution</a:t>
            </a:r>
            <a:r>
              <a:rPr lang="en-US" sz="1900" b="0" i="0" dirty="0">
                <a:solidFill>
                  <a:srgbClr val="111111"/>
                </a:solidFill>
                <a:effectLst/>
                <a:latin typeface="+mj-lt"/>
              </a:rPr>
              <a:t>: Utilize thorough documentation and effective collaboration tools.</a:t>
            </a:r>
          </a:p>
          <a:p>
            <a:pPr algn="l"/>
            <a:r>
              <a:rPr lang="en-US" sz="1900" b="1" i="0" dirty="0">
                <a:solidFill>
                  <a:srgbClr val="111111"/>
                </a:solidFill>
                <a:effectLst/>
                <a:latin typeface="+mj-lt"/>
              </a:rPr>
              <a:t>Tool Proficiency</a:t>
            </a:r>
            <a:r>
              <a:rPr lang="en-US" sz="1900" b="0" i="0" dirty="0">
                <a:solidFill>
                  <a:srgbClr val="111111"/>
                </a:solidFill>
                <a:effectLst/>
                <a:latin typeface="+mj-lt"/>
              </a:rPr>
              <a:t>: Gaining expertise in various DevOps tools requires significant time and practice. </a:t>
            </a:r>
            <a:r>
              <a:rPr lang="en-US" sz="1900" b="1" i="0" dirty="0">
                <a:solidFill>
                  <a:srgbClr val="111111"/>
                </a:solidFill>
                <a:effectLst/>
                <a:latin typeface="+mj-lt"/>
              </a:rPr>
              <a:t>Solution</a:t>
            </a:r>
            <a:r>
              <a:rPr lang="en-US" sz="1900" b="0" i="0" dirty="0">
                <a:solidFill>
                  <a:srgbClr val="111111"/>
                </a:solidFill>
                <a:effectLst/>
                <a:latin typeface="+mj-lt"/>
              </a:rPr>
              <a:t>: Offer extensive training programs and practical workshops.</a:t>
            </a:r>
          </a:p>
          <a:p>
            <a:pPr algn="l"/>
            <a:r>
              <a:rPr lang="en-US" sz="1900" b="1" i="0" dirty="0">
                <a:solidFill>
                  <a:srgbClr val="111111"/>
                </a:solidFill>
                <a:effectLst/>
                <a:latin typeface="+mj-lt"/>
              </a:rPr>
              <a:t>Continuous Adaptation</a:t>
            </a:r>
            <a:r>
              <a:rPr lang="en-US" sz="1900" b="0" i="0" dirty="0">
                <a:solidFill>
                  <a:srgbClr val="111111"/>
                </a:solidFill>
                <a:effectLst/>
                <a:latin typeface="+mj-lt"/>
              </a:rPr>
              <a:t>: Staying updated with the latest DevOps practices and technologies is essential. </a:t>
            </a:r>
            <a:r>
              <a:rPr lang="en-US" sz="1900" b="1" i="0" dirty="0">
                <a:solidFill>
                  <a:srgbClr val="111111"/>
                </a:solidFill>
                <a:effectLst/>
                <a:latin typeface="+mj-lt"/>
              </a:rPr>
              <a:t>Solution</a:t>
            </a:r>
            <a:r>
              <a:rPr lang="en-US" sz="1900" b="0" i="0" dirty="0">
                <a:solidFill>
                  <a:srgbClr val="111111"/>
                </a:solidFill>
                <a:effectLst/>
                <a:latin typeface="+mj-lt"/>
              </a:rPr>
              <a:t>: Promote ongoing learning and regular updates.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software development&#10;&#10;Description automatically generated">
            <a:extLst>
              <a:ext uri="{FF2B5EF4-FFF2-40B4-BE49-F238E27FC236}">
                <a16:creationId xmlns:a16="http://schemas.microsoft.com/office/drawing/2014/main" id="{88927E48-BDFF-40CF-755D-287B8E762C0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43790" y="2305971"/>
            <a:ext cx="5064724" cy="3186284"/>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apple-system"/>
              </a:rPr>
              <a:t>Ensuring that test environments are consistent and up-to-date can be challenging. </a:t>
            </a:r>
            <a:r>
              <a:rPr lang="en-US" sz="2400" b="0" i="0" dirty="0">
                <a:effectLst/>
                <a:latin typeface="-apple-system"/>
              </a:rPr>
              <a:t>Inconsistent environments can lead to false positives or negatives in testing, which can undermine the reliability of the CI/CD pipeline.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descr="A screen shot of a computer screen&#10;&#10;Description automatically generated">
            <a:extLst>
              <a:ext uri="{FF2B5EF4-FFF2-40B4-BE49-F238E27FC236}">
                <a16:creationId xmlns:a16="http://schemas.microsoft.com/office/drawing/2014/main" id="{E23E3394-F6C0-FA91-CFA3-3E2A2E00FB4B}"/>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45582" y="2007749"/>
            <a:ext cx="3661140" cy="3782728"/>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apple-system"/>
              </a:rPr>
              <a:t>Configuring Azure AD, VMs, and networking can be intricate.</a:t>
            </a:r>
            <a:r>
              <a:rPr lang="en-US" sz="2000" b="0" i="0" dirty="0">
                <a:solidFill>
                  <a:srgbClr val="111111"/>
                </a:solidFill>
                <a:effectLst/>
                <a:latin typeface="-apple-system"/>
              </a:rPr>
              <a:t> </a:t>
            </a:r>
            <a:r>
              <a:rPr lang="en-US" sz="2400" b="0" i="0" dirty="0">
                <a:solidFill>
                  <a:srgbClr val="111111"/>
                </a:solidFill>
                <a:effectLst/>
                <a:latin typeface="-apple-system"/>
              </a:rPr>
              <a:t>Grasping different database types and operations is essential.</a:t>
            </a:r>
            <a:r>
              <a:rPr lang="en-US" sz="2000" b="0" i="0" dirty="0">
                <a:solidFill>
                  <a:srgbClr val="111111"/>
                </a:solidFill>
                <a:effectLst/>
                <a:latin typeface="-apple-system"/>
              </a:rPr>
              <a:t> </a:t>
            </a:r>
            <a:r>
              <a:rPr lang="en-US" sz="2400" b="0" i="0" dirty="0">
                <a:solidFill>
                  <a:srgbClr val="111111"/>
                </a:solidFill>
                <a:effectLst/>
                <a:latin typeface="-apple-system"/>
              </a:rPr>
              <a:t>Effectively implementing cloud scalability and elasticity can be challenging</a:t>
            </a:r>
            <a:r>
              <a:rPr lang="en-US" sz="2000" b="0" i="0" dirty="0">
                <a:solidFill>
                  <a:srgbClr val="111111"/>
                </a:solidFill>
                <a:effectLst/>
                <a:latin typeface="-apple-system"/>
              </a:rPr>
              <a: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2050" name="Picture 2" descr="Advantages and Disadvantages of Cloud Deployment Models">
            <a:extLst>
              <a:ext uri="{FF2B5EF4-FFF2-40B4-BE49-F238E27FC236}">
                <a16:creationId xmlns:a16="http://schemas.microsoft.com/office/drawing/2014/main" id="{1BBC5652-CB39-C90C-88F5-3FF9265449B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83824" y="2031812"/>
            <a:ext cx="4984656" cy="373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Interacting with my peers from other batches.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Participated in the group activities.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Kept learning new topics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SDLC and STLC, DevOps, DBMS, Cloud Computing, and Case Study</a:t>
            </a:r>
          </a:p>
          <a:p>
            <a:pPr marL="0" indent="0">
              <a:buFont typeface="Arial" panose="020B0604020202020204" pitchFamily="34" charset="0"/>
              <a:buNone/>
            </a:pPr>
            <a:r>
              <a:rPr lang="en-US" sz="2000" dirty="0">
                <a:effectLst>
                  <a:outerShdw blurRad="38100" dist="38100" dir="2700000" algn="tl">
                    <a:srgbClr val="000000">
                      <a:alpha val="43137"/>
                    </a:srgbClr>
                  </a:outerShdw>
                </a:effectLst>
              </a:rPr>
              <a:t>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Ended the week and foundational training by completing the Case Study.</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Our facilitators for Foundational Training conducted the sessions in a very fun manner. </a:t>
            </a:r>
          </a:p>
          <a:p>
            <a:pPr marL="0" indent="0">
              <a:buFont typeface="Arial" panose="020B0604020202020204" pitchFamily="34" charset="0"/>
              <a:buNone/>
            </a:pPr>
            <a:r>
              <a:rPr lang="en-US" sz="2000" dirty="0"/>
              <a:t>In the foundational training she taught us about the agile model framework and STLC. We even played few fun games in between the sessions to interact with each other. Then we had hands on experience on DevOps and DBMS.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endParaRPr lang="en-US" sz="2000" dirty="0"/>
          </a:p>
        </p:txBody>
      </p:sp>
      <p:pic>
        <p:nvPicPr>
          <p:cNvPr id="9" name="Picture 8">
            <a:extLst>
              <a:ext uri="{FF2B5EF4-FFF2-40B4-BE49-F238E27FC236}">
                <a16:creationId xmlns:a16="http://schemas.microsoft.com/office/drawing/2014/main" id="{ABA21528-8379-83C2-565A-00758A7C360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65239" y="2110265"/>
            <a:ext cx="5021827" cy="376637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191918"/>
            <a:ext cx="9909744" cy="4727619"/>
          </a:xfrm>
          <a:prstGeom prst="rect">
            <a:avLst/>
          </a:prstGeom>
        </p:spPr>
        <p:txBody>
          <a:bodyPr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Quick summary</a:t>
            </a:r>
          </a:p>
          <a:p>
            <a:pPr marL="0" indent="0">
              <a:lnSpc>
                <a:spcPct val="100000"/>
              </a:lnSpc>
              <a:buNone/>
            </a:pPr>
            <a:r>
              <a:rPr lang="en-US" sz="2200" dirty="0"/>
              <a:t>This week we had our Foundational Training where we were taught about the importance of Agile Framework, SDLC and STLC, DevOps, DBMS and Cloud Computing. We even had some roleplays and JAM sessions everyday to brush up the topics..</a:t>
            </a:r>
          </a:p>
          <a:p>
            <a:pPr marL="0" indent="0">
              <a:lnSpc>
                <a:spcPct val="100000"/>
              </a:lnSpc>
              <a:buNone/>
            </a:pPr>
            <a:endParaRPr lang="en-US" sz="2200" dirty="0"/>
          </a:p>
          <a:p>
            <a:pPr>
              <a:lnSpc>
                <a:spcPct val="100000"/>
              </a:lnSpc>
            </a:pPr>
            <a:r>
              <a:rPr lang="en-US" sz="2200" dirty="0"/>
              <a:t>Importance of topics of upcoming week</a:t>
            </a:r>
          </a:p>
          <a:p>
            <a:pPr marL="0" indent="0">
              <a:lnSpc>
                <a:spcPct val="100000"/>
              </a:lnSpc>
              <a:buNone/>
            </a:pPr>
            <a:r>
              <a:rPr lang="en-US" sz="2200" dirty="0"/>
              <a:t>The upcoming topics are going to be very technical and related to our line of business.</a:t>
            </a:r>
          </a:p>
          <a:p>
            <a:pPr>
              <a:lnSpc>
                <a:spcPct val="100000"/>
              </a:lnSpc>
            </a:pPr>
            <a:endParaRPr lang="en-US" sz="2200" dirty="0"/>
          </a:p>
          <a:p>
            <a:pPr>
              <a:lnSpc>
                <a:spcPct val="100000"/>
              </a:lnSpc>
            </a:pPr>
            <a:r>
              <a:rPr lang="en-US" sz="2200" dirty="0"/>
              <a:t>Connectivity of topics from current week</a:t>
            </a:r>
          </a:p>
          <a:p>
            <a:pPr marL="0" indent="0">
              <a:lnSpc>
                <a:spcPct val="100000"/>
              </a:lnSpc>
              <a:buNone/>
            </a:pPr>
            <a:r>
              <a:rPr lang="en-US" sz="2200" dirty="0"/>
              <a:t>This week’s topics like SDLC and STLC are always going to help me in creating a proper workflow of my work.</a:t>
            </a: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0000"/>
                </a:solidFill>
                <a:latin typeface="Times New Roman" panose="02020603050405020304" pitchFamily="18" charset="0"/>
                <a:cs typeface="Times New Roman" panose="02020603050405020304" pitchFamily="18" charset="0"/>
              </a:rPr>
              <a:t>‘A</a:t>
            </a:r>
            <a:r>
              <a:rPr lang="en-US" sz="2800" b="0" i="0" dirty="0">
                <a:solidFill>
                  <a:srgbClr val="000000"/>
                </a:solidFill>
                <a:effectLst/>
                <a:latin typeface="Times New Roman" panose="02020603050405020304" pitchFamily="18" charset="0"/>
                <a:cs typeface="Times New Roman" panose="02020603050405020304" pitchFamily="18" charset="0"/>
              </a:rPr>
              <a:t>ccording to me’ is the only ‘according to’ that matters</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Harvey Specter from Suits | Harvey specter quotes, Suits quotes, Harvey ...">
            <a:extLst>
              <a:ext uri="{FF2B5EF4-FFF2-40B4-BE49-F238E27FC236}">
                <a16:creationId xmlns:a16="http://schemas.microsoft.com/office/drawing/2014/main" id="{89993C27-347C-4CA2-3C84-861973C3669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364477" y="1945726"/>
            <a:ext cx="3423351" cy="384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We learnt about Software testing Life cycle and its features.</a:t>
            </a:r>
          </a:p>
          <a:p>
            <a:r>
              <a:rPr lang="en-US" sz="2000" dirty="0"/>
              <a:t>Key learning: Designing and developing test cases and test scripts based on the requirements. This includes creating detailed test cases, test data, and identifying expected results.</a:t>
            </a:r>
          </a:p>
          <a:p>
            <a:r>
              <a:rPr lang="en-US" sz="2000" dirty="0"/>
              <a:t>Key takeaway: A test plan document is created, outlining the strategy and approach for testing.</a:t>
            </a:r>
          </a:p>
          <a:p>
            <a:r>
              <a:rPr lang="en-US" sz="2000" dirty="0"/>
              <a:t>Testers execute the test cases, report defects, and retest the fixed defects.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70621"/>
            <a:ext cx="5350706" cy="426661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life cycle&#10;&#10;Description automatically generated">
            <a:extLst>
              <a:ext uri="{FF2B5EF4-FFF2-40B4-BE49-F238E27FC236}">
                <a16:creationId xmlns:a16="http://schemas.microsoft.com/office/drawing/2014/main" id="{07EA0008-7592-FB49-6E60-24E4B8E5D24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18144" y="2165687"/>
            <a:ext cx="5116015" cy="3276482"/>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04571"/>
            <a:ext cx="5653806" cy="433266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Continuous Integration and Continuous Deployment</a:t>
            </a:r>
          </a:p>
          <a:p>
            <a:r>
              <a:rPr lang="en-US" sz="2000" dirty="0"/>
              <a:t>Key learning: CI allows for frequent code integration and automated testing, which helps in identifying and fixing issues early in the development process.</a:t>
            </a:r>
          </a:p>
          <a:p>
            <a:r>
              <a:rPr lang="en-US" sz="2000" dirty="0"/>
              <a:t>Key takeaway: Automated testing and deployment in CI/CD ensure that only thoroughly tested and stable code is released.</a:t>
            </a:r>
          </a:p>
          <a:p>
            <a:r>
              <a:rPr lang="en-US" sz="2000" dirty="0"/>
              <a:t>CI/CD can facilitate the seamless integration of renewable energy sources into the main grid.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97052" y="1604572"/>
            <a:ext cx="5350706" cy="433266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a product&#10;&#10;Description automatically generated">
            <a:extLst>
              <a:ext uri="{FF2B5EF4-FFF2-40B4-BE49-F238E27FC236}">
                <a16:creationId xmlns:a16="http://schemas.microsoft.com/office/drawing/2014/main" id="{4E0C13EE-9929-6529-5CA5-9A3B9AE7F1F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620764" y="2223646"/>
            <a:ext cx="5103064" cy="3094513"/>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0"/>
            <a:ext cx="5653806" cy="452804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DBMS and Cloud Computing</a:t>
            </a:r>
          </a:p>
          <a:p>
            <a:r>
              <a:rPr lang="en-US" sz="2000" dirty="0"/>
              <a:t>Key learning: DBMS allows for the centralization of vast amounts of energy data, making it easier to manage, access, and analyze.</a:t>
            </a:r>
          </a:p>
          <a:p>
            <a:r>
              <a:rPr lang="en-US" sz="2000" dirty="0">
                <a:latin typeface="+mj-lt"/>
              </a:rPr>
              <a:t>Key takeaway: </a:t>
            </a:r>
            <a:r>
              <a:rPr lang="en-US" sz="2000" b="0" i="0" dirty="0">
                <a:effectLst/>
                <a:latin typeface="+mj-lt"/>
              </a:rPr>
              <a:t>With accurate and consistent data, energy companies can make more informed decisions regarding energy production, distribution, and consumption</a:t>
            </a:r>
            <a:r>
              <a:rPr lang="en-US" sz="2000" b="0" i="0" dirty="0">
                <a:solidFill>
                  <a:srgbClr val="111111"/>
                </a:solidFill>
                <a:effectLst/>
                <a:latin typeface="+mj-lt"/>
              </a:rPr>
              <a:t>.</a:t>
            </a:r>
          </a:p>
          <a:p>
            <a:r>
              <a:rPr lang="en-US" sz="2000" b="0" i="0" dirty="0">
                <a:effectLst/>
                <a:latin typeface="+mj-lt"/>
              </a:rPr>
              <a:t>DBMS helps in managing data related to energy assets, such as power plants, grids, and renewable energy sources, ensuring optimal performance and maintenance</a:t>
            </a:r>
            <a:r>
              <a:rPr lang="en-US" sz="2000" b="0" i="0" dirty="0">
                <a:solidFill>
                  <a:srgbClr val="111111"/>
                </a:solidFill>
                <a:effectLst/>
                <a:latin typeface="+mj-lt"/>
              </a:rPr>
              <a:t>.</a:t>
            </a:r>
            <a:endParaRPr lang="en-US" sz="20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670620"/>
            <a:ext cx="5350706" cy="4528049"/>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6" name="Picture 2" descr="cloud computing network diagram Where is my cloud data stored?">
            <a:extLst>
              <a:ext uri="{FF2B5EF4-FFF2-40B4-BE49-F238E27FC236}">
                <a16:creationId xmlns:a16="http://schemas.microsoft.com/office/drawing/2014/main" id="{BA015F17-023C-30DA-E9D3-CD1AC88EFA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42791" y="2274286"/>
            <a:ext cx="5063323" cy="33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0" i="0" dirty="0">
                <a:solidFill>
                  <a:srgbClr val="111111"/>
                </a:solidFill>
                <a:effectLst/>
                <a:latin typeface="+mj-lt"/>
              </a:rPr>
              <a:t>Shell relies on complex software systems for various operations, including exploration, production, and distribution of energy. </a:t>
            </a:r>
            <a:r>
              <a:rPr lang="en-US" sz="2200" b="0" i="0" dirty="0">
                <a:effectLst/>
                <a:latin typeface="+mj-lt"/>
              </a:rPr>
              <a:t>The STLC helps ensure these systems are reliable by identifying and fixing defects early in the development process, thereby minimizing the risk of system failures.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Shell Plans $70 Billion Purchase of BG Group | US News">
            <a:extLst>
              <a:ext uri="{FF2B5EF4-FFF2-40B4-BE49-F238E27FC236}">
                <a16:creationId xmlns:a16="http://schemas.microsoft.com/office/drawing/2014/main" id="{66CFB484-D76C-3DAC-60E4-02B83199075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3766" y="2200929"/>
            <a:ext cx="5104771" cy="339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p>
          <a:p>
            <a:pPr marL="0" indent="0">
              <a:buNone/>
            </a:pPr>
            <a:r>
              <a:rPr lang="en-US" sz="2200" b="0" i="0" dirty="0">
                <a:solidFill>
                  <a:srgbClr val="111111"/>
                </a:solidFill>
                <a:effectLst/>
                <a:latin typeface="+mj-lt"/>
              </a:rPr>
              <a:t>CI/CD practices ensure that code changes are frequently integrated and tested, which helps in identifying and fixing issues early. </a:t>
            </a:r>
            <a:r>
              <a:rPr lang="en-US" sz="2200" b="0" i="0" dirty="0">
                <a:effectLst/>
                <a:latin typeface="+mj-lt"/>
              </a:rPr>
              <a:t>This leads to higher quality and more reliable software systems, which are crucial for Shell’s complex operations, such as managing energy production and distribution</a:t>
            </a:r>
            <a:r>
              <a:rPr lang="en-US" sz="2200" b="0" i="0" dirty="0">
                <a:solidFill>
                  <a:srgbClr val="111111"/>
                </a:solidFill>
                <a:effectLst/>
                <a:latin typeface="+mj-lt"/>
              </a:rPr>
              <a:t>.</a:t>
            </a:r>
            <a:endParaRPr lang="en-US" sz="22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Shell V-Power: Just another day at a Shell station with Sebastian ...">
            <a:extLst>
              <a:ext uri="{FF2B5EF4-FFF2-40B4-BE49-F238E27FC236}">
                <a16:creationId xmlns:a16="http://schemas.microsoft.com/office/drawing/2014/main" id="{EEE3E466-F667-46FB-E56E-D23E9E547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353" y="1987206"/>
            <a:ext cx="5105598" cy="382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21087</TotalTime>
  <Words>852</Words>
  <Application>Microsoft Office PowerPoint</Application>
  <PresentationFormat>Widescreen</PresentationFormat>
  <Paragraphs>78</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-apple-system</vt:lpstr>
      <vt:lpstr>Arial</vt:lpstr>
      <vt:lpstr>Calibri</vt:lpstr>
      <vt:lpstr>Times New Roman</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Sharma, Anisha SBOBNG-PTIY/AGE</cp:lastModifiedBy>
  <cp:revision>511</cp:revision>
  <dcterms:created xsi:type="dcterms:W3CDTF">2022-01-18T12:35:56Z</dcterms:created>
  <dcterms:modified xsi:type="dcterms:W3CDTF">2024-09-06T19:13:15Z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