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6" d="100"/>
          <a:sy n="66" d="100"/>
        </p:scale>
        <p:origin x="668" y="3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8/31/2024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31/08/2024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3.jpe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2.emf"/></Relationships>
</file>

<file path=ppt/slides/_rels/slide11.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6.jpe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22.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7.jpe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22.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8.jpe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22.emf"/></Relationships>
</file>

<file path=ppt/slides/_rels/slide15.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22.emf"/></Relationships>
</file>

<file path=ppt/slides/_rels/slide17.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43.jpe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22.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22.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3.jpeg"/><Relationship Id="rId4" Type="http://schemas.openxmlformats.org/officeDocument/2006/relationships/image" Target="../media/image22.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6.jpe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7.jpe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8.jpe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7.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2.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2.jpe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1</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Anisha Sharma</a:t>
            </a:r>
          </a:p>
        </p:txBody>
      </p:sp>
      <p:sp>
        <p:nvSpPr>
          <p:cNvPr id="13" name="TextBox 12">
            <a:extLst>
              <a:ext uri="{FF2B5EF4-FFF2-40B4-BE49-F238E27FC236}">
                <a16:creationId xmlns:a16="http://schemas.microsoft.com/office/drawing/2014/main" id="{C48F8DD6-A1B3-8126-FAC3-218B712C7FFB}"/>
              </a:ext>
            </a:extLst>
          </p:cNvPr>
          <p:cNvSpPr txBox="1"/>
          <p:nvPr/>
        </p:nvSpPr>
        <p:spPr>
          <a:xfrm>
            <a:off x="682976" y="5510636"/>
            <a:ext cx="7469623" cy="523220"/>
          </a:xfrm>
          <a:prstGeom prst="rect">
            <a:avLst/>
          </a:prstGeom>
          <a:noFill/>
        </p:spPr>
        <p:txBody>
          <a:bodyPr wrap="square" rtlCol="0">
            <a:spAutoFit/>
          </a:bodyPr>
          <a:lstStyle/>
          <a:p>
            <a:r>
              <a:rPr lang="en-IN" sz="2800" b="1" dirty="0">
                <a:solidFill>
                  <a:schemeClr val="bg1"/>
                </a:solidFill>
              </a:rPr>
              <a:t>Date : 30-Aug-2024</a:t>
            </a:r>
          </a:p>
        </p:txBody>
      </p:sp>
      <p:pic>
        <p:nvPicPr>
          <p:cNvPr id="3" name="Picture 2" descr="A person standing in front of a large sign&#10;&#10;Description automatically generated">
            <a:extLst>
              <a:ext uri="{FF2B5EF4-FFF2-40B4-BE49-F238E27FC236}">
                <a16:creationId xmlns:a16="http://schemas.microsoft.com/office/drawing/2014/main" id="{E8350EEA-5F44-FA8A-8E26-EC36830E2251}"/>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t="18807" b="18035"/>
          <a:stretch/>
        </p:blipFill>
        <p:spPr>
          <a:xfrm>
            <a:off x="6855796" y="1292192"/>
            <a:ext cx="5074918" cy="4273616"/>
          </a:xfrm>
          <a:prstGeom prst="rect">
            <a:avLst/>
          </a:prstGeom>
        </p:spPr>
      </p:pic>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Shell uses Agile methods for their SDLC and in which they mostly uses Scrum. They also focuses on customer collaboration and using the agile workflow process based on a repetitive approach.</a:t>
            </a:r>
          </a:p>
          <a:p>
            <a:pPr marL="0" indent="0">
              <a:buNone/>
            </a:pPr>
            <a:endParaRPr lang="en-US" sz="2000" dirty="0"/>
          </a:p>
          <a:p>
            <a:pPr marL="0" indent="0">
              <a:buNone/>
            </a:pPr>
            <a:r>
              <a:rPr lang="en-US" sz="2000" dirty="0"/>
              <a:t>Shell benefits from this technique by time estimation and logging work to store and manage information about the time spent in a project.</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3074" name="Picture 2" descr="Shell to whittle down global oil refinery portfolio to six sites - F&amp;L Asia">
            <a:extLst>
              <a:ext uri="{FF2B5EF4-FFF2-40B4-BE49-F238E27FC236}">
                <a16:creationId xmlns:a16="http://schemas.microsoft.com/office/drawing/2014/main" id="{41EC9F3E-4E89-6829-4C25-49AF9BC35B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04405" y="2141210"/>
            <a:ext cx="5143493" cy="3515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Having a growth mindset and changing the thinking of the fixed mindset must be the most challenging part. Fixed mindset would let me stay in my bubble of comfort and wouldn’t let me grow as an individual</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5122" name="Picture 2" descr="Growth mindset and fixed mindset concept 1225333 Vector Art at Vecteezy">
            <a:extLst>
              <a:ext uri="{FF2B5EF4-FFF2-40B4-BE49-F238E27FC236}">
                <a16:creationId xmlns:a16="http://schemas.microsoft.com/office/drawing/2014/main" id="{20ACA908-BA45-4656-3887-30F46CA1DC91}"/>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518720" y="2084539"/>
            <a:ext cx="5110925" cy="3613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Understanding the importance of different stakeholders in an organization. Usually, the people with whom we collaborate with and manage stuff closely are the once we consider as the main stakeholders, but there are plenty important ones too which comes under satisfy, inform and monitor part.</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descr="A piece of paper with writing on it&#10;&#10;Description automatically generated">
            <a:extLst>
              <a:ext uri="{FF2B5EF4-FFF2-40B4-BE49-F238E27FC236}">
                <a16:creationId xmlns:a16="http://schemas.microsoft.com/office/drawing/2014/main" id="{5DA387D6-1ED2-DEE3-CD45-38700F6B43BC}"/>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500867" y="2315790"/>
            <a:ext cx="5150569" cy="3166646"/>
          </a:xfrm>
          <a:prstGeom prst="rect">
            <a:avLst/>
          </a:prstGeom>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challenge faced while implementing this learning would be to understand the story point estimations and to manage the burndown chart.</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descr="A paper with writing on it&#10;&#10;Description automatically generated">
            <a:extLst>
              <a:ext uri="{FF2B5EF4-FFF2-40B4-BE49-F238E27FC236}">
                <a16:creationId xmlns:a16="http://schemas.microsoft.com/office/drawing/2014/main" id="{90480349-F918-DA3A-BDDF-3B1644ECFA05}"/>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543210" y="2059627"/>
            <a:ext cx="5070418" cy="3667406"/>
          </a:xfrm>
          <a:prstGeom prst="rect">
            <a:avLst/>
          </a:prstGeom>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Interacting with my peers from other batches.</a:t>
            </a:r>
          </a:p>
          <a:p>
            <a:pPr marL="0" indent="0" algn="ctr">
              <a:buFont typeface="Arial" panose="020B0604020202020204" pitchFamily="34" charset="0"/>
              <a:buNone/>
            </a:pPr>
            <a:endParaRPr lang="en-US" sz="2000" dirty="0">
              <a:effectLst>
                <a:outerShdw blurRad="38100" dist="38100" dir="2700000" algn="tl">
                  <a:srgbClr val="000000">
                    <a:alpha val="43137"/>
                  </a:srgbClr>
                </a:outerShdw>
              </a:effectLst>
            </a:endParaRP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Setting up GTKYs with the members of my line of business to know more about Shell and my work.</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effectLst>
                  <a:outerShdw blurRad="38100" dist="38100" dir="2700000" algn="tl">
                    <a:srgbClr val="000000">
                      <a:alpha val="43137"/>
                    </a:srgbClr>
                  </a:outerShdw>
                </a:effectLst>
              </a:rPr>
              <a:t>Day 1-3:</a:t>
            </a:r>
          </a:p>
          <a:p>
            <a:r>
              <a:rPr lang="en-US" sz="2000" dirty="0">
                <a:effectLst>
                  <a:outerShdw blurRad="38100" dist="38100" dir="2700000" algn="tl">
                    <a:srgbClr val="000000">
                      <a:alpha val="43137"/>
                    </a:srgbClr>
                  </a:outerShdw>
                </a:effectLst>
              </a:rPr>
              <a:t>Roleplay</a:t>
            </a:r>
          </a:p>
          <a:p>
            <a:r>
              <a:rPr lang="en-US" sz="2000" dirty="0">
                <a:effectLst>
                  <a:outerShdw blurRad="38100" dist="38100" dir="2700000" algn="tl">
                    <a:srgbClr val="000000">
                      <a:alpha val="43137"/>
                    </a:srgbClr>
                  </a:outerShdw>
                </a:effectLst>
              </a:rPr>
              <a:t>JAM Sessions</a:t>
            </a:r>
          </a:p>
          <a:p>
            <a:r>
              <a:rPr lang="en-US" sz="2000" dirty="0">
                <a:effectLst>
                  <a:outerShdw blurRad="38100" dist="38100" dir="2700000" algn="tl">
                    <a:srgbClr val="000000">
                      <a:alpha val="43137"/>
                    </a:srgbClr>
                  </a:outerShdw>
                </a:effectLst>
              </a:rPr>
              <a:t>Teamwork</a:t>
            </a:r>
          </a:p>
          <a:p>
            <a:pPr marL="0" indent="0">
              <a:buFont typeface="Arial" panose="020B0604020202020204" pitchFamily="34" charset="0"/>
              <a:buNone/>
            </a:pPr>
            <a:endParaRPr lang="en-US" sz="2000" dirty="0">
              <a:effectLst>
                <a:outerShdw blurRad="38100" dist="38100" dir="2700000" algn="tl">
                  <a:srgbClr val="000000">
                    <a:alpha val="43137"/>
                  </a:srgbClr>
                </a:outerShdw>
              </a:effectLst>
            </a:endParaRPr>
          </a:p>
          <a:p>
            <a:pPr marL="0" indent="0">
              <a:buFont typeface="Arial" panose="020B0604020202020204" pitchFamily="34" charset="0"/>
              <a:buNone/>
            </a:pPr>
            <a:r>
              <a:rPr lang="en-US" sz="2000" dirty="0">
                <a:effectLst>
                  <a:outerShdw blurRad="38100" dist="38100" dir="2700000" algn="tl">
                    <a:srgbClr val="000000">
                      <a:alpha val="43137"/>
                    </a:srgbClr>
                  </a:outerShdw>
                </a:effectLst>
              </a:rPr>
              <a:t>Day 4-5:</a:t>
            </a:r>
          </a:p>
          <a:p>
            <a:r>
              <a:rPr lang="en-US" sz="2000" dirty="0">
                <a:effectLst>
                  <a:outerShdw blurRad="38100" dist="38100" dir="2700000" algn="tl">
                    <a:srgbClr val="000000">
                      <a:alpha val="43137"/>
                    </a:srgbClr>
                  </a:outerShdw>
                </a:effectLst>
              </a:rPr>
              <a:t>Business Analysis</a:t>
            </a:r>
          </a:p>
          <a:p>
            <a:r>
              <a:rPr lang="en-US" sz="2000" dirty="0">
                <a:effectLst>
                  <a:outerShdw blurRad="38100" dist="38100" dir="2700000" algn="tl">
                    <a:srgbClr val="000000">
                      <a:alpha val="43137"/>
                    </a:srgbClr>
                  </a:outerShdw>
                </a:effectLst>
              </a:rPr>
              <a:t>Agile Framework</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Met a few people from different batches as well as from my line of business.</a:t>
            </a: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Actively participated in training sessions and roleplays.</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Our facilitators for Soft skills and Foundational Training conducted the sessions in a very fun manner. </a:t>
            </a:r>
          </a:p>
          <a:p>
            <a:pPr marL="0" indent="0">
              <a:buFont typeface="Arial" panose="020B0604020202020204" pitchFamily="34" charset="0"/>
              <a:buNone/>
            </a:pPr>
            <a:r>
              <a:rPr lang="en-US" sz="2000" dirty="0"/>
              <a:t>For soft skills we were continuously being changed into different teams so that we get comfortable with our batchmates and were asked to do some roleplay activities. </a:t>
            </a:r>
          </a:p>
          <a:p>
            <a:pPr marL="0" indent="0">
              <a:buFont typeface="Arial" panose="020B0604020202020204" pitchFamily="34" charset="0"/>
              <a:buNone/>
            </a:pPr>
            <a:r>
              <a:rPr lang="en-US" sz="2000" dirty="0"/>
              <a:t>In the foundational training she taught us about the agile model framework by making us do a roleplay and make project for real life examples like either selling a product or creating User Stories for energy sector projects.</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endParaRPr lang="en-US" sz="2000" dirty="0"/>
          </a:p>
        </p:txBody>
      </p:sp>
      <p:pic>
        <p:nvPicPr>
          <p:cNvPr id="6" name="Picture 5" descr="A person standing with her arms crossed&#10;&#10;Description automatically generated">
            <a:extLst>
              <a:ext uri="{FF2B5EF4-FFF2-40B4-BE49-F238E27FC236}">
                <a16:creationId xmlns:a16="http://schemas.microsoft.com/office/drawing/2014/main" id="{6D394AD8-3AC5-6C7B-84CC-ED9F57C1D7D7}"/>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536957" y="2096056"/>
            <a:ext cx="2874830" cy="3833106"/>
          </a:xfrm>
          <a:prstGeom prst="rect">
            <a:avLst/>
          </a:prstGeom>
        </p:spPr>
      </p:pic>
      <p:sp>
        <p:nvSpPr>
          <p:cNvPr id="8" name="TextBox 7">
            <a:extLst>
              <a:ext uri="{FF2B5EF4-FFF2-40B4-BE49-F238E27FC236}">
                <a16:creationId xmlns:a16="http://schemas.microsoft.com/office/drawing/2014/main" id="{19CF3739-6EEB-0F41-3F75-DF4470D4EC1C}"/>
              </a:ext>
            </a:extLst>
          </p:cNvPr>
          <p:cNvSpPr txBox="1"/>
          <p:nvPr/>
        </p:nvSpPr>
        <p:spPr>
          <a:xfrm>
            <a:off x="9663763" y="3273945"/>
            <a:ext cx="1742173" cy="1477328"/>
          </a:xfrm>
          <a:prstGeom prst="rect">
            <a:avLst/>
          </a:prstGeom>
          <a:noFill/>
        </p:spPr>
        <p:txBody>
          <a:bodyPr wrap="square" rtlCol="0">
            <a:spAutoFit/>
          </a:bodyPr>
          <a:lstStyle/>
          <a:p>
            <a:r>
              <a:rPr lang="en-US" dirty="0"/>
              <a:t>Here I was presenting our group poster on Managing Complexity</a:t>
            </a:r>
          </a:p>
        </p:txBody>
      </p:sp>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191918"/>
            <a:ext cx="9909744" cy="4727619"/>
          </a:xfrm>
          <a:prstGeom prst="rect">
            <a:avLst/>
          </a:prstGeom>
        </p:spPr>
        <p:txBody>
          <a:bodyPr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400" dirty="0"/>
              <a:t>Quick summary</a:t>
            </a:r>
          </a:p>
          <a:p>
            <a:pPr marL="0" indent="0">
              <a:lnSpc>
                <a:spcPct val="100000"/>
              </a:lnSpc>
              <a:buNone/>
            </a:pPr>
            <a:r>
              <a:rPr lang="en-US" sz="2200" dirty="0"/>
              <a:t>This week in the first 3 days we had our Soft Skills training where we had a roleplay on Meeting etiquettes, we were asked to create a poster on Managing Complexities for stakeholder management, and some other fun and interactive activities.  </a:t>
            </a:r>
          </a:p>
          <a:p>
            <a:pPr marL="0" indent="0">
              <a:lnSpc>
                <a:spcPct val="100000"/>
              </a:lnSpc>
              <a:buNone/>
            </a:pPr>
            <a:r>
              <a:rPr lang="en-US" sz="2200" dirty="0"/>
              <a:t>For the next 2 days we had our Foundational Training where we were taught about the importance of Business Analysis in a company and about different Management Techniques. We even had some roleplays and JAM sessions for the same.</a:t>
            </a:r>
          </a:p>
          <a:p>
            <a:pPr marL="0" indent="0">
              <a:lnSpc>
                <a:spcPct val="100000"/>
              </a:lnSpc>
              <a:buNone/>
            </a:pPr>
            <a:endParaRPr lang="en-US" sz="2200" dirty="0"/>
          </a:p>
          <a:p>
            <a:pPr>
              <a:lnSpc>
                <a:spcPct val="100000"/>
              </a:lnSpc>
            </a:pPr>
            <a:r>
              <a:rPr lang="en-US" sz="2200" dirty="0"/>
              <a:t>Importance of topics of upcoming week</a:t>
            </a:r>
          </a:p>
          <a:p>
            <a:pPr marL="0" indent="0">
              <a:lnSpc>
                <a:spcPct val="100000"/>
              </a:lnSpc>
              <a:buNone/>
            </a:pPr>
            <a:r>
              <a:rPr lang="en-US" sz="2200" dirty="0"/>
              <a:t>The upcoming topics are going to be very technical like Azure DevOps, Software Testing, DBMS, and a group case study to solve.</a:t>
            </a:r>
          </a:p>
          <a:p>
            <a:pPr>
              <a:lnSpc>
                <a:spcPct val="100000"/>
              </a:lnSpc>
            </a:pPr>
            <a:endParaRPr lang="en-US" sz="2200" dirty="0"/>
          </a:p>
          <a:p>
            <a:pPr>
              <a:lnSpc>
                <a:spcPct val="100000"/>
              </a:lnSpc>
            </a:pPr>
            <a:r>
              <a:rPr lang="en-US" sz="2200" dirty="0"/>
              <a:t>Connectivity of topics from current week</a:t>
            </a:r>
          </a:p>
          <a:p>
            <a:pPr marL="0" indent="0">
              <a:lnSpc>
                <a:spcPct val="100000"/>
              </a:lnSpc>
              <a:buNone/>
            </a:pPr>
            <a:r>
              <a:rPr lang="en-US" sz="2200" dirty="0"/>
              <a:t>This week’s topics like professionalism and business analysis are always going to help me in my professional career.</a:t>
            </a:r>
          </a:p>
          <a:p>
            <a:pPr marL="457200" indent="-457200">
              <a:lnSpc>
                <a:spcPct val="100000"/>
              </a:lnSpc>
            </a:pPr>
            <a:endParaRPr lang="en-US" sz="1800" dirty="0"/>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000000"/>
                </a:solidFill>
                <a:latin typeface="Times New Roman" panose="02020603050405020304" pitchFamily="18" charset="0"/>
                <a:cs typeface="Times New Roman" panose="02020603050405020304" pitchFamily="18" charset="0"/>
              </a:rPr>
              <a:t>‘A</a:t>
            </a:r>
            <a:r>
              <a:rPr lang="en-US" sz="2800" b="0" i="0" dirty="0">
                <a:solidFill>
                  <a:srgbClr val="000000"/>
                </a:solidFill>
                <a:effectLst/>
                <a:latin typeface="Times New Roman" panose="02020603050405020304" pitchFamily="18" charset="0"/>
                <a:cs typeface="Times New Roman" panose="02020603050405020304" pitchFamily="18" charset="0"/>
              </a:rPr>
              <a:t>ccording to me’ is the only ‘according to’ that matters</a:t>
            </a:r>
            <a:endParaRPr lang="en-US" sz="2000" dirty="0">
              <a:latin typeface="Times New Roman" panose="02020603050405020304" pitchFamily="18" charset="0"/>
              <a:cs typeface="Times New Roman" panose="02020603050405020304" pitchFamily="18" charset="0"/>
            </a:endParaRP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1026" name="Picture 2" descr="Harvey Specter from Suits | Harvey specter quotes, Suits quotes, Harvey ...">
            <a:extLst>
              <a:ext uri="{FF2B5EF4-FFF2-40B4-BE49-F238E27FC236}">
                <a16:creationId xmlns:a16="http://schemas.microsoft.com/office/drawing/2014/main" id="{89993C27-347C-4CA2-3C84-861973C36694}"/>
              </a:ext>
            </a:extLst>
          </p:cNvPr>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7364477" y="1945726"/>
            <a:ext cx="3423351" cy="3848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670621"/>
            <a:ext cx="5653806" cy="4266614"/>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We had a soft skills session on Professionalism, Grooming and Etiquettes.</a:t>
            </a:r>
          </a:p>
          <a:p>
            <a:r>
              <a:rPr lang="en-US" sz="2000" dirty="0"/>
              <a:t>Key learning: Recognized the impact of effective communication skills, commitment and ownership.</a:t>
            </a:r>
          </a:p>
          <a:p>
            <a:r>
              <a:rPr lang="en-US" sz="2000" dirty="0"/>
              <a:t>Key takeaway: Always strive to maintain a professional attitude.</a:t>
            </a:r>
          </a:p>
          <a:p>
            <a:r>
              <a:rPr lang="en-US" sz="2000" dirty="0"/>
              <a:t>Well-written emails are crucial for clear communication and can help avoid misunderstandings.</a:t>
            </a:r>
          </a:p>
          <a:p>
            <a:r>
              <a:rPr lang="en-US" sz="2000" dirty="0"/>
              <a:t>Comprehend the significance of personal appearance in creating a positive first impression.</a:t>
            </a:r>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670621"/>
            <a:ext cx="5350706" cy="4266614"/>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4098" name="Picture 2" descr="Professional Etiquette Rules Every Person Should Follow">
            <a:extLst>
              <a:ext uri="{FF2B5EF4-FFF2-40B4-BE49-F238E27FC236}">
                <a16:creationId xmlns:a16="http://schemas.microsoft.com/office/drawing/2014/main" id="{8E316388-F1D8-1E00-F10F-548D7087CD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2489" y="2047460"/>
            <a:ext cx="5187325" cy="3512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604571"/>
            <a:ext cx="5653806" cy="4332664"/>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Stakeholder Management and Teamwork</a:t>
            </a:r>
          </a:p>
          <a:p>
            <a:r>
              <a:rPr lang="en-US" sz="2000" dirty="0"/>
              <a:t>Key learning: Identifying the types of stakeholders by using Power Interest Grid Techniques. And that there is no I in a team and that we should always look out for other teams as well.</a:t>
            </a:r>
          </a:p>
          <a:p>
            <a:r>
              <a:rPr lang="en-US" sz="2000" dirty="0"/>
              <a:t>Key takeaway: Stakeholders plays a really important role in our personal as well as professional life and being a team player, includes synchronizing, dedication, engagement, determination and focus. </a:t>
            </a:r>
          </a:p>
          <a:p>
            <a:r>
              <a:rPr lang="en-US" sz="2000" dirty="0"/>
              <a:t>Energy sector stakeholders requires a strong commitment to sustainability and the expectations from the products.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97052" y="1604572"/>
            <a:ext cx="5350706" cy="4332663"/>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descr="A paper with writing on it&#10;&#10;Description automatically generated">
            <a:extLst>
              <a:ext uri="{FF2B5EF4-FFF2-40B4-BE49-F238E27FC236}">
                <a16:creationId xmlns:a16="http://schemas.microsoft.com/office/drawing/2014/main" id="{C4EE67C3-F97C-CC71-E04F-F394DE25DAEE}"/>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580003" y="2311908"/>
            <a:ext cx="5184803" cy="2917990"/>
          </a:xfrm>
          <a:prstGeom prst="rect">
            <a:avLst/>
          </a:prstGeom>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670620"/>
            <a:ext cx="5653806" cy="4528049"/>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Importance of Business Analysis and Management.</a:t>
            </a:r>
          </a:p>
          <a:p>
            <a:r>
              <a:rPr lang="en-US" sz="2000" dirty="0"/>
              <a:t>Key learning: With the help of BA any business can run smoothly.</a:t>
            </a:r>
          </a:p>
          <a:p>
            <a:r>
              <a:rPr lang="en-US" sz="2000" dirty="0"/>
              <a:t>Key takeaway: BA is the discipline of identifying business needs and analysis and it needs a comprehensive understanding of both business and technical aspects. </a:t>
            </a:r>
            <a:br>
              <a:rPr lang="en-US" sz="2000" dirty="0"/>
            </a:br>
            <a:r>
              <a:rPr lang="en-US" sz="2000" dirty="0"/>
              <a:t>And that you should learn before starting your own organization/company.</a:t>
            </a:r>
          </a:p>
          <a:p>
            <a:r>
              <a:rPr lang="en-US" sz="2000" dirty="0"/>
              <a:t>I personally see this concept implemented in the Energy sector in monitoring energy market trends and regulatory changes and to assess the impact of renewable energy projects.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399100" y="1670620"/>
            <a:ext cx="5350706" cy="4528049"/>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6" name="Picture 5" descr="A white board with colorful sticky notes on it&#10;&#10;Description automatically generated">
            <a:extLst>
              <a:ext uri="{FF2B5EF4-FFF2-40B4-BE49-F238E27FC236}">
                <a16:creationId xmlns:a16="http://schemas.microsoft.com/office/drawing/2014/main" id="{6647C73D-72A0-09B3-9968-58265BB85735}"/>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500216" y="2004286"/>
            <a:ext cx="5148473" cy="3860716"/>
          </a:xfrm>
          <a:prstGeom prst="rect">
            <a:avLst/>
          </a:prstGeom>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Shell contributes to the professionalism and grooming very seriously. They make their employees work on personal knowledge &amp; skills so that they can contribute towards quality work with a positive attitude.</a:t>
            </a:r>
          </a:p>
          <a:p>
            <a:pPr marL="0" indent="0">
              <a:buNone/>
            </a:pPr>
            <a:endParaRPr lang="en-US" sz="2000" dirty="0"/>
          </a:p>
          <a:p>
            <a:pPr marL="0" indent="0">
              <a:buNone/>
            </a:pPr>
            <a:r>
              <a:rPr lang="en-US" sz="2000" dirty="0"/>
              <a:t>Shell made me understand my mindset and helped me showcase my professional qualities.</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1026" name="Picture 2" descr="Shell Plans $70 Billion Purchase of BG Group | US News">
            <a:extLst>
              <a:ext uri="{FF2B5EF4-FFF2-40B4-BE49-F238E27FC236}">
                <a16:creationId xmlns:a16="http://schemas.microsoft.com/office/drawing/2014/main" id="{66CFB484-D76C-3DAC-60E4-02B83199075A}"/>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523766" y="2200929"/>
            <a:ext cx="5104771" cy="3396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r>
              <a:rPr lang="en-US" sz="2000" dirty="0"/>
              <a:t>Shell is very inclusive regarding its stakeholders whether it may be internal or external. They provide regular updates and a transparent communication about their strategies and results.</a:t>
            </a:r>
          </a:p>
          <a:p>
            <a:pPr marL="0" indent="0">
              <a:buNone/>
            </a:pPr>
            <a:endParaRPr lang="en-US" sz="2000" dirty="0"/>
          </a:p>
          <a:p>
            <a:pPr marL="0" indent="0">
              <a:buNone/>
            </a:pPr>
            <a:r>
              <a:rPr lang="en-US" sz="2000" dirty="0"/>
              <a:t>Shell gave me a platform to collaborate and interact with creative, innovative, motivated and like-minded people which would help me upskill me in my career at shell.</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050" name="Picture 2" descr="Shell V-Power: Just another day at a Shell station with Sebastian ...">
            <a:extLst>
              <a:ext uri="{FF2B5EF4-FFF2-40B4-BE49-F238E27FC236}">
                <a16:creationId xmlns:a16="http://schemas.microsoft.com/office/drawing/2014/main" id="{EEE3E466-F667-46FB-E56E-D23E9E5476D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23353" y="1987206"/>
            <a:ext cx="5105598" cy="3823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Props1.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2.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20516</TotalTime>
  <Words>956</Words>
  <Application>Microsoft Office PowerPoint</Application>
  <PresentationFormat>Widescreen</PresentationFormat>
  <Paragraphs>91</Paragraphs>
  <Slides>20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5" baseType="lpstr">
      <vt:lpstr>Arial</vt:lpstr>
      <vt:lpstr>Calibri</vt:lpstr>
      <vt:lpstr>Times New Roman</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Sharma, Anisha SBOBNG-PTIY/AGE</cp:lastModifiedBy>
  <cp:revision>507</cp:revision>
  <dcterms:created xsi:type="dcterms:W3CDTF">2022-01-18T12:35:56Z</dcterms:created>
  <dcterms:modified xsi:type="dcterms:W3CDTF">2024-08-31T18:46:45Z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