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8" r:id="rId6"/>
    <p:sldId id="260" r:id="rId7"/>
    <p:sldId id="261" r:id="rId8"/>
    <p:sldId id="263" r:id="rId9"/>
    <p:sldId id="264" r:id="rId10"/>
    <p:sldId id="265"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Tree  Species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E9ED14B0-B6C0-B897-EBDA-522833AC9AC1}"/>
              </a:ext>
            </a:extLst>
          </p:cNvPr>
          <p:cNvSpPr txBox="1"/>
          <p:nvPr/>
        </p:nvSpPr>
        <p:spPr>
          <a:xfrm>
            <a:off x="7921000" y="4708697"/>
            <a:ext cx="3219151" cy="379656"/>
          </a:xfrm>
          <a:prstGeom prst="rect">
            <a:avLst/>
          </a:prstGeom>
          <a:noFill/>
        </p:spPr>
        <p:txBody>
          <a:bodyPr wrap="none" rtlCol="0">
            <a:spAutoFit/>
          </a:bodyPr>
          <a:lstStyle/>
          <a:p>
            <a:r>
              <a:rPr lang="en-US" dirty="0">
                <a:solidFill>
                  <a:schemeClr val="accent6">
                    <a:lumMod val="75000"/>
                  </a:schemeClr>
                </a:solidFill>
              </a:rPr>
              <a:t>AUTHOR- ANISHKA SINGH</a:t>
            </a:r>
            <a:endParaRPr lang="en-IN" dirty="0">
              <a:solidFill>
                <a:schemeClr val="accent6">
                  <a:lumMod val="75000"/>
                </a:schemeClr>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E5828B-16CB-63A8-5941-4CC5FFE632C9}"/>
              </a:ext>
            </a:extLst>
          </p:cNvPr>
          <p:cNvSpPr txBox="1"/>
          <p:nvPr/>
        </p:nvSpPr>
        <p:spPr>
          <a:xfrm>
            <a:off x="373225" y="1182074"/>
            <a:ext cx="8322905" cy="4402167"/>
          </a:xfrm>
          <a:prstGeom prst="rect">
            <a:avLst/>
          </a:prstGeom>
          <a:noFill/>
        </p:spPr>
        <p:txBody>
          <a:bodyPr wrap="square">
            <a:spAutoFit/>
          </a:bodyPr>
          <a:lstStyle/>
          <a:p>
            <a:pPr>
              <a:buNone/>
            </a:pPr>
            <a:r>
              <a:rPr lang="en-US" b="1" dirty="0">
                <a:solidFill>
                  <a:srgbClr val="002060"/>
                </a:solidFill>
              </a:rPr>
              <a:t>Future Enhancements:-</a:t>
            </a:r>
          </a:p>
          <a:p>
            <a:pPr>
              <a:buNone/>
            </a:pPr>
            <a:endParaRPr lang="en-US" b="1" dirty="0"/>
          </a:p>
          <a:p>
            <a:pPr>
              <a:buNone/>
            </a:pPr>
            <a:endParaRPr lang="en-US" b="1" dirty="0"/>
          </a:p>
          <a:p>
            <a:pPr>
              <a:buFont typeface="Arial" panose="020B0604020202020204" pitchFamily="34" charset="0"/>
              <a:buChar char="•"/>
            </a:pPr>
            <a:r>
              <a:rPr lang="en-US" dirty="0"/>
              <a:t>Integrate </a:t>
            </a:r>
            <a:r>
              <a:rPr lang="en-US" b="1" dirty="0"/>
              <a:t>GPS-based recommendations</a:t>
            </a:r>
            <a:r>
              <a:rPr lang="en-US" dirty="0"/>
              <a:t> for tree species suited to specific locations</a:t>
            </a:r>
          </a:p>
          <a:p>
            <a:endParaRPr lang="en-US" dirty="0"/>
          </a:p>
          <a:p>
            <a:pPr>
              <a:buFont typeface="Arial" panose="020B0604020202020204" pitchFamily="34" charset="0"/>
              <a:buChar char="•"/>
            </a:pPr>
            <a:r>
              <a:rPr lang="en-US" dirty="0"/>
              <a:t>Build a </a:t>
            </a:r>
            <a:r>
              <a:rPr lang="en-US" b="1" dirty="0"/>
              <a:t>mobile app</a:t>
            </a:r>
            <a:r>
              <a:rPr lang="en-US" dirty="0"/>
              <a:t> with real-time camera-based prediction</a:t>
            </a:r>
          </a:p>
          <a:p>
            <a:endParaRPr lang="en-US" dirty="0"/>
          </a:p>
          <a:p>
            <a:pPr>
              <a:buFont typeface="Arial" panose="020B0604020202020204" pitchFamily="34" charset="0"/>
              <a:buChar char="•"/>
            </a:pPr>
            <a:r>
              <a:rPr lang="en-US" dirty="0"/>
              <a:t>Expand dataset to include </a:t>
            </a:r>
            <a:r>
              <a:rPr lang="en-US" b="1" dirty="0"/>
              <a:t>leaf, bark, and flower images</a:t>
            </a:r>
            <a:r>
              <a:rPr lang="en-US" dirty="0"/>
              <a:t> for higher accuracy</a:t>
            </a:r>
          </a:p>
          <a:p>
            <a:endParaRPr lang="en-US" dirty="0"/>
          </a:p>
          <a:p>
            <a:pPr>
              <a:buFont typeface="Arial" panose="020B0604020202020204" pitchFamily="34" charset="0"/>
              <a:buChar char="•"/>
            </a:pPr>
            <a:r>
              <a:rPr lang="en-US" dirty="0"/>
              <a:t>Incorporate </a:t>
            </a:r>
            <a:r>
              <a:rPr lang="en-US" b="1" dirty="0"/>
              <a:t>seasonal variation handling</a:t>
            </a:r>
            <a:r>
              <a:rPr lang="en-US" dirty="0"/>
              <a:t> (e.g., leaf-off vs leaf-on conditions)</a:t>
            </a:r>
          </a:p>
          <a:p>
            <a:endParaRPr lang="en-US" dirty="0"/>
          </a:p>
          <a:p>
            <a:pPr>
              <a:buFont typeface="Arial" panose="020B0604020202020204" pitchFamily="34" charset="0"/>
              <a:buChar char="•"/>
            </a:pPr>
            <a:r>
              <a:rPr lang="en-US" dirty="0"/>
              <a:t>Add </a:t>
            </a:r>
            <a:r>
              <a:rPr lang="en-US" b="1" dirty="0"/>
              <a:t>user feedback loop</a:t>
            </a:r>
            <a:r>
              <a:rPr lang="en-US" dirty="0"/>
              <a:t> for continuous model improvement</a:t>
            </a:r>
          </a:p>
        </p:txBody>
      </p:sp>
    </p:spTree>
    <p:extLst>
      <p:ext uri="{BB962C8B-B14F-4D97-AF65-F5344CB8AC3E}">
        <p14:creationId xmlns:p14="http://schemas.microsoft.com/office/powerpoint/2010/main" val="3291312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E7E6BD-5847-D0C2-C3AD-ED4FE3939B87}"/>
              </a:ext>
            </a:extLst>
          </p:cNvPr>
          <p:cNvSpPr txBox="1"/>
          <p:nvPr/>
        </p:nvSpPr>
        <p:spPr>
          <a:xfrm>
            <a:off x="606488" y="1154082"/>
            <a:ext cx="8229602" cy="3827523"/>
          </a:xfrm>
          <a:prstGeom prst="rect">
            <a:avLst/>
          </a:prstGeom>
          <a:noFill/>
        </p:spPr>
        <p:txBody>
          <a:bodyPr wrap="square">
            <a:spAutoFit/>
          </a:bodyPr>
          <a:lstStyle/>
          <a:p>
            <a:pPr>
              <a:buNone/>
            </a:pPr>
            <a:r>
              <a:rPr lang="en-US" b="1" dirty="0">
                <a:solidFill>
                  <a:srgbClr val="002060"/>
                </a:solidFill>
              </a:rPr>
              <a:t>Key Takeaways:-</a:t>
            </a:r>
          </a:p>
          <a:p>
            <a:pPr>
              <a:buNone/>
            </a:pPr>
            <a:endParaRPr lang="en-US" b="1" dirty="0"/>
          </a:p>
          <a:p>
            <a:pPr>
              <a:buFont typeface="Arial" panose="020B0604020202020204" pitchFamily="34" charset="0"/>
              <a:buChar char="•"/>
            </a:pPr>
            <a:r>
              <a:rPr lang="en-US" dirty="0"/>
              <a:t>CNNs enable </a:t>
            </a:r>
            <a:r>
              <a:rPr lang="en-US" b="1" dirty="0"/>
              <a:t>fast and scalable image-based species recognition</a:t>
            </a:r>
          </a:p>
          <a:p>
            <a:endParaRPr lang="en-US" dirty="0"/>
          </a:p>
          <a:p>
            <a:pPr>
              <a:buFont typeface="Arial" panose="020B0604020202020204" pitchFamily="34" charset="0"/>
              <a:buChar char="•"/>
            </a:pPr>
            <a:r>
              <a:rPr lang="en-US" dirty="0"/>
              <a:t>Automated systems reduce need for </a:t>
            </a:r>
            <a:r>
              <a:rPr lang="en-US" b="1" dirty="0"/>
              <a:t>expert-driven manual identification</a:t>
            </a:r>
          </a:p>
          <a:p>
            <a:endParaRPr lang="en-US" dirty="0"/>
          </a:p>
          <a:p>
            <a:pPr>
              <a:buFont typeface="Arial" panose="020B0604020202020204" pitchFamily="34" charset="0"/>
              <a:buChar char="•"/>
            </a:pPr>
            <a:r>
              <a:rPr lang="en-US" dirty="0"/>
              <a:t>Potential to become a valuable tool for </a:t>
            </a:r>
            <a:r>
              <a:rPr lang="en-US" b="1" dirty="0"/>
              <a:t>sustainable environmental management</a:t>
            </a:r>
          </a:p>
          <a:p>
            <a:endParaRPr lang="en-US" dirty="0"/>
          </a:p>
          <a:p>
            <a:pPr>
              <a:buFont typeface="Arial" panose="020B0604020202020204" pitchFamily="34" charset="0"/>
              <a:buChar char="•"/>
            </a:pPr>
            <a:r>
              <a:rPr lang="en-US" dirty="0"/>
              <a:t>Project showcases the powerful synergy between </a:t>
            </a:r>
            <a:r>
              <a:rPr lang="en-US" b="1" dirty="0"/>
              <a:t>AI and ecological conservation</a:t>
            </a:r>
          </a:p>
          <a:p>
            <a:endParaRPr lang="en-US" dirty="0"/>
          </a:p>
          <a:p>
            <a:pPr>
              <a:buFont typeface="Arial" panose="020B0604020202020204" pitchFamily="34" charset="0"/>
              <a:buChar char="•"/>
            </a:pPr>
            <a:r>
              <a:rPr lang="en-US" dirty="0"/>
              <a:t>Opens the door for </a:t>
            </a:r>
            <a:r>
              <a:rPr lang="en-US" b="1" dirty="0"/>
              <a:t>future innovations</a:t>
            </a:r>
            <a:r>
              <a:rPr lang="en-US" dirty="0"/>
              <a:t> in smart forestry solutions</a:t>
            </a:r>
          </a:p>
        </p:txBody>
      </p:sp>
    </p:spTree>
    <p:extLst>
      <p:ext uri="{BB962C8B-B14F-4D97-AF65-F5344CB8AC3E}">
        <p14:creationId xmlns:p14="http://schemas.microsoft.com/office/powerpoint/2010/main" val="180945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10839616" cy="2246769"/>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The tree species classification model successfully demonstrates the potential of deep learning in automating environmental monitoring. By leveraging CNNs, the system accurately identifies tree species from images, offering a fast, reliable, and scalable solution that can aid researchers, conservationists, and forest managers.</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9D39AD2-A7BB-B5FF-73F5-AB0546201DFF}"/>
              </a:ext>
            </a:extLst>
          </p:cNvPr>
          <p:cNvSpPr txBox="1"/>
          <p:nvPr/>
        </p:nvSpPr>
        <p:spPr>
          <a:xfrm>
            <a:off x="326003" y="1789043"/>
            <a:ext cx="6790414"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to prepare image datasets for classification tasks.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to build a tree species classifier using deep learning.</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CNNs to identify and categorize tree species from images.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performance of a trained classification model.</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 hands-on experience with real-world environmental data.</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3" name="Rectangle 8">
            <a:extLst>
              <a:ext uri="{FF2B5EF4-FFF2-40B4-BE49-F238E27FC236}">
                <a16:creationId xmlns:a16="http://schemas.microsoft.com/office/drawing/2014/main" id="{A207A919-70BD-4F72-C2D1-6367CA95AD26}"/>
              </a:ext>
            </a:extLst>
          </p:cNvPr>
          <p:cNvSpPr>
            <a:spLocks noChangeArrowheads="1"/>
          </p:cNvSpPr>
          <p:nvPr/>
        </p:nvSpPr>
        <p:spPr bwMode="auto">
          <a:xfrm>
            <a:off x="135834" y="1696908"/>
            <a:ext cx="69285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Programming language for development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building and training CNN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&amp; Pandas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handling and manipulation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 Seaborn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Visualization of data and results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 PIL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Image loading and preprocessing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Development environment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Code and dataset version control</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2">
            <a:extLst>
              <a:ext uri="{FF2B5EF4-FFF2-40B4-BE49-F238E27FC236}">
                <a16:creationId xmlns:a16="http://schemas.microsoft.com/office/drawing/2014/main" id="{94319EF2-5C2D-94C2-0924-411001F933EA}"/>
              </a:ext>
            </a:extLst>
          </p:cNvPr>
          <p:cNvSpPr>
            <a:spLocks noChangeArrowheads="1"/>
          </p:cNvSpPr>
          <p:nvPr/>
        </p:nvSpPr>
        <p:spPr bwMode="auto">
          <a:xfrm>
            <a:off x="576267" y="1744326"/>
            <a:ext cx="777969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Cloned image dataset from GitHub (TREESPECIES repo).</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Images categorized into folders based on tree species.</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Loaded and labeled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Resized, normalized, and prepared images for training.</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a Convolutional Neural Network (CNN) using TensorFlow/</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layers for feature extraction and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AA28B-0879-A133-9C09-7994C44FD137}"/>
              </a:ext>
            </a:extLst>
          </p:cNvPr>
          <p:cNvSpPr txBox="1"/>
          <p:nvPr/>
        </p:nvSpPr>
        <p:spPr>
          <a:xfrm>
            <a:off x="475861" y="1385224"/>
            <a:ext cx="8322905" cy="3416320"/>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the CNN model on labeled image data.</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techniques like data augmentation (if any).</a:t>
            </a: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Assessed model accuracy and loss on test/validation data.</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Visualized performance using graphs (accuracy, loss).</a:t>
            </a:r>
          </a:p>
          <a:p>
            <a:pPr marL="457200" marR="0" lvl="1" indent="0" algn="just"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&amp; Deployment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the trained model to classify new tree species images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10656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0614329" cy="1938992"/>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Identifying tree species manually is time-consuming, error-prone, and requires expert knowledge. There is a need for an automated system that can accurately classify tree species using image data to support biodiversity conservation, forestry management, and environmental monitoring.</a:t>
            </a:r>
            <a:r>
              <a:rPr lang="en-US" sz="2000" b="1" dirty="0">
                <a:solidFill>
                  <a:srgbClr val="213163"/>
                </a:solidFill>
                <a:latin typeface="Times New Roman" panose="02020603050405020304" pitchFamily="18" charset="0"/>
                <a:cs typeface="Times New Roman" panose="02020603050405020304" pitchFamily="18" charset="0"/>
              </a:rPr>
              <a:t> </a:t>
            </a:r>
          </a:p>
          <a:p>
            <a:pPr algn="just"/>
            <a:endParaRPr lang="en-US" sz="20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091407" cy="1938992"/>
          </a:xfrm>
          <a:prstGeom prst="rect">
            <a:avLst/>
          </a:prstGeom>
          <a:noFill/>
        </p:spPr>
        <p:txBody>
          <a:bodyPr wrap="square">
            <a:spAutoFit/>
          </a:bodyPr>
          <a:lstStyle/>
          <a:p>
            <a:r>
              <a:rPr lang="en-US" sz="2000" b="1" dirty="0">
                <a:solidFill>
                  <a:srgbClr val="213163"/>
                </a:solidFill>
              </a:rPr>
              <a:t>Solution:</a:t>
            </a:r>
          </a:p>
          <a:p>
            <a:pPr algn="just"/>
            <a:endParaRPr lang="en-US" sz="2000" b="1" dirty="0">
              <a:solidFill>
                <a:srgbClr val="213163"/>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a deep learning-based image classification model using Convolutional Neural Networks (CNNs) that can automatically identify and classify tree species from images with high accuracy, reducing reliance on manual identification and enabling faster environmental assessments.</a:t>
            </a:r>
            <a:endParaRPr lang="en-IN" sz="2000" b="1" dirty="0">
              <a:solidFill>
                <a:srgbClr val="213163"/>
              </a:solidFill>
              <a:latin typeface="Times New Roman" panose="02020603050405020304" pitchFamily="18" charset="0"/>
              <a:cs typeface="Times New Roman" panose="02020603050405020304" pitchFamily="18" charset="0"/>
            </a:endParaRP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1"/>
            <a:ext cx="10518913" cy="1323439"/>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2118E49A-C3B2-525F-8219-2D79069089B2}"/>
              </a:ext>
            </a:extLst>
          </p:cNvPr>
          <p:cNvPicPr>
            <a:picLocks noChangeAspect="1"/>
          </p:cNvPicPr>
          <p:nvPr/>
        </p:nvPicPr>
        <p:blipFill>
          <a:blip r:embed="rId2"/>
          <a:stretch>
            <a:fillRect/>
          </a:stretch>
        </p:blipFill>
        <p:spPr>
          <a:xfrm>
            <a:off x="196134" y="2194559"/>
            <a:ext cx="5840897" cy="3053302"/>
          </a:xfrm>
          <a:prstGeom prst="rect">
            <a:avLst/>
          </a:prstGeom>
        </p:spPr>
      </p:pic>
      <p:pic>
        <p:nvPicPr>
          <p:cNvPr id="6" name="Picture 5">
            <a:extLst>
              <a:ext uri="{FF2B5EF4-FFF2-40B4-BE49-F238E27FC236}">
                <a16:creationId xmlns:a16="http://schemas.microsoft.com/office/drawing/2014/main" id="{06D619F0-C352-B47B-7C9E-C94E1111FDEB}"/>
              </a:ext>
            </a:extLst>
          </p:cNvPr>
          <p:cNvPicPr>
            <a:picLocks noChangeAspect="1"/>
          </p:cNvPicPr>
          <p:nvPr/>
        </p:nvPicPr>
        <p:blipFill>
          <a:blip r:embed="rId3"/>
          <a:stretch>
            <a:fillRect/>
          </a:stretch>
        </p:blipFill>
        <p:spPr>
          <a:xfrm>
            <a:off x="6154971" y="2194558"/>
            <a:ext cx="5840898" cy="305330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AA4C6-8A3E-FA24-0166-D1D76391D84E}"/>
              </a:ext>
            </a:extLst>
          </p:cNvPr>
          <p:cNvSpPr txBox="1"/>
          <p:nvPr/>
        </p:nvSpPr>
        <p:spPr>
          <a:xfrm>
            <a:off x="358469" y="1160891"/>
            <a:ext cx="10518913" cy="1938992"/>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5" name="Picture 4">
            <a:extLst>
              <a:ext uri="{FF2B5EF4-FFF2-40B4-BE49-F238E27FC236}">
                <a16:creationId xmlns:a16="http://schemas.microsoft.com/office/drawing/2014/main" id="{19E92649-248E-AF40-4122-A4F0F287B729}"/>
              </a:ext>
            </a:extLst>
          </p:cNvPr>
          <p:cNvPicPr>
            <a:picLocks noChangeAspect="1"/>
          </p:cNvPicPr>
          <p:nvPr/>
        </p:nvPicPr>
        <p:blipFill>
          <a:blip r:embed="rId2"/>
          <a:stretch>
            <a:fillRect/>
          </a:stretch>
        </p:blipFill>
        <p:spPr>
          <a:xfrm>
            <a:off x="462663" y="2428670"/>
            <a:ext cx="5529143" cy="3176999"/>
          </a:xfrm>
          <a:prstGeom prst="rect">
            <a:avLst/>
          </a:prstGeom>
        </p:spPr>
      </p:pic>
      <p:pic>
        <p:nvPicPr>
          <p:cNvPr id="7" name="Picture 6">
            <a:extLst>
              <a:ext uri="{FF2B5EF4-FFF2-40B4-BE49-F238E27FC236}">
                <a16:creationId xmlns:a16="http://schemas.microsoft.com/office/drawing/2014/main" id="{3FD67E9D-F9CA-3159-4C1D-A9ACF7A16F3D}"/>
              </a:ext>
            </a:extLst>
          </p:cNvPr>
          <p:cNvPicPr>
            <a:picLocks noChangeAspect="1"/>
          </p:cNvPicPr>
          <p:nvPr/>
        </p:nvPicPr>
        <p:blipFill>
          <a:blip r:embed="rId3"/>
          <a:stretch>
            <a:fillRect/>
          </a:stretch>
        </p:blipFill>
        <p:spPr>
          <a:xfrm>
            <a:off x="6096000" y="2428670"/>
            <a:ext cx="5737531" cy="3176998"/>
          </a:xfrm>
          <a:prstGeom prst="rect">
            <a:avLst/>
          </a:prstGeom>
        </p:spPr>
      </p:pic>
    </p:spTree>
    <p:extLst>
      <p:ext uri="{BB962C8B-B14F-4D97-AF65-F5344CB8AC3E}">
        <p14:creationId xmlns:p14="http://schemas.microsoft.com/office/powerpoint/2010/main" val="81338150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82</TotalTime>
  <Words>502</Words>
  <Application>Microsoft Office PowerPoint</Application>
  <PresentationFormat>Widescreen</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Anishka singh</cp:lastModifiedBy>
  <cp:revision>11</cp:revision>
  <dcterms:created xsi:type="dcterms:W3CDTF">2024-12-31T09:40:01Z</dcterms:created>
  <dcterms:modified xsi:type="dcterms:W3CDTF">2025-08-04T15:25:44Z</dcterms:modified>
</cp:coreProperties>
</file>