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94660"/>
  </p:normalViewPr>
  <p:slideViewPr>
    <p:cSldViewPr snapToGrid="0">
      <p:cViewPr varScale="1">
        <p:scale>
          <a:sx n="64" d="100"/>
          <a:sy n="64" d="100"/>
        </p:scale>
        <p:origin x="7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3B523-6CE1-4D0A-A7E8-99B200B5E6F9}" type="datetimeFigureOut">
              <a:rPr lang="en-US" smtClean="0"/>
              <a:t>4/9/2022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76621-E785-4D2B-8B3D-1087875EE45E}" type="slidenum">
              <a:rPr lang="en-US" smtClean="0"/>
              <a:t>‹#›</a:t>
            </a:fld>
            <a:endParaRPr lang="en-US" dirty="0"/>
          </a:p>
        </p:txBody>
      </p:sp>
    </p:spTree>
    <p:extLst>
      <p:ext uri="{BB962C8B-B14F-4D97-AF65-F5344CB8AC3E}">
        <p14:creationId xmlns:p14="http://schemas.microsoft.com/office/powerpoint/2010/main" val="1230960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065761B-D923-4A5B-8175-8DC844ACC0FB}" type="slidenum">
              <a:rPr lang="en-US" smtClean="0"/>
              <a:t>‹#›</a:t>
            </a:fld>
            <a:endParaRPr lang="en-US" dirty="0"/>
          </a:p>
        </p:txBody>
      </p:sp>
    </p:spTree>
    <p:extLst>
      <p:ext uri="{BB962C8B-B14F-4D97-AF65-F5344CB8AC3E}">
        <p14:creationId xmlns:p14="http://schemas.microsoft.com/office/powerpoint/2010/main" val="411204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305596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115614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296717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C5EBE40-52A5-4D59-B383-040B57407D44}" type="datetimeFigureOut">
              <a:rPr lang="en-US" smtClean="0"/>
              <a:t>4/9/2022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065761B-D923-4A5B-8175-8DC844ACC0FB}" type="slidenum">
              <a:rPr lang="en-US" smtClean="0"/>
              <a:t>‹#›</a:t>
            </a:fld>
            <a:endParaRPr lang="en-US" dirty="0"/>
          </a:p>
        </p:txBody>
      </p:sp>
    </p:spTree>
    <p:extLst>
      <p:ext uri="{BB962C8B-B14F-4D97-AF65-F5344CB8AC3E}">
        <p14:creationId xmlns:p14="http://schemas.microsoft.com/office/powerpoint/2010/main" val="161880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272433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416624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110300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261312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EBE40-52A5-4D59-B383-040B57407D44}"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202974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EBE40-52A5-4D59-B383-040B57407D44}" type="datetimeFigureOut">
              <a:rPr lang="en-US" smtClean="0"/>
              <a:t>4/9/2022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065761B-D923-4A5B-8175-8DC844ACC0FB}" type="slidenum">
              <a:rPr lang="en-US" smtClean="0"/>
              <a:t>‹#›</a:t>
            </a:fld>
            <a:endParaRPr lang="en-US" dirty="0"/>
          </a:p>
        </p:txBody>
      </p:sp>
    </p:spTree>
    <p:extLst>
      <p:ext uri="{BB962C8B-B14F-4D97-AF65-F5344CB8AC3E}">
        <p14:creationId xmlns:p14="http://schemas.microsoft.com/office/powerpoint/2010/main" val="18869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C5EBE40-52A5-4D59-B383-040B57407D44}" type="datetimeFigureOut">
              <a:rPr lang="en-US" smtClean="0"/>
              <a:t>4/9/2022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065761B-D923-4A5B-8175-8DC844ACC0FB}" type="slidenum">
              <a:rPr lang="en-US" smtClean="0"/>
              <a:t>‹#›</a:t>
            </a:fld>
            <a:endParaRPr lang="en-US" dirty="0"/>
          </a:p>
        </p:txBody>
      </p:sp>
    </p:spTree>
    <p:extLst>
      <p:ext uri="{BB962C8B-B14F-4D97-AF65-F5344CB8AC3E}">
        <p14:creationId xmlns:p14="http://schemas.microsoft.com/office/powerpoint/2010/main" val="1614905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9.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777D8162-2AE2-4CE8-B00D-C6CE7EA57764}"/>
              </a:ext>
            </a:extLst>
          </p:cNvPr>
          <p:cNvSpPr>
            <a:spLocks noGrp="1"/>
          </p:cNvSpPr>
          <p:nvPr>
            <p:ph type="subTitle" idx="1"/>
          </p:nvPr>
        </p:nvSpPr>
        <p:spPr>
          <a:xfrm>
            <a:off x="7937524" y="2064730"/>
            <a:ext cx="2942706" cy="2728536"/>
          </a:xfrm>
        </p:spPr>
        <p:txBody>
          <a:bodyPr anchor="ctr">
            <a:normAutofit/>
          </a:bodyPr>
          <a:lstStyle/>
          <a:p>
            <a:r>
              <a:rPr lang="en-US" sz="2800" dirty="0">
                <a:solidFill>
                  <a:schemeClr val="tx2"/>
                </a:solidFill>
                <a:latin typeface="+mj-lt"/>
              </a:rPr>
              <a:t>RETENTION ANALYSIS</a:t>
            </a: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5"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B560DCA-01E6-4284-971F-AE48F5280CF5}"/>
              </a:ext>
            </a:extLst>
          </p:cNvPr>
          <p:cNvSpPr>
            <a:spLocks noGrp="1"/>
          </p:cNvSpPr>
          <p:nvPr>
            <p:ph type="ctrTitle"/>
          </p:nvPr>
        </p:nvSpPr>
        <p:spPr>
          <a:xfrm>
            <a:off x="1717507" y="1316890"/>
            <a:ext cx="4606394" cy="4224216"/>
          </a:xfrm>
        </p:spPr>
        <p:txBody>
          <a:bodyPr>
            <a:normAutofit/>
          </a:bodyPr>
          <a:lstStyle/>
          <a:p>
            <a:pPr algn="ctr"/>
            <a:r>
              <a:rPr lang="en-US" sz="6000" dirty="0">
                <a:solidFill>
                  <a:srgbClr val="FFFFFF"/>
                </a:solidFill>
                <a:latin typeface="Adobe Devanagari" panose="02040503050201020203" pitchFamily="18" charset="0"/>
                <a:cs typeface="Adobe Devanagari" panose="02040503050201020203" pitchFamily="18" charset="0"/>
              </a:rPr>
              <a:t>HERO VIRED</a:t>
            </a:r>
          </a:p>
        </p:txBody>
      </p:sp>
      <p:sp>
        <p:nvSpPr>
          <p:cNvPr id="14"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8551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F32E5-F5CE-4CD8-8E82-8242E5EC2588}"/>
              </a:ext>
            </a:extLst>
          </p:cNvPr>
          <p:cNvSpPr>
            <a:spLocks noGrp="1"/>
          </p:cNvSpPr>
          <p:nvPr>
            <p:ph idx="1"/>
          </p:nvPr>
        </p:nvSpPr>
        <p:spPr>
          <a:xfrm>
            <a:off x="1069848" y="339365"/>
            <a:ext cx="10058400" cy="5832835"/>
          </a:xfrm>
        </p:spPr>
        <p:txBody>
          <a:bodyPr/>
          <a:lstStyle/>
          <a:p>
            <a:pPr marL="0" indent="0">
              <a:buNone/>
            </a:pPr>
            <a:r>
              <a:rPr lang="en-US" dirty="0"/>
              <a:t>B) Identify the type of data cleaning needed for different columns in the data :</a:t>
            </a:r>
          </a:p>
          <a:p>
            <a:pPr marL="0" indent="0">
              <a:buNone/>
            </a:pPr>
            <a:r>
              <a:rPr lang="en-US" b="1" dirty="0"/>
              <a:t>‘</a:t>
            </a:r>
            <a:r>
              <a:rPr lang="en-US" b="1" u="sng" dirty="0"/>
              <a:t>Years</a:t>
            </a:r>
            <a:r>
              <a:rPr lang="en-US" b="1" dirty="0"/>
              <a:t>’ should be removed from ‘</a:t>
            </a:r>
            <a:r>
              <a:rPr lang="en-US" b="1" u="sng" dirty="0"/>
              <a:t>Age</a:t>
            </a:r>
            <a:r>
              <a:rPr lang="en-US" b="1" dirty="0"/>
              <a:t>’ :</a:t>
            </a:r>
          </a:p>
          <a:p>
            <a:pPr marL="0" indent="0">
              <a:buNone/>
            </a:pPr>
            <a:endParaRPr lang="en-US" b="1" dirty="0"/>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r>
              <a:rPr lang="en-US" b="1" u="sng" dirty="0"/>
              <a:t>$</a:t>
            </a:r>
            <a:r>
              <a:rPr lang="en-US" b="1" dirty="0"/>
              <a:t>’ should be removed from ‘</a:t>
            </a:r>
            <a:r>
              <a:rPr lang="en-US" b="1" u="sng" dirty="0" err="1"/>
              <a:t>gross_income</a:t>
            </a:r>
            <a:r>
              <a:rPr lang="en-US" b="1" dirty="0"/>
              <a:t>’ :</a:t>
            </a:r>
          </a:p>
          <a:p>
            <a:pPr marL="0" indent="0">
              <a:buNone/>
            </a:pPr>
            <a:endParaRPr lang="en-US" b="1" dirty="0"/>
          </a:p>
          <a:p>
            <a:pPr marL="0" indent="0">
              <a:buNone/>
            </a:pPr>
            <a:endParaRPr lang="en-US" dirty="0"/>
          </a:p>
        </p:txBody>
      </p:sp>
      <p:pic>
        <p:nvPicPr>
          <p:cNvPr id="5" name="Picture 4">
            <a:extLst>
              <a:ext uri="{FF2B5EF4-FFF2-40B4-BE49-F238E27FC236}">
                <a16:creationId xmlns:a16="http://schemas.microsoft.com/office/drawing/2014/main" id="{74E25386-3B14-4163-A2BB-2F5263629BDC}"/>
              </a:ext>
            </a:extLst>
          </p:cNvPr>
          <p:cNvPicPr>
            <a:picLocks noChangeAspect="1"/>
          </p:cNvPicPr>
          <p:nvPr/>
        </p:nvPicPr>
        <p:blipFill rotWithShape="1">
          <a:blip r:embed="rId2"/>
          <a:srcRect t="40794"/>
          <a:stretch/>
        </p:blipFill>
        <p:spPr>
          <a:xfrm>
            <a:off x="833120" y="1348033"/>
            <a:ext cx="6897276" cy="1659118"/>
          </a:xfrm>
          <a:prstGeom prst="rect">
            <a:avLst/>
          </a:prstGeom>
        </p:spPr>
      </p:pic>
      <p:pic>
        <p:nvPicPr>
          <p:cNvPr id="7" name="Picture 6">
            <a:extLst>
              <a:ext uri="{FF2B5EF4-FFF2-40B4-BE49-F238E27FC236}">
                <a16:creationId xmlns:a16="http://schemas.microsoft.com/office/drawing/2014/main" id="{F3815ED3-E113-4A85-899B-C977D0FB88FD}"/>
              </a:ext>
            </a:extLst>
          </p:cNvPr>
          <p:cNvPicPr>
            <a:picLocks noChangeAspect="1"/>
          </p:cNvPicPr>
          <p:nvPr/>
        </p:nvPicPr>
        <p:blipFill>
          <a:blip r:embed="rId3"/>
          <a:stretch>
            <a:fillRect/>
          </a:stretch>
        </p:blipFill>
        <p:spPr>
          <a:xfrm>
            <a:off x="1063752" y="3925950"/>
            <a:ext cx="6666644" cy="2182395"/>
          </a:xfrm>
          <a:prstGeom prst="rect">
            <a:avLst/>
          </a:prstGeom>
        </p:spPr>
      </p:pic>
    </p:spTree>
    <p:extLst>
      <p:ext uri="{BB962C8B-B14F-4D97-AF65-F5344CB8AC3E}">
        <p14:creationId xmlns:p14="http://schemas.microsoft.com/office/powerpoint/2010/main" val="22211150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48048C-A8FB-4883-A32C-2D5EF3E1FF0B}"/>
              </a:ext>
            </a:extLst>
          </p:cNvPr>
          <p:cNvPicPr>
            <a:picLocks noChangeAspect="1"/>
          </p:cNvPicPr>
          <p:nvPr/>
        </p:nvPicPr>
        <p:blipFill>
          <a:blip r:embed="rId2"/>
          <a:stretch>
            <a:fillRect/>
          </a:stretch>
        </p:blipFill>
        <p:spPr>
          <a:xfrm>
            <a:off x="233681" y="639446"/>
            <a:ext cx="6187440" cy="5710554"/>
          </a:xfrm>
          <a:prstGeom prst="rect">
            <a:avLst/>
          </a:prstGeom>
        </p:spPr>
      </p:pic>
      <p:pic>
        <p:nvPicPr>
          <p:cNvPr id="8" name="Picture 7">
            <a:extLst>
              <a:ext uri="{FF2B5EF4-FFF2-40B4-BE49-F238E27FC236}">
                <a16:creationId xmlns:a16="http://schemas.microsoft.com/office/drawing/2014/main" id="{88D2D149-52CD-470B-B435-4B009AF8C2B9}"/>
              </a:ext>
            </a:extLst>
          </p:cNvPr>
          <p:cNvPicPr>
            <a:picLocks noChangeAspect="1"/>
          </p:cNvPicPr>
          <p:nvPr/>
        </p:nvPicPr>
        <p:blipFill>
          <a:blip r:embed="rId3"/>
          <a:stretch>
            <a:fillRect/>
          </a:stretch>
        </p:blipFill>
        <p:spPr>
          <a:xfrm>
            <a:off x="6563360" y="3429001"/>
            <a:ext cx="5394959" cy="2453640"/>
          </a:xfrm>
          <a:prstGeom prst="rect">
            <a:avLst/>
          </a:prstGeom>
        </p:spPr>
      </p:pic>
      <p:sp>
        <p:nvSpPr>
          <p:cNvPr id="3" name="Content Placeholder 2">
            <a:extLst>
              <a:ext uri="{FF2B5EF4-FFF2-40B4-BE49-F238E27FC236}">
                <a16:creationId xmlns:a16="http://schemas.microsoft.com/office/drawing/2014/main" id="{9EACD30F-CFCD-4283-A52C-D5CF98842B08}"/>
              </a:ext>
            </a:extLst>
          </p:cNvPr>
          <p:cNvSpPr>
            <a:spLocks noGrp="1"/>
          </p:cNvSpPr>
          <p:nvPr>
            <p:ph idx="1"/>
          </p:nvPr>
        </p:nvSpPr>
        <p:spPr>
          <a:xfrm>
            <a:off x="6421121" y="741680"/>
            <a:ext cx="5279264" cy="2103120"/>
          </a:xfrm>
        </p:spPr>
        <p:txBody>
          <a:bodyPr>
            <a:normAutofit/>
          </a:bodyPr>
          <a:lstStyle/>
          <a:p>
            <a:pPr marL="0" indent="0">
              <a:buNone/>
            </a:pPr>
            <a:r>
              <a:rPr lang="en-US" sz="1800" b="1" dirty="0"/>
              <a:t>“Tiprel_1mes” : Replacing I and A to 0 and 1 :</a:t>
            </a:r>
          </a:p>
          <a:p>
            <a:pPr marL="0" indent="0">
              <a:buNone/>
            </a:pPr>
            <a:endParaRPr lang="en-US" sz="1800" dirty="0"/>
          </a:p>
        </p:txBody>
      </p:sp>
    </p:spTree>
    <p:extLst>
      <p:ext uri="{BB962C8B-B14F-4D97-AF65-F5344CB8AC3E}">
        <p14:creationId xmlns:p14="http://schemas.microsoft.com/office/powerpoint/2010/main" val="12318748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74D39C-BA4A-4279-B926-58728F6164B7}"/>
              </a:ext>
            </a:extLst>
          </p:cNvPr>
          <p:cNvPicPr>
            <a:picLocks noChangeAspect="1"/>
          </p:cNvPicPr>
          <p:nvPr/>
        </p:nvPicPr>
        <p:blipFill>
          <a:blip r:embed="rId2"/>
          <a:stretch>
            <a:fillRect/>
          </a:stretch>
        </p:blipFill>
        <p:spPr>
          <a:xfrm>
            <a:off x="633999" y="731521"/>
            <a:ext cx="6882269" cy="5440680"/>
          </a:xfrm>
          <a:prstGeom prst="rect">
            <a:avLst/>
          </a:prstGeom>
        </p:spPr>
      </p:pic>
      <p:sp>
        <p:nvSpPr>
          <p:cNvPr id="3" name="Content Placeholder 2">
            <a:extLst>
              <a:ext uri="{FF2B5EF4-FFF2-40B4-BE49-F238E27FC236}">
                <a16:creationId xmlns:a16="http://schemas.microsoft.com/office/drawing/2014/main" id="{E4F3C4ED-FC20-42F6-8E81-54EB81FFD523}"/>
              </a:ext>
            </a:extLst>
          </p:cNvPr>
          <p:cNvSpPr>
            <a:spLocks noGrp="1"/>
          </p:cNvSpPr>
          <p:nvPr>
            <p:ph idx="1"/>
          </p:nvPr>
        </p:nvSpPr>
        <p:spPr>
          <a:xfrm>
            <a:off x="8156351" y="2121408"/>
            <a:ext cx="3544034" cy="4050792"/>
          </a:xfrm>
        </p:spPr>
        <p:txBody>
          <a:bodyPr>
            <a:normAutofit/>
          </a:bodyPr>
          <a:lstStyle/>
          <a:p>
            <a:pPr marL="0" indent="0">
              <a:buNone/>
            </a:pPr>
            <a:r>
              <a:rPr lang="en-US" sz="1600"/>
              <a:t>C) Handle missing data appropriately :</a:t>
            </a:r>
          </a:p>
          <a:p>
            <a:pPr marL="0" indent="0">
              <a:buNone/>
            </a:pPr>
            <a:r>
              <a:rPr lang="en-US" sz="1600"/>
              <a:t>Answer : There are no missing data.</a:t>
            </a:r>
          </a:p>
          <a:p>
            <a:pPr marL="0" indent="0">
              <a:buNone/>
            </a:pPr>
            <a:r>
              <a:rPr lang="en-US" sz="1600"/>
              <a:t>D) In case there are extreme values present in a variable do the appropriate treatment :</a:t>
            </a:r>
          </a:p>
          <a:p>
            <a:pPr marL="0" indent="0">
              <a:buNone/>
            </a:pPr>
            <a:endParaRPr lang="en-US" sz="1600"/>
          </a:p>
        </p:txBody>
      </p:sp>
    </p:spTree>
    <p:extLst>
      <p:ext uri="{BB962C8B-B14F-4D97-AF65-F5344CB8AC3E}">
        <p14:creationId xmlns:p14="http://schemas.microsoft.com/office/powerpoint/2010/main" val="8379276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1504B0-EC8B-4A94-9143-1C7382A58BAB}"/>
              </a:ext>
            </a:extLst>
          </p:cNvPr>
          <p:cNvPicPr>
            <a:picLocks noChangeAspect="1"/>
          </p:cNvPicPr>
          <p:nvPr/>
        </p:nvPicPr>
        <p:blipFill>
          <a:blip r:embed="rId2"/>
          <a:stretch>
            <a:fillRect/>
          </a:stretch>
        </p:blipFill>
        <p:spPr>
          <a:xfrm>
            <a:off x="3098800" y="2875281"/>
            <a:ext cx="7969850" cy="3782408"/>
          </a:xfrm>
          <a:prstGeom prst="rect">
            <a:avLst/>
          </a:prstGeom>
        </p:spPr>
      </p:pic>
      <p:pic>
        <p:nvPicPr>
          <p:cNvPr id="5" name="Content Placeholder 4">
            <a:extLst>
              <a:ext uri="{FF2B5EF4-FFF2-40B4-BE49-F238E27FC236}">
                <a16:creationId xmlns:a16="http://schemas.microsoft.com/office/drawing/2014/main" id="{663D8183-EB43-42A9-BDBD-4BA657855137}"/>
              </a:ext>
            </a:extLst>
          </p:cNvPr>
          <p:cNvPicPr>
            <a:picLocks noChangeAspect="1"/>
          </p:cNvPicPr>
          <p:nvPr/>
        </p:nvPicPr>
        <p:blipFill>
          <a:blip r:embed="rId3"/>
          <a:stretch>
            <a:fillRect/>
          </a:stretch>
        </p:blipFill>
        <p:spPr>
          <a:xfrm>
            <a:off x="386080" y="541900"/>
            <a:ext cx="7494143" cy="3471300"/>
          </a:xfrm>
          <a:prstGeom prst="rect">
            <a:avLst/>
          </a:prstGeom>
        </p:spPr>
      </p:pic>
      <p:sp>
        <p:nvSpPr>
          <p:cNvPr id="11" name="Content Placeholder 10">
            <a:extLst>
              <a:ext uri="{FF2B5EF4-FFF2-40B4-BE49-F238E27FC236}">
                <a16:creationId xmlns:a16="http://schemas.microsoft.com/office/drawing/2014/main" id="{B8288605-CCFC-6A30-CEFB-F5BB5DD328E9}"/>
              </a:ext>
            </a:extLst>
          </p:cNvPr>
          <p:cNvSpPr>
            <a:spLocks noGrp="1"/>
          </p:cNvSpPr>
          <p:nvPr>
            <p:ph idx="1"/>
          </p:nvPr>
        </p:nvSpPr>
        <p:spPr>
          <a:xfrm>
            <a:off x="8371839" y="639448"/>
            <a:ext cx="3328545" cy="457200"/>
          </a:xfrm>
        </p:spPr>
        <p:txBody>
          <a:bodyPr>
            <a:normAutofit/>
          </a:bodyPr>
          <a:lstStyle/>
          <a:p>
            <a:pPr marL="0" indent="0">
              <a:buNone/>
            </a:pPr>
            <a:r>
              <a:rPr lang="en-US" sz="1800" dirty="0"/>
              <a:t>Using Distribution plot :</a:t>
            </a:r>
          </a:p>
        </p:txBody>
      </p:sp>
    </p:spTree>
    <p:extLst>
      <p:ext uri="{BB962C8B-B14F-4D97-AF65-F5344CB8AC3E}">
        <p14:creationId xmlns:p14="http://schemas.microsoft.com/office/powerpoint/2010/main" val="5553902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572A48-B8FD-48B7-8E04-238445F9D532}"/>
              </a:ext>
            </a:extLst>
          </p:cNvPr>
          <p:cNvPicPr>
            <a:picLocks noChangeAspect="1"/>
          </p:cNvPicPr>
          <p:nvPr/>
        </p:nvPicPr>
        <p:blipFill rotWithShape="1">
          <a:blip r:embed="rId2"/>
          <a:srcRect l="5277" r="43149" b="1"/>
          <a:stretch/>
        </p:blipFill>
        <p:spPr>
          <a:xfrm>
            <a:off x="643467" y="643467"/>
            <a:ext cx="5130797" cy="5571066"/>
          </a:xfrm>
          <a:prstGeom prst="rect">
            <a:avLst/>
          </a:prstGeom>
        </p:spPr>
      </p:pic>
      <p:pic>
        <p:nvPicPr>
          <p:cNvPr id="5" name="Content Placeholder 4">
            <a:extLst>
              <a:ext uri="{FF2B5EF4-FFF2-40B4-BE49-F238E27FC236}">
                <a16:creationId xmlns:a16="http://schemas.microsoft.com/office/drawing/2014/main" id="{A0FE8195-2CF4-4C37-A940-C16D0F5C7608}"/>
              </a:ext>
            </a:extLst>
          </p:cNvPr>
          <p:cNvPicPr>
            <a:picLocks noChangeAspect="1"/>
          </p:cNvPicPr>
          <p:nvPr/>
        </p:nvPicPr>
        <p:blipFill rotWithShape="1">
          <a:blip r:embed="rId3"/>
          <a:srcRect l="2847" r="45347" b="-1"/>
          <a:stretch/>
        </p:blipFill>
        <p:spPr>
          <a:xfrm>
            <a:off x="6423320" y="643467"/>
            <a:ext cx="5130797" cy="5571066"/>
          </a:xfrm>
          <a:prstGeom prst="rect">
            <a:avLst/>
          </a:prstGeom>
        </p:spPr>
      </p:pic>
    </p:spTree>
    <p:extLst>
      <p:ext uri="{BB962C8B-B14F-4D97-AF65-F5344CB8AC3E}">
        <p14:creationId xmlns:p14="http://schemas.microsoft.com/office/powerpoint/2010/main" val="11945617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E8504A-CE91-4CE5-8A5B-8B015F491824}"/>
              </a:ext>
            </a:extLst>
          </p:cNvPr>
          <p:cNvPicPr>
            <a:picLocks noChangeAspect="1"/>
          </p:cNvPicPr>
          <p:nvPr/>
        </p:nvPicPr>
        <p:blipFill>
          <a:blip r:embed="rId2"/>
          <a:stretch>
            <a:fillRect/>
          </a:stretch>
        </p:blipFill>
        <p:spPr>
          <a:xfrm>
            <a:off x="804332" y="1053362"/>
            <a:ext cx="4806271" cy="4746192"/>
          </a:xfrm>
          <a:prstGeom prst="rect">
            <a:avLst/>
          </a:prstGeom>
        </p:spPr>
      </p:pic>
      <p:pic>
        <p:nvPicPr>
          <p:cNvPr id="5" name="Content Placeholder 4" descr="Chart&#10;&#10;Description automatically generated">
            <a:extLst>
              <a:ext uri="{FF2B5EF4-FFF2-40B4-BE49-F238E27FC236}">
                <a16:creationId xmlns:a16="http://schemas.microsoft.com/office/drawing/2014/main" id="{CAB286D8-33E0-45FB-9E12-4EED8979F95C}"/>
              </a:ext>
            </a:extLst>
          </p:cNvPr>
          <p:cNvPicPr>
            <a:picLocks noChangeAspect="1"/>
          </p:cNvPicPr>
          <p:nvPr/>
        </p:nvPicPr>
        <p:blipFill rotWithShape="1">
          <a:blip r:embed="rId3"/>
          <a:srcRect r="20149" b="2"/>
          <a:stretch/>
        </p:blipFill>
        <p:spPr>
          <a:xfrm>
            <a:off x="6581390" y="1628303"/>
            <a:ext cx="4806271" cy="3596310"/>
          </a:xfrm>
          <a:prstGeom prst="rect">
            <a:avLst/>
          </a:prstGeom>
        </p:spPr>
      </p:pic>
    </p:spTree>
    <p:extLst>
      <p:ext uri="{BB962C8B-B14F-4D97-AF65-F5344CB8AC3E}">
        <p14:creationId xmlns:p14="http://schemas.microsoft.com/office/powerpoint/2010/main" val="299031382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Content Placeholder 8">
            <a:extLst>
              <a:ext uri="{FF2B5EF4-FFF2-40B4-BE49-F238E27FC236}">
                <a16:creationId xmlns:a16="http://schemas.microsoft.com/office/drawing/2014/main" id="{251EF9DA-ECF1-6C48-E507-81AB05C81347}"/>
              </a:ext>
            </a:extLst>
          </p:cNvPr>
          <p:cNvSpPr>
            <a:spLocks noGrp="1"/>
          </p:cNvSpPr>
          <p:nvPr>
            <p:ph idx="1"/>
          </p:nvPr>
        </p:nvSpPr>
        <p:spPr>
          <a:xfrm>
            <a:off x="1135791" y="396241"/>
            <a:ext cx="3544034" cy="528319"/>
          </a:xfrm>
        </p:spPr>
        <p:txBody>
          <a:bodyPr>
            <a:normAutofit/>
          </a:bodyPr>
          <a:lstStyle/>
          <a:p>
            <a:pPr marL="0" indent="0">
              <a:buNone/>
            </a:pPr>
            <a:r>
              <a:rPr lang="en-US" sz="1600" dirty="0"/>
              <a:t>Before any Changes :</a:t>
            </a:r>
          </a:p>
        </p:txBody>
      </p:sp>
      <p:pic>
        <p:nvPicPr>
          <p:cNvPr id="7" name="Picture 6">
            <a:extLst>
              <a:ext uri="{FF2B5EF4-FFF2-40B4-BE49-F238E27FC236}">
                <a16:creationId xmlns:a16="http://schemas.microsoft.com/office/drawing/2014/main" id="{4491D8CB-E5A8-461C-9B75-56BBEED46431}"/>
              </a:ext>
            </a:extLst>
          </p:cNvPr>
          <p:cNvPicPr>
            <a:picLocks noChangeAspect="1"/>
          </p:cNvPicPr>
          <p:nvPr/>
        </p:nvPicPr>
        <p:blipFill>
          <a:blip r:embed="rId2"/>
          <a:stretch>
            <a:fillRect/>
          </a:stretch>
        </p:blipFill>
        <p:spPr>
          <a:xfrm>
            <a:off x="1005841" y="1066800"/>
            <a:ext cx="4053840" cy="5394959"/>
          </a:xfrm>
          <a:prstGeom prst="rect">
            <a:avLst/>
          </a:prstGeom>
        </p:spPr>
      </p:pic>
      <p:pic>
        <p:nvPicPr>
          <p:cNvPr id="3" name="Picture 2">
            <a:extLst>
              <a:ext uri="{FF2B5EF4-FFF2-40B4-BE49-F238E27FC236}">
                <a16:creationId xmlns:a16="http://schemas.microsoft.com/office/drawing/2014/main" id="{CB2B59F2-3311-4665-9CD7-CB30C083D375}"/>
              </a:ext>
            </a:extLst>
          </p:cNvPr>
          <p:cNvPicPr>
            <a:picLocks noChangeAspect="1"/>
          </p:cNvPicPr>
          <p:nvPr/>
        </p:nvPicPr>
        <p:blipFill>
          <a:blip r:embed="rId3"/>
          <a:stretch>
            <a:fillRect/>
          </a:stretch>
        </p:blipFill>
        <p:spPr>
          <a:xfrm>
            <a:off x="5974080" y="1581055"/>
            <a:ext cx="5212079" cy="4880704"/>
          </a:xfrm>
          <a:prstGeom prst="rect">
            <a:avLst/>
          </a:prstGeom>
        </p:spPr>
      </p:pic>
      <p:sp>
        <p:nvSpPr>
          <p:cNvPr id="6" name="Content Placeholder 8">
            <a:extLst>
              <a:ext uri="{FF2B5EF4-FFF2-40B4-BE49-F238E27FC236}">
                <a16:creationId xmlns:a16="http://schemas.microsoft.com/office/drawing/2014/main" id="{28E5404C-AD8F-4A88-8F7B-D7B5E206DD20}"/>
              </a:ext>
            </a:extLst>
          </p:cNvPr>
          <p:cNvSpPr txBox="1">
            <a:spLocks/>
          </p:cNvSpPr>
          <p:nvPr/>
        </p:nvSpPr>
        <p:spPr>
          <a:xfrm>
            <a:off x="8308751" y="680720"/>
            <a:ext cx="3544034" cy="78232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600" dirty="0"/>
              <a:t>Removing extreme values from ‘</a:t>
            </a:r>
            <a:r>
              <a:rPr lang="en-US" sz="1600" b="1" u="sng" dirty="0"/>
              <a:t>age’ </a:t>
            </a:r>
            <a:r>
              <a:rPr lang="en-US" sz="1600" dirty="0"/>
              <a:t>and </a:t>
            </a:r>
            <a:r>
              <a:rPr lang="en-US" sz="1600" b="1" u="sng" dirty="0"/>
              <a:t>‘</a:t>
            </a:r>
            <a:r>
              <a:rPr lang="en-US" sz="1600" b="1" u="sng" dirty="0" err="1"/>
              <a:t>gross_income</a:t>
            </a:r>
            <a:r>
              <a:rPr lang="en-US" sz="1600" b="1" u="sng" dirty="0"/>
              <a:t>’ </a:t>
            </a:r>
            <a:r>
              <a:rPr lang="en-US" sz="1600" dirty="0"/>
              <a:t>:</a:t>
            </a:r>
          </a:p>
        </p:txBody>
      </p:sp>
      <p:sp>
        <p:nvSpPr>
          <p:cNvPr id="8" name="Content Placeholder 8">
            <a:extLst>
              <a:ext uri="{FF2B5EF4-FFF2-40B4-BE49-F238E27FC236}">
                <a16:creationId xmlns:a16="http://schemas.microsoft.com/office/drawing/2014/main" id="{BB208CB4-BD65-4563-B35B-0D502B50A60B}"/>
              </a:ext>
            </a:extLst>
          </p:cNvPr>
          <p:cNvSpPr txBox="1">
            <a:spLocks/>
          </p:cNvSpPr>
          <p:nvPr/>
        </p:nvSpPr>
        <p:spPr>
          <a:xfrm flipH="1">
            <a:off x="5974080" y="1066800"/>
            <a:ext cx="2182267" cy="18084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600" dirty="0"/>
              <a:t>After replacing :</a:t>
            </a:r>
          </a:p>
        </p:txBody>
      </p:sp>
    </p:spTree>
    <p:extLst>
      <p:ext uri="{BB962C8B-B14F-4D97-AF65-F5344CB8AC3E}">
        <p14:creationId xmlns:p14="http://schemas.microsoft.com/office/powerpoint/2010/main" val="82478627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340AD-A2E7-4F3E-A8E7-52E9FFD1DD48}"/>
              </a:ext>
            </a:extLst>
          </p:cNvPr>
          <p:cNvSpPr>
            <a:spLocks noGrp="1"/>
          </p:cNvSpPr>
          <p:nvPr>
            <p:ph type="title"/>
          </p:nvPr>
        </p:nvSpPr>
        <p:spPr>
          <a:xfrm>
            <a:off x="1286934" y="1465790"/>
            <a:ext cx="3860798" cy="3941345"/>
          </a:xfrm>
        </p:spPr>
        <p:txBody>
          <a:bodyPr>
            <a:normAutofit/>
          </a:bodyPr>
          <a:lstStyle/>
          <a:p>
            <a:r>
              <a:rPr lang="en-US" sz="5600" dirty="0"/>
              <a:t>TASK 2. Data Exploration and business hypothesis testing</a:t>
            </a:r>
          </a:p>
        </p:txBody>
      </p:sp>
      <p:sp>
        <p:nvSpPr>
          <p:cNvPr id="20" name="Content Placeholder 2">
            <a:extLst>
              <a:ext uri="{FF2B5EF4-FFF2-40B4-BE49-F238E27FC236}">
                <a16:creationId xmlns:a16="http://schemas.microsoft.com/office/drawing/2014/main" id="{508F2F4A-F88D-41B7-9A57-DF74FD5013B0}"/>
              </a:ext>
            </a:extLst>
          </p:cNvPr>
          <p:cNvSpPr>
            <a:spLocks noGrp="1"/>
          </p:cNvSpPr>
          <p:nvPr>
            <p:ph idx="1"/>
          </p:nvPr>
        </p:nvSpPr>
        <p:spPr>
          <a:xfrm>
            <a:off x="6417733" y="-1056640"/>
            <a:ext cx="5132665" cy="6463776"/>
          </a:xfrm>
        </p:spPr>
        <p:txBody>
          <a:bodyPr anchor="ctr">
            <a:normAutofit/>
          </a:bodyPr>
          <a:lstStyle/>
          <a:p>
            <a:pPr marL="0" indent="0">
              <a:buNone/>
            </a:pPr>
            <a:r>
              <a:rPr lang="en-US" dirty="0"/>
              <a:t>1. For people who were inactive at the start of the study and were active by the time the study ended, is there a pattern in terms of age and gender ?</a:t>
            </a:r>
          </a:p>
          <a:p>
            <a:pPr marL="0" indent="0">
              <a:buNone/>
            </a:pPr>
            <a:endParaRPr lang="en-US" dirty="0"/>
          </a:p>
          <a:p>
            <a:pPr marL="0" indent="0">
              <a:buNone/>
            </a:pPr>
            <a:endParaRPr lang="en-US"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DF8DA8C9-E00B-4E96-9D94-20381B81A5FB}"/>
              </a:ext>
            </a:extLst>
          </p:cNvPr>
          <p:cNvPicPr>
            <a:picLocks noChangeAspect="1"/>
          </p:cNvPicPr>
          <p:nvPr/>
        </p:nvPicPr>
        <p:blipFill>
          <a:blip r:embed="rId4"/>
          <a:stretch>
            <a:fillRect/>
          </a:stretch>
        </p:blipFill>
        <p:spPr>
          <a:xfrm>
            <a:off x="4917440" y="2529841"/>
            <a:ext cx="6807200" cy="3505836"/>
          </a:xfrm>
          <a:prstGeom prst="rect">
            <a:avLst/>
          </a:prstGeom>
        </p:spPr>
      </p:pic>
    </p:spTree>
    <p:extLst>
      <p:ext uri="{BB962C8B-B14F-4D97-AF65-F5344CB8AC3E}">
        <p14:creationId xmlns:p14="http://schemas.microsoft.com/office/powerpoint/2010/main" val="221511692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a:extLst>
              <a:ext uri="{FF2B5EF4-FFF2-40B4-BE49-F238E27FC236}">
                <a16:creationId xmlns:a16="http://schemas.microsoft.com/office/drawing/2014/main" id="{C671DC21-B364-4ABA-85EE-9F0C068E0FDC}"/>
              </a:ext>
            </a:extLst>
          </p:cNvPr>
          <p:cNvPicPr>
            <a:picLocks noChangeAspect="1"/>
          </p:cNvPicPr>
          <p:nvPr/>
        </p:nvPicPr>
        <p:blipFill>
          <a:blip r:embed="rId2"/>
          <a:stretch>
            <a:fillRect/>
          </a:stretch>
        </p:blipFill>
        <p:spPr>
          <a:xfrm>
            <a:off x="1102267" y="228779"/>
            <a:ext cx="4419004" cy="3200221"/>
          </a:xfrm>
          <a:prstGeom prst="rect">
            <a:avLst/>
          </a:prstGeom>
        </p:spPr>
      </p:pic>
      <p:sp>
        <p:nvSpPr>
          <p:cNvPr id="35"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5C37DA50-1C2A-4E4D-8E65-6846AB9C2409}"/>
              </a:ext>
            </a:extLst>
          </p:cNvPr>
          <p:cNvPicPr>
            <a:picLocks noChangeAspect="1"/>
          </p:cNvPicPr>
          <p:nvPr/>
        </p:nvPicPr>
        <p:blipFill>
          <a:blip r:embed="rId5"/>
          <a:stretch>
            <a:fillRect/>
          </a:stretch>
        </p:blipFill>
        <p:spPr>
          <a:xfrm>
            <a:off x="5811026" y="228779"/>
            <a:ext cx="4950632" cy="2984138"/>
          </a:xfrm>
          <a:prstGeom prst="rect">
            <a:avLst/>
          </a:prstGeom>
        </p:spPr>
      </p:pic>
      <p:sp>
        <p:nvSpPr>
          <p:cNvPr id="3" name="Content Placeholder 2">
            <a:extLst>
              <a:ext uri="{FF2B5EF4-FFF2-40B4-BE49-F238E27FC236}">
                <a16:creationId xmlns:a16="http://schemas.microsoft.com/office/drawing/2014/main" id="{0C4AD389-0E21-468E-B833-EBC466C47FD9}"/>
              </a:ext>
            </a:extLst>
          </p:cNvPr>
          <p:cNvSpPr>
            <a:spLocks noGrp="1"/>
          </p:cNvSpPr>
          <p:nvPr>
            <p:ph idx="1"/>
          </p:nvPr>
        </p:nvSpPr>
        <p:spPr>
          <a:xfrm>
            <a:off x="6217920" y="4170410"/>
            <a:ext cx="4699221" cy="1767141"/>
          </a:xfrm>
        </p:spPr>
        <p:txBody>
          <a:bodyPr anchor="ctr">
            <a:normAutofit/>
          </a:bodyPr>
          <a:lstStyle/>
          <a:p>
            <a:pPr marL="0" indent="0">
              <a:buNone/>
            </a:pPr>
            <a:r>
              <a:rPr lang="en-US" sz="1800" dirty="0"/>
              <a:t>2. Do people with more than average annual income tend to have relatively high activity rates compared to people with less than average annual income ?</a:t>
            </a:r>
          </a:p>
          <a:p>
            <a:pPr marL="0" indent="0">
              <a:buNone/>
            </a:pPr>
            <a:r>
              <a:rPr lang="en-US" sz="1800" dirty="0"/>
              <a:t>Answer : Yes</a:t>
            </a:r>
          </a:p>
          <a:p>
            <a:pPr marL="0" indent="0">
              <a:buNone/>
            </a:pPr>
            <a:endParaRPr lang="en-US" sz="1800" dirty="0"/>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868080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74129D-E797-4045-9F40-8FCDB1E8EB69}"/>
              </a:ext>
            </a:extLst>
          </p:cNvPr>
          <p:cNvPicPr>
            <a:picLocks noChangeAspect="1"/>
          </p:cNvPicPr>
          <p:nvPr/>
        </p:nvPicPr>
        <p:blipFill>
          <a:blip r:embed="rId2"/>
          <a:stretch>
            <a:fillRect/>
          </a:stretch>
        </p:blipFill>
        <p:spPr>
          <a:xfrm>
            <a:off x="2042807" y="505223"/>
            <a:ext cx="8106383" cy="3060160"/>
          </a:xfrm>
          <a:prstGeom prst="rect">
            <a:avLst/>
          </a:prstGeom>
        </p:spPr>
      </p:pic>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B1B2B34-26E6-4579-8015-F76C5F5FB179}"/>
              </a:ext>
            </a:extLst>
          </p:cNvPr>
          <p:cNvSpPr>
            <a:spLocks noGrp="1"/>
          </p:cNvSpPr>
          <p:nvPr>
            <p:ph idx="1"/>
          </p:nvPr>
        </p:nvSpPr>
        <p:spPr>
          <a:xfrm>
            <a:off x="6217920" y="4170410"/>
            <a:ext cx="4699221" cy="1767141"/>
          </a:xfrm>
        </p:spPr>
        <p:txBody>
          <a:bodyPr anchor="ctr">
            <a:normAutofit/>
          </a:bodyPr>
          <a:lstStyle/>
          <a:p>
            <a:pPr marL="0" indent="0">
              <a:buNone/>
            </a:pPr>
            <a:r>
              <a:rPr lang="en-US" sz="1300" dirty="0"/>
              <a:t>3. What is the relationship between the number of products owned by customers who were active at the start and at the end vs those who were active at the start but were inactive at the end of the study period?</a:t>
            </a:r>
          </a:p>
          <a:p>
            <a:pPr marL="0" indent="0">
              <a:buNone/>
            </a:pPr>
            <a:r>
              <a:rPr lang="en-US" sz="1300" dirty="0"/>
              <a:t>Answer : Number of ‘Products’ were more when customers were active at the start till end as compared to customer who were active at the start but were inactive at the end.</a:t>
            </a:r>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8990696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B4CE-0070-45F0-ADFD-E4DF95AA4027}"/>
              </a:ext>
            </a:extLst>
          </p:cNvPr>
          <p:cNvSpPr>
            <a:spLocks noGrp="1"/>
          </p:cNvSpPr>
          <p:nvPr>
            <p:ph type="title"/>
          </p:nvPr>
        </p:nvSpPr>
        <p:spPr>
          <a:xfrm>
            <a:off x="8156350" y="484632"/>
            <a:ext cx="3544035" cy="1609344"/>
          </a:xfrm>
          <a:ln>
            <a:noFill/>
          </a:ln>
        </p:spPr>
        <p:txBody>
          <a:bodyPr>
            <a:normAutofit/>
          </a:bodyPr>
          <a:lstStyle/>
          <a:p>
            <a:r>
              <a:rPr lang="en-US" sz="3200"/>
              <a:t>Task 1. Data Quality Check</a:t>
            </a:r>
          </a:p>
        </p:txBody>
      </p:sp>
      <p:sp>
        <p:nvSpPr>
          <p:cNvPr id="3" name="Content Placeholder 2">
            <a:extLst>
              <a:ext uri="{FF2B5EF4-FFF2-40B4-BE49-F238E27FC236}">
                <a16:creationId xmlns:a16="http://schemas.microsoft.com/office/drawing/2014/main" id="{178F3F03-C4E9-45BB-83A0-5B11542AC99F}"/>
              </a:ext>
            </a:extLst>
          </p:cNvPr>
          <p:cNvSpPr>
            <a:spLocks noGrp="1"/>
          </p:cNvSpPr>
          <p:nvPr>
            <p:ph idx="1"/>
          </p:nvPr>
        </p:nvSpPr>
        <p:spPr>
          <a:xfrm>
            <a:off x="8156351" y="2121408"/>
            <a:ext cx="3544034" cy="4050792"/>
          </a:xfrm>
        </p:spPr>
        <p:txBody>
          <a:bodyPr>
            <a:normAutofit/>
          </a:bodyPr>
          <a:lstStyle/>
          <a:p>
            <a:pPr marL="0" indent="0">
              <a:buNone/>
            </a:pPr>
            <a:r>
              <a:rPr lang="en-US" sz="1600" b="1" dirty="0"/>
              <a:t>Question 1 </a:t>
            </a:r>
            <a:r>
              <a:rPr lang="en-US" sz="1600" dirty="0"/>
              <a:t>:  Do you have all the relevant fields in the raw data file given to you? :</a:t>
            </a:r>
          </a:p>
          <a:p>
            <a:pPr marL="0" indent="0">
              <a:buNone/>
            </a:pPr>
            <a:r>
              <a:rPr lang="en-US" sz="1600" b="1" dirty="0"/>
              <a:t>Answer</a:t>
            </a:r>
            <a:r>
              <a:rPr lang="en-US" sz="1600" dirty="0"/>
              <a:t> :  Yes</a:t>
            </a:r>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D7DBFBFE-DC6A-472B-8387-E38330EA6EE0}"/>
              </a:ext>
            </a:extLst>
          </p:cNvPr>
          <p:cNvPicPr>
            <a:picLocks noChangeAspect="1"/>
          </p:cNvPicPr>
          <p:nvPr/>
        </p:nvPicPr>
        <p:blipFill rotWithShape="1">
          <a:blip r:embed="rId2"/>
          <a:srcRect r="39112" b="1"/>
          <a:stretch/>
        </p:blipFill>
        <p:spPr>
          <a:xfrm>
            <a:off x="712893" y="2195567"/>
            <a:ext cx="6882269" cy="4135659"/>
          </a:xfrm>
          <a:prstGeom prst="rect">
            <a:avLst/>
          </a:prstGeom>
        </p:spPr>
      </p:pic>
      <p:sp>
        <p:nvSpPr>
          <p:cNvPr id="28" name="TextBox 27">
            <a:extLst>
              <a:ext uri="{FF2B5EF4-FFF2-40B4-BE49-F238E27FC236}">
                <a16:creationId xmlns:a16="http://schemas.microsoft.com/office/drawing/2014/main" id="{33D5D466-D467-4570-A57C-2DE420ED0F4F}"/>
              </a:ext>
            </a:extLst>
          </p:cNvPr>
          <p:cNvSpPr txBox="1"/>
          <p:nvPr/>
        </p:nvSpPr>
        <p:spPr>
          <a:xfrm>
            <a:off x="1306863" y="1289304"/>
            <a:ext cx="6097656" cy="646331"/>
          </a:xfrm>
          <a:prstGeom prst="rect">
            <a:avLst/>
          </a:prstGeom>
          <a:noFill/>
        </p:spPr>
        <p:txBody>
          <a:bodyPr wrap="square">
            <a:spAutoFit/>
          </a:bodyPr>
          <a:lstStyle/>
          <a:p>
            <a:pPr marL="0" indent="0">
              <a:buNone/>
            </a:pPr>
            <a:r>
              <a:rPr lang="en-US" b="1" dirty="0"/>
              <a:t>Question 2 </a:t>
            </a:r>
            <a:r>
              <a:rPr lang="en-US" dirty="0"/>
              <a:t>: Convert the given json data to a csv file :</a:t>
            </a:r>
          </a:p>
          <a:p>
            <a:pPr marL="0" indent="0">
              <a:buNone/>
            </a:pPr>
            <a:r>
              <a:rPr lang="en-US" b="1" dirty="0"/>
              <a:t>Answer </a:t>
            </a:r>
            <a:r>
              <a:rPr lang="en-US" dirty="0"/>
              <a:t>: Given Below</a:t>
            </a:r>
          </a:p>
        </p:txBody>
      </p:sp>
    </p:spTree>
    <p:extLst>
      <p:ext uri="{BB962C8B-B14F-4D97-AF65-F5344CB8AC3E}">
        <p14:creationId xmlns:p14="http://schemas.microsoft.com/office/powerpoint/2010/main" val="397134751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6">
            <a:extLst>
              <a:ext uri="{FF2B5EF4-FFF2-40B4-BE49-F238E27FC236}">
                <a16:creationId xmlns:a16="http://schemas.microsoft.com/office/drawing/2014/main" id="{99E0DDB1-7843-4801-96BC-4EB88373E6C7}"/>
              </a:ext>
            </a:extLst>
          </p:cNvPr>
          <p:cNvPicPr>
            <a:picLocks noChangeAspect="1"/>
          </p:cNvPicPr>
          <p:nvPr/>
        </p:nvPicPr>
        <p:blipFill>
          <a:blip r:embed="rId2"/>
          <a:stretch>
            <a:fillRect/>
          </a:stretch>
        </p:blipFill>
        <p:spPr>
          <a:xfrm>
            <a:off x="6256867" y="355601"/>
            <a:ext cx="4950629" cy="3090632"/>
          </a:xfrm>
          <a:prstGeom prst="rect">
            <a:avLst/>
          </a:prstGeom>
        </p:spPr>
      </p:pic>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E424436-4158-483B-84BB-DE51C9486BA2}"/>
              </a:ext>
            </a:extLst>
          </p:cNvPr>
          <p:cNvPicPr>
            <a:picLocks noChangeAspect="1"/>
          </p:cNvPicPr>
          <p:nvPr/>
        </p:nvPicPr>
        <p:blipFill>
          <a:blip r:embed="rId5"/>
          <a:stretch>
            <a:fillRect/>
          </a:stretch>
        </p:blipFill>
        <p:spPr>
          <a:xfrm>
            <a:off x="984502" y="355601"/>
            <a:ext cx="4950632" cy="3200399"/>
          </a:xfrm>
          <a:prstGeom prst="rect">
            <a:avLst/>
          </a:prstGeom>
        </p:spPr>
      </p:pic>
      <p:sp>
        <p:nvSpPr>
          <p:cNvPr id="3" name="Content Placeholder 2">
            <a:extLst>
              <a:ext uri="{FF2B5EF4-FFF2-40B4-BE49-F238E27FC236}">
                <a16:creationId xmlns:a16="http://schemas.microsoft.com/office/drawing/2014/main" id="{641B8DF6-C689-4B08-B86B-AE1EFCAECA4D}"/>
              </a:ext>
            </a:extLst>
          </p:cNvPr>
          <p:cNvSpPr>
            <a:spLocks noGrp="1"/>
          </p:cNvSpPr>
          <p:nvPr>
            <p:ph idx="1"/>
          </p:nvPr>
        </p:nvSpPr>
        <p:spPr>
          <a:xfrm>
            <a:off x="6217920" y="4170410"/>
            <a:ext cx="4699221" cy="1767141"/>
          </a:xfrm>
        </p:spPr>
        <p:txBody>
          <a:bodyPr anchor="ctr">
            <a:normAutofit/>
          </a:bodyPr>
          <a:lstStyle/>
          <a:p>
            <a:pPr marL="0" indent="0">
              <a:buNone/>
            </a:pPr>
            <a:r>
              <a:rPr lang="en-US" sz="1300"/>
              <a:t>4. How people who display consistent behaviour (active at start and active at end, inactive at start and inactive at end) differ from people who display a change in their behavior (active at start but inactive at the end or inactive at start but active at end)?</a:t>
            </a:r>
          </a:p>
          <a:p>
            <a:pPr marL="0" indent="0">
              <a:buNone/>
            </a:pPr>
            <a:r>
              <a:rPr lang="en-US" sz="1300"/>
              <a:t>Answer : In the Case 1, “Age” of the people are less with more “Gross Income” and less “Duration” as compared to Case 2.</a:t>
            </a:r>
          </a:p>
          <a:p>
            <a:pPr marL="0" indent="0">
              <a:buNone/>
            </a:pPr>
            <a:endParaRPr lang="en-US" sz="1300"/>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127860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DE2C64-5F2C-4AF0-9879-55EB991DD92A}"/>
              </a:ext>
            </a:extLst>
          </p:cNvPr>
          <p:cNvSpPr>
            <a:spLocks noGrp="1"/>
          </p:cNvSpPr>
          <p:nvPr>
            <p:ph type="title"/>
          </p:nvPr>
        </p:nvSpPr>
        <p:spPr>
          <a:xfrm>
            <a:off x="1285456" y="4162031"/>
            <a:ext cx="4543683" cy="1767141"/>
          </a:xfrm>
        </p:spPr>
        <p:txBody>
          <a:bodyPr>
            <a:normAutofit/>
          </a:bodyPr>
          <a:lstStyle/>
          <a:p>
            <a:pPr algn="r"/>
            <a:r>
              <a:rPr lang="en-US" sz="3000" dirty="0"/>
              <a:t>5. Generate elaborate profiles for the following four groups:</a:t>
            </a:r>
            <a:br>
              <a:rPr lang="en-US" sz="3000" dirty="0"/>
            </a:br>
            <a:endParaRPr lang="en-US" sz="3000" dirty="0"/>
          </a:p>
        </p:txBody>
      </p:sp>
      <p:sp>
        <p:nvSpPr>
          <p:cNvPr id="3" name="Content Placeholder 2">
            <a:extLst>
              <a:ext uri="{FF2B5EF4-FFF2-40B4-BE49-F238E27FC236}">
                <a16:creationId xmlns:a16="http://schemas.microsoft.com/office/drawing/2014/main" id="{76A39458-CD2C-4C4E-B51B-80B942DC46AA}"/>
              </a:ext>
            </a:extLst>
          </p:cNvPr>
          <p:cNvSpPr>
            <a:spLocks noGrp="1"/>
          </p:cNvSpPr>
          <p:nvPr>
            <p:ph idx="1"/>
          </p:nvPr>
        </p:nvSpPr>
        <p:spPr>
          <a:xfrm>
            <a:off x="6217920" y="4170410"/>
            <a:ext cx="4897120" cy="1767141"/>
          </a:xfrm>
        </p:spPr>
        <p:txBody>
          <a:bodyPr anchor="ctr">
            <a:normAutofit/>
          </a:bodyPr>
          <a:lstStyle/>
          <a:p>
            <a:pPr marL="0" indent="0">
              <a:buNone/>
            </a:pPr>
            <a:r>
              <a:rPr lang="en-US" sz="1800" dirty="0"/>
              <a:t>a) Active at the start but inactive at the end :</a:t>
            </a:r>
          </a:p>
          <a:p>
            <a:pPr marL="0" indent="0">
              <a:buNone/>
            </a:pPr>
            <a:br>
              <a:rPr lang="en-US" sz="1800" dirty="0"/>
            </a:br>
            <a:endParaRPr lang="en-US" sz="1800" dirty="0"/>
          </a:p>
        </p:txBody>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id="{8291EE77-66FD-4305-9CED-858EFD73A24B}"/>
              </a:ext>
            </a:extLst>
          </p:cNvPr>
          <p:cNvPicPr>
            <a:picLocks noChangeAspect="1"/>
          </p:cNvPicPr>
          <p:nvPr/>
        </p:nvPicPr>
        <p:blipFill>
          <a:blip r:embed="rId5"/>
          <a:stretch>
            <a:fillRect/>
          </a:stretch>
        </p:blipFill>
        <p:spPr>
          <a:xfrm>
            <a:off x="1960880" y="497841"/>
            <a:ext cx="8534399" cy="3208882"/>
          </a:xfrm>
          <a:prstGeom prst="rect">
            <a:avLst/>
          </a:prstGeom>
        </p:spPr>
      </p:pic>
    </p:spTree>
    <p:extLst>
      <p:ext uri="{BB962C8B-B14F-4D97-AF65-F5344CB8AC3E}">
        <p14:creationId xmlns:p14="http://schemas.microsoft.com/office/powerpoint/2010/main" val="332376184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C551A-12EC-472A-8DC3-F2551059E48D}"/>
              </a:ext>
            </a:extLst>
          </p:cNvPr>
          <p:cNvPicPr>
            <a:picLocks noChangeAspect="1"/>
          </p:cNvPicPr>
          <p:nvPr/>
        </p:nvPicPr>
        <p:blipFill>
          <a:blip r:embed="rId2"/>
          <a:stretch>
            <a:fillRect/>
          </a:stretch>
        </p:blipFill>
        <p:spPr>
          <a:xfrm>
            <a:off x="1812023" y="643468"/>
            <a:ext cx="8589289" cy="3457190"/>
          </a:xfrm>
          <a:prstGeom prst="rect">
            <a:avLst/>
          </a:prstGeom>
        </p:spPr>
      </p:pic>
      <p:sp>
        <p:nvSpPr>
          <p:cNvPr id="3" name="Content Placeholder 2">
            <a:extLst>
              <a:ext uri="{FF2B5EF4-FFF2-40B4-BE49-F238E27FC236}">
                <a16:creationId xmlns:a16="http://schemas.microsoft.com/office/drawing/2014/main" id="{AA92D5BD-02DD-4002-A7CC-A072D3B42930}"/>
              </a:ext>
            </a:extLst>
          </p:cNvPr>
          <p:cNvSpPr>
            <a:spLocks noGrp="1"/>
          </p:cNvSpPr>
          <p:nvPr>
            <p:ph idx="1"/>
          </p:nvPr>
        </p:nvSpPr>
        <p:spPr>
          <a:xfrm>
            <a:off x="7233921" y="4511896"/>
            <a:ext cx="4004056" cy="1609345"/>
          </a:xfrm>
        </p:spPr>
        <p:txBody>
          <a:bodyPr anchor="ctr">
            <a:normAutofit/>
          </a:bodyPr>
          <a:lstStyle/>
          <a:p>
            <a:pPr marL="0" indent="0">
              <a:buNone/>
            </a:pPr>
            <a:r>
              <a:rPr lang="en-US" sz="1400" dirty="0"/>
              <a:t>b) Active at the start and active by the end :</a:t>
            </a:r>
          </a:p>
          <a:p>
            <a:pPr marL="457200" indent="-457200">
              <a:buAutoNum type="alphaLcParenR" startAt="2"/>
            </a:pPr>
            <a:endParaRPr lang="en-US" sz="1400" dirty="0"/>
          </a:p>
        </p:txBody>
      </p:sp>
      <p:sp>
        <p:nvSpPr>
          <p:cNvPr id="16" name="Rectangle 9">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05786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697B4C-6582-437A-98D6-86F8FEBD9C7F}"/>
              </a:ext>
            </a:extLst>
          </p:cNvPr>
          <p:cNvPicPr>
            <a:picLocks noChangeAspect="1"/>
          </p:cNvPicPr>
          <p:nvPr/>
        </p:nvPicPr>
        <p:blipFill>
          <a:blip r:embed="rId2"/>
          <a:stretch>
            <a:fillRect/>
          </a:stretch>
        </p:blipFill>
        <p:spPr>
          <a:xfrm>
            <a:off x="2294559" y="505223"/>
            <a:ext cx="7602879" cy="3060160"/>
          </a:xfrm>
          <a:prstGeom prst="rect">
            <a:avLst/>
          </a:prstGeom>
        </p:spPr>
      </p:pic>
      <p:sp>
        <p:nvSpPr>
          <p:cNvPr id="12"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DC3DF09-CA97-4834-B5E4-00960A5449B4}"/>
              </a:ext>
            </a:extLst>
          </p:cNvPr>
          <p:cNvSpPr>
            <a:spLocks noGrp="1"/>
          </p:cNvSpPr>
          <p:nvPr>
            <p:ph idx="1"/>
          </p:nvPr>
        </p:nvSpPr>
        <p:spPr>
          <a:xfrm>
            <a:off x="5974080" y="4170410"/>
            <a:ext cx="4943061" cy="1767141"/>
          </a:xfrm>
        </p:spPr>
        <p:txBody>
          <a:bodyPr anchor="ctr">
            <a:normAutofit/>
          </a:bodyPr>
          <a:lstStyle/>
          <a:p>
            <a:pPr marL="0" indent="0">
              <a:buNone/>
            </a:pPr>
            <a:r>
              <a:rPr lang="en-US" sz="1800" dirty="0"/>
              <a:t>c) Inactive at the start but active at the end :</a:t>
            </a:r>
          </a:p>
          <a:p>
            <a:pPr marL="0" indent="0">
              <a:buNone/>
            </a:pPr>
            <a:endParaRPr lang="en-US" sz="1800" dirty="0"/>
          </a:p>
          <a:p>
            <a:pPr marL="0" indent="0">
              <a:buNone/>
            </a:pPr>
            <a:endParaRPr lang="en-US" sz="1800" dirty="0"/>
          </a:p>
        </p:txBody>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1097652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81BCB4-BC23-4533-BF58-594E908164CD}"/>
              </a:ext>
            </a:extLst>
          </p:cNvPr>
          <p:cNvPicPr>
            <a:picLocks noChangeAspect="1"/>
          </p:cNvPicPr>
          <p:nvPr/>
        </p:nvPicPr>
        <p:blipFill>
          <a:blip r:embed="rId2"/>
          <a:stretch>
            <a:fillRect/>
          </a:stretch>
        </p:blipFill>
        <p:spPr>
          <a:xfrm>
            <a:off x="2341200" y="505223"/>
            <a:ext cx="7509597" cy="3060160"/>
          </a:xfrm>
          <a:prstGeom prst="rect">
            <a:avLst/>
          </a:prstGeom>
        </p:spPr>
      </p:pic>
      <p:sp>
        <p:nvSpPr>
          <p:cNvPr id="12"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E43A2B2-5722-4E0C-9DBC-E8848F8E7F21}"/>
              </a:ext>
            </a:extLst>
          </p:cNvPr>
          <p:cNvSpPr>
            <a:spLocks noGrp="1"/>
          </p:cNvSpPr>
          <p:nvPr>
            <p:ph idx="1"/>
          </p:nvPr>
        </p:nvSpPr>
        <p:spPr>
          <a:xfrm>
            <a:off x="5852160" y="4170410"/>
            <a:ext cx="5064981" cy="1767141"/>
          </a:xfrm>
        </p:spPr>
        <p:txBody>
          <a:bodyPr anchor="ctr">
            <a:normAutofit/>
          </a:bodyPr>
          <a:lstStyle/>
          <a:p>
            <a:pPr marL="0" indent="0">
              <a:buNone/>
            </a:pPr>
            <a:r>
              <a:rPr lang="en-US" sz="1800" dirty="0"/>
              <a:t>d) Inactive at the start and inactive at the end :</a:t>
            </a:r>
          </a:p>
          <a:p>
            <a:pPr marL="0" indent="0">
              <a:buNone/>
            </a:pPr>
            <a:endParaRPr lang="en-US" sz="1800" dirty="0"/>
          </a:p>
          <a:p>
            <a:pPr marL="0" indent="0">
              <a:buNone/>
            </a:pPr>
            <a:endParaRPr lang="en-US" sz="1800" dirty="0"/>
          </a:p>
        </p:txBody>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8095766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765A-A4B6-4406-81D7-5E8D261C99DC}"/>
              </a:ext>
            </a:extLst>
          </p:cNvPr>
          <p:cNvSpPr>
            <a:spLocks noGrp="1"/>
          </p:cNvSpPr>
          <p:nvPr>
            <p:ph type="title"/>
          </p:nvPr>
        </p:nvSpPr>
        <p:spPr>
          <a:xfrm>
            <a:off x="8156350" y="484632"/>
            <a:ext cx="3544035" cy="1609344"/>
          </a:xfrm>
          <a:ln>
            <a:noFill/>
          </a:ln>
        </p:spPr>
        <p:txBody>
          <a:bodyPr>
            <a:normAutofit/>
          </a:bodyPr>
          <a:lstStyle/>
          <a:p>
            <a:r>
              <a:rPr lang="en-US" sz="3200"/>
              <a:t>Create a data quality report :</a:t>
            </a:r>
          </a:p>
        </p:txBody>
      </p:sp>
      <p:sp>
        <p:nvSpPr>
          <p:cNvPr id="3" name="Content Placeholder 2">
            <a:extLst>
              <a:ext uri="{FF2B5EF4-FFF2-40B4-BE49-F238E27FC236}">
                <a16:creationId xmlns:a16="http://schemas.microsoft.com/office/drawing/2014/main" id="{6DC3D00D-FA6A-4AB6-A096-AC6B8A21816F}"/>
              </a:ext>
            </a:extLst>
          </p:cNvPr>
          <p:cNvSpPr>
            <a:spLocks noGrp="1"/>
          </p:cNvSpPr>
          <p:nvPr>
            <p:ph idx="1"/>
          </p:nvPr>
        </p:nvSpPr>
        <p:spPr>
          <a:xfrm>
            <a:off x="8156351" y="2121408"/>
            <a:ext cx="3544034" cy="4050792"/>
          </a:xfrm>
        </p:spPr>
        <p:txBody>
          <a:bodyPr>
            <a:normAutofit/>
          </a:bodyPr>
          <a:lstStyle/>
          <a:p>
            <a:pPr marL="0" indent="0">
              <a:buNone/>
            </a:pPr>
            <a:r>
              <a:rPr lang="en-US" sz="1600" dirty="0"/>
              <a:t>A) The data type of each variable : </a:t>
            </a:r>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47FE1924-C7B3-4740-BF6A-C7D67575A37A}"/>
              </a:ext>
            </a:extLst>
          </p:cNvPr>
          <p:cNvPicPr>
            <a:picLocks noChangeAspect="1"/>
          </p:cNvPicPr>
          <p:nvPr/>
        </p:nvPicPr>
        <p:blipFill>
          <a:blip r:embed="rId2"/>
          <a:stretch>
            <a:fillRect/>
          </a:stretch>
        </p:blipFill>
        <p:spPr>
          <a:xfrm>
            <a:off x="633999" y="2513627"/>
            <a:ext cx="6882269" cy="1841006"/>
          </a:xfrm>
          <a:prstGeom prst="rect">
            <a:avLst/>
          </a:prstGeom>
        </p:spPr>
      </p:pic>
    </p:spTree>
    <p:extLst>
      <p:ext uri="{BB962C8B-B14F-4D97-AF65-F5344CB8AC3E}">
        <p14:creationId xmlns:p14="http://schemas.microsoft.com/office/powerpoint/2010/main" val="26572163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BA7B79-8D61-4275-A1C2-9AB757CBADEF}"/>
              </a:ext>
            </a:extLst>
          </p:cNvPr>
          <p:cNvPicPr>
            <a:picLocks noChangeAspect="1"/>
          </p:cNvPicPr>
          <p:nvPr/>
        </p:nvPicPr>
        <p:blipFill>
          <a:blip r:embed="rId2"/>
          <a:stretch>
            <a:fillRect/>
          </a:stretch>
        </p:blipFill>
        <p:spPr>
          <a:xfrm>
            <a:off x="633999" y="1257613"/>
            <a:ext cx="6882269" cy="4353034"/>
          </a:xfrm>
          <a:prstGeom prst="rect">
            <a:avLst/>
          </a:prstGeom>
        </p:spPr>
      </p:pic>
      <p:sp>
        <p:nvSpPr>
          <p:cNvPr id="3" name="Content Placeholder 2">
            <a:extLst>
              <a:ext uri="{FF2B5EF4-FFF2-40B4-BE49-F238E27FC236}">
                <a16:creationId xmlns:a16="http://schemas.microsoft.com/office/drawing/2014/main" id="{36D7DF1B-E1E2-403A-B9A3-5309B9831563}"/>
              </a:ext>
            </a:extLst>
          </p:cNvPr>
          <p:cNvSpPr>
            <a:spLocks noGrp="1"/>
          </p:cNvSpPr>
          <p:nvPr>
            <p:ph idx="1"/>
          </p:nvPr>
        </p:nvSpPr>
        <p:spPr>
          <a:xfrm>
            <a:off x="8156351" y="2121408"/>
            <a:ext cx="3544034" cy="4050792"/>
          </a:xfrm>
        </p:spPr>
        <p:txBody>
          <a:bodyPr>
            <a:normAutofit/>
          </a:bodyPr>
          <a:lstStyle/>
          <a:p>
            <a:pPr marL="0" indent="0">
              <a:buNone/>
            </a:pPr>
            <a:r>
              <a:rPr lang="en-US" sz="1600" dirty="0"/>
              <a:t>B) If a variable is numeric in nature, then, the numeric summary (Min, Max, Mean,25th percentile, Median, 75th percentile, 90th percentile, 95th percentile, number of zeros and number of unique values, number of missing values, percentage of missing values) must be computed : </a:t>
            </a:r>
          </a:p>
          <a:p>
            <a:pPr marL="0" indent="0">
              <a:buNone/>
            </a:pPr>
            <a:endParaRPr lang="en-US" sz="1600" dirty="0"/>
          </a:p>
          <a:p>
            <a:pPr marL="342900" indent="-342900">
              <a:buAutoNum type="alphaUcParenR"/>
            </a:pPr>
            <a:endParaRPr lang="en-US" sz="1600" dirty="0"/>
          </a:p>
          <a:p>
            <a:pPr marL="342900" indent="-342900">
              <a:buAutoNum type="alphaUcParenR"/>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9245155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4B829B-67CA-4BB0-A376-830C56F5D7A1}"/>
              </a:ext>
            </a:extLst>
          </p:cNvPr>
          <p:cNvPicPr>
            <a:picLocks noChangeAspect="1"/>
          </p:cNvPicPr>
          <p:nvPr/>
        </p:nvPicPr>
        <p:blipFill>
          <a:blip r:embed="rId2"/>
          <a:stretch>
            <a:fillRect/>
          </a:stretch>
        </p:blipFill>
        <p:spPr>
          <a:xfrm>
            <a:off x="633999" y="1403861"/>
            <a:ext cx="6882269" cy="4060538"/>
          </a:xfrm>
          <a:prstGeom prst="rect">
            <a:avLst/>
          </a:prstGeom>
        </p:spPr>
      </p:pic>
      <p:sp>
        <p:nvSpPr>
          <p:cNvPr id="3" name="Content Placeholder 2">
            <a:extLst>
              <a:ext uri="{FF2B5EF4-FFF2-40B4-BE49-F238E27FC236}">
                <a16:creationId xmlns:a16="http://schemas.microsoft.com/office/drawing/2014/main" id="{21DAD4BE-BEB1-4F99-978F-652F36D91F6D}"/>
              </a:ext>
            </a:extLst>
          </p:cNvPr>
          <p:cNvSpPr>
            <a:spLocks noGrp="1"/>
          </p:cNvSpPr>
          <p:nvPr>
            <p:ph idx="1"/>
          </p:nvPr>
        </p:nvSpPr>
        <p:spPr>
          <a:xfrm>
            <a:off x="8156351" y="2121408"/>
            <a:ext cx="3544034" cy="4050792"/>
          </a:xfrm>
        </p:spPr>
        <p:txBody>
          <a:bodyPr>
            <a:normAutofit/>
          </a:bodyPr>
          <a:lstStyle/>
          <a:p>
            <a:pPr marL="0" indent="0">
              <a:buNone/>
            </a:pPr>
            <a:r>
              <a:rPr lang="en-US" sz="1600" dirty="0"/>
              <a:t>Mean, Median and Mode :</a:t>
            </a:r>
          </a:p>
          <a:p>
            <a:pPr marL="0" indent="0">
              <a:buNone/>
            </a:pPr>
            <a:endParaRPr lang="en-US" sz="1600" dirty="0"/>
          </a:p>
        </p:txBody>
      </p:sp>
    </p:spTree>
    <p:extLst>
      <p:ext uri="{BB962C8B-B14F-4D97-AF65-F5344CB8AC3E}">
        <p14:creationId xmlns:p14="http://schemas.microsoft.com/office/powerpoint/2010/main" val="2524192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3DD6B5-0BCD-4760-930A-2BB7BEBDBA82}"/>
              </a:ext>
            </a:extLst>
          </p:cNvPr>
          <p:cNvPicPr>
            <a:picLocks noChangeAspect="1"/>
          </p:cNvPicPr>
          <p:nvPr/>
        </p:nvPicPr>
        <p:blipFill>
          <a:blip r:embed="rId2"/>
          <a:stretch>
            <a:fillRect/>
          </a:stretch>
        </p:blipFill>
        <p:spPr>
          <a:xfrm>
            <a:off x="633999" y="1219201"/>
            <a:ext cx="6882269" cy="4561840"/>
          </a:xfrm>
          <a:prstGeom prst="rect">
            <a:avLst/>
          </a:prstGeom>
        </p:spPr>
      </p:pic>
      <p:sp>
        <p:nvSpPr>
          <p:cNvPr id="3" name="Content Placeholder 2">
            <a:extLst>
              <a:ext uri="{FF2B5EF4-FFF2-40B4-BE49-F238E27FC236}">
                <a16:creationId xmlns:a16="http://schemas.microsoft.com/office/drawing/2014/main" id="{9680363B-89E8-4C3D-8ACE-1D2FF627716A}"/>
              </a:ext>
            </a:extLst>
          </p:cNvPr>
          <p:cNvSpPr>
            <a:spLocks noGrp="1"/>
          </p:cNvSpPr>
          <p:nvPr>
            <p:ph idx="1"/>
          </p:nvPr>
        </p:nvSpPr>
        <p:spPr>
          <a:xfrm>
            <a:off x="8156351" y="2121408"/>
            <a:ext cx="3544034" cy="4050792"/>
          </a:xfrm>
        </p:spPr>
        <p:txBody>
          <a:bodyPr>
            <a:normAutofit/>
          </a:bodyPr>
          <a:lstStyle/>
          <a:p>
            <a:pPr marL="0" indent="0">
              <a:buNone/>
            </a:pPr>
            <a:r>
              <a:rPr lang="en-US" sz="1600"/>
              <a:t>25th percentile, Median, 75th percentile, 90th percentile, 95th percentile </a:t>
            </a:r>
          </a:p>
        </p:txBody>
      </p:sp>
    </p:spTree>
    <p:extLst>
      <p:ext uri="{BB962C8B-B14F-4D97-AF65-F5344CB8AC3E}">
        <p14:creationId xmlns:p14="http://schemas.microsoft.com/office/powerpoint/2010/main" val="42183533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2B0C10-9492-4729-97E1-ED1D1681F814}"/>
              </a:ext>
            </a:extLst>
          </p:cNvPr>
          <p:cNvPicPr>
            <a:picLocks noChangeAspect="1"/>
          </p:cNvPicPr>
          <p:nvPr/>
        </p:nvPicPr>
        <p:blipFill>
          <a:blip r:embed="rId2"/>
          <a:stretch>
            <a:fillRect/>
          </a:stretch>
        </p:blipFill>
        <p:spPr>
          <a:xfrm>
            <a:off x="633999" y="1595120"/>
            <a:ext cx="6882269" cy="3749040"/>
          </a:xfrm>
          <a:prstGeom prst="rect">
            <a:avLst/>
          </a:prstGeom>
        </p:spPr>
      </p:pic>
      <p:sp>
        <p:nvSpPr>
          <p:cNvPr id="3" name="Content Placeholder 2">
            <a:extLst>
              <a:ext uri="{FF2B5EF4-FFF2-40B4-BE49-F238E27FC236}">
                <a16:creationId xmlns:a16="http://schemas.microsoft.com/office/drawing/2014/main" id="{CAA89DA8-1032-48BF-9325-E9D572030287}"/>
              </a:ext>
            </a:extLst>
          </p:cNvPr>
          <p:cNvSpPr>
            <a:spLocks noGrp="1"/>
          </p:cNvSpPr>
          <p:nvPr>
            <p:ph idx="1"/>
          </p:nvPr>
        </p:nvSpPr>
        <p:spPr>
          <a:xfrm>
            <a:off x="8156351" y="2121408"/>
            <a:ext cx="3544034" cy="4050792"/>
          </a:xfrm>
        </p:spPr>
        <p:txBody>
          <a:bodyPr>
            <a:normAutofit/>
          </a:bodyPr>
          <a:lstStyle/>
          <a:p>
            <a:pPr marL="0" indent="0">
              <a:buNone/>
            </a:pPr>
            <a:r>
              <a:rPr lang="en-US" sz="1600"/>
              <a:t>Number of unique values</a:t>
            </a:r>
          </a:p>
          <a:p>
            <a:pPr marL="0" indent="0">
              <a:buNone/>
            </a:pPr>
            <a:r>
              <a:rPr lang="en-US" sz="1600"/>
              <a:t>Number of missing values </a:t>
            </a:r>
          </a:p>
          <a:p>
            <a:pPr marL="0" indent="0">
              <a:buNone/>
            </a:pPr>
            <a:r>
              <a:rPr lang="en-US" sz="1600"/>
              <a:t>Percentage of missing values</a:t>
            </a:r>
          </a:p>
          <a:p>
            <a:pPr marL="0" indent="0">
              <a:buNone/>
            </a:pPr>
            <a:endParaRPr lang="en-US" sz="1600"/>
          </a:p>
        </p:txBody>
      </p:sp>
    </p:spTree>
    <p:extLst>
      <p:ext uri="{BB962C8B-B14F-4D97-AF65-F5344CB8AC3E}">
        <p14:creationId xmlns:p14="http://schemas.microsoft.com/office/powerpoint/2010/main" val="5980735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EF6825-4252-4B9F-A7BB-ACF84FE8F80A}"/>
              </a:ext>
            </a:extLst>
          </p:cNvPr>
          <p:cNvPicPr>
            <a:picLocks noChangeAspect="1"/>
          </p:cNvPicPr>
          <p:nvPr/>
        </p:nvPicPr>
        <p:blipFill>
          <a:blip r:embed="rId2"/>
          <a:stretch>
            <a:fillRect/>
          </a:stretch>
        </p:blipFill>
        <p:spPr>
          <a:xfrm>
            <a:off x="633999" y="1300627"/>
            <a:ext cx="6882269" cy="4267007"/>
          </a:xfrm>
          <a:prstGeom prst="rect">
            <a:avLst/>
          </a:prstGeom>
        </p:spPr>
      </p:pic>
      <p:sp>
        <p:nvSpPr>
          <p:cNvPr id="3" name="Content Placeholder 2">
            <a:extLst>
              <a:ext uri="{FF2B5EF4-FFF2-40B4-BE49-F238E27FC236}">
                <a16:creationId xmlns:a16="http://schemas.microsoft.com/office/drawing/2014/main" id="{BDED8AF1-05FC-4338-8EDA-158D7A16581A}"/>
              </a:ext>
            </a:extLst>
          </p:cNvPr>
          <p:cNvSpPr>
            <a:spLocks noGrp="1"/>
          </p:cNvSpPr>
          <p:nvPr>
            <p:ph idx="1"/>
          </p:nvPr>
        </p:nvSpPr>
        <p:spPr>
          <a:xfrm>
            <a:off x="8156351" y="2121408"/>
            <a:ext cx="3544034" cy="4050792"/>
          </a:xfrm>
        </p:spPr>
        <p:txBody>
          <a:bodyPr>
            <a:normAutofit/>
          </a:bodyPr>
          <a:lstStyle/>
          <a:p>
            <a:pPr marL="0" indent="0">
              <a:buNone/>
            </a:pPr>
            <a:r>
              <a:rPr lang="en-US" sz="1600" dirty="0"/>
              <a:t>C) If a variable is string variable, then find out the number of unique values, number of missing values, percentage of missing values.</a:t>
            </a:r>
          </a:p>
          <a:p>
            <a:pPr marL="0" indent="0">
              <a:buNone/>
            </a:pPr>
            <a:endParaRPr lang="en-US" sz="1600" dirty="0"/>
          </a:p>
        </p:txBody>
      </p:sp>
    </p:spTree>
    <p:extLst>
      <p:ext uri="{BB962C8B-B14F-4D97-AF65-F5344CB8AC3E}">
        <p14:creationId xmlns:p14="http://schemas.microsoft.com/office/powerpoint/2010/main" val="22657948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EFC9-D764-4400-BD15-7CF0681094F2}"/>
              </a:ext>
            </a:extLst>
          </p:cNvPr>
          <p:cNvSpPr>
            <a:spLocks noGrp="1"/>
          </p:cNvSpPr>
          <p:nvPr>
            <p:ph type="title"/>
          </p:nvPr>
        </p:nvSpPr>
        <p:spPr>
          <a:xfrm>
            <a:off x="8156350" y="484632"/>
            <a:ext cx="3544035" cy="1609344"/>
          </a:xfrm>
          <a:ln>
            <a:noFill/>
          </a:ln>
        </p:spPr>
        <p:txBody>
          <a:bodyPr>
            <a:normAutofit/>
          </a:bodyPr>
          <a:lstStyle/>
          <a:p>
            <a:r>
              <a:rPr lang="en-US" sz="2700"/>
              <a:t>After the data quality report is created you need to :</a:t>
            </a:r>
            <a:br>
              <a:rPr lang="en-US" sz="2700"/>
            </a:br>
            <a:endParaRPr lang="en-US" sz="2700"/>
          </a:p>
        </p:txBody>
      </p:sp>
      <p:sp>
        <p:nvSpPr>
          <p:cNvPr id="3" name="Content Placeholder 2">
            <a:extLst>
              <a:ext uri="{FF2B5EF4-FFF2-40B4-BE49-F238E27FC236}">
                <a16:creationId xmlns:a16="http://schemas.microsoft.com/office/drawing/2014/main" id="{4131D216-9BBA-4EAC-96A1-C37B3871614D}"/>
              </a:ext>
            </a:extLst>
          </p:cNvPr>
          <p:cNvSpPr>
            <a:spLocks noGrp="1"/>
          </p:cNvSpPr>
          <p:nvPr>
            <p:ph idx="1"/>
          </p:nvPr>
        </p:nvSpPr>
        <p:spPr>
          <a:xfrm>
            <a:off x="8156351" y="2121408"/>
            <a:ext cx="3544034" cy="4050792"/>
          </a:xfrm>
        </p:spPr>
        <p:txBody>
          <a:bodyPr>
            <a:normAutofit/>
          </a:bodyPr>
          <a:lstStyle/>
          <a:p>
            <a:pPr marL="0" indent="0">
              <a:buNone/>
            </a:pPr>
            <a:r>
              <a:rPr lang="en-US" sz="1600" dirty="0"/>
              <a:t>A) Check if there is any variable whose data-type needs to be changed :</a:t>
            </a:r>
          </a:p>
          <a:p>
            <a:pPr marL="0" indent="0">
              <a:buNone/>
            </a:pPr>
            <a:endParaRPr lang="en-US" sz="16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E26A96D7-A06A-418C-B21C-7CF01A043ED0}"/>
              </a:ext>
            </a:extLst>
          </p:cNvPr>
          <p:cNvPicPr>
            <a:picLocks noChangeAspect="1"/>
          </p:cNvPicPr>
          <p:nvPr/>
        </p:nvPicPr>
        <p:blipFill>
          <a:blip r:embed="rId2"/>
          <a:stretch>
            <a:fillRect/>
          </a:stretch>
        </p:blipFill>
        <p:spPr>
          <a:xfrm>
            <a:off x="633999" y="1386656"/>
            <a:ext cx="6882269" cy="4094949"/>
          </a:xfrm>
          <a:prstGeom prst="rect">
            <a:avLst/>
          </a:prstGeom>
        </p:spPr>
      </p:pic>
    </p:spTree>
    <p:extLst>
      <p:ext uri="{BB962C8B-B14F-4D97-AF65-F5344CB8AC3E}">
        <p14:creationId xmlns:p14="http://schemas.microsoft.com/office/powerpoint/2010/main" val="94091656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2286</TotalTime>
  <Words>618</Words>
  <Application>Microsoft Office PowerPoint</Application>
  <PresentationFormat>Widescreen</PresentationFormat>
  <Paragraphs>52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Devanagari</vt:lpstr>
      <vt:lpstr>Calibri</vt:lpstr>
      <vt:lpstr>Rockwell</vt:lpstr>
      <vt:lpstr>Rockwell Condensed</vt:lpstr>
      <vt:lpstr>Rockwell Extra Bold</vt:lpstr>
      <vt:lpstr>Wingdings</vt:lpstr>
      <vt:lpstr>Wood Type</vt:lpstr>
      <vt:lpstr>HERO VIRED</vt:lpstr>
      <vt:lpstr>Task 1. Data Quality Check</vt:lpstr>
      <vt:lpstr>Create a data quality report :</vt:lpstr>
      <vt:lpstr>PowerPoint Presentation</vt:lpstr>
      <vt:lpstr>PowerPoint Presentation</vt:lpstr>
      <vt:lpstr>PowerPoint Presentation</vt:lpstr>
      <vt:lpstr>PowerPoint Presentation</vt:lpstr>
      <vt:lpstr>PowerPoint Presentation</vt:lpstr>
      <vt:lpstr>After the data quality report is created you need to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2. Data Exploration and business hypothesis testing</vt:lpstr>
      <vt:lpstr>PowerPoint Presentation</vt:lpstr>
      <vt:lpstr>PowerPoint Presentation</vt:lpstr>
      <vt:lpstr>PowerPoint Presentation</vt:lpstr>
      <vt:lpstr>5. Generate elaborate profiles for the following four groups: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 VIRED</dc:title>
  <dc:creator>Choudhary, Anishkaa</dc:creator>
  <cp:lastModifiedBy>Choudhary, Anishkaa</cp:lastModifiedBy>
  <cp:revision>20</cp:revision>
  <dcterms:created xsi:type="dcterms:W3CDTF">2022-04-05T05:53:11Z</dcterms:created>
  <dcterms:modified xsi:type="dcterms:W3CDTF">2022-04-09T09:56:58Z</dcterms:modified>
</cp:coreProperties>
</file>