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3DA2F-1200-4536-AA7B-24FE770184C7}"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4024694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3DA2F-1200-4536-AA7B-24FE770184C7}" type="datetimeFigureOut">
              <a:rPr lang="en-US" smtClean="0"/>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26622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C3DA2F-1200-4536-AA7B-24FE770184C7}"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2733097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C3DA2F-1200-4536-AA7B-24FE770184C7}"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2628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3DA2F-1200-4536-AA7B-24FE770184C7}"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4183064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C3DA2F-1200-4536-AA7B-24FE770184C7}" type="datetimeFigureOut">
              <a:rPr lang="en-US" smtClean="0"/>
              <a:t>5/18/2024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3944766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C3DA2F-1200-4536-AA7B-24FE770184C7}" type="datetimeFigureOut">
              <a:rPr lang="en-US" smtClean="0"/>
              <a:t>5/18/2024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980169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3DA2F-1200-4536-AA7B-24FE770184C7}"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2726284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3DA2F-1200-4536-AA7B-24FE770184C7}"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198264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1C3DA2F-1200-4536-AA7B-24FE770184C7}"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2894251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3DA2F-1200-4536-AA7B-24FE770184C7}"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91396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3DA2F-1200-4536-AA7B-24FE770184C7}" type="datetimeFigureOut">
              <a:rPr lang="en-US" smtClean="0"/>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2011287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C3DA2F-1200-4536-AA7B-24FE770184C7}" type="datetimeFigureOut">
              <a:rPr lang="en-US" smtClean="0"/>
              <a:t>5/18/2024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174886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1C3DA2F-1200-4536-AA7B-24FE770184C7}" type="datetimeFigureOut">
              <a:rPr lang="en-US" smtClean="0"/>
              <a:t>5/18/2024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3397756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C3DA2F-1200-4536-AA7B-24FE770184C7}" type="datetimeFigureOut">
              <a:rPr lang="en-US" smtClean="0"/>
              <a:t>5/18/2024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1234650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1C3DA2F-1200-4536-AA7B-24FE770184C7}" type="datetimeFigureOut">
              <a:rPr lang="en-US" smtClean="0"/>
              <a:t>5/18/2024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929506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3DA2F-1200-4536-AA7B-24FE770184C7}" type="datetimeFigureOut">
              <a:rPr lang="en-US" smtClean="0"/>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3307115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C3DA2F-1200-4536-AA7B-24FE770184C7}" type="datetimeFigureOut">
              <a:rPr lang="en-US" smtClean="0"/>
              <a:t>5/18/2024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E0ECC50-DE8B-42D6-AA15-57586A16F7DA}" type="slidenum">
              <a:rPr lang="en-US" smtClean="0"/>
              <a:t>‹#›</a:t>
            </a:fld>
            <a:endParaRPr lang="en-US"/>
          </a:p>
        </p:txBody>
      </p:sp>
    </p:spTree>
    <p:extLst>
      <p:ext uri="{BB962C8B-B14F-4D97-AF65-F5344CB8AC3E}">
        <p14:creationId xmlns:p14="http://schemas.microsoft.com/office/powerpoint/2010/main" val="30650896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E623E8-5E4D-4AFE-A5AB-37441C38B0D2}"/>
              </a:ext>
            </a:extLst>
          </p:cNvPr>
          <p:cNvSpPr/>
          <p:nvPr/>
        </p:nvSpPr>
        <p:spPr>
          <a:xfrm>
            <a:off x="3567546" y="424552"/>
            <a:ext cx="448071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Python Fact!!</a:t>
            </a:r>
          </a:p>
        </p:txBody>
      </p:sp>
      <p:sp>
        <p:nvSpPr>
          <p:cNvPr id="8" name="Rectangle 7">
            <a:extLst>
              <a:ext uri="{FF2B5EF4-FFF2-40B4-BE49-F238E27FC236}">
                <a16:creationId xmlns:a16="http://schemas.microsoft.com/office/drawing/2014/main" id="{1B639886-16A6-45CD-9B06-0B82E2D78A12}"/>
              </a:ext>
            </a:extLst>
          </p:cNvPr>
          <p:cNvSpPr/>
          <p:nvPr/>
        </p:nvSpPr>
        <p:spPr>
          <a:xfrm>
            <a:off x="2311951" y="2397948"/>
            <a:ext cx="7568097" cy="3539430"/>
          </a:xfrm>
          <a:prstGeom prst="rect">
            <a:avLst/>
          </a:prstGeom>
          <a:noFill/>
        </p:spPr>
        <p:txBody>
          <a:bodyPr wrap="non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Python wa</a:t>
            </a:r>
            <a:r>
              <a:rPr lang="en-US" sz="3200" b="1" dirty="0">
                <a:ln w="9525">
                  <a:solidFill>
                    <a:schemeClr val="bg1"/>
                  </a:solidFill>
                  <a:prstDash val="solid"/>
                </a:ln>
                <a:effectLst>
                  <a:outerShdw blurRad="12700" dist="38100" dir="2700000" algn="tl" rotWithShape="0">
                    <a:schemeClr val="bg1">
                      <a:lumMod val="50000"/>
                    </a:schemeClr>
                  </a:outerShdw>
                </a:effectLst>
              </a:rPr>
              <a:t>s not named after a snake.</a:t>
            </a:r>
          </a:p>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It was named after a famous</a:t>
            </a:r>
          </a:p>
          <a:p>
            <a:pPr algn="ctr"/>
            <a:r>
              <a:rPr lang="en-US" sz="3200" b="1" dirty="0">
                <a:ln w="9525">
                  <a:solidFill>
                    <a:schemeClr val="bg1"/>
                  </a:solidFill>
                  <a:prstDash val="solid"/>
                </a:ln>
                <a:effectLst>
                  <a:outerShdw blurRad="12700" dist="38100" dir="2700000" algn="tl" rotWithShape="0">
                    <a:schemeClr val="bg1">
                      <a:lumMod val="50000"/>
                    </a:schemeClr>
                  </a:outerShdw>
                </a:effectLst>
              </a:rPr>
              <a:t>Comedy shows on BBC</a:t>
            </a:r>
          </a:p>
          <a:p>
            <a:pPr algn="ctr"/>
            <a:r>
              <a:rPr lang="en-US" sz="3200" b="1" i="0" dirty="0">
                <a:ln w="9525">
                  <a:solidFill>
                    <a:schemeClr val="bg1"/>
                  </a:solidFill>
                  <a:prstDash val="solid"/>
                </a:ln>
                <a:effectLst>
                  <a:outerShdw blurRad="12700" dist="38100" dir="2700000" algn="tl" rotWithShape="0">
                    <a:schemeClr val="bg1">
                      <a:lumMod val="50000"/>
                    </a:schemeClr>
                  </a:outerShdw>
                </a:effectLst>
                <a:latin typeface="sohne"/>
              </a:rPr>
              <a:t>“</a:t>
            </a:r>
            <a:r>
              <a:rPr lang="en-US" sz="3200" b="0" i="0" dirty="0">
                <a:solidFill>
                  <a:srgbClr val="242424"/>
                </a:solidFill>
                <a:effectLst/>
                <a:latin typeface="sohne"/>
              </a:rPr>
              <a:t>Monty Python’s Flying Circus</a:t>
            </a:r>
            <a:r>
              <a:rPr lang="en-US" sz="3200" b="1" i="0" dirty="0">
                <a:ln w="9525">
                  <a:solidFill>
                    <a:schemeClr val="bg1"/>
                  </a:solidFill>
                  <a:prstDash val="solid"/>
                </a:ln>
                <a:effectLst>
                  <a:outerShdw blurRad="12700" dist="38100" dir="2700000" algn="tl" rotWithShape="0">
                    <a:schemeClr val="bg1">
                      <a:lumMod val="50000"/>
                    </a:schemeClr>
                  </a:outerShdw>
                </a:effectLst>
                <a:latin typeface="sohne"/>
              </a:rPr>
              <a:t>”</a:t>
            </a:r>
          </a:p>
          <a:p>
            <a:pPr algn="ctr"/>
            <a:r>
              <a:rPr lang="en-US" sz="3200" b="0" i="0" dirty="0">
                <a:solidFill>
                  <a:srgbClr val="242424"/>
                </a:solidFill>
                <a:effectLst/>
                <a:latin typeface="sohne"/>
              </a:rPr>
              <a:t> </a:t>
            </a:r>
          </a:p>
          <a:p>
            <a:pPr algn="ctr"/>
            <a:r>
              <a:rPr lang="en-US" sz="3200" b="1" dirty="0">
                <a:ln w="9525">
                  <a:solidFill>
                    <a:schemeClr val="bg1"/>
                  </a:solidFill>
                  <a:prstDash val="solid"/>
                </a:ln>
                <a:effectLst>
                  <a:outerShdw blurRad="12700" dist="38100" dir="2700000" algn="tl" rotWithShape="0">
                    <a:schemeClr val="bg1">
                      <a:lumMod val="50000"/>
                    </a:schemeClr>
                  </a:outerShdw>
                </a:effectLst>
              </a:rPr>
              <a:t>Source:- “Trust me bro.”</a:t>
            </a:r>
          </a:p>
          <a:p>
            <a:pPr algn="ctr"/>
            <a:r>
              <a:rPr lang="en-US" sz="3200" b="1" dirty="0">
                <a:ln w="9525">
                  <a:solidFill>
                    <a:schemeClr val="bg1"/>
                  </a:solidFill>
                  <a:prstDash val="solid"/>
                </a:ln>
                <a:effectLst>
                  <a:outerShdw blurRad="12700" dist="38100" dir="2700000" algn="tl" rotWithShape="0">
                    <a:schemeClr val="bg1">
                      <a:lumMod val="50000"/>
                    </a:schemeClr>
                  </a:outerShdw>
                </a:effectLst>
              </a:rPr>
              <a:t>Oh I mean “docs.python.org”</a:t>
            </a:r>
          </a:p>
        </p:txBody>
      </p:sp>
    </p:spTree>
    <p:extLst>
      <p:ext uri="{BB962C8B-B14F-4D97-AF65-F5344CB8AC3E}">
        <p14:creationId xmlns:p14="http://schemas.microsoft.com/office/powerpoint/2010/main" val="3494472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15E4BC1-C078-48C2-BEC9-1AD9F66BC5BF}"/>
              </a:ext>
            </a:extLst>
          </p:cNvPr>
          <p:cNvPicPr>
            <a:picLocks noChangeAspect="1"/>
          </p:cNvPicPr>
          <p:nvPr/>
        </p:nvPicPr>
        <p:blipFill>
          <a:blip r:embed="rId2"/>
          <a:stretch>
            <a:fillRect/>
          </a:stretch>
        </p:blipFill>
        <p:spPr>
          <a:xfrm>
            <a:off x="1478072" y="136099"/>
            <a:ext cx="9031100" cy="6585802"/>
          </a:xfrm>
          <a:prstGeom prst="rect">
            <a:avLst/>
          </a:prstGeom>
        </p:spPr>
      </p:pic>
    </p:spTree>
    <p:extLst>
      <p:ext uri="{BB962C8B-B14F-4D97-AF65-F5344CB8AC3E}">
        <p14:creationId xmlns:p14="http://schemas.microsoft.com/office/powerpoint/2010/main" val="2898545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Memes can help you learn Python | by Susanne van ...">
            <a:extLst>
              <a:ext uri="{FF2B5EF4-FFF2-40B4-BE49-F238E27FC236}">
                <a16:creationId xmlns:a16="http://schemas.microsoft.com/office/drawing/2014/main" id="{EACBFA42-3430-4FC7-8813-ECB213A0EB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480" y="79553"/>
            <a:ext cx="6050280" cy="6715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411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E623E8-5E4D-4AFE-A5AB-37441C38B0D2}"/>
              </a:ext>
            </a:extLst>
          </p:cNvPr>
          <p:cNvSpPr/>
          <p:nvPr/>
        </p:nvSpPr>
        <p:spPr>
          <a:xfrm>
            <a:off x="3567546" y="424552"/>
            <a:ext cx="448071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Python Fact!!</a:t>
            </a:r>
          </a:p>
        </p:txBody>
      </p:sp>
      <p:sp>
        <p:nvSpPr>
          <p:cNvPr id="8" name="Rectangle 7">
            <a:extLst>
              <a:ext uri="{FF2B5EF4-FFF2-40B4-BE49-F238E27FC236}">
                <a16:creationId xmlns:a16="http://schemas.microsoft.com/office/drawing/2014/main" id="{1B639886-16A6-45CD-9B06-0B82E2D78A12}"/>
              </a:ext>
            </a:extLst>
          </p:cNvPr>
          <p:cNvSpPr/>
          <p:nvPr/>
        </p:nvSpPr>
        <p:spPr>
          <a:xfrm>
            <a:off x="2311951" y="1651188"/>
            <a:ext cx="7568097" cy="4524315"/>
          </a:xfrm>
          <a:prstGeom prst="rect">
            <a:avLst/>
          </a:prstGeom>
          <a:noFill/>
        </p:spPr>
        <p:txBody>
          <a:bodyPr wrap="squar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Python has different Variant:</a:t>
            </a:r>
          </a:p>
          <a:p>
            <a:pPr algn="ctr"/>
            <a:r>
              <a:rPr lang="en-US" sz="3200" b="1" dirty="0">
                <a:ln w="9525">
                  <a:solidFill>
                    <a:schemeClr val="bg1"/>
                  </a:solidFill>
                  <a:prstDash val="solid"/>
                </a:ln>
                <a:effectLst>
                  <a:outerShdw blurRad="12700" dist="38100" dir="2700000" algn="tl" rotWithShape="0">
                    <a:schemeClr val="bg1">
                      <a:lumMod val="50000"/>
                    </a:schemeClr>
                  </a:outerShdw>
                </a:effectLst>
              </a:rPr>
              <a:t> </a:t>
            </a:r>
          </a:p>
          <a:p>
            <a:pPr marL="514350" indent="-514350">
              <a:buAutoNum type="arabicPeriod"/>
            </a:pPr>
            <a:r>
              <a:rPr lang="en-US" sz="3200" b="1" dirty="0" err="1">
                <a:ln w="9525">
                  <a:solidFill>
                    <a:schemeClr val="bg1"/>
                  </a:solidFill>
                  <a:prstDash val="solid"/>
                </a:ln>
                <a:effectLst>
                  <a:outerShdw blurRad="12700" dist="38100" dir="2700000" algn="tl" rotWithShape="0">
                    <a:schemeClr val="bg1">
                      <a:lumMod val="50000"/>
                    </a:schemeClr>
                  </a:outerShdw>
                </a:effectLst>
              </a:rPr>
              <a:t>CPython</a:t>
            </a:r>
            <a:endParaRPr lang="en-US" sz="3200" b="1" dirty="0">
              <a:ln w="9525">
                <a:solidFill>
                  <a:schemeClr val="bg1"/>
                </a:solidFill>
                <a:prstDash val="solid"/>
              </a:ln>
              <a:effectLst>
                <a:outerShdw blurRad="12700" dist="38100" dir="2700000" algn="tl" rotWithShape="0">
                  <a:schemeClr val="bg1">
                    <a:lumMod val="50000"/>
                  </a:schemeClr>
                </a:outerShdw>
              </a:effectLst>
            </a:endParaRPr>
          </a:p>
          <a:p>
            <a:pPr marL="514350" indent="-514350">
              <a:buAutoNum type="arabicPeriod"/>
            </a:pPr>
            <a:r>
              <a:rPr lang="en-US" sz="3200" b="1" dirty="0" err="1">
                <a:ln w="9525">
                  <a:solidFill>
                    <a:schemeClr val="bg1"/>
                  </a:solidFill>
                  <a:prstDash val="solid"/>
                </a:ln>
                <a:effectLst>
                  <a:outerShdw blurRad="12700" dist="38100" dir="2700000" algn="tl" rotWithShape="0">
                    <a:schemeClr val="bg1">
                      <a:lumMod val="50000"/>
                    </a:schemeClr>
                  </a:outerShdw>
                </a:effectLst>
              </a:rPr>
              <a:t>Jython</a:t>
            </a:r>
            <a:endParaRPr lang="en-US" sz="3200" b="1" dirty="0">
              <a:ln w="9525">
                <a:solidFill>
                  <a:schemeClr val="bg1"/>
                </a:solidFill>
                <a:prstDash val="solid"/>
              </a:ln>
              <a:effectLst>
                <a:outerShdw blurRad="12700" dist="38100" dir="2700000" algn="tl" rotWithShape="0">
                  <a:schemeClr val="bg1">
                    <a:lumMod val="50000"/>
                  </a:schemeClr>
                </a:outerShdw>
              </a:effectLst>
            </a:endParaRPr>
          </a:p>
          <a:p>
            <a:pPr marL="514350" indent="-514350">
              <a:buAutoNum type="arabicPeriod"/>
            </a:pPr>
            <a:r>
              <a:rPr lang="en-US" sz="3200" b="1" dirty="0" err="1">
                <a:ln w="9525">
                  <a:solidFill>
                    <a:schemeClr val="bg1"/>
                  </a:solidFill>
                  <a:prstDash val="solid"/>
                </a:ln>
                <a:effectLst>
                  <a:outerShdw blurRad="12700" dist="38100" dir="2700000" algn="tl" rotWithShape="0">
                    <a:schemeClr val="bg1">
                      <a:lumMod val="50000"/>
                    </a:schemeClr>
                  </a:outerShdw>
                </a:effectLst>
              </a:rPr>
              <a:t>IronPython</a:t>
            </a:r>
            <a:endParaRPr lang="en-US" sz="3200" b="1" dirty="0">
              <a:ln w="9525">
                <a:solidFill>
                  <a:schemeClr val="bg1"/>
                </a:solidFill>
                <a:prstDash val="solid"/>
              </a:ln>
              <a:effectLst>
                <a:outerShdw blurRad="12700" dist="38100" dir="2700000" algn="tl" rotWithShape="0">
                  <a:schemeClr val="bg1">
                    <a:lumMod val="50000"/>
                  </a:schemeClr>
                </a:outerShdw>
              </a:effectLst>
            </a:endParaRPr>
          </a:p>
          <a:p>
            <a:pPr marL="514350" indent="-514350">
              <a:buAutoNum type="arabicPeriod"/>
            </a:pPr>
            <a:r>
              <a:rPr lang="en-US" sz="3200" b="1" dirty="0" err="1">
                <a:ln w="9525">
                  <a:solidFill>
                    <a:schemeClr val="bg1"/>
                  </a:solidFill>
                  <a:prstDash val="solid"/>
                </a:ln>
                <a:effectLst>
                  <a:outerShdw blurRad="12700" dist="38100" dir="2700000" algn="tl" rotWithShape="0">
                    <a:schemeClr val="bg1">
                      <a:lumMod val="50000"/>
                    </a:schemeClr>
                  </a:outerShdw>
                </a:effectLst>
              </a:rPr>
              <a:t>Brython</a:t>
            </a:r>
            <a:endParaRPr lang="en-US" sz="3200" b="1" dirty="0">
              <a:ln w="9525">
                <a:solidFill>
                  <a:schemeClr val="bg1"/>
                </a:solidFill>
                <a:prstDash val="solid"/>
              </a:ln>
              <a:effectLst>
                <a:outerShdw blurRad="12700" dist="38100" dir="2700000" algn="tl" rotWithShape="0">
                  <a:schemeClr val="bg1">
                    <a:lumMod val="50000"/>
                  </a:schemeClr>
                </a:outerShdw>
              </a:effectLst>
            </a:endParaRPr>
          </a:p>
          <a:p>
            <a:pPr marL="514350" indent="-514350">
              <a:buAutoNum type="arabicPeriod"/>
            </a:pPr>
            <a:r>
              <a:rPr lang="en-US" sz="3200" b="1" dirty="0" err="1">
                <a:ln w="9525">
                  <a:solidFill>
                    <a:schemeClr val="bg1"/>
                  </a:solidFill>
                  <a:prstDash val="solid"/>
                </a:ln>
                <a:effectLst>
                  <a:outerShdw blurRad="12700" dist="38100" dir="2700000" algn="tl" rotWithShape="0">
                    <a:schemeClr val="bg1">
                      <a:lumMod val="50000"/>
                    </a:schemeClr>
                  </a:outerShdw>
                </a:effectLst>
              </a:rPr>
              <a:t>RubyPython</a:t>
            </a:r>
            <a:endParaRPr lang="en-US" sz="3200" b="1" dirty="0">
              <a:ln w="9525">
                <a:solidFill>
                  <a:schemeClr val="bg1"/>
                </a:solidFill>
                <a:prstDash val="solid"/>
              </a:ln>
              <a:effectLst>
                <a:outerShdw blurRad="12700" dist="38100" dir="2700000" algn="tl" rotWithShape="0">
                  <a:schemeClr val="bg1">
                    <a:lumMod val="50000"/>
                  </a:schemeClr>
                </a:outerShdw>
              </a:effectLst>
            </a:endParaRPr>
          </a:p>
          <a:p>
            <a:pPr marL="514350" indent="-514350">
              <a:buAutoNum type="arabicPeriod"/>
            </a:pPr>
            <a:r>
              <a:rPr lang="en-US" sz="3200" b="1" dirty="0" err="1">
                <a:ln w="9525">
                  <a:solidFill>
                    <a:schemeClr val="bg1"/>
                  </a:solidFill>
                  <a:prstDash val="solid"/>
                </a:ln>
                <a:effectLst>
                  <a:outerShdw blurRad="12700" dist="38100" dir="2700000" algn="tl" rotWithShape="0">
                    <a:schemeClr val="bg1">
                      <a:lumMod val="50000"/>
                    </a:schemeClr>
                  </a:outerShdw>
                </a:effectLst>
              </a:rPr>
              <a:t>PyPy</a:t>
            </a:r>
            <a:endParaRPr lang="en-US" sz="3200" b="1" dirty="0">
              <a:ln w="9525">
                <a:solidFill>
                  <a:schemeClr val="bg1"/>
                </a:solidFill>
                <a:prstDash val="solid"/>
              </a:ln>
              <a:effectLst>
                <a:outerShdw blurRad="12700" dist="38100" dir="2700000" algn="tl" rotWithShape="0">
                  <a:schemeClr val="bg1">
                    <a:lumMod val="50000"/>
                  </a:schemeClr>
                </a:outerShdw>
              </a:effectLst>
            </a:endParaRPr>
          </a:p>
          <a:p>
            <a:pPr marL="514350" indent="-514350">
              <a:buAutoNum type="arabicPeriod"/>
            </a:pPr>
            <a:r>
              <a:rPr lang="en-US" sz="3200" b="1" dirty="0" err="1">
                <a:ln w="9525">
                  <a:solidFill>
                    <a:schemeClr val="bg1"/>
                  </a:solidFill>
                  <a:prstDash val="solid"/>
                </a:ln>
                <a:effectLst>
                  <a:outerShdw blurRad="12700" dist="38100" dir="2700000" algn="tl" rotWithShape="0">
                    <a:schemeClr val="bg1">
                      <a:lumMod val="50000"/>
                    </a:schemeClr>
                  </a:outerShdw>
                </a:effectLst>
              </a:rPr>
              <a:t>MicroPython</a:t>
            </a:r>
            <a:endParaRPr lang="en-US" sz="32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84355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311CBD-FC54-4195-AD9E-3292A6051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74" y="666206"/>
            <a:ext cx="10639852" cy="5760720"/>
          </a:xfrm>
          <a:prstGeom prst="rect">
            <a:avLst/>
          </a:prstGeom>
        </p:spPr>
      </p:pic>
    </p:spTree>
    <p:extLst>
      <p:ext uri="{BB962C8B-B14F-4D97-AF65-F5344CB8AC3E}">
        <p14:creationId xmlns:p14="http://schemas.microsoft.com/office/powerpoint/2010/main" val="414040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2ED4F1-7786-446E-BBD7-FE5317354855}"/>
              </a:ext>
            </a:extLst>
          </p:cNvPr>
          <p:cNvSpPr/>
          <p:nvPr/>
        </p:nvSpPr>
        <p:spPr>
          <a:xfrm>
            <a:off x="3567546" y="424552"/>
            <a:ext cx="448071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Python Fact!!</a:t>
            </a:r>
          </a:p>
        </p:txBody>
      </p:sp>
      <p:sp>
        <p:nvSpPr>
          <p:cNvPr id="4" name="Rectangle 3">
            <a:extLst>
              <a:ext uri="{FF2B5EF4-FFF2-40B4-BE49-F238E27FC236}">
                <a16:creationId xmlns:a16="http://schemas.microsoft.com/office/drawing/2014/main" id="{660A8B3D-9799-4E4B-BCE8-4DEAC9B8BC05}"/>
              </a:ext>
            </a:extLst>
          </p:cNvPr>
          <p:cNvSpPr/>
          <p:nvPr/>
        </p:nvSpPr>
        <p:spPr>
          <a:xfrm>
            <a:off x="1215451" y="1728890"/>
            <a:ext cx="6115777" cy="369332"/>
          </a:xfrm>
          <a:prstGeom prst="rect">
            <a:avLst/>
          </a:prstGeom>
          <a:noFill/>
        </p:spPr>
        <p:txBody>
          <a:bodyPr wrap="none" lIns="91440" tIns="45720" rIns="91440" bIns="45720">
            <a:spAutoFit/>
          </a:bodyPr>
          <a:lstStyle/>
          <a:p>
            <a:pPr marL="0" algn="l" rtl="0" eaLnBrk="1" fontAlgn="base" latinLnBrk="0" hangingPunct="1">
              <a:spcBef>
                <a:spcPts val="0"/>
              </a:spcBef>
              <a:spcAft>
                <a:spcPts val="0"/>
              </a:spcAft>
            </a:pPr>
            <a:r>
              <a:rPr lang="en-US" sz="1800" b="1" i="0" kern="1200" dirty="0">
                <a:solidFill>
                  <a:srgbClr val="FFFFFF"/>
                </a:solidFill>
                <a:effectLst/>
                <a:latin typeface="Lora" pitchFamily="2" charset="0"/>
                <a:ea typeface="+mn-ea"/>
                <a:cs typeface="+mn-cs"/>
              </a:rPr>
              <a:t> Python Has One of the Largest Community Support</a:t>
            </a:r>
            <a:endParaRPr lang="en-US" sz="2800" dirty="0">
              <a:effectLst/>
            </a:endParaRPr>
          </a:p>
        </p:txBody>
      </p:sp>
      <p:sp>
        <p:nvSpPr>
          <p:cNvPr id="6" name="Rectangle 5">
            <a:extLst>
              <a:ext uri="{FF2B5EF4-FFF2-40B4-BE49-F238E27FC236}">
                <a16:creationId xmlns:a16="http://schemas.microsoft.com/office/drawing/2014/main" id="{6BCA6AA8-6752-4175-B37D-ABE369492A91}"/>
              </a:ext>
            </a:extLst>
          </p:cNvPr>
          <p:cNvSpPr/>
          <p:nvPr/>
        </p:nvSpPr>
        <p:spPr>
          <a:xfrm>
            <a:off x="1485417" y="2233010"/>
            <a:ext cx="8990994" cy="3785652"/>
          </a:xfrm>
          <a:prstGeom prst="rect">
            <a:avLst/>
          </a:prstGeom>
          <a:noFill/>
        </p:spPr>
        <p:txBody>
          <a:bodyPr wrap="square" lIns="91440" tIns="45720" rIns="91440" bIns="45720">
            <a:spAutoFit/>
          </a:bodyPr>
          <a:lstStyle/>
          <a:p>
            <a:pPr marL="0" algn="l" rtl="0" eaLnBrk="1" fontAlgn="base" latinLnBrk="0" hangingPunct="1">
              <a:spcBef>
                <a:spcPts val="0"/>
              </a:spcBef>
              <a:spcAft>
                <a:spcPts val="0"/>
              </a:spcAft>
            </a:pPr>
            <a:r>
              <a:rPr lang="en-US" sz="2400" b="0" i="0" kern="1200" dirty="0">
                <a:effectLst/>
                <a:latin typeface="Lato" panose="020F0502020204030203" pitchFamily="34" charset="0"/>
                <a:ea typeface="+mn-ea"/>
                <a:cs typeface="+mn-cs"/>
              </a:rPr>
              <a:t>Python has one of the largest community support systems in the programming world. The vast network of Python users consists of people from various platforms. There are many online tutorials, notes, and resources available for free. It makes it easier for new programmers to learn from the best resources. </a:t>
            </a:r>
            <a:endParaRPr lang="en-US" sz="2400" dirty="0">
              <a:effectLst/>
            </a:endParaRPr>
          </a:p>
          <a:p>
            <a:pPr marL="0" algn="l" rtl="0" eaLnBrk="1" fontAlgn="base" latinLnBrk="0" hangingPunct="1">
              <a:spcBef>
                <a:spcPts val="0"/>
              </a:spcBef>
              <a:spcAft>
                <a:spcPts val="0"/>
              </a:spcAft>
            </a:pPr>
            <a:r>
              <a:rPr lang="en-US" sz="2400" b="0" i="0" kern="1200" dirty="0">
                <a:effectLst/>
                <a:latin typeface="Lato" panose="020F0502020204030203" pitchFamily="34" charset="0"/>
                <a:ea typeface="+mn-ea"/>
                <a:cs typeface="+mn-cs"/>
              </a:rPr>
              <a:t>The vast community also offers help whenever someone is struggling with doubt. They also contribute to open-source projects. This extensive support makes sure that people everywhere can find proper assistance, share ideas, and collaborate openly on projects. </a:t>
            </a:r>
            <a:endParaRPr lang="en-US" sz="2400" dirty="0">
              <a:effectLst/>
            </a:endParaRPr>
          </a:p>
        </p:txBody>
      </p:sp>
    </p:spTree>
    <p:extLst>
      <p:ext uri="{BB962C8B-B14F-4D97-AF65-F5344CB8AC3E}">
        <p14:creationId xmlns:p14="http://schemas.microsoft.com/office/powerpoint/2010/main" val="3566338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Memes can help you learn Python | by Susanne van Wagensveld | Medium">
            <a:extLst>
              <a:ext uri="{FF2B5EF4-FFF2-40B4-BE49-F238E27FC236}">
                <a16:creationId xmlns:a16="http://schemas.microsoft.com/office/drawing/2014/main" id="{04784BA3-41E5-4209-ACD6-160368BCE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692" y="452028"/>
            <a:ext cx="4920615" cy="5953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51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7498C5-4C2B-4EB2-BB31-986C28724C1C}"/>
              </a:ext>
            </a:extLst>
          </p:cNvPr>
          <p:cNvSpPr/>
          <p:nvPr/>
        </p:nvSpPr>
        <p:spPr>
          <a:xfrm>
            <a:off x="3567546" y="424552"/>
            <a:ext cx="448071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Python Fact!!</a:t>
            </a:r>
          </a:p>
        </p:txBody>
      </p:sp>
      <p:sp>
        <p:nvSpPr>
          <p:cNvPr id="4" name="TextBox 3">
            <a:extLst>
              <a:ext uri="{FF2B5EF4-FFF2-40B4-BE49-F238E27FC236}">
                <a16:creationId xmlns:a16="http://schemas.microsoft.com/office/drawing/2014/main" id="{ABB9C361-0B7C-4F84-9B6C-A17526F13A0F}"/>
              </a:ext>
            </a:extLst>
          </p:cNvPr>
          <p:cNvSpPr txBox="1"/>
          <p:nvPr/>
        </p:nvSpPr>
        <p:spPr>
          <a:xfrm>
            <a:off x="2390502" y="1347882"/>
            <a:ext cx="7733211" cy="5119350"/>
          </a:xfrm>
          <a:prstGeom prst="rect">
            <a:avLst/>
          </a:prstGeom>
          <a:noFill/>
        </p:spPr>
        <p:txBody>
          <a:bodyPr wrap="square">
            <a:spAutoFit/>
          </a:bodyPr>
          <a:lstStyle/>
          <a:p>
            <a:pPr>
              <a:lnSpc>
                <a:spcPct val="150000"/>
              </a:lnSpc>
            </a:pPr>
            <a:r>
              <a:rPr lang="en-US" sz="2000" b="1" i="0" u="sng" dirty="0">
                <a:solidFill>
                  <a:srgbClr val="FFFFFF"/>
                </a:solidFill>
                <a:effectLst/>
                <a:latin typeface="Roboto" panose="02000000000000000000" pitchFamily="2" charset="0"/>
              </a:rPr>
              <a:t>Python was created as a hobby project</a:t>
            </a:r>
            <a:endParaRPr lang="en-US" sz="2000" b="0" i="0" u="sng" dirty="0">
              <a:solidFill>
                <a:srgbClr val="FFFFFF"/>
              </a:solidFill>
              <a:effectLst/>
              <a:latin typeface="Roboto" panose="02000000000000000000" pitchFamily="2" charset="0"/>
            </a:endParaRPr>
          </a:p>
          <a:p>
            <a:pPr>
              <a:lnSpc>
                <a:spcPct val="150000"/>
              </a:lnSpc>
            </a:pPr>
            <a:r>
              <a:rPr lang="en-US" sz="2000" b="0" i="0" dirty="0">
                <a:solidFill>
                  <a:srgbClr val="FFFFFF"/>
                </a:solidFill>
                <a:effectLst/>
                <a:latin typeface="Roboto" panose="02000000000000000000" pitchFamily="2" charset="0"/>
              </a:rPr>
              <a:t>Believe it or not, Guido van Rossum started working on Python in 1989 because his office was closed for the Christmas break and he was feeling bored at home. At the time, Guido was working at the Centrum </a:t>
            </a:r>
            <a:r>
              <a:rPr lang="en-US" sz="2000" b="0" i="0" dirty="0" err="1">
                <a:solidFill>
                  <a:srgbClr val="FFFFFF"/>
                </a:solidFill>
                <a:effectLst/>
                <a:latin typeface="Roboto" panose="02000000000000000000" pitchFamily="2" charset="0"/>
              </a:rPr>
              <a:t>Wiskunde</a:t>
            </a:r>
            <a:r>
              <a:rPr lang="en-US" sz="2000" b="0" i="0" dirty="0">
                <a:solidFill>
                  <a:srgbClr val="FFFFFF"/>
                </a:solidFill>
                <a:effectLst/>
                <a:latin typeface="Roboto" panose="02000000000000000000" pitchFamily="2" charset="0"/>
              </a:rPr>
              <a:t> &amp; Informatica (CWI) in the Netherlands. At CWI he was using the ABC programming language but found that it was lacking in some aspects. So, he decided to create a language that would be user-friendly and would fix the issues he had found in ABC. Guido drew inspiration from various programming languages, but he also gave life to his own ideas and took into account his personal preferences.</a:t>
            </a:r>
          </a:p>
        </p:txBody>
      </p:sp>
    </p:spTree>
    <p:extLst>
      <p:ext uri="{BB962C8B-B14F-4D97-AF65-F5344CB8AC3E}">
        <p14:creationId xmlns:p14="http://schemas.microsoft.com/office/powerpoint/2010/main" val="1284121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65</TotalTime>
  <Words>298</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Century Gothic</vt:lpstr>
      <vt:lpstr>Lato</vt:lpstr>
      <vt:lpstr>Lora</vt:lpstr>
      <vt:lpstr>Roboto</vt:lpstr>
      <vt:lpstr>sohne</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K Bansal</dc:creator>
  <cp:lastModifiedBy>Anish K Bansal</cp:lastModifiedBy>
  <cp:revision>9</cp:revision>
  <dcterms:created xsi:type="dcterms:W3CDTF">2024-04-13T15:35:06Z</dcterms:created>
  <dcterms:modified xsi:type="dcterms:W3CDTF">2024-05-18T07:43:52Z</dcterms:modified>
</cp:coreProperties>
</file>