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402469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DA2F-1200-4536-AA7B-24FE770184C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662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73309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62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4183064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944766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80169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72628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98264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89425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1396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3DA2F-1200-4536-AA7B-24FE770184C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01128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3DA2F-1200-4536-AA7B-24FE770184C7}"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74886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39775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23465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C3DA2F-1200-4536-AA7B-24FE770184C7}" type="datetimeFigureOut">
              <a:rPr lang="en-US" smtClean="0"/>
              <a:t>5/21/2024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2950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DA2F-1200-4536-AA7B-24FE770184C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30711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3DA2F-1200-4536-AA7B-24FE770184C7}" type="datetimeFigureOut">
              <a:rPr lang="en-US" smtClean="0"/>
              <a:t>5/21/2024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0ECC50-DE8B-42D6-AA15-57586A16F7DA}" type="slidenum">
              <a:rPr lang="en-US" smtClean="0"/>
              <a:t>‹#›</a:t>
            </a:fld>
            <a:endParaRPr lang="en-US"/>
          </a:p>
        </p:txBody>
      </p:sp>
    </p:spTree>
    <p:extLst>
      <p:ext uri="{BB962C8B-B14F-4D97-AF65-F5344CB8AC3E}">
        <p14:creationId xmlns:p14="http://schemas.microsoft.com/office/powerpoint/2010/main" val="30650896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E623E8-5E4D-4AFE-A5AB-37441C38B0D2}"/>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8" name="Rectangle 7">
            <a:extLst>
              <a:ext uri="{FF2B5EF4-FFF2-40B4-BE49-F238E27FC236}">
                <a16:creationId xmlns:a16="http://schemas.microsoft.com/office/drawing/2014/main" id="{1B639886-16A6-45CD-9B06-0B82E2D78A12}"/>
              </a:ext>
            </a:extLst>
          </p:cNvPr>
          <p:cNvSpPr/>
          <p:nvPr/>
        </p:nvSpPr>
        <p:spPr>
          <a:xfrm>
            <a:off x="2311951" y="2397948"/>
            <a:ext cx="7568097" cy="3539430"/>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wa</a:t>
            </a:r>
            <a:r>
              <a:rPr lang="en-US" sz="3200" b="1" dirty="0">
                <a:ln w="9525">
                  <a:solidFill>
                    <a:schemeClr val="bg1"/>
                  </a:solidFill>
                  <a:prstDash val="solid"/>
                </a:ln>
                <a:effectLst>
                  <a:outerShdw blurRad="12700" dist="38100" dir="2700000" algn="tl" rotWithShape="0">
                    <a:schemeClr val="bg1">
                      <a:lumMod val="50000"/>
                    </a:schemeClr>
                  </a:outerShdw>
                </a:effectLst>
              </a:rPr>
              <a:t>s not named after a snake.</a:t>
            </a:r>
          </a:p>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It was named after a famous</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Comedy shows on BBC</a:t>
            </a:r>
          </a:p>
          <a:p>
            <a:pPr algn="ctr"/>
            <a:r>
              <a:rPr lang="en-US" sz="3200" b="1" i="0" dirty="0">
                <a:ln w="9525">
                  <a:solidFill>
                    <a:schemeClr val="bg1"/>
                  </a:solidFill>
                  <a:prstDash val="solid"/>
                </a:ln>
                <a:effectLst>
                  <a:outerShdw blurRad="12700" dist="38100" dir="2700000" algn="tl" rotWithShape="0">
                    <a:schemeClr val="bg1">
                      <a:lumMod val="50000"/>
                    </a:schemeClr>
                  </a:outerShdw>
                </a:effectLst>
                <a:latin typeface="sohne"/>
              </a:rPr>
              <a:t>“</a:t>
            </a:r>
            <a:r>
              <a:rPr lang="en-US" sz="3200" b="0" i="0" dirty="0">
                <a:solidFill>
                  <a:srgbClr val="242424"/>
                </a:solidFill>
                <a:effectLst/>
                <a:latin typeface="sohne"/>
              </a:rPr>
              <a:t>Monty Python’s Flying Circus</a:t>
            </a:r>
            <a:r>
              <a:rPr lang="en-US" sz="3200" b="1" i="0" dirty="0">
                <a:ln w="9525">
                  <a:solidFill>
                    <a:schemeClr val="bg1"/>
                  </a:solidFill>
                  <a:prstDash val="solid"/>
                </a:ln>
                <a:effectLst>
                  <a:outerShdw blurRad="12700" dist="38100" dir="2700000" algn="tl" rotWithShape="0">
                    <a:schemeClr val="bg1">
                      <a:lumMod val="50000"/>
                    </a:schemeClr>
                  </a:outerShdw>
                </a:effectLst>
                <a:latin typeface="sohne"/>
              </a:rPr>
              <a:t>”</a:t>
            </a:r>
          </a:p>
          <a:p>
            <a:pPr algn="ctr"/>
            <a:r>
              <a:rPr lang="en-US" sz="3200" b="0" i="0" dirty="0">
                <a:solidFill>
                  <a:srgbClr val="242424"/>
                </a:solidFill>
                <a:effectLst/>
                <a:latin typeface="sohne"/>
              </a:rPr>
              <a:t> </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Source:- “Trust me bro.”</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Oh I mean “docs.python.org”</a:t>
            </a:r>
          </a:p>
        </p:txBody>
      </p:sp>
    </p:spTree>
    <p:extLst>
      <p:ext uri="{BB962C8B-B14F-4D97-AF65-F5344CB8AC3E}">
        <p14:creationId xmlns:p14="http://schemas.microsoft.com/office/powerpoint/2010/main" val="349447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5E4BC1-C078-48C2-BEC9-1AD9F66BC5BF}"/>
              </a:ext>
            </a:extLst>
          </p:cNvPr>
          <p:cNvPicPr>
            <a:picLocks noChangeAspect="1"/>
          </p:cNvPicPr>
          <p:nvPr/>
        </p:nvPicPr>
        <p:blipFill>
          <a:blip r:embed="rId2"/>
          <a:stretch>
            <a:fillRect/>
          </a:stretch>
        </p:blipFill>
        <p:spPr>
          <a:xfrm>
            <a:off x="1478072" y="136099"/>
            <a:ext cx="9031100" cy="6585802"/>
          </a:xfrm>
          <a:prstGeom prst="rect">
            <a:avLst/>
          </a:prstGeom>
        </p:spPr>
      </p:pic>
    </p:spTree>
    <p:extLst>
      <p:ext uri="{BB962C8B-B14F-4D97-AF65-F5344CB8AC3E}">
        <p14:creationId xmlns:p14="http://schemas.microsoft.com/office/powerpoint/2010/main" val="289854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Memes can help you learn Python | by Susanne van ...">
            <a:extLst>
              <a:ext uri="{FF2B5EF4-FFF2-40B4-BE49-F238E27FC236}">
                <a16:creationId xmlns:a16="http://schemas.microsoft.com/office/drawing/2014/main" id="{EACBFA42-3430-4FC7-8813-ECB213A0E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480" y="79553"/>
            <a:ext cx="6050280" cy="671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41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E623E8-5E4D-4AFE-A5AB-37441C38B0D2}"/>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8" name="Rectangle 7">
            <a:extLst>
              <a:ext uri="{FF2B5EF4-FFF2-40B4-BE49-F238E27FC236}">
                <a16:creationId xmlns:a16="http://schemas.microsoft.com/office/drawing/2014/main" id="{1B639886-16A6-45CD-9B06-0B82E2D78A12}"/>
              </a:ext>
            </a:extLst>
          </p:cNvPr>
          <p:cNvSpPr/>
          <p:nvPr/>
        </p:nvSpPr>
        <p:spPr>
          <a:xfrm>
            <a:off x="2311951" y="1651188"/>
            <a:ext cx="7568097" cy="452431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Python has different Variant:</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 </a:t>
            </a: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CPython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Jython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IronPython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Brython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RubyPython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PyPy</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MicroPython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4355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311CBD-FC54-4195-AD9E-3292A6051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74" y="666206"/>
            <a:ext cx="10639852" cy="5760720"/>
          </a:xfrm>
          <a:prstGeom prst="rect">
            <a:avLst/>
          </a:prstGeom>
        </p:spPr>
      </p:pic>
      <p:sp>
        <p:nvSpPr>
          <p:cNvPr id="2" name="Rectangle 1">
            <a:extLst>
              <a:ext uri="{FF2B5EF4-FFF2-40B4-BE49-F238E27FC236}">
                <a16:creationId xmlns:a16="http://schemas.microsoft.com/office/drawing/2014/main" id="{08F14AF7-6914-4E1A-BB5F-DA81655C07B3}"/>
              </a:ext>
            </a:extLst>
          </p:cNvPr>
          <p:cNvSpPr/>
          <p:nvPr/>
        </p:nvSpPr>
        <p:spPr>
          <a:xfrm>
            <a:off x="2573383" y="1972491"/>
            <a:ext cx="1776548" cy="53557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749AFC-F63B-4E29-8FA4-08E219CF082D}"/>
              </a:ext>
            </a:extLst>
          </p:cNvPr>
          <p:cNvSpPr/>
          <p:nvPr/>
        </p:nvSpPr>
        <p:spPr>
          <a:xfrm>
            <a:off x="2649582" y="2508069"/>
            <a:ext cx="2079171" cy="53557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AD58C7-9DF2-4F99-BC2F-B8C3CF801335}"/>
              </a:ext>
            </a:extLst>
          </p:cNvPr>
          <p:cNvSpPr/>
          <p:nvPr/>
        </p:nvSpPr>
        <p:spPr>
          <a:xfrm>
            <a:off x="776074" y="1704701"/>
            <a:ext cx="2079171" cy="157407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D732AD5-9B09-4901-A48F-7C7A3196D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476" y="1972491"/>
            <a:ext cx="1178787" cy="1178787"/>
          </a:xfrm>
          <a:prstGeom prst="rect">
            <a:avLst/>
          </a:prstGeom>
        </p:spPr>
      </p:pic>
      <p:sp>
        <p:nvSpPr>
          <p:cNvPr id="8" name="TextBox 7">
            <a:extLst>
              <a:ext uri="{FF2B5EF4-FFF2-40B4-BE49-F238E27FC236}">
                <a16:creationId xmlns:a16="http://schemas.microsoft.com/office/drawing/2014/main" id="{82ECB0D0-FEB3-46F4-811A-04BEF5E6F93D}"/>
              </a:ext>
            </a:extLst>
          </p:cNvPr>
          <p:cNvSpPr txBox="1"/>
          <p:nvPr/>
        </p:nvSpPr>
        <p:spPr>
          <a:xfrm>
            <a:off x="2649582" y="2491738"/>
            <a:ext cx="1894668" cy="646331"/>
          </a:xfrm>
          <a:prstGeom prst="rect">
            <a:avLst/>
          </a:prstGeom>
          <a:noFill/>
        </p:spPr>
        <p:txBody>
          <a:bodyPr wrap="square" rtlCol="0">
            <a:spAutoFit/>
          </a:bodyPr>
          <a:lstStyle/>
          <a:p>
            <a:r>
              <a:rPr lang="en-US" b="1" dirty="0" err="1">
                <a:solidFill>
                  <a:schemeClr val="bg1"/>
                </a:solidFill>
              </a:rPr>
              <a:t>Peepo</a:t>
            </a:r>
            <a:endParaRPr lang="en-US" b="1" dirty="0">
              <a:solidFill>
                <a:schemeClr val="bg1"/>
              </a:solidFill>
            </a:endParaRPr>
          </a:p>
          <a:p>
            <a:r>
              <a:rPr lang="en-US" dirty="0">
                <a:solidFill>
                  <a:schemeClr val="bg1"/>
                </a:solidFill>
              </a:rPr>
              <a:t>@Peepo_TWC</a:t>
            </a:r>
          </a:p>
        </p:txBody>
      </p:sp>
    </p:spTree>
    <p:extLst>
      <p:ext uri="{BB962C8B-B14F-4D97-AF65-F5344CB8AC3E}">
        <p14:creationId xmlns:p14="http://schemas.microsoft.com/office/powerpoint/2010/main" val="414040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2ED4F1-7786-446E-BBD7-FE5317354855}"/>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4" name="Rectangle 3">
            <a:extLst>
              <a:ext uri="{FF2B5EF4-FFF2-40B4-BE49-F238E27FC236}">
                <a16:creationId xmlns:a16="http://schemas.microsoft.com/office/drawing/2014/main" id="{660A8B3D-9799-4E4B-BCE8-4DEAC9B8BC05}"/>
              </a:ext>
            </a:extLst>
          </p:cNvPr>
          <p:cNvSpPr/>
          <p:nvPr/>
        </p:nvSpPr>
        <p:spPr>
          <a:xfrm>
            <a:off x="1215451" y="1728890"/>
            <a:ext cx="6115777" cy="369332"/>
          </a:xfrm>
          <a:prstGeom prst="rect">
            <a:avLst/>
          </a:prstGeom>
          <a:noFill/>
        </p:spPr>
        <p:txBody>
          <a:bodyPr wrap="none" lIns="91440" tIns="45720" rIns="91440" bIns="45720">
            <a:spAutoFit/>
          </a:bodyPr>
          <a:lstStyle/>
          <a:p>
            <a:pPr marL="0" algn="l" rtl="0" eaLnBrk="1" fontAlgn="base" latinLnBrk="0" hangingPunct="1">
              <a:spcBef>
                <a:spcPts val="0"/>
              </a:spcBef>
              <a:spcAft>
                <a:spcPts val="0"/>
              </a:spcAft>
            </a:pPr>
            <a:r>
              <a:rPr lang="en-US" sz="1800" b="1" i="0" kern="1200" dirty="0">
                <a:solidFill>
                  <a:srgbClr val="FFFFFF"/>
                </a:solidFill>
                <a:effectLst/>
                <a:latin typeface="Lora" pitchFamily="2" charset="0"/>
                <a:ea typeface="+mn-ea"/>
                <a:cs typeface="+mn-cs"/>
              </a:rPr>
              <a:t> Python Has One of the Largest Community Support</a:t>
            </a:r>
            <a:endParaRPr lang="en-US" sz="2800" dirty="0">
              <a:effectLst/>
            </a:endParaRPr>
          </a:p>
        </p:txBody>
      </p:sp>
      <p:sp>
        <p:nvSpPr>
          <p:cNvPr id="6" name="Rectangle 5">
            <a:extLst>
              <a:ext uri="{FF2B5EF4-FFF2-40B4-BE49-F238E27FC236}">
                <a16:creationId xmlns:a16="http://schemas.microsoft.com/office/drawing/2014/main" id="{6BCA6AA8-6752-4175-B37D-ABE369492A91}"/>
              </a:ext>
            </a:extLst>
          </p:cNvPr>
          <p:cNvSpPr/>
          <p:nvPr/>
        </p:nvSpPr>
        <p:spPr>
          <a:xfrm>
            <a:off x="1485417" y="2233010"/>
            <a:ext cx="8990994" cy="3785652"/>
          </a:xfrm>
          <a:prstGeom prst="rect">
            <a:avLst/>
          </a:prstGeom>
          <a:noFill/>
        </p:spPr>
        <p:txBody>
          <a:bodyPr wrap="square" lIns="91440" tIns="45720" rIns="91440" bIns="45720">
            <a:spAutoFit/>
          </a:bodyPr>
          <a:lstStyle/>
          <a:p>
            <a:pPr marL="0" algn="l" rtl="0" eaLnBrk="1" fontAlgn="base" latinLnBrk="0" hangingPunct="1">
              <a:spcBef>
                <a:spcPts val="0"/>
              </a:spcBef>
              <a:spcAft>
                <a:spcPts val="0"/>
              </a:spcAft>
            </a:pPr>
            <a:r>
              <a:rPr lang="en-US" sz="2400" b="0" i="0" kern="1200" dirty="0">
                <a:effectLst/>
                <a:latin typeface="Lato" panose="020F0502020204030203" pitchFamily="34" charset="0"/>
                <a:ea typeface="+mn-ea"/>
                <a:cs typeface="+mn-cs"/>
              </a:rPr>
              <a:t>Python has one of the largest community support systems in the programming world. The vast network of Python users consists of people from various platforms. There are many online tutorials, notes, and resources available for free. It makes it easier for new programmers to learn from the best resources. </a:t>
            </a:r>
            <a:endParaRPr lang="en-US" sz="2400" dirty="0">
              <a:effectLst/>
            </a:endParaRPr>
          </a:p>
          <a:p>
            <a:pPr marL="0" algn="l" rtl="0" eaLnBrk="1" fontAlgn="base" latinLnBrk="0" hangingPunct="1">
              <a:spcBef>
                <a:spcPts val="0"/>
              </a:spcBef>
              <a:spcAft>
                <a:spcPts val="0"/>
              </a:spcAft>
            </a:pPr>
            <a:r>
              <a:rPr lang="en-US" sz="2400" b="0" i="0" kern="1200" dirty="0">
                <a:effectLst/>
                <a:latin typeface="Lato" panose="020F0502020204030203" pitchFamily="34" charset="0"/>
                <a:ea typeface="+mn-ea"/>
                <a:cs typeface="+mn-cs"/>
              </a:rPr>
              <a:t>The vast community also offers help whenever someone is struggling with doubt. They also contribute to open-source projects. This extensive support makes sure that people everywhere can find proper assistance, share ideas, and collaborate openly on projects. </a:t>
            </a:r>
            <a:endParaRPr lang="en-US" sz="2400" dirty="0">
              <a:effectLst/>
            </a:endParaRPr>
          </a:p>
        </p:txBody>
      </p:sp>
    </p:spTree>
    <p:extLst>
      <p:ext uri="{BB962C8B-B14F-4D97-AF65-F5344CB8AC3E}">
        <p14:creationId xmlns:p14="http://schemas.microsoft.com/office/powerpoint/2010/main" val="356633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Memes can help you learn Python | by Susanne van Wagensveld | Medium">
            <a:extLst>
              <a:ext uri="{FF2B5EF4-FFF2-40B4-BE49-F238E27FC236}">
                <a16:creationId xmlns:a16="http://schemas.microsoft.com/office/drawing/2014/main" id="{04784BA3-41E5-4209-ACD6-160368BCE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692" y="452028"/>
            <a:ext cx="4920615" cy="595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51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7498C5-4C2B-4EB2-BB31-986C28724C1C}"/>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4" name="TextBox 3">
            <a:extLst>
              <a:ext uri="{FF2B5EF4-FFF2-40B4-BE49-F238E27FC236}">
                <a16:creationId xmlns:a16="http://schemas.microsoft.com/office/drawing/2014/main" id="{ABB9C361-0B7C-4F84-9B6C-A17526F13A0F}"/>
              </a:ext>
            </a:extLst>
          </p:cNvPr>
          <p:cNvSpPr txBox="1"/>
          <p:nvPr/>
        </p:nvSpPr>
        <p:spPr>
          <a:xfrm>
            <a:off x="2390502" y="1347882"/>
            <a:ext cx="7733211" cy="5119350"/>
          </a:xfrm>
          <a:prstGeom prst="rect">
            <a:avLst/>
          </a:prstGeom>
          <a:noFill/>
        </p:spPr>
        <p:txBody>
          <a:bodyPr wrap="square">
            <a:spAutoFit/>
          </a:bodyPr>
          <a:lstStyle/>
          <a:p>
            <a:pPr>
              <a:lnSpc>
                <a:spcPct val="150000"/>
              </a:lnSpc>
            </a:pPr>
            <a:r>
              <a:rPr lang="en-US" sz="2000" b="1" i="0" u="sng" dirty="0">
                <a:solidFill>
                  <a:srgbClr val="FFFFFF"/>
                </a:solidFill>
                <a:effectLst/>
                <a:latin typeface="Roboto" panose="02000000000000000000" pitchFamily="2" charset="0"/>
              </a:rPr>
              <a:t>Python was created as a hobby project</a:t>
            </a:r>
            <a:endParaRPr lang="en-US" sz="2000" b="0" i="0" u="sng" dirty="0">
              <a:solidFill>
                <a:srgbClr val="FFFFFF"/>
              </a:solidFill>
              <a:effectLst/>
              <a:latin typeface="Roboto" panose="02000000000000000000" pitchFamily="2" charset="0"/>
            </a:endParaRPr>
          </a:p>
          <a:p>
            <a:pPr>
              <a:lnSpc>
                <a:spcPct val="150000"/>
              </a:lnSpc>
            </a:pPr>
            <a:r>
              <a:rPr lang="en-US" sz="2000" b="0" i="0" dirty="0">
                <a:solidFill>
                  <a:srgbClr val="FFFFFF"/>
                </a:solidFill>
                <a:effectLst/>
                <a:latin typeface="Roboto" panose="02000000000000000000" pitchFamily="2" charset="0"/>
              </a:rPr>
              <a:t>Believe it or not, Guido van Rossum started working on Python in 1989 because his office was closed for the Christmas break and he was feeling bored at home. At the time, Guido was working at the Centrum </a:t>
            </a:r>
            <a:r>
              <a:rPr lang="en-US" sz="2000" b="0" i="0" dirty="0" err="1">
                <a:solidFill>
                  <a:srgbClr val="FFFFFF"/>
                </a:solidFill>
                <a:effectLst/>
                <a:latin typeface="Roboto" panose="02000000000000000000" pitchFamily="2" charset="0"/>
              </a:rPr>
              <a:t>Wiskunde</a:t>
            </a:r>
            <a:r>
              <a:rPr lang="en-US" sz="2000" b="0" i="0" dirty="0">
                <a:solidFill>
                  <a:srgbClr val="FFFFFF"/>
                </a:solidFill>
                <a:effectLst/>
                <a:latin typeface="Roboto" panose="02000000000000000000" pitchFamily="2" charset="0"/>
              </a:rPr>
              <a:t> &amp; Informatica (CWI) in the Netherlands. At CWI he was using the ABC programming language but found that it was lacking in some aspects. So, he decided to create a language that would be user-friendly and would fix the issues he had found in ABC. Guido drew inspiration from various programming languages, but he also gave life to his own ideas and took into account his personal preferences.</a:t>
            </a:r>
          </a:p>
        </p:txBody>
      </p:sp>
    </p:spTree>
    <p:extLst>
      <p:ext uri="{BB962C8B-B14F-4D97-AF65-F5344CB8AC3E}">
        <p14:creationId xmlns:p14="http://schemas.microsoft.com/office/powerpoint/2010/main" val="128412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E3521A-1DCB-4E7E-9E60-552AF0470A79}"/>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5" name="Rectangle: Rounded Corners 4">
            <a:extLst>
              <a:ext uri="{FF2B5EF4-FFF2-40B4-BE49-F238E27FC236}">
                <a16:creationId xmlns:a16="http://schemas.microsoft.com/office/drawing/2014/main" id="{5C38BE33-4E70-4363-9F2B-155C66C9EA28}"/>
              </a:ext>
            </a:extLst>
          </p:cNvPr>
          <p:cNvSpPr/>
          <p:nvPr/>
        </p:nvSpPr>
        <p:spPr>
          <a:xfrm>
            <a:off x="2063930" y="3735977"/>
            <a:ext cx="2756264" cy="5355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81484D-E8E8-4AD5-B382-80208214F8D4}"/>
              </a:ext>
            </a:extLst>
          </p:cNvPr>
          <p:cNvSpPr txBox="1"/>
          <p:nvPr/>
        </p:nvSpPr>
        <p:spPr>
          <a:xfrm>
            <a:off x="2063930" y="1928589"/>
            <a:ext cx="7733211" cy="3831818"/>
          </a:xfrm>
          <a:prstGeom prst="rect">
            <a:avLst/>
          </a:prstGeom>
          <a:noFill/>
        </p:spPr>
        <p:txBody>
          <a:bodyPr wrap="square">
            <a:spAutoFit/>
          </a:bodyPr>
          <a:lstStyle/>
          <a:p>
            <a:pPr>
              <a:lnSpc>
                <a:spcPct val="150000"/>
              </a:lnSpc>
            </a:pPr>
            <a:r>
              <a:rPr lang="en-US" sz="2800" b="1" i="0" u="sng" dirty="0">
                <a:solidFill>
                  <a:srgbClr val="FFFFFF"/>
                </a:solidFill>
                <a:effectLst/>
                <a:latin typeface="Roboto" panose="02000000000000000000" pitchFamily="2" charset="0"/>
              </a:rPr>
              <a:t>You know there is an easter egg in Python</a:t>
            </a:r>
          </a:p>
          <a:p>
            <a:pPr>
              <a:lnSpc>
                <a:spcPct val="150000"/>
              </a:lnSpc>
            </a:pPr>
            <a:r>
              <a:rPr lang="en-US" sz="2800" b="1" i="0" dirty="0">
                <a:solidFill>
                  <a:srgbClr val="FFFFFF"/>
                </a:solidFill>
                <a:effectLst/>
                <a:latin typeface="Roboto" panose="02000000000000000000" pitchFamily="2" charset="0"/>
              </a:rPr>
              <a:t>Well </a:t>
            </a:r>
            <a:r>
              <a:rPr lang="en-US" b="1" i="0" dirty="0">
                <a:solidFill>
                  <a:srgbClr val="FFFFFF"/>
                </a:solidFill>
                <a:effectLst/>
                <a:latin typeface="Roboto" panose="02000000000000000000" pitchFamily="2" charset="0"/>
              </a:rPr>
              <a:t>someone wrote a poem</a:t>
            </a:r>
            <a:r>
              <a:rPr lang="en-US" b="1" dirty="0">
                <a:solidFill>
                  <a:srgbClr val="FFFFFF"/>
                </a:solidFill>
                <a:latin typeface="Roboto" panose="02000000000000000000" pitchFamily="2" charset="0"/>
              </a:rPr>
              <a:t>. And you can read it from Python. All you have to do is type </a:t>
            </a:r>
          </a:p>
          <a:p>
            <a:pPr>
              <a:lnSpc>
                <a:spcPct val="150000"/>
              </a:lnSpc>
            </a:pPr>
            <a:r>
              <a:rPr lang="en-US" b="1" dirty="0">
                <a:solidFill>
                  <a:srgbClr val="7030A0"/>
                </a:solidFill>
                <a:latin typeface="Roboto" panose="02000000000000000000" pitchFamily="2" charset="0"/>
              </a:rPr>
              <a:t>i</a:t>
            </a:r>
            <a:r>
              <a:rPr lang="en-US" b="1" i="0" dirty="0">
                <a:solidFill>
                  <a:srgbClr val="7030A0"/>
                </a:solidFill>
                <a:effectLst/>
                <a:latin typeface="Roboto" panose="02000000000000000000" pitchFamily="2" charset="0"/>
              </a:rPr>
              <a:t>mport</a:t>
            </a:r>
            <a:r>
              <a:rPr lang="en-US" b="1" i="0" dirty="0">
                <a:solidFill>
                  <a:srgbClr val="FFFFFF"/>
                </a:solidFill>
                <a:effectLst/>
                <a:latin typeface="Roboto" panose="02000000000000000000" pitchFamily="2" charset="0"/>
              </a:rPr>
              <a:t> </a:t>
            </a:r>
            <a:r>
              <a:rPr lang="en-US" b="1" i="0" dirty="0">
                <a:solidFill>
                  <a:srgbClr val="00B050"/>
                </a:solidFill>
                <a:effectLst/>
                <a:latin typeface="Roboto" panose="02000000000000000000" pitchFamily="2" charset="0"/>
              </a:rPr>
              <a:t>this</a:t>
            </a:r>
          </a:p>
          <a:p>
            <a:pPr>
              <a:lnSpc>
                <a:spcPct val="150000"/>
              </a:lnSpc>
            </a:pPr>
            <a:endParaRPr lang="en-US" b="1" dirty="0">
              <a:solidFill>
                <a:srgbClr val="FFFFFF"/>
              </a:solidFill>
              <a:latin typeface="Roboto" panose="02000000000000000000" pitchFamily="2" charset="0"/>
            </a:endParaRPr>
          </a:p>
          <a:p>
            <a:pPr>
              <a:lnSpc>
                <a:spcPct val="150000"/>
              </a:lnSpc>
            </a:pPr>
            <a:r>
              <a:rPr lang="en-US" b="1" i="0" dirty="0">
                <a:solidFill>
                  <a:srgbClr val="FFFFFF"/>
                </a:solidFill>
                <a:effectLst/>
                <a:latin typeface="Roboto" panose="02000000000000000000" pitchFamily="2" charset="0"/>
              </a:rPr>
              <a:t>And run the program, this will print that poem in the terminal..  </a:t>
            </a:r>
            <a:r>
              <a:rPr lang="en-US" b="1" dirty="0">
                <a:solidFill>
                  <a:srgbClr val="FFFFFF"/>
                </a:solidFill>
                <a:latin typeface="Roboto" panose="02000000000000000000" pitchFamily="2" charset="0"/>
              </a:rPr>
              <a:t>Try it!</a:t>
            </a:r>
          </a:p>
          <a:p>
            <a:pPr>
              <a:lnSpc>
                <a:spcPct val="150000"/>
              </a:lnSpc>
            </a:pPr>
            <a:r>
              <a:rPr lang="en-US" b="0" i="0" dirty="0">
                <a:solidFill>
                  <a:srgbClr val="FFFFFF"/>
                </a:solidFill>
                <a:effectLst/>
                <a:latin typeface="Roboto" panose="02000000000000000000" pitchFamily="2" charset="0"/>
              </a:rPr>
              <a:t>If you have created 2 or 3 complete projects, you will surely relate to this</a:t>
            </a:r>
          </a:p>
          <a:p>
            <a:pPr>
              <a:lnSpc>
                <a:spcPct val="150000"/>
              </a:lnSpc>
            </a:pPr>
            <a:r>
              <a:rPr lang="en-US" dirty="0">
                <a:solidFill>
                  <a:srgbClr val="FFFFFF"/>
                </a:solidFill>
                <a:latin typeface="Roboto" panose="02000000000000000000" pitchFamily="2" charset="0"/>
              </a:rPr>
              <a:t>Its just a </a:t>
            </a:r>
            <a:r>
              <a:rPr lang="en-US">
                <a:solidFill>
                  <a:srgbClr val="FFFFFF"/>
                </a:solidFill>
                <a:latin typeface="Roboto" panose="02000000000000000000" pitchFamily="2" charset="0"/>
              </a:rPr>
              <a:t>good easter egg.</a:t>
            </a:r>
            <a:endParaRPr lang="en-US" b="0" i="0" dirty="0">
              <a:solidFill>
                <a:srgbClr val="FFFFFF"/>
              </a:solidFill>
              <a:effectLst/>
              <a:latin typeface="Roboto" panose="02000000000000000000" pitchFamily="2" charset="0"/>
            </a:endParaRPr>
          </a:p>
        </p:txBody>
      </p:sp>
    </p:spTree>
    <p:extLst>
      <p:ext uri="{BB962C8B-B14F-4D97-AF65-F5344CB8AC3E}">
        <p14:creationId xmlns:p14="http://schemas.microsoft.com/office/powerpoint/2010/main" val="3017917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378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Gothic</vt:lpstr>
      <vt:lpstr>Lato</vt:lpstr>
      <vt:lpstr>Lora</vt:lpstr>
      <vt:lpstr>Roboto</vt:lpstr>
      <vt:lpstr>sohne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K Bansal</dc:creator>
  <cp:lastModifiedBy>Anish K Bansal</cp:lastModifiedBy>
  <cp:revision>14</cp:revision>
  <dcterms:created xsi:type="dcterms:W3CDTF">2024-04-13T15:35:06Z</dcterms:created>
  <dcterms:modified xsi:type="dcterms:W3CDTF">2024-05-21T15:52:06Z</dcterms:modified>
</cp:coreProperties>
</file>