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402469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3DA2F-1200-4536-AA7B-24FE770184C7}"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662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733097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62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4183064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3DA2F-1200-4536-AA7B-24FE770184C7}" type="datetimeFigureOut">
              <a:rPr lang="en-US" smtClean="0"/>
              <a:t>5/9/2024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3944766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3DA2F-1200-4536-AA7B-24FE770184C7}" type="datetimeFigureOut">
              <a:rPr lang="en-US" smtClean="0"/>
              <a:t>5/9/2024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980169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726284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198264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89425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91396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3DA2F-1200-4536-AA7B-24FE770184C7}"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201128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3DA2F-1200-4536-AA7B-24FE770184C7}"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174886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339775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123465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C3DA2F-1200-4536-AA7B-24FE770184C7}" type="datetimeFigureOut">
              <a:rPr lang="en-US" smtClean="0"/>
              <a:t>5/9/2024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92950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3DA2F-1200-4536-AA7B-24FE770184C7}"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ECC50-DE8B-42D6-AA15-57586A16F7DA}" type="slidenum">
              <a:rPr lang="en-US" smtClean="0"/>
              <a:t>‹#›</a:t>
            </a:fld>
            <a:endParaRPr lang="en-US"/>
          </a:p>
        </p:txBody>
      </p:sp>
    </p:spTree>
    <p:extLst>
      <p:ext uri="{BB962C8B-B14F-4D97-AF65-F5344CB8AC3E}">
        <p14:creationId xmlns:p14="http://schemas.microsoft.com/office/powerpoint/2010/main" val="330711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3DA2F-1200-4536-AA7B-24FE770184C7}" type="datetimeFigureOut">
              <a:rPr lang="en-US" smtClean="0"/>
              <a:t>5/9/2024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0ECC50-DE8B-42D6-AA15-57586A16F7DA}" type="slidenum">
              <a:rPr lang="en-US" smtClean="0"/>
              <a:t>‹#›</a:t>
            </a:fld>
            <a:endParaRPr lang="en-US"/>
          </a:p>
        </p:txBody>
      </p:sp>
    </p:spTree>
    <p:extLst>
      <p:ext uri="{BB962C8B-B14F-4D97-AF65-F5344CB8AC3E}">
        <p14:creationId xmlns:p14="http://schemas.microsoft.com/office/powerpoint/2010/main" val="30650896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E623E8-5E4D-4AFE-A5AB-37441C38B0D2}"/>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8" name="Rectangle 7">
            <a:extLst>
              <a:ext uri="{FF2B5EF4-FFF2-40B4-BE49-F238E27FC236}">
                <a16:creationId xmlns:a16="http://schemas.microsoft.com/office/drawing/2014/main" id="{1B639886-16A6-45CD-9B06-0B82E2D78A12}"/>
              </a:ext>
            </a:extLst>
          </p:cNvPr>
          <p:cNvSpPr/>
          <p:nvPr/>
        </p:nvSpPr>
        <p:spPr>
          <a:xfrm>
            <a:off x="2311951" y="2397948"/>
            <a:ext cx="7568097" cy="3539430"/>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wa</a:t>
            </a:r>
            <a:r>
              <a:rPr lang="en-US" sz="3200" b="1" dirty="0">
                <a:ln w="9525">
                  <a:solidFill>
                    <a:schemeClr val="bg1"/>
                  </a:solidFill>
                  <a:prstDash val="solid"/>
                </a:ln>
                <a:effectLst>
                  <a:outerShdw blurRad="12700" dist="38100" dir="2700000" algn="tl" rotWithShape="0">
                    <a:schemeClr val="bg1">
                      <a:lumMod val="50000"/>
                    </a:schemeClr>
                  </a:outerShdw>
                </a:effectLst>
              </a:rPr>
              <a:t>s not named after a snake.</a:t>
            </a:r>
          </a:p>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It was named after a famous</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Comedy shows on BBC</a:t>
            </a:r>
          </a:p>
          <a:p>
            <a:pPr algn="ctr"/>
            <a:r>
              <a:rPr lang="en-US" sz="3200" b="1" i="0" dirty="0">
                <a:ln w="9525">
                  <a:solidFill>
                    <a:schemeClr val="bg1"/>
                  </a:solidFill>
                  <a:prstDash val="solid"/>
                </a:ln>
                <a:effectLst>
                  <a:outerShdw blurRad="12700" dist="38100" dir="2700000" algn="tl" rotWithShape="0">
                    <a:schemeClr val="bg1">
                      <a:lumMod val="50000"/>
                    </a:schemeClr>
                  </a:outerShdw>
                </a:effectLst>
                <a:latin typeface="sohne"/>
              </a:rPr>
              <a:t>“</a:t>
            </a:r>
            <a:r>
              <a:rPr lang="en-US" sz="3200" b="0" i="0" dirty="0">
                <a:solidFill>
                  <a:srgbClr val="242424"/>
                </a:solidFill>
                <a:effectLst/>
                <a:latin typeface="sohne"/>
              </a:rPr>
              <a:t>Monty Python’s Flying Circus</a:t>
            </a:r>
            <a:r>
              <a:rPr lang="en-US" sz="3200" b="1" i="0" dirty="0">
                <a:ln w="9525">
                  <a:solidFill>
                    <a:schemeClr val="bg1"/>
                  </a:solidFill>
                  <a:prstDash val="solid"/>
                </a:ln>
                <a:effectLst>
                  <a:outerShdw blurRad="12700" dist="38100" dir="2700000" algn="tl" rotWithShape="0">
                    <a:schemeClr val="bg1">
                      <a:lumMod val="50000"/>
                    </a:schemeClr>
                  </a:outerShdw>
                </a:effectLst>
                <a:latin typeface="sohne"/>
              </a:rPr>
              <a:t>”</a:t>
            </a:r>
          </a:p>
          <a:p>
            <a:pPr algn="ctr"/>
            <a:r>
              <a:rPr lang="en-US" sz="3200" b="0" i="0" dirty="0">
                <a:solidFill>
                  <a:srgbClr val="242424"/>
                </a:solidFill>
                <a:effectLst/>
                <a:latin typeface="sohne"/>
              </a:rPr>
              <a:t> </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Source:- “Trust me bro.”</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Oh I mean “docs.python.org”</a:t>
            </a:r>
          </a:p>
        </p:txBody>
      </p:sp>
    </p:spTree>
    <p:extLst>
      <p:ext uri="{BB962C8B-B14F-4D97-AF65-F5344CB8AC3E}">
        <p14:creationId xmlns:p14="http://schemas.microsoft.com/office/powerpoint/2010/main" val="349447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5E4BC1-C078-48C2-BEC9-1AD9F66BC5BF}"/>
              </a:ext>
            </a:extLst>
          </p:cNvPr>
          <p:cNvPicPr>
            <a:picLocks noChangeAspect="1"/>
          </p:cNvPicPr>
          <p:nvPr/>
        </p:nvPicPr>
        <p:blipFill>
          <a:blip r:embed="rId2"/>
          <a:stretch>
            <a:fillRect/>
          </a:stretch>
        </p:blipFill>
        <p:spPr>
          <a:xfrm>
            <a:off x="1478072" y="136099"/>
            <a:ext cx="9031100" cy="6585802"/>
          </a:xfrm>
          <a:prstGeom prst="rect">
            <a:avLst/>
          </a:prstGeom>
        </p:spPr>
      </p:pic>
    </p:spTree>
    <p:extLst>
      <p:ext uri="{BB962C8B-B14F-4D97-AF65-F5344CB8AC3E}">
        <p14:creationId xmlns:p14="http://schemas.microsoft.com/office/powerpoint/2010/main" val="2898545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Memes can help you learn Python | by Susanne van ...">
            <a:extLst>
              <a:ext uri="{FF2B5EF4-FFF2-40B4-BE49-F238E27FC236}">
                <a16:creationId xmlns:a16="http://schemas.microsoft.com/office/drawing/2014/main" id="{EACBFA42-3430-4FC7-8813-ECB213A0E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480" y="79553"/>
            <a:ext cx="6050280" cy="671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41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E623E8-5E4D-4AFE-A5AB-37441C38B0D2}"/>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8" name="Rectangle 7">
            <a:extLst>
              <a:ext uri="{FF2B5EF4-FFF2-40B4-BE49-F238E27FC236}">
                <a16:creationId xmlns:a16="http://schemas.microsoft.com/office/drawing/2014/main" id="{1B639886-16A6-45CD-9B06-0B82E2D78A12}"/>
              </a:ext>
            </a:extLst>
          </p:cNvPr>
          <p:cNvSpPr/>
          <p:nvPr/>
        </p:nvSpPr>
        <p:spPr>
          <a:xfrm>
            <a:off x="2311951" y="1651188"/>
            <a:ext cx="7568097" cy="452431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Python has different Variant:</a:t>
            </a:r>
          </a:p>
          <a:p>
            <a:pPr algn="ctr"/>
            <a:r>
              <a:rPr lang="en-US" sz="3200" b="1" dirty="0">
                <a:ln w="9525">
                  <a:solidFill>
                    <a:schemeClr val="bg1"/>
                  </a:solidFill>
                  <a:prstDash val="solid"/>
                </a:ln>
                <a:effectLst>
                  <a:outerShdw blurRad="12700" dist="38100" dir="2700000" algn="tl" rotWithShape="0">
                    <a:schemeClr val="bg1">
                      <a:lumMod val="50000"/>
                    </a:schemeClr>
                  </a:outerShdw>
                </a:effectLst>
              </a:rPr>
              <a:t> </a:t>
            </a: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CPython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Jython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IronPython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Brython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RubyPython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PyPy</a:t>
            </a:r>
            <a:endParaRPr lang="en-US" sz="3200" b="1" dirty="0">
              <a:ln w="9525">
                <a:solidFill>
                  <a:schemeClr val="bg1"/>
                </a:solidFill>
                <a:prstDash val="solid"/>
              </a:ln>
              <a:effectLst>
                <a:outerShdw blurRad="12700" dist="38100" dir="2700000" algn="tl" rotWithShape="0">
                  <a:schemeClr val="bg1">
                    <a:lumMod val="50000"/>
                  </a:schemeClr>
                </a:outerShdw>
              </a:effectLst>
            </a:endParaRPr>
          </a:p>
          <a:p>
            <a:pPr marL="514350" indent="-514350">
              <a:buAutoNum type="arabicPeriod"/>
            </a:pPr>
            <a:r>
              <a:rPr lang="en-US" sz="3200" b="1" dirty="0" err="1">
                <a:ln w="9525">
                  <a:solidFill>
                    <a:schemeClr val="bg1"/>
                  </a:solidFill>
                  <a:prstDash val="solid"/>
                </a:ln>
                <a:effectLst>
                  <a:outerShdw blurRad="12700" dist="38100" dir="2700000" algn="tl" rotWithShape="0">
                    <a:schemeClr val="bg1">
                      <a:lumMod val="50000"/>
                    </a:schemeClr>
                  </a:outerShdw>
                </a:effectLst>
              </a:rPr>
              <a:t>MicroPython</a:t>
            </a:r>
            <a:endParaRPr lang="en-US" sz="32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84355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311CBD-FC54-4195-AD9E-3292A6051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74" y="666206"/>
            <a:ext cx="10639852" cy="5760720"/>
          </a:xfrm>
          <a:prstGeom prst="rect">
            <a:avLst/>
          </a:prstGeom>
        </p:spPr>
      </p:pic>
    </p:spTree>
    <p:extLst>
      <p:ext uri="{BB962C8B-B14F-4D97-AF65-F5344CB8AC3E}">
        <p14:creationId xmlns:p14="http://schemas.microsoft.com/office/powerpoint/2010/main" val="414040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2ED4F1-7786-446E-BBD7-FE5317354855}"/>
              </a:ext>
            </a:extLst>
          </p:cNvPr>
          <p:cNvSpPr/>
          <p:nvPr/>
        </p:nvSpPr>
        <p:spPr>
          <a:xfrm>
            <a:off x="3567546" y="424552"/>
            <a:ext cx="448071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Python Fact!!</a:t>
            </a:r>
          </a:p>
        </p:txBody>
      </p:sp>
      <p:sp>
        <p:nvSpPr>
          <p:cNvPr id="4" name="Rectangle 3">
            <a:extLst>
              <a:ext uri="{FF2B5EF4-FFF2-40B4-BE49-F238E27FC236}">
                <a16:creationId xmlns:a16="http://schemas.microsoft.com/office/drawing/2014/main" id="{660A8B3D-9799-4E4B-BCE8-4DEAC9B8BC05}"/>
              </a:ext>
            </a:extLst>
          </p:cNvPr>
          <p:cNvSpPr/>
          <p:nvPr/>
        </p:nvSpPr>
        <p:spPr>
          <a:xfrm>
            <a:off x="1215451" y="1728890"/>
            <a:ext cx="6115777" cy="369332"/>
          </a:xfrm>
          <a:prstGeom prst="rect">
            <a:avLst/>
          </a:prstGeom>
          <a:noFill/>
        </p:spPr>
        <p:txBody>
          <a:bodyPr wrap="none" lIns="91440" tIns="45720" rIns="91440" bIns="45720">
            <a:spAutoFit/>
          </a:bodyPr>
          <a:lstStyle/>
          <a:p>
            <a:pPr marL="0" algn="l" rtl="0" eaLnBrk="1" fontAlgn="base" latinLnBrk="0" hangingPunct="1">
              <a:spcBef>
                <a:spcPts val="0"/>
              </a:spcBef>
              <a:spcAft>
                <a:spcPts val="0"/>
              </a:spcAft>
            </a:pPr>
            <a:r>
              <a:rPr lang="en-US" sz="1800" b="1" i="0" kern="1200" dirty="0">
                <a:solidFill>
                  <a:srgbClr val="FFFFFF"/>
                </a:solidFill>
                <a:effectLst/>
                <a:latin typeface="Lora" pitchFamily="2" charset="0"/>
                <a:ea typeface="+mn-ea"/>
                <a:cs typeface="+mn-cs"/>
              </a:rPr>
              <a:t>3. Python Has One of the Largest Community Support</a:t>
            </a:r>
            <a:endParaRPr lang="en-US" sz="2800" dirty="0">
              <a:effectLst/>
            </a:endParaRPr>
          </a:p>
        </p:txBody>
      </p:sp>
      <p:sp>
        <p:nvSpPr>
          <p:cNvPr id="6" name="Rectangle 5">
            <a:extLst>
              <a:ext uri="{FF2B5EF4-FFF2-40B4-BE49-F238E27FC236}">
                <a16:creationId xmlns:a16="http://schemas.microsoft.com/office/drawing/2014/main" id="{6BCA6AA8-6752-4175-B37D-ABE369492A91}"/>
              </a:ext>
            </a:extLst>
          </p:cNvPr>
          <p:cNvSpPr/>
          <p:nvPr/>
        </p:nvSpPr>
        <p:spPr>
          <a:xfrm>
            <a:off x="1485417" y="2233010"/>
            <a:ext cx="8990994" cy="3785652"/>
          </a:xfrm>
          <a:prstGeom prst="rect">
            <a:avLst/>
          </a:prstGeom>
          <a:noFill/>
        </p:spPr>
        <p:txBody>
          <a:bodyPr wrap="square" lIns="91440" tIns="45720" rIns="91440" bIns="45720">
            <a:spAutoFit/>
          </a:bodyPr>
          <a:lstStyle/>
          <a:p>
            <a:pPr marL="0" algn="l" rtl="0" eaLnBrk="1" fontAlgn="base" latinLnBrk="0" hangingPunct="1">
              <a:spcBef>
                <a:spcPts val="0"/>
              </a:spcBef>
              <a:spcAft>
                <a:spcPts val="0"/>
              </a:spcAft>
            </a:pPr>
            <a:r>
              <a:rPr lang="en-US" sz="2400" b="0" i="0" kern="1200" dirty="0">
                <a:effectLst/>
                <a:latin typeface="Lato" panose="020F0502020204030203" pitchFamily="34" charset="0"/>
                <a:ea typeface="+mn-ea"/>
                <a:cs typeface="+mn-cs"/>
              </a:rPr>
              <a:t>Python has one of the largest community support systems in the programming world. The vast network of Python users consists of people from various platforms. There are many online tutorials, notes, and resources available for free. It makes it easier for new programmers to learn from the best resources. </a:t>
            </a:r>
            <a:endParaRPr lang="en-US" sz="2400" dirty="0">
              <a:effectLst/>
            </a:endParaRPr>
          </a:p>
          <a:p>
            <a:pPr marL="0" algn="l" rtl="0" eaLnBrk="1" fontAlgn="base" latinLnBrk="0" hangingPunct="1">
              <a:spcBef>
                <a:spcPts val="0"/>
              </a:spcBef>
              <a:spcAft>
                <a:spcPts val="0"/>
              </a:spcAft>
            </a:pPr>
            <a:r>
              <a:rPr lang="en-US" sz="2400" b="0" i="0" kern="1200" dirty="0">
                <a:effectLst/>
                <a:latin typeface="Lato" panose="020F0502020204030203" pitchFamily="34" charset="0"/>
                <a:ea typeface="+mn-ea"/>
                <a:cs typeface="+mn-cs"/>
              </a:rPr>
              <a:t>The vast community also offers help whenever someone is struggling with doubt. They also contribute to open-source projects. This extensive support makes sure that people everywhere can find proper assistance, share ideas, and collaborate openly on projects. </a:t>
            </a:r>
            <a:endParaRPr lang="en-US" sz="2400" dirty="0">
              <a:effectLst/>
            </a:endParaRPr>
          </a:p>
        </p:txBody>
      </p:sp>
    </p:spTree>
    <p:extLst>
      <p:ext uri="{BB962C8B-B14F-4D97-AF65-F5344CB8AC3E}">
        <p14:creationId xmlns:p14="http://schemas.microsoft.com/office/powerpoint/2010/main" val="356633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TotalTime>
  <Words>171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Century Gothic</vt:lpstr>
      <vt:lpstr>Lato</vt:lpstr>
      <vt:lpstr>Lora</vt:lpstr>
      <vt:lpstr>sohne</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K Bansal</dc:creator>
  <cp:lastModifiedBy>Anish K Bansal</cp:lastModifiedBy>
  <cp:revision>7</cp:revision>
  <dcterms:created xsi:type="dcterms:W3CDTF">2024-04-13T15:35:06Z</dcterms:created>
  <dcterms:modified xsi:type="dcterms:W3CDTF">2024-05-09T15:51:19Z</dcterms:modified>
</cp:coreProperties>
</file>