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3300"/>
    <a:srgbClr val="EEEEEE"/>
    <a:srgbClr val="1482A5"/>
    <a:srgbClr val="DCE1C8"/>
    <a:srgbClr val="235078"/>
    <a:srgbClr val="EAEAEA"/>
    <a:srgbClr val="006699"/>
    <a:srgbClr val="0066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5256" autoAdjust="0"/>
  </p:normalViewPr>
  <p:slideViewPr>
    <p:cSldViewPr>
      <p:cViewPr>
        <p:scale>
          <a:sx n="19" d="100"/>
          <a:sy n="19" d="100"/>
        </p:scale>
        <p:origin x="844" y="-136"/>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extLst>
      <p:ext uri="{BB962C8B-B14F-4D97-AF65-F5344CB8AC3E}">
        <p14:creationId xmlns:p14="http://schemas.microsoft.com/office/powerpoint/2010/main" val="214175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18cs026@cit.reva.edu.in" TargetMode="External"/><Relationship Id="rId13" Type="http://schemas.openxmlformats.org/officeDocument/2006/relationships/image" Target="../media/image7.png"/><Relationship Id="rId3" Type="http://schemas.openxmlformats.org/officeDocument/2006/relationships/hyperlink" Target="mailto:saadsyed837@gmail.com" TargetMode="External"/><Relationship Id="rId7" Type="http://schemas.openxmlformats.org/officeDocument/2006/relationships/hyperlink" Target="mailto:2104237@.reva.edu.in"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hyperlink" Target="mailto:velidivarunteja@gmail.com"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mailto:anishkumar31804@gmail.com" TargetMode="External"/><Relationship Id="rId9" Type="http://schemas.openxmlformats.org/officeDocument/2006/relationships/hyperlink" Target="mailto:2108753@reva.edu.in"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6031389" y="541381"/>
            <a:ext cx="31775400" cy="361491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7200" dirty="0">
                <a:solidFill>
                  <a:srgbClr val="235078"/>
                </a:solidFill>
                <a:latin typeface="Libre Baskerville" panose="02000000000000000000" pitchFamily="2" charset="0"/>
              </a:rPr>
              <a:t>SCHOOL OF COMPUTER SCIENCE AND ENGINEERING</a:t>
            </a:r>
          </a:p>
          <a:p>
            <a:r>
              <a:rPr lang="en-US" sz="7200" dirty="0">
                <a:solidFill>
                  <a:srgbClr val="235078"/>
                </a:solidFill>
                <a:latin typeface="Libre Baskerville" panose="02000000000000000000" pitchFamily="2" charset="0"/>
              </a:rPr>
              <a:t>REVA CSE PROJECT EXPO - 2025</a:t>
            </a:r>
          </a:p>
          <a:p>
            <a:r>
              <a:rPr lang="en-IN" sz="8000" kern="100" dirty="0">
                <a:solidFill>
                  <a:schemeClr val="bg2">
                    <a:lumMod val="25000"/>
                  </a:schemeClr>
                </a:solidFill>
                <a:effectLst/>
                <a:latin typeface="Times New Roman" panose="02020603050405020304" pitchFamily="18" charset="0"/>
                <a:ea typeface="Aptos" panose="020B0004020202020204" pitchFamily="34" charset="0"/>
                <a:cs typeface="Tunga" panose="020B0502040204020203" pitchFamily="34" charset="0"/>
              </a:rPr>
              <a:t>Conversion of Handwritten Text into Digitalized Text</a:t>
            </a:r>
            <a:endParaRPr lang="en-US" sz="8000" dirty="0">
              <a:solidFill>
                <a:schemeClr val="bg2">
                  <a:lumMod val="25000"/>
                </a:schemeClr>
              </a:solidFill>
              <a:latin typeface="Libre Baskerville" panose="02000000000000000000" pitchFamily="2" charset="0"/>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878250" y="4148526"/>
            <a:ext cx="39204900" cy="6826484"/>
          </a:xfrm>
          <a:prstGeom prst="rect">
            <a:avLst/>
          </a:prstGeom>
        </p:spPr>
        <p:txBody>
          <a:bodyPr wrap="square"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rgbClr val="1482A5"/>
                </a:solidFill>
                <a:latin typeface="Montserrat Light" panose="00000400000000000000" pitchFamily="50" charset="0"/>
              </a:rPr>
              <a:t>       Syed Saaduddin	                Anish Kumar		  Varun Teja                               Prabhat Rathore</a:t>
            </a:r>
          </a:p>
          <a:p>
            <a:endParaRPr lang="en-US" sz="4400" dirty="0">
              <a:solidFill>
                <a:srgbClr val="1482A5"/>
              </a:solidFill>
              <a:latin typeface="Montserrat Light" panose="00000400000000000000" pitchFamily="50" charset="0"/>
            </a:endParaRPr>
          </a:p>
          <a:p>
            <a:r>
              <a:rPr lang="en-US" sz="4400" dirty="0">
                <a:solidFill>
                  <a:srgbClr val="FF0000"/>
                </a:solidFill>
                <a:latin typeface="Montserrat Light" panose="00000400000000000000" pitchFamily="50" charset="0"/>
                <a:hlinkClick r:id="rId3">
                  <a:extLst>
                    <a:ext uri="{A12FA001-AC4F-418D-AE19-62706E023703}">
                      <ahyp:hlinkClr xmlns:ahyp="http://schemas.microsoft.com/office/drawing/2018/hyperlinkcolor" val="tx"/>
                    </a:ext>
                  </a:extLst>
                </a:hlinkClick>
              </a:rPr>
              <a:t>saadsyed837@gmail.com</a:t>
            </a:r>
            <a:r>
              <a:rPr lang="en-US" sz="4400" dirty="0">
                <a:solidFill>
                  <a:srgbClr val="FF0000"/>
                </a:solidFill>
                <a:latin typeface="Montserrat Light" panose="00000400000000000000" pitchFamily="50" charset="0"/>
              </a:rPr>
              <a:t>               </a:t>
            </a:r>
            <a:r>
              <a:rPr lang="en-US" sz="4400" dirty="0">
                <a:solidFill>
                  <a:srgbClr val="FF0000"/>
                </a:solidFill>
                <a:latin typeface="Montserrat Light" panose="00000400000000000000" pitchFamily="50" charset="0"/>
                <a:hlinkClick r:id="rId4">
                  <a:extLst>
                    <a:ext uri="{A12FA001-AC4F-418D-AE19-62706E023703}">
                      <ahyp:hlinkClr xmlns:ahyp="http://schemas.microsoft.com/office/drawing/2018/hyperlinkcolor" val="tx"/>
                    </a:ext>
                  </a:extLst>
                </a:hlinkClick>
              </a:rPr>
              <a:t>anishkumar31804@gmail.com</a:t>
            </a:r>
            <a:r>
              <a:rPr lang="en-US" sz="4400" dirty="0">
                <a:solidFill>
                  <a:srgbClr val="FF0000"/>
                </a:solidFill>
                <a:latin typeface="Montserrat Light" panose="00000400000000000000" pitchFamily="50" charset="0"/>
              </a:rPr>
              <a:t>                    </a:t>
            </a:r>
            <a:r>
              <a:rPr lang="en-US" sz="4400" dirty="0">
                <a:solidFill>
                  <a:srgbClr val="FF0000"/>
                </a:solidFill>
                <a:latin typeface="Montserrat Light" panose="00000400000000000000" pitchFamily="50" charset="0"/>
                <a:hlinkClick r:id="rId5">
                  <a:extLst>
                    <a:ext uri="{A12FA001-AC4F-418D-AE19-62706E023703}">
                      <ahyp:hlinkClr xmlns:ahyp="http://schemas.microsoft.com/office/drawing/2018/hyperlinkcolor" val="tx"/>
                    </a:ext>
                  </a:extLst>
                </a:hlinkClick>
              </a:rPr>
              <a:t>velidivarunteja@gmail.com</a:t>
            </a:r>
            <a:r>
              <a:rPr lang="en-US" sz="4400" dirty="0">
                <a:solidFill>
                  <a:srgbClr val="FF0000"/>
                </a:solidFill>
                <a:latin typeface="Montserrat Light" panose="00000400000000000000" pitchFamily="50" charset="0"/>
              </a:rPr>
              <a:t>            </a:t>
            </a:r>
            <a:r>
              <a:rPr lang="en-US" sz="4400" dirty="0" err="1">
                <a:solidFill>
                  <a:srgbClr val="FF3300"/>
                </a:solidFill>
                <a:latin typeface="Montserrat Light" panose="00000400000000000000" pitchFamily="50" charset="0"/>
              </a:rPr>
              <a:t>prabhatrathore,pr@gmail.com</a:t>
            </a:r>
            <a:endParaRPr lang="en-US" sz="4400" dirty="0">
              <a:solidFill>
                <a:srgbClr val="1482A5"/>
              </a:solidFill>
              <a:latin typeface="Montserrat Light" panose="00000400000000000000" pitchFamily="50" charset="0"/>
            </a:endParaRPr>
          </a:p>
          <a:p>
            <a:pPr algn="ctr"/>
            <a:r>
              <a:rPr lang="en-US" sz="5600" dirty="0">
                <a:solidFill>
                  <a:srgbClr val="1482A5"/>
                </a:solidFill>
                <a:latin typeface="Montserrat Light" panose="00000400000000000000" pitchFamily="50" charset="0"/>
              </a:rPr>
              <a:t>           GUIDE Name:</a:t>
            </a:r>
            <a:r>
              <a:rPr lang="en-IN" sz="5400" dirty="0">
                <a:solidFill>
                  <a:schemeClr val="bg2">
                    <a:lumMod val="75000"/>
                  </a:schemeClr>
                </a:solidFill>
              </a:rPr>
              <a:t>Prof. Kanaiya V </a:t>
            </a:r>
            <a:r>
              <a:rPr lang="en-IN" sz="5400" dirty="0" err="1">
                <a:solidFill>
                  <a:schemeClr val="bg2">
                    <a:lumMod val="75000"/>
                  </a:schemeClr>
                </a:solidFill>
              </a:rPr>
              <a:t>Kanzaria</a:t>
            </a:r>
            <a:r>
              <a:rPr lang="en-US" sz="5600" dirty="0">
                <a:solidFill>
                  <a:srgbClr val="1482A5"/>
                </a:solidFill>
                <a:latin typeface="Montserrat Light" panose="00000400000000000000" pitchFamily="50" charset="0"/>
              </a:rPr>
              <a:t>			</a:t>
            </a: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a:p>
            <a:endParaRPr lang="en-US" sz="5600" dirty="0">
              <a:solidFill>
                <a:srgbClr val="1482A5"/>
              </a:solidFill>
              <a:latin typeface="Montserrat Light" panose="00000400000000000000" pitchFamily="50" charset="0"/>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685799" y="7745166"/>
            <a:ext cx="10292785" cy="746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190284" y="8053236"/>
            <a:ext cx="10299926"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r>
              <a:rPr lang="en-US" sz="9600" dirty="0">
                <a:latin typeface="Times New Roman" panose="02020603050405020304" pitchFamily="18" charset="0"/>
                <a:cs typeface="Times New Roman" panose="02020603050405020304" pitchFamily="18" charset="0"/>
              </a:rPr>
              <a:t>Figure 2: GPT-Neo as the Large Language Model (LLM)</a:t>
            </a:r>
            <a:endParaRPr lang="en-IN" sz="96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32984735" y="7745167"/>
            <a:ext cx="10068263" cy="12852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9" name="Rectangle 48">
            <a:extLst>
              <a:ext uri="{FF2B5EF4-FFF2-40B4-BE49-F238E27FC236}">
                <a16:creationId xmlns:a16="http://schemas.microsoft.com/office/drawing/2014/main" id="{8F25EFAD-7AAF-4CAF-BA69-869B3D423F7F}"/>
              </a:ext>
            </a:extLst>
          </p:cNvPr>
          <p:cNvSpPr/>
          <p:nvPr/>
        </p:nvSpPr>
        <p:spPr>
          <a:xfrm>
            <a:off x="739547" y="16489639"/>
            <a:ext cx="10232467" cy="16093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1506200" y="21717185"/>
            <a:ext cx="10591800" cy="1051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1" name="Rectangle 50">
            <a:extLst>
              <a:ext uri="{FF2B5EF4-FFF2-40B4-BE49-F238E27FC236}">
                <a16:creationId xmlns:a16="http://schemas.microsoft.com/office/drawing/2014/main" id="{BF801B80-E24E-4773-AC4E-37DC17B0424E}"/>
              </a:ext>
            </a:extLst>
          </p:cNvPr>
          <p:cNvSpPr/>
          <p:nvPr/>
        </p:nvSpPr>
        <p:spPr>
          <a:xfrm>
            <a:off x="11588682" y="7826580"/>
            <a:ext cx="10602686" cy="13590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2000" dirty="0"/>
          </a:p>
        </p:txBody>
      </p:sp>
      <p:sp>
        <p:nvSpPr>
          <p:cNvPr id="52" name="Rectangle 51">
            <a:extLst>
              <a:ext uri="{FF2B5EF4-FFF2-40B4-BE49-F238E27FC236}">
                <a16:creationId xmlns:a16="http://schemas.microsoft.com/office/drawing/2014/main" id="{F6D8A1CF-B987-4F36-8586-4BEDACCCAB04}"/>
              </a:ext>
            </a:extLst>
          </p:cNvPr>
          <p:cNvSpPr/>
          <p:nvPr/>
        </p:nvSpPr>
        <p:spPr>
          <a:xfrm>
            <a:off x="32946975" y="21002592"/>
            <a:ext cx="10058400" cy="11300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1400" dirty="0"/>
              <a:t>[5] Zaman, M. &amp; Ahmed,</a:t>
            </a: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8077206"/>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n-lt"/>
              </a:rPr>
              <a:t>Abstract</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375600" y="8745112"/>
            <a:ext cx="9601200"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267423" y="8053236"/>
            <a:ext cx="9601200" cy="707886"/>
          </a:xfrm>
          <a:prstGeom prst="rect">
            <a:avLst/>
          </a:prstGeom>
          <a:noFill/>
        </p:spPr>
        <p:txBody>
          <a:bodyPr wrap="square" rtlCol="0">
            <a:spAutoFit/>
          </a:bodyPr>
          <a:lstStyle>
            <a:defPPr>
              <a:defRPr kern="1200" smtId="4294967295"/>
            </a:defPPr>
          </a:lstStyle>
          <a:p>
            <a:r>
              <a:rPr lang="en-US" sz="4000" dirty="0">
                <a:solidFill>
                  <a:srgbClr val="235078"/>
                </a:solidFill>
                <a:latin typeface="+mj-lt"/>
              </a:rPr>
              <a:t>Conclusion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350425" y="22046447"/>
            <a:ext cx="9186524" cy="9694962"/>
          </a:xfrm>
          <a:prstGeom prst="rect">
            <a:avLst/>
          </a:prstGeom>
          <a:noFill/>
        </p:spPr>
        <p:txBody>
          <a:bodyPr wrap="square" rtlCol="0">
            <a:spAutoFit/>
          </a:bodyPr>
          <a:lstStyle>
            <a:defPPr>
              <a:defRPr kern="1200" smtId="4294967295"/>
            </a:defPPr>
          </a:lstStyle>
          <a:p>
            <a:pPr algn="just"/>
            <a:r>
              <a:rPr lang="en-IN" dirty="0"/>
              <a:t>[1] Hao, W. (2024, May). Deep Learning Based Image Text Recognition Technique in Digital Auditing Research. In Proceedings of the 2024 International Conference on Computer and Multimedia Technology (pp. 100-104). [2] Gupta, N., &amp; Goyal, N. (2021, January). Machine learning tensor flow-based platform for recognition of handwritten text. In 2021 International Conference on Computer Communication and Informatics (ICCCI) (pp. 1-6). IEEE. [3] Ghosh, M. M. A., &amp; </a:t>
            </a:r>
            <a:r>
              <a:rPr lang="en-IN" dirty="0" err="1"/>
              <a:t>Maghari</a:t>
            </a:r>
            <a:r>
              <a:rPr lang="en-IN" dirty="0"/>
              <a:t>, A. Y. (2017, October). A comparative study on handwriting digit recognition using neural networks. In 2017 international conference on promising electronic technologies (ICPET) (pp. 77-81). IEEE. [4] Mishra, P., Pai, P., Patel, M., &amp; </a:t>
            </a:r>
            <a:r>
              <a:rPr lang="en-IN" dirty="0" err="1"/>
              <a:t>Sonkusare</a:t>
            </a:r>
            <a:r>
              <a:rPr lang="en-IN" dirty="0"/>
              <a:t>, R. (2020, November). Extraction of information from handwriting using optical character recognition and neural networks. In 2020 4th International Conference on Electronics, Communication and Aerospace Technology (ICECA) (pp. 1328-1333). IEEE. [5] Chakraborty, B., Mukherjee, P. S., &amp; Bhattacharya, U. (2016, December). Bangla online handwriting recognition using recurrent neural network architecture. In Proceedings of the tenth Indian conference on computer vision, graphics and image processing (pp. 1-8). [6] Dwivedi, U., Rajput, P., Sharma, M. K., &amp; Noida, G. (2017). Cursive handwriting recognition system using feature extraction and artificial neural network. International Research Journal of Engineering and Technology, 4(03), 2202-2206. [7] </a:t>
            </a:r>
            <a:r>
              <a:rPr lang="en-IN" dirty="0" err="1"/>
              <a:t>Korovai</a:t>
            </a:r>
            <a:r>
              <a:rPr lang="en-IN" dirty="0"/>
              <a:t>, K., </a:t>
            </a:r>
            <a:r>
              <a:rPr lang="en-IN" dirty="0" err="1"/>
              <a:t>Zhelezniakov</a:t>
            </a:r>
            <a:r>
              <a:rPr lang="en-IN" dirty="0"/>
              <a:t>, D., </a:t>
            </a:r>
            <a:r>
              <a:rPr lang="en-IN" dirty="0" err="1"/>
              <a:t>Yakovchuk</a:t>
            </a:r>
            <a:r>
              <a:rPr lang="en-IN" dirty="0"/>
              <a:t>, O., </a:t>
            </a:r>
            <a:r>
              <a:rPr lang="en-IN" dirty="0" err="1"/>
              <a:t>Radyvonenko</a:t>
            </a:r>
            <a:r>
              <a:rPr lang="en-IN" dirty="0"/>
              <a:t>, O., </a:t>
            </a:r>
            <a:r>
              <a:rPr lang="en-IN" dirty="0" err="1"/>
              <a:t>Sakhnenko</a:t>
            </a:r>
            <a:r>
              <a:rPr lang="en-IN" dirty="0"/>
              <a:t>, N., &amp; </a:t>
            </a:r>
            <a:r>
              <a:rPr lang="en-IN" dirty="0" err="1"/>
              <a:t>Deriuga</a:t>
            </a:r>
            <a:r>
              <a:rPr lang="en-IN" dirty="0"/>
              <a:t>, I. (2024). Handwriting Enhancement: Recognition-Based and Recognition-Independent Approaches for On-device Online Handwritten Text Alignment. IEEE Access. </a:t>
            </a:r>
            <a:endParaRPr lang="en-US" dirty="0">
              <a:latin typeface="+mn-lt"/>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33470849" y="21068745"/>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References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1261269" y="17072324"/>
            <a:ext cx="9601200" cy="769441"/>
          </a:xfrm>
          <a:prstGeom prst="rect">
            <a:avLst/>
          </a:prstGeom>
          <a:noFill/>
        </p:spPr>
        <p:txBody>
          <a:bodyPr wrap="square" rtlCol="0">
            <a:spAutoFit/>
          </a:bodyPr>
          <a:lstStyle>
            <a:defPPr>
              <a:defRPr kern="1200" smtId="4294967295"/>
            </a:defPPr>
          </a:lstStyle>
          <a:p>
            <a:r>
              <a:rPr lang="en-US" sz="4400" dirty="0">
                <a:solidFill>
                  <a:srgbClr val="235078"/>
                </a:solidFill>
                <a:latin typeface="+mn-lt"/>
              </a:rPr>
              <a:t>Introduction</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70946" y="12380105"/>
            <a:ext cx="9601200" cy="707886"/>
          </a:xfrm>
          <a:prstGeom prst="rect">
            <a:avLst/>
          </a:prstGeom>
          <a:noFill/>
        </p:spPr>
        <p:txBody>
          <a:bodyPr wrap="square" rtlCol="0">
            <a:spAutoFit/>
          </a:bodyPr>
          <a:lstStyle>
            <a:defPPr>
              <a:defRPr kern="1200" smtId="4294967295"/>
            </a:defPPr>
          </a:lstStyle>
          <a:p>
            <a:r>
              <a:rPr lang="en-US" sz="4000" dirty="0">
                <a:solidFill>
                  <a:srgbClr val="235078"/>
                </a:solidFill>
                <a:latin typeface="+mj-lt"/>
              </a:rPr>
              <a:t>Proposed Solution</a:t>
            </a:r>
          </a:p>
        </p:txBody>
      </p:sp>
      <p:sp>
        <p:nvSpPr>
          <p:cNvPr id="66" name="TextBox 65">
            <a:extLst>
              <a:ext uri="{FF2B5EF4-FFF2-40B4-BE49-F238E27FC236}">
                <a16:creationId xmlns:a16="http://schemas.microsoft.com/office/drawing/2014/main" id="{223EAA92-7B93-4F15-A4CA-18552CBA76AE}"/>
              </a:ext>
            </a:extLst>
          </p:cNvPr>
          <p:cNvSpPr txBox="1"/>
          <p:nvPr/>
        </p:nvSpPr>
        <p:spPr>
          <a:xfrm>
            <a:off x="11734800" y="19757990"/>
            <a:ext cx="9601200" cy="461665"/>
          </a:xfrm>
          <a:prstGeom prst="rect">
            <a:avLst/>
          </a:prstGeom>
          <a:noFill/>
        </p:spPr>
        <p:txBody>
          <a:bodyPr wrap="square" rtlCol="0">
            <a:spAutoFit/>
          </a:bodyPr>
          <a:lstStyle>
            <a:defPPr>
              <a:defRPr kern="1200" smtId="4294967295"/>
            </a:defPPr>
          </a:lstStyle>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7" name="TextBox 66">
            <a:extLst>
              <a:ext uri="{FF2B5EF4-FFF2-40B4-BE49-F238E27FC236}">
                <a16:creationId xmlns:a16="http://schemas.microsoft.com/office/drawing/2014/main" id="{716F17B6-B5C7-4922-B9E2-CD14BD16A568}"/>
              </a:ext>
            </a:extLst>
          </p:cNvPr>
          <p:cNvSpPr txBox="1"/>
          <p:nvPr/>
        </p:nvSpPr>
        <p:spPr>
          <a:xfrm>
            <a:off x="11702853" y="21923219"/>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mj-lt"/>
              </a:rPr>
              <a:t>Methodology</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555200" y="8745113"/>
            <a:ext cx="9601200" cy="46166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769441"/>
          </a:xfrm>
          <a:prstGeom prst="rect">
            <a:avLst/>
          </a:prstGeom>
          <a:noFill/>
        </p:spPr>
        <p:txBody>
          <a:bodyPr wrap="square" rtlCol="0">
            <a:spAutoFit/>
          </a:bodyPr>
          <a:lstStyle>
            <a:defPPr>
              <a:defRPr kern="1200" smtId="4294967295"/>
            </a:defPPr>
          </a:lstStyle>
          <a:p>
            <a:r>
              <a:rPr lang="en-US" sz="4400" dirty="0">
                <a:solidFill>
                  <a:srgbClr val="235078"/>
                </a:solidFill>
                <a:latin typeface="+mn-lt"/>
              </a:rPr>
              <a:t>Results</a:t>
            </a:r>
          </a:p>
        </p:txBody>
      </p:sp>
      <p:sp>
        <p:nvSpPr>
          <p:cNvPr id="10" name="TextBox 9">
            <a:extLst>
              <a:ext uri="{FF2B5EF4-FFF2-40B4-BE49-F238E27FC236}">
                <a16:creationId xmlns:a16="http://schemas.microsoft.com/office/drawing/2014/main" id="{C4BF50B2-DE56-48AA-A13B-5CCA7CB8BFE8}"/>
              </a:ext>
            </a:extLst>
          </p:cNvPr>
          <p:cNvSpPr txBox="1"/>
          <p:nvPr/>
        </p:nvSpPr>
        <p:spPr>
          <a:xfrm>
            <a:off x="1170322" y="26539985"/>
            <a:ext cx="9465128" cy="707886"/>
          </a:xfrm>
          <a:prstGeom prst="rect">
            <a:avLst/>
          </a:prstGeom>
          <a:noFill/>
        </p:spPr>
        <p:txBody>
          <a:bodyPr wrap="square" rtlCol="0">
            <a:spAutoFit/>
          </a:bodyPr>
          <a:lstStyle/>
          <a:p>
            <a:r>
              <a:rPr lang="en-US" sz="4000" dirty="0">
                <a:solidFill>
                  <a:schemeClr val="accent5">
                    <a:lumMod val="75000"/>
                  </a:schemeClr>
                </a:solidFill>
                <a:latin typeface="+mn-lt"/>
              </a:rPr>
              <a:t>Problem statement</a:t>
            </a:r>
            <a:endParaRPr lang="en-IN" sz="4000" dirty="0">
              <a:solidFill>
                <a:schemeClr val="accent5">
                  <a:lumMod val="75000"/>
                </a:schemeClr>
              </a:solidFill>
              <a:latin typeface="+mn-lt"/>
            </a:endParaRPr>
          </a:p>
        </p:txBody>
      </p:sp>
      <p:sp>
        <p:nvSpPr>
          <p:cNvPr id="17" name="TextBox 16">
            <a:extLst>
              <a:ext uri="{FF2B5EF4-FFF2-40B4-BE49-F238E27FC236}">
                <a16:creationId xmlns:a16="http://schemas.microsoft.com/office/drawing/2014/main" id="{8F824E8E-9C44-46D3-A39E-C49DC20D0462}"/>
              </a:ext>
            </a:extLst>
          </p:cNvPr>
          <p:cNvSpPr txBox="1"/>
          <p:nvPr/>
        </p:nvSpPr>
        <p:spPr>
          <a:xfrm>
            <a:off x="1261269" y="27424571"/>
            <a:ext cx="9283234" cy="5262979"/>
          </a:xfrm>
          <a:prstGeom prst="rect">
            <a:avLst/>
          </a:prstGeom>
          <a:noFill/>
        </p:spPr>
        <p:txBody>
          <a:bodyPr wrap="square" rtlCol="0">
            <a:spAutoFit/>
          </a:bodyPr>
          <a:lstStyle/>
          <a:p>
            <a:pPr algn="just">
              <a:buClr>
                <a:srgbClr val="FF6600"/>
              </a:buClr>
            </a:pPr>
            <a:r>
              <a:rPr lang="en-US" kern="0" dirty="0">
                <a:effectLst/>
                <a:latin typeface="Times New Roman" panose="02020603050405020304" pitchFamily="18" charset="0"/>
                <a:ea typeface="Malgun Gothic" panose="020B0503020000020004" pitchFamily="34" charset="-127"/>
                <a:cs typeface="Tunga" panose="020B0502040204020203" pitchFamily="34" charset="0"/>
              </a:rPr>
              <a:t>With the ever-increasing speed of evolution in today's digital environment, companies and individuals are coming around to paperless operations and digital-first thinking more than ever. Still, there are certain segments such as healthcare, education, courts of law, and governments where handwritten reports remain the backbone. Several pivotal reports such as clinical documentation, student submissions, courtroom affirmations, and fieldwork are handwritten based on logistical constraints, personal inclination, or customary organizational standards. Converting these analog materials into usable digital forms is a continuing challenge for most organizations.</a:t>
            </a:r>
            <a:r>
              <a:rPr lang="en-US" dirty="0">
                <a:effectLst/>
                <a:latin typeface="Times New Roman" panose="02020603050405020304" pitchFamily="18" charset="0"/>
                <a:ea typeface="Malgun Gothic" panose="020B0503020000020004" pitchFamily="34" charset="-127"/>
              </a:rPr>
              <a:t> Manual transcription techniques not only require enormous amounts of human effort but also are prone to numerous types of inaccuracy. Transcriptionists often struggle with reading poor handwriting, accidentally missing content, or adequately processing documents with multiple languages or complex writing styles. </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1477D84-AD6F-4980-ABFC-C407D425B1B0}"/>
              </a:ext>
            </a:extLst>
          </p:cNvPr>
          <p:cNvSpPr txBox="1"/>
          <p:nvPr/>
        </p:nvSpPr>
        <p:spPr>
          <a:xfrm>
            <a:off x="1066800" y="8851859"/>
            <a:ext cx="9568650" cy="6991658"/>
          </a:xfrm>
          <a:prstGeom prst="rect">
            <a:avLst/>
          </a:prstGeom>
          <a:noFill/>
        </p:spPr>
        <p:txBody>
          <a:bodyPr wrap="square" rtlCol="0">
            <a:spAutoFit/>
          </a:bodyPr>
          <a:lstStyle/>
          <a:p>
            <a:pPr algn="just" eaLnBrk="1" fontAlgn="auto" hangingPunct="1">
              <a:spcBef>
                <a:spcPts val="0"/>
              </a:spcBef>
              <a:spcAft>
                <a:spcPts val="1400"/>
              </a:spcAft>
              <a:defRPr/>
            </a:pPr>
            <a:r>
              <a:rPr lang="en-IN" sz="24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Handwritten text recognition (HTR) is a crucial area of research that focuses on the conversion of handwritten text into digitized text. This process leverages various technologies and algorithms, including Optical Character Recognition (OCR), machine learning, and deep learning, to accurately interpret and digitize handwritten documents. The challenge lies in the variability of individual handwriting styles, the presence of noise, and the complexity of different languages and scripts. Recent advancements in neural networks, particularly convolutional neural networks (CNNs) and recurrent neural networks (RNNs), have improved the accuracy and efficiency of HTR systems. These systems are now used in a wide range of applications, including historical document digitization, form processing, and real-time text recognition in mobile applications. This abstract provides an overview of the techniques, challenges, and advancements in converting handwritten text into a digitized format, with an emphasis on the role of artificial intelligence and deep learning models in enhancing recognition accuracy. </a:t>
            </a:r>
          </a:p>
          <a:p>
            <a:pPr marR="0" lvl="0" algn="just" defTabSz="914400" rtl="0" eaLnBrk="1" fontAlgn="auto" latinLnBrk="0" hangingPunct="1">
              <a:lnSpc>
                <a:spcPct val="100000"/>
              </a:lnSpc>
              <a:spcBef>
                <a:spcPts val="0"/>
              </a:spcBef>
              <a:spcAft>
                <a:spcPts val="1400"/>
              </a:spcAft>
              <a:buClrTx/>
              <a:buSzTx/>
              <a:tabLst/>
              <a:defRPr/>
            </a:pPr>
            <a:r>
              <a:rPr lang="en-US" sz="2100" dirty="0">
                <a:effectLst/>
                <a:latin typeface="Times New Roman" panose="02020603050405020304" pitchFamily="18" charset="0"/>
                <a:ea typeface="Times New Roman" panose="02020603050405020304" pitchFamily="18" charset="0"/>
              </a:rPr>
              <a:t>.</a:t>
            </a:r>
            <a:endParaRPr kumimoji="0" lang="en-US" sz="2100" b="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Roboto Medium" pitchFamily="2" charset="0"/>
              <a:cs typeface="Times New Roman" panose="02020603050405020304" pitchFamily="18" charset="0"/>
            </a:endParaRPr>
          </a:p>
          <a:p>
            <a:pPr algn="just">
              <a:lnSpc>
                <a:spcPct val="100000"/>
              </a:lnSpc>
              <a:buFont typeface="Arial" panose="020B0604020202020204" pitchFamily="34" charset="0"/>
              <a:buChar char="•"/>
            </a:pPr>
            <a:endParaRPr lang="en-US" sz="2000" dirty="0"/>
          </a:p>
        </p:txBody>
      </p:sp>
      <p:sp>
        <p:nvSpPr>
          <p:cNvPr id="20" name="TextBox 19">
            <a:extLst>
              <a:ext uri="{FF2B5EF4-FFF2-40B4-BE49-F238E27FC236}">
                <a16:creationId xmlns:a16="http://schemas.microsoft.com/office/drawing/2014/main" id="{2A718C2E-16EC-48FF-AC43-BE1789811ED2}"/>
              </a:ext>
            </a:extLst>
          </p:cNvPr>
          <p:cNvSpPr txBox="1"/>
          <p:nvPr/>
        </p:nvSpPr>
        <p:spPr>
          <a:xfrm>
            <a:off x="883927" y="18039959"/>
            <a:ext cx="9629239" cy="7435690"/>
          </a:xfrm>
          <a:prstGeom prst="rect">
            <a:avLst/>
          </a:prstGeom>
          <a:noFill/>
        </p:spPr>
        <p:txBody>
          <a:bodyPr wrap="square" rtlCol="0">
            <a:spAutoFit/>
          </a:bodyPr>
          <a:lstStyle/>
          <a:p>
            <a:pPr marL="457200" algn="just">
              <a:lnSpc>
                <a:spcPct val="105000"/>
              </a:lnSpc>
              <a:buClr>
                <a:srgbClr val="FF6600"/>
              </a:buClr>
            </a:pPr>
            <a:r>
              <a:rPr lang="en-US" sz="2400" dirty="0">
                <a:latin typeface="Times New Roman" panose="02020603050405020304" pitchFamily="18" charset="0"/>
                <a:cs typeface="Times New Roman" panose="02020603050405020304" pitchFamily="18" charset="0"/>
              </a:rPr>
              <a:t>With the rise of digitization, converting physical data—especially handwritten documents—into digital formats has become increasingly essential. Manual transcription is often slow and prone to errors, creating a strong demand for automated solutions. Handwritten Text Recognition (HTR) technologies, powered by AI and Optical Character Recognition (OCR), offer accurate and efficient conversion of handwritten content from images into editable text. These tools are crucial across various industries such as education, healthcare, legal, and archival research. This project aims to implement and enhance methods for digitizing handwritten text, addressing challenges like variability in handwriting styles, spacing, and formatting to improve accuracy and reduce human effort. Additionally, it seeks to support multilingual recognition, making the system more versatile and applicable across different languages and document types.</a:t>
            </a:r>
          </a:p>
          <a:p>
            <a:pPr marL="457200" algn="just">
              <a:lnSpc>
                <a:spcPct val="105000"/>
              </a:lnSpc>
              <a:buClr>
                <a:srgbClr val="FF6600"/>
              </a:buClr>
            </a:pPr>
            <a:r>
              <a:rPr lang="en-US" dirty="0"/>
              <a:t>The advancement of technology has made it increasingly important to bridge the gap between traditional handwritten text and digital formats. Handwritten text, though widely used in daily life for notes, forms, and other documents, poses challenges in storage, retrieval, and sharing due to its nondigital nature.</a:t>
            </a:r>
            <a:endParaRPr lang="en-IN" dirty="0">
              <a:effectLst/>
              <a:latin typeface="Times New Roman" panose="02020603050405020304" pitchFamily="18" charset="0"/>
              <a:ea typeface="Times New Roman" panose="02020603050405020304" pitchFamily="18" charset="0"/>
            </a:endParaRPr>
          </a:p>
        </p:txBody>
      </p:sp>
      <p:sp>
        <p:nvSpPr>
          <p:cNvPr id="21" name="TextBox 20">
            <a:extLst>
              <a:ext uri="{FF2B5EF4-FFF2-40B4-BE49-F238E27FC236}">
                <a16:creationId xmlns:a16="http://schemas.microsoft.com/office/drawing/2014/main" id="{24215694-4F86-4C0E-9CA4-40192CC3BFBE}"/>
              </a:ext>
            </a:extLst>
          </p:cNvPr>
          <p:cNvSpPr txBox="1"/>
          <p:nvPr/>
        </p:nvSpPr>
        <p:spPr>
          <a:xfrm>
            <a:off x="11854883" y="13110562"/>
            <a:ext cx="9601200" cy="4154984"/>
          </a:xfrm>
          <a:prstGeom prst="rect">
            <a:avLst/>
          </a:prstGeom>
          <a:noFill/>
        </p:spPr>
        <p:txBody>
          <a:bodyPr wrap="square" rtlCol="0">
            <a:spAutoFit/>
          </a:bodyPr>
          <a:lstStyle/>
          <a:p>
            <a:pPr algn="just">
              <a:lnSpc>
                <a:spcPct val="100000"/>
              </a:lnSpc>
              <a:spcAft>
                <a:spcPts val="1000"/>
              </a:spcAft>
              <a:tabLst>
                <a:tab pos="85725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proposed handwriting recognition system aims to deliver high-accuracy digitization of handwritten text using a blend of image preprocessing, optical character recognition (OCR), and large language model (LLM) post-processing. The core idea is to enhance conventional OCR with modern AI methods for better accuracy, especially for unstructured handwritten inputs .Key Components of the Proposed Solution</a:t>
            </a:r>
            <a:r>
              <a:rPr lang="en-US" dirty="0">
                <a:solidFill>
                  <a:srgbClr val="000000"/>
                </a:solidFill>
                <a:ea typeface="Calibri" panose="020F0502020204030204" pitchFamily="34" charset="0"/>
                <a:cs typeface="Times New Roman" panose="02020603050405020304" pitchFamily="18" charset="0"/>
              </a:rPr>
              <a: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Image Input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ModuleUsers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upload or provide scanned handwritten images through an input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interface.Image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ValidationThis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step checks for image integrity, resolution, and format. Invalid or missing images are flagged before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processing.Image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PreprocessingTechniques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like denoising, binarization, thresholding, and contour detection are applied to enhance text clarity.</a:t>
            </a:r>
          </a:p>
        </p:txBody>
      </p:sp>
      <p:sp>
        <p:nvSpPr>
          <p:cNvPr id="22" name="TextBox 21">
            <a:extLst>
              <a:ext uri="{FF2B5EF4-FFF2-40B4-BE49-F238E27FC236}">
                <a16:creationId xmlns:a16="http://schemas.microsoft.com/office/drawing/2014/main" id="{8B1C8704-814B-49B7-8456-EB26A35C6DC8}"/>
              </a:ext>
            </a:extLst>
          </p:cNvPr>
          <p:cNvSpPr txBox="1"/>
          <p:nvPr/>
        </p:nvSpPr>
        <p:spPr>
          <a:xfrm>
            <a:off x="11734800" y="8087075"/>
            <a:ext cx="9601200" cy="830997"/>
          </a:xfrm>
          <a:prstGeom prst="rect">
            <a:avLst/>
          </a:prstGeom>
          <a:noFill/>
        </p:spPr>
        <p:txBody>
          <a:bodyPr wrap="square" rtlCol="0">
            <a:spAutoFit/>
          </a:bodyPr>
          <a:lstStyle/>
          <a:p>
            <a:r>
              <a:rPr lang="en-US" sz="4800" dirty="0">
                <a:solidFill>
                  <a:schemeClr val="accent5">
                    <a:lumMod val="75000"/>
                  </a:schemeClr>
                </a:solidFill>
                <a:cs typeface="Times New Roman" panose="02020603050405020304" pitchFamily="18" charset="0"/>
              </a:rPr>
              <a:t>Objectives</a:t>
            </a:r>
            <a:endParaRPr lang="en-IN" sz="4800" dirty="0">
              <a:solidFill>
                <a:schemeClr val="accent5">
                  <a:lumMod val="75000"/>
                </a:schemeClr>
              </a:solidFill>
              <a:cs typeface="Times New Roman" panose="02020603050405020304" pitchFamily="18" charset="0"/>
            </a:endParaRPr>
          </a:p>
        </p:txBody>
      </p:sp>
      <p:sp>
        <p:nvSpPr>
          <p:cNvPr id="23" name="TextBox 22">
            <a:extLst>
              <a:ext uri="{FF2B5EF4-FFF2-40B4-BE49-F238E27FC236}">
                <a16:creationId xmlns:a16="http://schemas.microsoft.com/office/drawing/2014/main" id="{AD934EE0-452E-4037-8174-1A9CD5797C7C}"/>
              </a:ext>
            </a:extLst>
          </p:cNvPr>
          <p:cNvSpPr txBox="1"/>
          <p:nvPr/>
        </p:nvSpPr>
        <p:spPr>
          <a:xfrm>
            <a:off x="11880929" y="9124106"/>
            <a:ext cx="9635990" cy="2677656"/>
          </a:xfrm>
          <a:prstGeom prst="rect">
            <a:avLst/>
          </a:prstGeom>
          <a:noFill/>
        </p:spPr>
        <p:txBody>
          <a:bodyPr wrap="square" rtlCol="0">
            <a:spAutoFit/>
          </a:bodyPr>
          <a:lstStyle/>
          <a:p>
            <a:pPr algn="just">
              <a:buFont typeface="Arial" panose="020B0604020202020204" pitchFamily="34" charset="0"/>
              <a:buChar char="•"/>
            </a:pPr>
            <a:r>
              <a:rPr lang="en-US" dirty="0"/>
              <a:t>The objective of this project is to develop an intelligent and efficient system that can accurately convert handwritten text into digitalized, machine-readable formats. By leveraging deep learning techniques, computer vision, and natural language processing, the system aims to recognize and transcribe handwritten characters and words from scanned documents or images. This project seeks to address the challenges associated with manual transcription, such as time consumption, human error, and limited scalability. </a:t>
            </a:r>
            <a:endParaRPr lang="en-US"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111BD69-F189-442E-AF5D-10CF25CF6BAB}"/>
              </a:ext>
            </a:extLst>
          </p:cNvPr>
          <p:cNvSpPr txBox="1"/>
          <p:nvPr/>
        </p:nvSpPr>
        <p:spPr>
          <a:xfrm>
            <a:off x="33291848" y="8982202"/>
            <a:ext cx="9417503" cy="5632311"/>
          </a:xfrm>
          <a:prstGeom prst="rect">
            <a:avLst/>
          </a:prstGeom>
          <a:noFill/>
        </p:spPr>
        <p:txBody>
          <a:bodyPr wrap="square" rtlCol="0">
            <a:spAutoFit/>
          </a:bodyPr>
          <a:lstStyle/>
          <a:p>
            <a:pPr>
              <a:buNone/>
            </a:pPr>
            <a:r>
              <a:rPr lang="en-US" dirty="0"/>
              <a:t>The proposed system for converting handwritten text into digitalized formats offers an effective solution to the long-standing challenge of digitizing handwritten documents. By employing advanced deep learning techniques and computer vision algorithms, the system can accurately recognize and transcribe handwritten content into editable, searchable digital text.</a:t>
            </a:r>
          </a:p>
          <a:p>
            <a:pPr>
              <a:buNone/>
            </a:pPr>
            <a:r>
              <a:rPr lang="en-US" dirty="0"/>
              <a:t>This automation significantly reduces the time, effort, and human error associated with manual transcription, while improving data accessibility and storage. The solution proves especially beneficial across domains such as education, healthcare, government, and historical preservation, where vast handwritten records still exist.</a:t>
            </a:r>
          </a:p>
          <a:p>
            <a:r>
              <a:rPr lang="en-US" dirty="0"/>
              <a:t>With its potential for scalability, language adaptability, and ease of integration, the system serves as a practical and impactful tool for modern document digitization and archival processes.</a:t>
            </a:r>
          </a:p>
          <a:p>
            <a:pPr algn="just">
              <a:spcAft>
                <a:spcPts val="1000"/>
              </a:spcAft>
            </a:pP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67CF8C0D-F0D5-4190-809F-F1756C290B54}"/>
              </a:ext>
            </a:extLst>
          </p:cNvPr>
          <p:cNvSpPr txBox="1"/>
          <p:nvPr/>
        </p:nvSpPr>
        <p:spPr>
          <a:xfrm>
            <a:off x="33233065" y="14084318"/>
            <a:ext cx="9635558" cy="2923877"/>
          </a:xfrm>
          <a:prstGeom prst="rect">
            <a:avLst/>
          </a:prstGeom>
          <a:noFill/>
        </p:spPr>
        <p:txBody>
          <a:bodyPr wrap="square" rtlCol="0">
            <a:spAutoFit/>
          </a:bodyPr>
          <a:lstStyle/>
          <a:p>
            <a:pPr algn="just"/>
            <a:r>
              <a:rPr lang="en-US" sz="3600" b="1" dirty="0">
                <a:solidFill>
                  <a:schemeClr val="accent5">
                    <a:lumMod val="75000"/>
                  </a:schemeClr>
                </a:solidFill>
              </a:rPr>
              <a:t>Advantages:</a:t>
            </a:r>
            <a:endParaRPr lang="en-IN" sz="3200" dirty="0">
              <a:solidFill>
                <a:schemeClr val="accent5">
                  <a:lumMod val="75000"/>
                </a:schemeClr>
              </a:solidFill>
            </a:endParaRPr>
          </a:p>
          <a:p>
            <a:pPr marL="514350" lvl="0" indent="-514350" algn="just">
              <a:buFont typeface="+mj-lt"/>
              <a:buAutoNum type="arabicParenR"/>
            </a:pPr>
            <a:r>
              <a:rPr lang="en-US" dirty="0"/>
              <a:t>Reduces the need for manual transcription by automating the conversion process, saving significant time and effort.</a:t>
            </a:r>
          </a:p>
          <a:p>
            <a:pPr marL="514350" lvl="0" indent="-514350" algn="just">
              <a:buFont typeface="+mj-lt"/>
              <a:buAutoNum type="arabicParenR"/>
            </a:pPr>
            <a:r>
              <a:rPr lang="en-US" sz="2000" dirty="0">
                <a:solidFill>
                  <a:schemeClr val="tx1">
                    <a:lumMod val="95000"/>
                    <a:lumOff val="5000"/>
                  </a:schemeClr>
                </a:solidFill>
              </a:rPr>
              <a:t>Utilizes advanced OCR and deep learning techniques to ensure precise recognition of varied handwriting styles.</a:t>
            </a:r>
            <a:endParaRPr lang="en-IN" sz="2800" dirty="0">
              <a:solidFill>
                <a:schemeClr val="tx1">
                  <a:lumMod val="95000"/>
                  <a:lumOff val="5000"/>
                </a:schemeClr>
              </a:solidFill>
            </a:endParaRPr>
          </a:p>
          <a:p>
            <a:pPr marL="514350" lvl="0" indent="-514350" algn="just">
              <a:buFont typeface="+mj-lt"/>
              <a:buAutoNum type="arabicParenR"/>
            </a:pPr>
            <a:endParaRPr lang="en-IN" sz="2800" dirty="0"/>
          </a:p>
          <a:p>
            <a:pPr marL="514350" indent="-514350" algn="just">
              <a:buFont typeface="+mj-lt"/>
              <a:buAutoNum type="arabicParenR"/>
            </a:pPr>
            <a:endParaRPr lang="en-IN" sz="2800" dirty="0"/>
          </a:p>
        </p:txBody>
      </p:sp>
      <p:sp>
        <p:nvSpPr>
          <p:cNvPr id="27" name="TextBox 26">
            <a:extLst>
              <a:ext uri="{FF2B5EF4-FFF2-40B4-BE49-F238E27FC236}">
                <a16:creationId xmlns:a16="http://schemas.microsoft.com/office/drawing/2014/main" id="{7A6E1B96-F8AE-4ADD-AA6D-65624C04C998}"/>
              </a:ext>
            </a:extLst>
          </p:cNvPr>
          <p:cNvSpPr txBox="1"/>
          <p:nvPr/>
        </p:nvSpPr>
        <p:spPr>
          <a:xfrm>
            <a:off x="33391700" y="17210939"/>
            <a:ext cx="9254331" cy="3170099"/>
          </a:xfrm>
          <a:prstGeom prst="rect">
            <a:avLst/>
          </a:prstGeom>
          <a:noFill/>
        </p:spPr>
        <p:txBody>
          <a:bodyPr wrap="square" rtlCol="0">
            <a:spAutoFit/>
          </a:bodyPr>
          <a:lstStyle/>
          <a:p>
            <a:pPr algn="just"/>
            <a:r>
              <a:rPr lang="en-US" sz="2000" dirty="0"/>
              <a:t>The future scope of this project is vast and promising, given the growing demand for digitization and automation. One of the key enhancements could be the integration of multilingual handwriting recognition, enabling the system to support diverse regional and international scripts, including cursive and complex handwritten forms. Additionally, the system can be extended to work on mobile platforms, allowing users to capture and convert handwritten content in real-time using smartphone cameras. Incorporating Natural Language Processing (NLP) will further improve the accuracy of digitization through intelligent text correction and contextual understanding. Cloud integration for storage and management of digitized documents would facilitate easy access, sharing, and long-term archival.</a:t>
            </a:r>
            <a:endParaRPr lang="en-IN" sz="2800" dirty="0"/>
          </a:p>
        </p:txBody>
      </p:sp>
      <p:sp>
        <p:nvSpPr>
          <p:cNvPr id="28" name="TextBox 27">
            <a:extLst>
              <a:ext uri="{FF2B5EF4-FFF2-40B4-BE49-F238E27FC236}">
                <a16:creationId xmlns:a16="http://schemas.microsoft.com/office/drawing/2014/main" id="{E3373108-E08D-4D84-8182-46BCF2744E65}"/>
              </a:ext>
            </a:extLst>
          </p:cNvPr>
          <p:cNvSpPr txBox="1"/>
          <p:nvPr/>
        </p:nvSpPr>
        <p:spPr>
          <a:xfrm>
            <a:off x="33375600" y="16488358"/>
            <a:ext cx="7814922" cy="646331"/>
          </a:xfrm>
          <a:prstGeom prst="rect">
            <a:avLst/>
          </a:prstGeom>
          <a:noFill/>
        </p:spPr>
        <p:txBody>
          <a:bodyPr wrap="square" rtlCol="0">
            <a:spAutoFit/>
          </a:bodyPr>
          <a:lstStyle/>
          <a:p>
            <a:r>
              <a:rPr lang="en-US" sz="3600" dirty="0">
                <a:solidFill>
                  <a:schemeClr val="accent5">
                    <a:lumMod val="75000"/>
                  </a:schemeClr>
                </a:solidFill>
              </a:rPr>
              <a:t>Future scope</a:t>
            </a:r>
            <a:endParaRPr lang="en-IN" sz="3600" dirty="0">
              <a:solidFill>
                <a:schemeClr val="accent5">
                  <a:lumMod val="75000"/>
                </a:schemeClr>
              </a:solidFill>
            </a:endParaRPr>
          </a:p>
        </p:txBody>
      </p:sp>
      <p:pic>
        <p:nvPicPr>
          <p:cNvPr id="43" name="image1.png" descr="Text&#10;&#10;Description automatically generated"/>
          <p:cNvPicPr/>
          <p:nvPr/>
        </p:nvPicPr>
        <p:blipFill>
          <a:blip r:embed="rId6"/>
          <a:srcRect/>
          <a:stretch>
            <a:fillRect/>
          </a:stretch>
        </p:blipFill>
        <p:spPr>
          <a:xfrm>
            <a:off x="762000" y="457200"/>
            <a:ext cx="5410201" cy="1752477"/>
          </a:xfrm>
          <a:prstGeom prst="rect">
            <a:avLst/>
          </a:prstGeom>
          <a:ln/>
        </p:spPr>
      </p:pic>
      <p:sp>
        <p:nvSpPr>
          <p:cNvPr id="53" name="TextBox 52">
            <a:extLst>
              <a:ext uri="{FF2B5EF4-FFF2-40B4-BE49-F238E27FC236}">
                <a16:creationId xmlns:a16="http://schemas.microsoft.com/office/drawing/2014/main" id="{9F7A9A76-FA3C-4108-8798-96686C4DE697}"/>
              </a:ext>
            </a:extLst>
          </p:cNvPr>
          <p:cNvSpPr txBox="1"/>
          <p:nvPr/>
        </p:nvSpPr>
        <p:spPr>
          <a:xfrm>
            <a:off x="12647564" y="20405674"/>
            <a:ext cx="4668066" cy="777777"/>
          </a:xfrm>
          <a:prstGeom prst="rect">
            <a:avLst/>
          </a:prstGeom>
          <a:noFill/>
        </p:spPr>
        <p:txBody>
          <a:bodyPr wrap="square">
            <a:spAutoFit/>
          </a:bodyPr>
          <a:lstStyle/>
          <a:p>
            <a:pPr algn="ctr">
              <a:lnSpc>
                <a:spcPct val="115000"/>
              </a:lnSpc>
              <a:spcAft>
                <a:spcPts val="1000"/>
              </a:spcAft>
              <a:tabLst>
                <a:tab pos="857250" algn="l"/>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Fig.1.</a:t>
            </a:r>
            <a:r>
              <a:rPr lang="en-US" sz="2000" dirty="0"/>
              <a:t> Flowchart of the process of text recognition and conversion.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340A1C8A-8D68-48B6-8026-57D1654319C7}"/>
              </a:ext>
            </a:extLst>
          </p:cNvPr>
          <p:cNvSpPr txBox="1"/>
          <p:nvPr/>
        </p:nvSpPr>
        <p:spPr>
          <a:xfrm>
            <a:off x="2580441" y="31435883"/>
            <a:ext cx="28498800" cy="490199"/>
          </a:xfrm>
          <a:prstGeom prst="rect">
            <a:avLst/>
          </a:prstGeom>
          <a:noFill/>
        </p:spPr>
        <p:txBody>
          <a:bodyPr wrap="square">
            <a:spAutoFit/>
          </a:bodyPr>
          <a:lstStyle/>
          <a:p>
            <a:pPr algn="ctr">
              <a:lnSpc>
                <a:spcPct val="115000"/>
              </a:lnSpc>
              <a:spcAft>
                <a:spcPts val="1000"/>
              </a:spcAft>
              <a:tabLst>
                <a:tab pos="85725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Fig.2. </a:t>
            </a:r>
            <a:r>
              <a:rPr lang="en-US" dirty="0"/>
              <a:t>Flow-chart of handwritten text to digitalized text</a:t>
            </a:r>
            <a:endParaRPr lang="en-IN"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TextBox 72">
            <a:extLst>
              <a:ext uri="{FF2B5EF4-FFF2-40B4-BE49-F238E27FC236}">
                <a16:creationId xmlns:a16="http://schemas.microsoft.com/office/drawing/2014/main" id="{163E7FE4-B138-4ED9-AE8E-384D4431EBC6}"/>
              </a:ext>
            </a:extLst>
          </p:cNvPr>
          <p:cNvSpPr txBox="1"/>
          <p:nvPr/>
        </p:nvSpPr>
        <p:spPr>
          <a:xfrm>
            <a:off x="24983260" y="31254794"/>
            <a:ext cx="5360622" cy="830997"/>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Calibri" panose="020F0502020204030204" pitchFamily="34" charset="0"/>
              </a:rPr>
              <a:t>Fig.5</a:t>
            </a:r>
            <a:r>
              <a:rPr lang="en-US" dirty="0">
                <a:solidFill>
                  <a:srgbClr val="000000"/>
                </a:solidFill>
                <a:ea typeface="Calibri" panose="020F0502020204030204" pitchFamily="34" charset="0"/>
              </a:rPr>
              <a:t>.</a:t>
            </a:r>
            <a:r>
              <a:rPr lang="en-US" sz="2400" dirty="0">
                <a:solidFill>
                  <a:srgbClr val="000000"/>
                </a:solidFill>
                <a:effectLst/>
                <a:latin typeface="Times New Roman" panose="02020603050405020304" pitchFamily="18" charset="0"/>
                <a:ea typeface="Calibri" panose="020F0502020204030204" pitchFamily="34" charset="0"/>
              </a:rPr>
              <a:t> Comparison table of different models</a:t>
            </a:r>
            <a:endParaRPr lang="en-IN" dirty="0"/>
          </a:p>
        </p:txBody>
      </p:sp>
      <p:sp>
        <p:nvSpPr>
          <p:cNvPr id="78" name="TextBox 77">
            <a:extLst>
              <a:ext uri="{FF2B5EF4-FFF2-40B4-BE49-F238E27FC236}">
                <a16:creationId xmlns:a16="http://schemas.microsoft.com/office/drawing/2014/main" id="{807E7894-6508-47BB-B97C-40B096809471}"/>
              </a:ext>
            </a:extLst>
          </p:cNvPr>
          <p:cNvSpPr txBox="1"/>
          <p:nvPr/>
        </p:nvSpPr>
        <p:spPr>
          <a:xfrm>
            <a:off x="23164800" y="19050000"/>
            <a:ext cx="7457563" cy="1157496"/>
          </a:xfrm>
          <a:prstGeom prst="rect">
            <a:avLst/>
          </a:prstGeom>
          <a:noFill/>
        </p:spPr>
        <p:txBody>
          <a:bodyPr wrap="square">
            <a:spAutoFit/>
          </a:bodyPr>
          <a:lstStyle/>
          <a:p>
            <a:pPr algn="ctr">
              <a:lnSpc>
                <a:spcPct val="115000"/>
              </a:lnSpc>
              <a:spcAft>
                <a:spcPts val="1000"/>
              </a:spcAft>
              <a:tabLst>
                <a:tab pos="857250" algn="l"/>
              </a:tabLst>
            </a:pPr>
            <a:r>
              <a:rPr lang="en-US" sz="1800" dirty="0">
                <a:latin typeface="Times New Roman" panose="02020603050405020304" pitchFamily="18" charset="0"/>
                <a:cs typeface="Times New Roman" panose="02020603050405020304" pitchFamily="18" charset="0"/>
              </a:rPr>
              <a:t>Figure 4: Image of  Handwritten text converted  into digital format in mobile application  </a:t>
            </a:r>
            <a:endParaRPr lang="en-IN" sz="1800" dirty="0">
              <a:latin typeface="Times New Roman" panose="02020603050405020304" pitchFamily="18" charset="0"/>
              <a:cs typeface="Times New Roman" panose="02020603050405020304" pitchFamily="18" charset="0"/>
            </a:endParaRPr>
          </a:p>
          <a:p>
            <a:pPr algn="ctr">
              <a:lnSpc>
                <a:spcPct val="115000"/>
              </a:lnSpc>
              <a:spcAft>
                <a:spcPts val="1000"/>
              </a:spcAft>
              <a:tabLst>
                <a:tab pos="857250" algn="l"/>
              </a:tabLst>
            </a:pP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6" name="TextBox 85">
            <a:extLst>
              <a:ext uri="{FF2B5EF4-FFF2-40B4-BE49-F238E27FC236}">
                <a16:creationId xmlns:a16="http://schemas.microsoft.com/office/drawing/2014/main" id="{44E44226-9A86-8212-368E-C0823AA91A22}"/>
              </a:ext>
            </a:extLst>
          </p:cNvPr>
          <p:cNvSpPr txBox="1"/>
          <p:nvPr/>
        </p:nvSpPr>
        <p:spPr>
          <a:xfrm>
            <a:off x="24983260" y="13464582"/>
            <a:ext cx="3909443" cy="1157496"/>
          </a:xfrm>
          <a:prstGeom prst="rect">
            <a:avLst/>
          </a:prstGeom>
          <a:noFill/>
        </p:spPr>
        <p:txBody>
          <a:bodyPr wrap="square">
            <a:spAutoFit/>
          </a:bodyPr>
          <a:lstStyle/>
          <a:p>
            <a:pPr algn="ctr">
              <a:lnSpc>
                <a:spcPct val="115000"/>
              </a:lnSpc>
              <a:spcAft>
                <a:spcPts val="1000"/>
              </a:spcAft>
              <a:tabLst>
                <a:tab pos="857250" algn="l"/>
              </a:tabLst>
            </a:pPr>
            <a:r>
              <a:rPr lang="en-US" sz="1800" dirty="0">
                <a:latin typeface="Times New Roman" panose="02020603050405020304" pitchFamily="18" charset="0"/>
                <a:cs typeface="Times New Roman" panose="02020603050405020304" pitchFamily="18" charset="0"/>
              </a:rPr>
              <a:t>Figure 3: GPT-Neo as the Large Language Model (LLM)</a:t>
            </a:r>
            <a:endParaRPr lang="en-IN" sz="1800" dirty="0">
              <a:latin typeface="Times New Roman" panose="02020603050405020304" pitchFamily="18" charset="0"/>
              <a:cs typeface="Times New Roman" panose="02020603050405020304" pitchFamily="18" charset="0"/>
            </a:endParaRPr>
          </a:p>
          <a:p>
            <a:pPr algn="ctr">
              <a:lnSpc>
                <a:spcPct val="115000"/>
              </a:lnSpc>
              <a:spcAft>
                <a:spcPts val="1000"/>
              </a:spcAft>
              <a:tabLst>
                <a:tab pos="857250" algn="l"/>
              </a:tabLst>
            </a:pPr>
            <a:endParaRPr lang="en-IN" sz="18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Box 69">
            <a:extLst>
              <a:ext uri="{FF2B5EF4-FFF2-40B4-BE49-F238E27FC236}">
                <a16:creationId xmlns:a16="http://schemas.microsoft.com/office/drawing/2014/main" id="{2E8B509F-C36E-18BF-0576-2E620F0E0EC9}"/>
              </a:ext>
            </a:extLst>
          </p:cNvPr>
          <p:cNvSpPr txBox="1"/>
          <p:nvPr/>
        </p:nvSpPr>
        <p:spPr>
          <a:xfrm>
            <a:off x="3401702" y="5082082"/>
            <a:ext cx="38157996" cy="769441"/>
          </a:xfrm>
          <a:prstGeom prst="rect">
            <a:avLst/>
          </a:prstGeom>
          <a:noFill/>
        </p:spPr>
        <p:txBody>
          <a:bodyPr wrap="square">
            <a:spAutoFit/>
          </a:bodyPr>
          <a:lstStyle/>
          <a:p>
            <a:r>
              <a:rPr lang="en-US" sz="4400" dirty="0">
                <a:solidFill>
                  <a:srgbClr val="1482A5"/>
                </a:solidFill>
                <a:latin typeface="Montserrat Light" panose="00000400000000000000" pitchFamily="50" charset="0"/>
                <a:hlinkClick r:id="rId7"/>
              </a:rPr>
              <a:t>2104237@.reva.edu.in</a:t>
            </a:r>
            <a:r>
              <a:rPr lang="en-US" sz="4400" dirty="0">
                <a:solidFill>
                  <a:srgbClr val="1482A5"/>
                </a:solidFill>
                <a:latin typeface="Montserrat Light" panose="00000400000000000000" pitchFamily="50" charset="0"/>
              </a:rPr>
              <a:t> 	                        </a:t>
            </a:r>
            <a:r>
              <a:rPr lang="en-US" sz="4400" dirty="0">
                <a:solidFill>
                  <a:srgbClr val="1482A5"/>
                </a:solidFill>
                <a:latin typeface="Montserrat Light" panose="00000400000000000000" pitchFamily="50" charset="0"/>
                <a:hlinkClick r:id="rId8"/>
              </a:rPr>
              <a:t> 2108977@reva.edu.in</a:t>
            </a:r>
            <a:r>
              <a:rPr lang="en-US" sz="4400" dirty="0">
                <a:solidFill>
                  <a:srgbClr val="1482A5"/>
                </a:solidFill>
                <a:latin typeface="Montserrat Light" panose="00000400000000000000" pitchFamily="50" charset="0"/>
              </a:rPr>
              <a:t>                                   </a:t>
            </a:r>
            <a:r>
              <a:rPr lang="en-US" sz="4400" dirty="0">
                <a:solidFill>
                  <a:srgbClr val="1482A5"/>
                </a:solidFill>
                <a:latin typeface="Montserrat Light" panose="00000400000000000000" pitchFamily="50" charset="0"/>
                <a:hlinkClick r:id="rId9"/>
              </a:rPr>
              <a:t>2108753@reva.edu.in</a:t>
            </a:r>
            <a:r>
              <a:rPr lang="en-US" sz="4400" dirty="0">
                <a:solidFill>
                  <a:srgbClr val="1482A5"/>
                </a:solidFill>
                <a:latin typeface="Montserrat Light" panose="00000400000000000000" pitchFamily="50" charset="0"/>
              </a:rPr>
              <a:t>                                </a:t>
            </a:r>
            <a:r>
              <a:rPr lang="en-US" sz="4400" dirty="0">
                <a:solidFill>
                  <a:srgbClr val="1482A5"/>
                </a:solidFill>
                <a:latin typeface="Montserrat Light" panose="00000400000000000000" pitchFamily="50" charset="0"/>
                <a:hlinkClick r:id="rId9"/>
              </a:rPr>
              <a:t>2108684@reva.edu.in</a:t>
            </a:r>
            <a:r>
              <a:rPr lang="en-US" sz="4400" dirty="0">
                <a:solidFill>
                  <a:srgbClr val="1482A5"/>
                </a:solidFill>
                <a:latin typeface="Montserrat Light" panose="00000400000000000000" pitchFamily="50" charset="0"/>
              </a:rPr>
              <a:t>                                 </a:t>
            </a:r>
            <a:endParaRPr lang="en-IN" sz="4400" dirty="0"/>
          </a:p>
        </p:txBody>
      </p:sp>
      <p:pic>
        <p:nvPicPr>
          <p:cNvPr id="3" name="Picture 2" descr="A graph of different colored bars&#10;&#10;AI-generated content may be incorrect.">
            <a:extLst>
              <a:ext uri="{FF2B5EF4-FFF2-40B4-BE49-F238E27FC236}">
                <a16:creationId xmlns:a16="http://schemas.microsoft.com/office/drawing/2014/main" id="{8B93121A-63E4-8A62-76DF-243C9866A3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97334" y="20814116"/>
            <a:ext cx="9630812" cy="9392961"/>
          </a:xfrm>
          <a:prstGeom prst="rect">
            <a:avLst/>
          </a:prstGeom>
        </p:spPr>
      </p:pic>
      <p:pic>
        <p:nvPicPr>
          <p:cNvPr id="5" name="Content Placeholder 6">
            <a:extLst>
              <a:ext uri="{FF2B5EF4-FFF2-40B4-BE49-F238E27FC236}">
                <a16:creationId xmlns:a16="http://schemas.microsoft.com/office/drawing/2014/main" id="{5A765DEE-8A7C-DF35-9A4F-2A844A56BC65}"/>
              </a:ext>
            </a:extLst>
          </p:cNvPr>
          <p:cNvPicPr>
            <a:picLocks noChangeAspect="1"/>
          </p:cNvPicPr>
          <p:nvPr/>
        </p:nvPicPr>
        <p:blipFill>
          <a:blip r:embed="rId11"/>
          <a:stretch>
            <a:fillRect/>
          </a:stretch>
        </p:blipFill>
        <p:spPr>
          <a:xfrm>
            <a:off x="23966452" y="9033652"/>
            <a:ext cx="7580347" cy="4076910"/>
          </a:xfrm>
          <a:prstGeom prst="rect">
            <a:avLst/>
          </a:prstGeom>
        </p:spPr>
      </p:pic>
      <p:pic>
        <p:nvPicPr>
          <p:cNvPr id="6" name="Picture 5">
            <a:extLst>
              <a:ext uri="{FF2B5EF4-FFF2-40B4-BE49-F238E27FC236}">
                <a16:creationId xmlns:a16="http://schemas.microsoft.com/office/drawing/2014/main" id="{B1A4A65D-88A6-414C-EF27-E035DA9C755A}"/>
              </a:ext>
            </a:extLst>
          </p:cNvPr>
          <p:cNvPicPr>
            <a:picLocks noChangeAspect="1"/>
          </p:cNvPicPr>
          <p:nvPr/>
        </p:nvPicPr>
        <p:blipFill>
          <a:blip r:embed="rId12"/>
          <a:stretch>
            <a:fillRect/>
          </a:stretch>
        </p:blipFill>
        <p:spPr>
          <a:xfrm>
            <a:off x="23670013" y="14488430"/>
            <a:ext cx="2626494" cy="4076910"/>
          </a:xfrm>
          <a:prstGeom prst="rect">
            <a:avLst/>
          </a:prstGeom>
        </p:spPr>
      </p:pic>
      <p:pic>
        <p:nvPicPr>
          <p:cNvPr id="7" name="Picture 6">
            <a:extLst>
              <a:ext uri="{FF2B5EF4-FFF2-40B4-BE49-F238E27FC236}">
                <a16:creationId xmlns:a16="http://schemas.microsoft.com/office/drawing/2014/main" id="{9536C222-9487-F6D6-71BB-1F01C3B6707F}"/>
              </a:ext>
            </a:extLst>
          </p:cNvPr>
          <p:cNvPicPr>
            <a:picLocks noChangeAspect="1"/>
          </p:cNvPicPr>
          <p:nvPr/>
        </p:nvPicPr>
        <p:blipFill>
          <a:blip r:embed="rId13"/>
          <a:stretch>
            <a:fillRect/>
          </a:stretch>
        </p:blipFill>
        <p:spPr>
          <a:xfrm>
            <a:off x="28364696" y="14522454"/>
            <a:ext cx="2626493" cy="4076910"/>
          </a:xfrm>
          <a:prstGeom prst="rect">
            <a:avLst/>
          </a:prstGeom>
        </p:spPr>
      </p:pic>
      <p:pic>
        <p:nvPicPr>
          <p:cNvPr id="14" name="Picture 13">
            <a:extLst>
              <a:ext uri="{FF2B5EF4-FFF2-40B4-BE49-F238E27FC236}">
                <a16:creationId xmlns:a16="http://schemas.microsoft.com/office/drawing/2014/main" id="{96702680-B96F-5DA3-F81D-5F582AD3DEC1}"/>
              </a:ext>
            </a:extLst>
          </p:cNvPr>
          <p:cNvPicPr>
            <a:picLocks noChangeAspect="1"/>
          </p:cNvPicPr>
          <p:nvPr/>
        </p:nvPicPr>
        <p:blipFill>
          <a:blip r:embed="rId14"/>
          <a:stretch>
            <a:fillRect/>
          </a:stretch>
        </p:blipFill>
        <p:spPr>
          <a:xfrm>
            <a:off x="11880929" y="22512190"/>
            <a:ext cx="10242681" cy="8872586"/>
          </a:xfrm>
          <a:prstGeom prst="rect">
            <a:avLst/>
          </a:prstGeom>
        </p:spPr>
      </p:pic>
      <p:pic>
        <p:nvPicPr>
          <p:cNvPr id="29" name="Picture 28">
            <a:extLst>
              <a:ext uri="{FF2B5EF4-FFF2-40B4-BE49-F238E27FC236}">
                <a16:creationId xmlns:a16="http://schemas.microsoft.com/office/drawing/2014/main" id="{629E3380-7D3B-D659-66DD-EEC6871FC260}"/>
              </a:ext>
            </a:extLst>
          </p:cNvPr>
          <p:cNvPicPr>
            <a:picLocks noChangeAspect="1"/>
          </p:cNvPicPr>
          <p:nvPr/>
        </p:nvPicPr>
        <p:blipFill>
          <a:blip r:embed="rId15"/>
          <a:stretch>
            <a:fillRect/>
          </a:stretch>
        </p:blipFill>
        <p:spPr>
          <a:xfrm>
            <a:off x="12604615" y="17265546"/>
            <a:ext cx="8321015" cy="2762096"/>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4599</TotalTime>
  <Words>1555</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 New Roman</vt:lpstr>
      <vt:lpstr>Calibri</vt:lpstr>
      <vt:lpstr>Montserrat Light</vt:lpstr>
      <vt:lpstr>Libre Baskerville</vt:lpstr>
      <vt:lpstr>Arial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Aishwarya Menon</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Anish kumar</cp:lastModifiedBy>
  <cp:revision>384</cp:revision>
  <cp:lastPrinted>2006-11-15T16:04:57Z</cp:lastPrinted>
  <dcterms:modified xsi:type="dcterms:W3CDTF">2025-04-22T19:15:14Z</dcterms:modified>
  <cp:category>templates for scientific poster</cp:category>
</cp:coreProperties>
</file>