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omic Sans MS" panose="030F0702030302020204" pitchFamily="66" charset="0"/>
      <p:regular r:id="rId13"/>
      <p:bold r:id="rId14"/>
      <p:italic r:id="rId15"/>
      <p:boldItalic r:id="rId16"/>
    </p:embeddedFont>
    <p:embeddedFont>
      <p:font typeface="Roboto Medium"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02D01A-7600-4D7A-9708-34A5D70883C0}" v="1" dt="2024-05-05T18:13:38.770"/>
  </p1510:revLst>
</p1510:revInfo>
</file>

<file path=ppt/tableStyles.xml><?xml version="1.0" encoding="utf-8"?>
<a:tblStyleLst xmlns:a="http://schemas.openxmlformats.org/drawingml/2006/main" def="{004C774D-7894-434E-85BB-04348FCDD824}">
  <a:tblStyle styleId="{004C774D-7894-434E-85BB-04348FCDD82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sh kumar" userId="313632b74619e78a" providerId="LiveId" clId="{0D02D01A-7600-4D7A-9708-34A5D70883C0}"/>
    <pc:docChg chg="undo custSel modSld">
      <pc:chgData name="Anish kumar" userId="313632b74619e78a" providerId="LiveId" clId="{0D02D01A-7600-4D7A-9708-34A5D70883C0}" dt="2024-05-05T18:14:13.624" v="105" actId="14100"/>
      <pc:docMkLst>
        <pc:docMk/>
      </pc:docMkLst>
      <pc:sldChg chg="delSp modSp mod">
        <pc:chgData name="Anish kumar" userId="313632b74619e78a" providerId="LiveId" clId="{0D02D01A-7600-4D7A-9708-34A5D70883C0}" dt="2024-05-05T18:10:16.961" v="66" actId="20577"/>
        <pc:sldMkLst>
          <pc:docMk/>
          <pc:sldMk cId="0" sldId="256"/>
        </pc:sldMkLst>
        <pc:spChg chg="mod">
          <ac:chgData name="Anish kumar" userId="313632b74619e78a" providerId="LiveId" clId="{0D02D01A-7600-4D7A-9708-34A5D70883C0}" dt="2024-05-05T18:10:16.961" v="66" actId="20577"/>
          <ac:spMkLst>
            <pc:docMk/>
            <pc:sldMk cId="0" sldId="256"/>
            <ac:spMk id="99" creationId="{00000000-0000-0000-0000-000000000000}"/>
          </ac:spMkLst>
        </pc:spChg>
        <pc:spChg chg="del">
          <ac:chgData name="Anish kumar" userId="313632b74619e78a" providerId="LiveId" clId="{0D02D01A-7600-4D7A-9708-34A5D70883C0}" dt="2024-05-05T18:09:11.862" v="57" actId="478"/>
          <ac:spMkLst>
            <pc:docMk/>
            <pc:sldMk cId="0" sldId="256"/>
            <ac:spMk id="101" creationId="{00000000-0000-0000-0000-000000000000}"/>
          </ac:spMkLst>
        </pc:spChg>
        <pc:spChg chg="del mod">
          <ac:chgData name="Anish kumar" userId="313632b74619e78a" providerId="LiveId" clId="{0D02D01A-7600-4D7A-9708-34A5D70883C0}" dt="2024-05-05T18:01:43.474" v="8"/>
          <ac:spMkLst>
            <pc:docMk/>
            <pc:sldMk cId="0" sldId="256"/>
            <ac:spMk id="102" creationId="{00000000-0000-0000-0000-000000000000}"/>
          </ac:spMkLst>
        </pc:spChg>
        <pc:spChg chg="del mod">
          <ac:chgData name="Anish kumar" userId="313632b74619e78a" providerId="LiveId" clId="{0D02D01A-7600-4D7A-9708-34A5D70883C0}" dt="2024-05-05T18:01:43.474" v="10"/>
          <ac:spMkLst>
            <pc:docMk/>
            <pc:sldMk cId="0" sldId="256"/>
            <ac:spMk id="103" creationId="{00000000-0000-0000-0000-000000000000}"/>
          </ac:spMkLst>
        </pc:spChg>
        <pc:spChg chg="del mod">
          <ac:chgData name="Anish kumar" userId="313632b74619e78a" providerId="LiveId" clId="{0D02D01A-7600-4D7A-9708-34A5D70883C0}" dt="2024-05-05T18:01:43.474" v="6"/>
          <ac:spMkLst>
            <pc:docMk/>
            <pc:sldMk cId="0" sldId="256"/>
            <ac:spMk id="104" creationId="{00000000-0000-0000-0000-000000000000}"/>
          </ac:spMkLst>
        </pc:spChg>
        <pc:spChg chg="mod">
          <ac:chgData name="Anish kumar" userId="313632b74619e78a" providerId="LiveId" clId="{0D02D01A-7600-4D7A-9708-34A5D70883C0}" dt="2024-05-05T18:09:56.150" v="62" actId="113"/>
          <ac:spMkLst>
            <pc:docMk/>
            <pc:sldMk cId="0" sldId="256"/>
            <ac:spMk id="105" creationId="{00000000-0000-0000-0000-000000000000}"/>
          </ac:spMkLst>
        </pc:spChg>
      </pc:sldChg>
      <pc:sldChg chg="modSp mod">
        <pc:chgData name="Anish kumar" userId="313632b74619e78a" providerId="LiveId" clId="{0D02D01A-7600-4D7A-9708-34A5D70883C0}" dt="2024-05-05T18:11:05.747" v="73" actId="27636"/>
        <pc:sldMkLst>
          <pc:docMk/>
          <pc:sldMk cId="0" sldId="257"/>
        </pc:sldMkLst>
        <pc:spChg chg="mod">
          <ac:chgData name="Anish kumar" userId="313632b74619e78a" providerId="LiveId" clId="{0D02D01A-7600-4D7A-9708-34A5D70883C0}" dt="2024-05-05T18:10:55.956" v="70" actId="113"/>
          <ac:spMkLst>
            <pc:docMk/>
            <pc:sldMk cId="0" sldId="257"/>
            <ac:spMk id="110" creationId="{00000000-0000-0000-0000-000000000000}"/>
          </ac:spMkLst>
        </pc:spChg>
        <pc:spChg chg="mod">
          <ac:chgData name="Anish kumar" userId="313632b74619e78a" providerId="LiveId" clId="{0D02D01A-7600-4D7A-9708-34A5D70883C0}" dt="2024-05-05T18:11:05.747" v="73" actId="27636"/>
          <ac:spMkLst>
            <pc:docMk/>
            <pc:sldMk cId="0" sldId="257"/>
            <ac:spMk id="111" creationId="{00000000-0000-0000-0000-000000000000}"/>
          </ac:spMkLst>
        </pc:spChg>
        <pc:spChg chg="mod">
          <ac:chgData name="Anish kumar" userId="313632b74619e78a" providerId="LiveId" clId="{0D02D01A-7600-4D7A-9708-34A5D70883C0}" dt="2024-05-05T18:10:58.952" v="71" actId="113"/>
          <ac:spMkLst>
            <pc:docMk/>
            <pc:sldMk cId="0" sldId="257"/>
            <ac:spMk id="112" creationId="{00000000-0000-0000-0000-000000000000}"/>
          </ac:spMkLst>
        </pc:spChg>
        <pc:spChg chg="mod">
          <ac:chgData name="Anish kumar" userId="313632b74619e78a" providerId="LiveId" clId="{0D02D01A-7600-4D7A-9708-34A5D70883C0}" dt="2024-05-05T18:10:42.583" v="68" actId="2711"/>
          <ac:spMkLst>
            <pc:docMk/>
            <pc:sldMk cId="0" sldId="257"/>
            <ac:spMk id="113" creationId="{00000000-0000-0000-0000-000000000000}"/>
          </ac:spMkLst>
        </pc:spChg>
      </pc:sldChg>
      <pc:sldChg chg="modSp mod">
        <pc:chgData name="Anish kumar" userId="313632b74619e78a" providerId="LiveId" clId="{0D02D01A-7600-4D7A-9708-34A5D70883C0}" dt="2024-05-05T18:11:24.392" v="76" actId="2711"/>
        <pc:sldMkLst>
          <pc:docMk/>
          <pc:sldMk cId="0" sldId="258"/>
        </pc:sldMkLst>
        <pc:spChg chg="mod">
          <ac:chgData name="Anish kumar" userId="313632b74619e78a" providerId="LiveId" clId="{0D02D01A-7600-4D7A-9708-34A5D70883C0}" dt="2024-05-05T18:11:18.213" v="75" actId="14100"/>
          <ac:spMkLst>
            <pc:docMk/>
            <pc:sldMk cId="0" sldId="258"/>
            <ac:spMk id="119" creationId="{00000000-0000-0000-0000-000000000000}"/>
          </ac:spMkLst>
        </pc:spChg>
        <pc:spChg chg="mod">
          <ac:chgData name="Anish kumar" userId="313632b74619e78a" providerId="LiveId" clId="{0D02D01A-7600-4D7A-9708-34A5D70883C0}" dt="2024-05-05T18:11:24.392" v="76" actId="2711"/>
          <ac:spMkLst>
            <pc:docMk/>
            <pc:sldMk cId="0" sldId="258"/>
            <ac:spMk id="121" creationId="{00000000-0000-0000-0000-000000000000}"/>
          </ac:spMkLst>
        </pc:spChg>
      </pc:sldChg>
      <pc:sldChg chg="modSp mod">
        <pc:chgData name="Anish kumar" userId="313632b74619e78a" providerId="LiveId" clId="{0D02D01A-7600-4D7A-9708-34A5D70883C0}" dt="2024-05-05T18:12:10.175" v="85" actId="14100"/>
        <pc:sldMkLst>
          <pc:docMk/>
          <pc:sldMk cId="0" sldId="259"/>
        </pc:sldMkLst>
        <pc:spChg chg="mod">
          <ac:chgData name="Anish kumar" userId="313632b74619e78a" providerId="LiveId" clId="{0D02D01A-7600-4D7A-9708-34A5D70883C0}" dt="2024-05-05T18:11:44.566" v="81" actId="14100"/>
          <ac:spMkLst>
            <pc:docMk/>
            <pc:sldMk cId="0" sldId="259"/>
            <ac:spMk id="127" creationId="{00000000-0000-0000-0000-000000000000}"/>
          </ac:spMkLst>
        </pc:spChg>
        <pc:graphicFrameChg chg="mod modGraphic">
          <ac:chgData name="Anish kumar" userId="313632b74619e78a" providerId="LiveId" clId="{0D02D01A-7600-4D7A-9708-34A5D70883C0}" dt="2024-05-05T18:12:10.175" v="85" actId="14100"/>
          <ac:graphicFrameMkLst>
            <pc:docMk/>
            <pc:sldMk cId="0" sldId="259"/>
            <ac:graphicFrameMk id="129" creationId="{00000000-0000-0000-0000-000000000000}"/>
          </ac:graphicFrameMkLst>
        </pc:graphicFrameChg>
      </pc:sldChg>
      <pc:sldChg chg="modSp mod">
        <pc:chgData name="Anish kumar" userId="313632b74619e78a" providerId="LiveId" clId="{0D02D01A-7600-4D7A-9708-34A5D70883C0}" dt="2024-05-05T18:12:24.169" v="87" actId="2711"/>
        <pc:sldMkLst>
          <pc:docMk/>
          <pc:sldMk cId="0" sldId="260"/>
        </pc:sldMkLst>
        <pc:spChg chg="mod">
          <ac:chgData name="Anish kumar" userId="313632b74619e78a" providerId="LiveId" clId="{0D02D01A-7600-4D7A-9708-34A5D70883C0}" dt="2024-05-05T18:12:18.326" v="86" actId="2711"/>
          <ac:spMkLst>
            <pc:docMk/>
            <pc:sldMk cId="0" sldId="260"/>
            <ac:spMk id="136" creationId="{00000000-0000-0000-0000-000000000000}"/>
          </ac:spMkLst>
        </pc:spChg>
        <pc:spChg chg="mod">
          <ac:chgData name="Anish kumar" userId="313632b74619e78a" providerId="LiveId" clId="{0D02D01A-7600-4D7A-9708-34A5D70883C0}" dt="2024-05-05T18:12:24.169" v="87" actId="2711"/>
          <ac:spMkLst>
            <pc:docMk/>
            <pc:sldMk cId="0" sldId="260"/>
            <ac:spMk id="143" creationId="{00000000-0000-0000-0000-000000000000}"/>
          </ac:spMkLst>
        </pc:spChg>
      </pc:sldChg>
      <pc:sldChg chg="modSp mod">
        <pc:chgData name="Anish kumar" userId="313632b74619e78a" providerId="LiveId" clId="{0D02D01A-7600-4D7A-9708-34A5D70883C0}" dt="2024-05-05T18:12:56.649" v="91" actId="2711"/>
        <pc:sldMkLst>
          <pc:docMk/>
          <pc:sldMk cId="0" sldId="261"/>
        </pc:sldMkLst>
        <pc:spChg chg="mod">
          <ac:chgData name="Anish kumar" userId="313632b74619e78a" providerId="LiveId" clId="{0D02D01A-7600-4D7A-9708-34A5D70883C0}" dt="2024-05-05T18:12:45.216" v="89" actId="113"/>
          <ac:spMkLst>
            <pc:docMk/>
            <pc:sldMk cId="0" sldId="261"/>
            <ac:spMk id="148" creationId="{00000000-0000-0000-0000-000000000000}"/>
          </ac:spMkLst>
        </pc:spChg>
        <pc:spChg chg="mod">
          <ac:chgData name="Anish kumar" userId="313632b74619e78a" providerId="LiveId" clId="{0D02D01A-7600-4D7A-9708-34A5D70883C0}" dt="2024-05-05T18:12:51.143" v="90" actId="2711"/>
          <ac:spMkLst>
            <pc:docMk/>
            <pc:sldMk cId="0" sldId="261"/>
            <ac:spMk id="149" creationId="{00000000-0000-0000-0000-000000000000}"/>
          </ac:spMkLst>
        </pc:spChg>
        <pc:spChg chg="mod">
          <ac:chgData name="Anish kumar" userId="313632b74619e78a" providerId="LiveId" clId="{0D02D01A-7600-4D7A-9708-34A5D70883C0}" dt="2024-05-05T18:12:56.649" v="91" actId="2711"/>
          <ac:spMkLst>
            <pc:docMk/>
            <pc:sldMk cId="0" sldId="261"/>
            <ac:spMk id="150" creationId="{00000000-0000-0000-0000-000000000000}"/>
          </ac:spMkLst>
        </pc:spChg>
      </pc:sldChg>
      <pc:sldChg chg="modSp mod">
        <pc:chgData name="Anish kumar" userId="313632b74619e78a" providerId="LiveId" clId="{0D02D01A-7600-4D7A-9708-34A5D70883C0}" dt="2024-05-05T18:14:13.624" v="105" actId="14100"/>
        <pc:sldMkLst>
          <pc:docMk/>
          <pc:sldMk cId="0" sldId="262"/>
        </pc:sldMkLst>
        <pc:spChg chg="mod">
          <ac:chgData name="Anish kumar" userId="313632b74619e78a" providerId="LiveId" clId="{0D02D01A-7600-4D7A-9708-34A5D70883C0}" dt="2024-05-05T18:14:13.624" v="105" actId="14100"/>
          <ac:spMkLst>
            <pc:docMk/>
            <pc:sldMk cId="0" sldId="262"/>
            <ac:spMk id="161" creationId="{00000000-0000-0000-0000-000000000000}"/>
          </ac:spMkLst>
        </pc:spChg>
      </pc:sldChg>
      <pc:sldChg chg="modSp mod">
        <pc:chgData name="Anish kumar" userId="313632b74619e78a" providerId="LiveId" clId="{0D02D01A-7600-4D7A-9708-34A5D70883C0}" dt="2024-05-05T18:13:32.300" v="98" actId="14100"/>
        <pc:sldMkLst>
          <pc:docMk/>
          <pc:sldMk cId="0" sldId="263"/>
        </pc:sldMkLst>
        <pc:spChg chg="mod">
          <ac:chgData name="Anish kumar" userId="313632b74619e78a" providerId="LiveId" clId="{0D02D01A-7600-4D7A-9708-34A5D70883C0}" dt="2024-05-05T18:13:32.300" v="98" actId="14100"/>
          <ac:spMkLst>
            <pc:docMk/>
            <pc:sldMk cId="0" sldId="263"/>
            <ac:spMk id="169" creationId="{00000000-0000-0000-0000-000000000000}"/>
          </ac:spMkLst>
        </pc:spChg>
        <pc:spChg chg="mod">
          <ac:chgData name="Anish kumar" userId="313632b74619e78a" providerId="LiveId" clId="{0D02D01A-7600-4D7A-9708-34A5D70883C0}" dt="2024-05-05T18:13:06.839" v="93" actId="27636"/>
          <ac:spMkLst>
            <pc:docMk/>
            <pc:sldMk cId="0" sldId="263"/>
            <ac:spMk id="171" creationId="{00000000-0000-0000-0000-000000000000}"/>
          </ac:spMkLst>
        </pc:spChg>
      </pc:sldChg>
      <pc:sldChg chg="modSp mod">
        <pc:chgData name="Anish kumar" userId="313632b74619e78a" providerId="LiveId" clId="{0D02D01A-7600-4D7A-9708-34A5D70883C0}" dt="2024-05-05T18:13:59.325" v="103" actId="2711"/>
        <pc:sldMkLst>
          <pc:docMk/>
          <pc:sldMk cId="0" sldId="264"/>
        </pc:sldMkLst>
        <pc:spChg chg="mod">
          <ac:chgData name="Anish kumar" userId="313632b74619e78a" providerId="LiveId" clId="{0D02D01A-7600-4D7A-9708-34A5D70883C0}" dt="2024-05-05T18:13:52.140" v="102" actId="14100"/>
          <ac:spMkLst>
            <pc:docMk/>
            <pc:sldMk cId="0" sldId="264"/>
            <ac:spMk id="178" creationId="{00000000-0000-0000-0000-000000000000}"/>
          </ac:spMkLst>
        </pc:spChg>
        <pc:spChg chg="mod">
          <ac:chgData name="Anish kumar" userId="313632b74619e78a" providerId="LiveId" clId="{0D02D01A-7600-4D7A-9708-34A5D70883C0}" dt="2024-05-05T18:13:59.325" v="103" actId="2711"/>
          <ac:spMkLst>
            <pc:docMk/>
            <pc:sldMk cId="0" sldId="264"/>
            <ac:spMk id="180" creationId="{00000000-0000-0000-0000-000000000000}"/>
          </ac:spMkLst>
        </pc:spChg>
      </pc:sldChg>
      <pc:sldChg chg="modSp modNotes">
        <pc:chgData name="Anish kumar" userId="313632b74619e78a" providerId="LiveId" clId="{0D02D01A-7600-4D7A-9708-34A5D70883C0}" dt="2024-05-05T18:13:38.770" v="99" actId="2711"/>
        <pc:sldMkLst>
          <pc:docMk/>
          <pc:sldMk cId="0" sldId="265"/>
        </pc:sldMkLst>
        <pc:spChg chg="mod">
          <ac:chgData name="Anish kumar" userId="313632b74619e78a" providerId="LiveId" clId="{0D02D01A-7600-4D7A-9708-34A5D70883C0}" dt="2024-05-05T18:13:38.770" v="99" actId="2711"/>
          <ac:spMkLst>
            <pc:docMk/>
            <pc:sldMk cId="0" sldId="265"/>
            <ac:spMk id="18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vider White">
  <p:cSld name="Divider White">
    <p:bg>
      <p:bgPr>
        <a:solidFill>
          <a:schemeClr val="lt1"/>
        </a:solidFill>
        <a:effectLst/>
      </p:bgPr>
    </p:bg>
    <p:spTree>
      <p:nvGrpSpPr>
        <p:cNvPr id="1" name="Shape 11"/>
        <p:cNvGrpSpPr/>
        <p:nvPr/>
      </p:nvGrpSpPr>
      <p:grpSpPr>
        <a:xfrm>
          <a:off x="0" y="0"/>
          <a:ext cx="0" cy="0"/>
          <a:chOff x="0" y="0"/>
          <a:chExt cx="0" cy="0"/>
        </a:xfrm>
      </p:grpSpPr>
      <p:pic>
        <p:nvPicPr>
          <p:cNvPr id="12" name="Google Shape;12;p2" descr="C:\Users\Admin\Downloads\ilovepdf_pages-to-jpg (3)\RU_PPT Template-White Blank (1)_page-0002.jpg"/>
          <p:cNvPicPr preferRelativeResize="0"/>
          <p:nvPr/>
        </p:nvPicPr>
        <p:blipFill rotWithShape="1">
          <a:blip r:embed="rId2">
            <a:alphaModFix/>
          </a:blip>
          <a:srcRect/>
          <a:stretch/>
        </p:blipFill>
        <p:spPr>
          <a:xfrm>
            <a:off x="-1" y="0"/>
            <a:ext cx="12193191" cy="6858000"/>
          </a:xfrm>
          <a:prstGeom prst="rect">
            <a:avLst/>
          </a:prstGeom>
          <a:noFill/>
          <a:ln>
            <a:noFill/>
          </a:ln>
        </p:spPr>
      </p:pic>
      <p:sp>
        <p:nvSpPr>
          <p:cNvPr id="13" name="Google Shape;13;p2"/>
          <p:cNvSpPr txBox="1">
            <a:spLocks noGrp="1"/>
          </p:cNvSpPr>
          <p:nvPr>
            <p:ph type="title"/>
          </p:nvPr>
        </p:nvSpPr>
        <p:spPr>
          <a:xfrm>
            <a:off x="2514600" y="2363699"/>
            <a:ext cx="92202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6600"/>
              </a:buClr>
              <a:buSzPts val="7800"/>
              <a:buFont typeface="Roboto Medium"/>
              <a:buNone/>
              <a:defRPr sz="7800" b="0" i="0">
                <a:solidFill>
                  <a:srgbClr val="FF6600"/>
                </a:solidFill>
                <a:latin typeface="Roboto Medium"/>
                <a:ea typeface="Roboto Medium"/>
                <a:cs typeface="Roboto Medium"/>
                <a:sym typeface="Roboto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body" idx="1"/>
          </p:nvPr>
        </p:nvSpPr>
        <p:spPr>
          <a:xfrm>
            <a:off x="2518979" y="3796320"/>
            <a:ext cx="5923490" cy="407987"/>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rgbClr val="A5A5A5"/>
              </a:buClr>
              <a:buSzPts val="2500"/>
              <a:buFont typeface="Arial"/>
              <a:buNone/>
              <a:defRPr sz="2500">
                <a:solidFill>
                  <a:srgbClr val="A5A5A5"/>
                </a:solidFill>
                <a:latin typeface="Roboto Medium"/>
                <a:ea typeface="Roboto Medium"/>
                <a:cs typeface="Roboto Medium"/>
                <a:sym typeface="Roboto Medium"/>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5" name="Google Shape;15;p2" descr="C:\Users\Admin\Downloads\1-05.png"/>
          <p:cNvPicPr preferRelativeResize="0"/>
          <p:nvPr/>
        </p:nvPicPr>
        <p:blipFill rotWithShape="1">
          <a:blip r:embed="rId3">
            <a:alphaModFix/>
          </a:blip>
          <a:srcRect r="73063"/>
          <a:stretch/>
        </p:blipFill>
        <p:spPr>
          <a:xfrm>
            <a:off x="-54605" y="-381001"/>
            <a:ext cx="955557" cy="171118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2" name="Google Shape;72;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3"/>
          <p:cNvSpPr>
            <a:spLocks noGrp="1"/>
          </p:cNvSpPr>
          <p:nvPr>
            <p:ph type="pic" idx="2"/>
          </p:nvPr>
        </p:nvSpPr>
        <p:spPr>
          <a:xfrm>
            <a:off x="5183188" y="987425"/>
            <a:ext cx="6172200" cy="4873625"/>
          </a:xfrm>
          <a:prstGeom prst="rect">
            <a:avLst/>
          </a:prstGeom>
          <a:noFill/>
          <a:ln>
            <a:noFill/>
          </a:ln>
        </p:spPr>
      </p:sp>
      <p:sp>
        <p:nvSpPr>
          <p:cNvPr id="79" name="Google Shape;79;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0" name="Google Shape;8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White">
  <p:cSld name="Agenda White">
    <p:bg>
      <p:bgPr>
        <a:solidFill>
          <a:schemeClr val="lt1"/>
        </a:solidFill>
        <a:effectLst/>
      </p:bgPr>
    </p:bg>
    <p:spTree>
      <p:nvGrpSpPr>
        <p:cNvPr id="1" name="Shape 16"/>
        <p:cNvGrpSpPr/>
        <p:nvPr/>
      </p:nvGrpSpPr>
      <p:grpSpPr>
        <a:xfrm>
          <a:off x="0" y="0"/>
          <a:ext cx="0" cy="0"/>
          <a:chOff x="0" y="0"/>
          <a:chExt cx="0" cy="0"/>
        </a:xfrm>
      </p:grpSpPr>
      <p:pic>
        <p:nvPicPr>
          <p:cNvPr id="17" name="Google Shape;17;p3" descr="C:\Users\Admin\Downloads\ilovepdf_pages-to-jpg (3)\RU_PPT Template-White Blank (1)_page-0003.jpg"/>
          <p:cNvPicPr preferRelativeResize="0"/>
          <p:nvPr/>
        </p:nvPicPr>
        <p:blipFill rotWithShape="1">
          <a:blip r:embed="rId2">
            <a:alphaModFix/>
          </a:blip>
          <a:srcRect/>
          <a:stretch/>
        </p:blipFill>
        <p:spPr>
          <a:xfrm>
            <a:off x="0" y="0"/>
            <a:ext cx="12192000" cy="6857330"/>
          </a:xfrm>
          <a:prstGeom prst="rect">
            <a:avLst/>
          </a:prstGeom>
          <a:noFill/>
          <a:ln>
            <a:noFill/>
          </a:ln>
        </p:spPr>
      </p:pic>
      <p:sp>
        <p:nvSpPr>
          <p:cNvPr id="18" name="Google Shape;18;p3"/>
          <p:cNvSpPr txBox="1">
            <a:spLocks noGrp="1"/>
          </p:cNvSpPr>
          <p:nvPr>
            <p:ph type="sldNum" idx="12"/>
          </p:nvPr>
        </p:nvSpPr>
        <p:spPr>
          <a:xfrm>
            <a:off x="11367146" y="6096000"/>
            <a:ext cx="596254"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800" b="0" i="0">
                <a:solidFill>
                  <a:schemeClr val="dk1"/>
                </a:solidFill>
                <a:latin typeface="Roboto Medium"/>
                <a:ea typeface="Roboto Medium"/>
                <a:cs typeface="Roboto Medium"/>
                <a:sym typeface="Roboto Medium"/>
              </a:defRPr>
            </a:lvl1pPr>
            <a:lvl2pPr marL="0" lvl="1" indent="0" algn="ctr">
              <a:spcBef>
                <a:spcPts val="0"/>
              </a:spcBef>
              <a:buNone/>
              <a:defRPr sz="1800" b="0" i="0">
                <a:solidFill>
                  <a:schemeClr val="dk1"/>
                </a:solidFill>
                <a:latin typeface="Roboto Medium"/>
                <a:ea typeface="Roboto Medium"/>
                <a:cs typeface="Roboto Medium"/>
                <a:sym typeface="Roboto Medium"/>
              </a:defRPr>
            </a:lvl2pPr>
            <a:lvl3pPr marL="0" lvl="2" indent="0" algn="ctr">
              <a:spcBef>
                <a:spcPts val="0"/>
              </a:spcBef>
              <a:buNone/>
              <a:defRPr sz="1800" b="0" i="0">
                <a:solidFill>
                  <a:schemeClr val="dk1"/>
                </a:solidFill>
                <a:latin typeface="Roboto Medium"/>
                <a:ea typeface="Roboto Medium"/>
                <a:cs typeface="Roboto Medium"/>
                <a:sym typeface="Roboto Medium"/>
              </a:defRPr>
            </a:lvl3pPr>
            <a:lvl4pPr marL="0" lvl="3" indent="0" algn="ctr">
              <a:spcBef>
                <a:spcPts val="0"/>
              </a:spcBef>
              <a:buNone/>
              <a:defRPr sz="1800" b="0" i="0">
                <a:solidFill>
                  <a:schemeClr val="dk1"/>
                </a:solidFill>
                <a:latin typeface="Roboto Medium"/>
                <a:ea typeface="Roboto Medium"/>
                <a:cs typeface="Roboto Medium"/>
                <a:sym typeface="Roboto Medium"/>
              </a:defRPr>
            </a:lvl4pPr>
            <a:lvl5pPr marL="0" lvl="4" indent="0" algn="ctr">
              <a:spcBef>
                <a:spcPts val="0"/>
              </a:spcBef>
              <a:buNone/>
              <a:defRPr sz="1800" b="0" i="0">
                <a:solidFill>
                  <a:schemeClr val="dk1"/>
                </a:solidFill>
                <a:latin typeface="Roboto Medium"/>
                <a:ea typeface="Roboto Medium"/>
                <a:cs typeface="Roboto Medium"/>
                <a:sym typeface="Roboto Medium"/>
              </a:defRPr>
            </a:lvl5pPr>
            <a:lvl6pPr marL="0" lvl="5" indent="0" algn="ctr">
              <a:spcBef>
                <a:spcPts val="0"/>
              </a:spcBef>
              <a:buNone/>
              <a:defRPr sz="1800" b="0" i="0">
                <a:solidFill>
                  <a:schemeClr val="dk1"/>
                </a:solidFill>
                <a:latin typeface="Roboto Medium"/>
                <a:ea typeface="Roboto Medium"/>
                <a:cs typeface="Roboto Medium"/>
                <a:sym typeface="Roboto Medium"/>
              </a:defRPr>
            </a:lvl6pPr>
            <a:lvl7pPr marL="0" lvl="6" indent="0" algn="ctr">
              <a:spcBef>
                <a:spcPts val="0"/>
              </a:spcBef>
              <a:buNone/>
              <a:defRPr sz="1800" b="0" i="0">
                <a:solidFill>
                  <a:schemeClr val="dk1"/>
                </a:solidFill>
                <a:latin typeface="Roboto Medium"/>
                <a:ea typeface="Roboto Medium"/>
                <a:cs typeface="Roboto Medium"/>
                <a:sym typeface="Roboto Medium"/>
              </a:defRPr>
            </a:lvl7pPr>
            <a:lvl8pPr marL="0" lvl="7" indent="0" algn="ctr">
              <a:spcBef>
                <a:spcPts val="0"/>
              </a:spcBef>
              <a:buNone/>
              <a:defRPr sz="1800" b="0" i="0">
                <a:solidFill>
                  <a:schemeClr val="dk1"/>
                </a:solidFill>
                <a:latin typeface="Roboto Medium"/>
                <a:ea typeface="Roboto Medium"/>
                <a:cs typeface="Roboto Medium"/>
                <a:sym typeface="Roboto Medium"/>
              </a:defRPr>
            </a:lvl8pPr>
            <a:lvl9pPr marL="0" lvl="8" indent="0" algn="ctr">
              <a:spcBef>
                <a:spcPts val="0"/>
              </a:spcBef>
              <a:buNone/>
              <a:defRPr sz="1800" b="0" i="0">
                <a:solidFill>
                  <a:schemeClr val="dk1"/>
                </a:solidFill>
                <a:latin typeface="Roboto Medium"/>
                <a:ea typeface="Roboto Medium"/>
                <a:cs typeface="Roboto Medium"/>
                <a:sym typeface="Roboto Medium"/>
              </a:defRPr>
            </a:lvl9pPr>
          </a:lstStyle>
          <a:p>
            <a:pPr marL="0" lvl="0" indent="0" algn="ctr" rtl="0">
              <a:spcBef>
                <a:spcPts val="0"/>
              </a:spcBef>
              <a:spcAft>
                <a:spcPts val="0"/>
              </a:spcAft>
              <a:buNone/>
            </a:pPr>
            <a:fld id="{00000000-1234-1234-1234-123412341234}" type="slidenum">
              <a:rPr lang="en-US"/>
              <a:t>‹#›</a:t>
            </a:fld>
            <a:endParaRPr/>
          </a:p>
        </p:txBody>
      </p:sp>
      <p:sp>
        <p:nvSpPr>
          <p:cNvPr id="19" name="Google Shape;19;p3"/>
          <p:cNvSpPr txBox="1">
            <a:spLocks noGrp="1"/>
          </p:cNvSpPr>
          <p:nvPr>
            <p:ph type="title"/>
          </p:nvPr>
        </p:nvSpPr>
        <p:spPr>
          <a:xfrm>
            <a:off x="695400" y="395786"/>
            <a:ext cx="6211927" cy="83820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7F7F7F"/>
              </a:buClr>
              <a:buSzPts val="2800"/>
              <a:buFont typeface="Roboto Medium"/>
              <a:buNone/>
              <a:defRPr sz="2800" cap="none">
                <a:solidFill>
                  <a:srgbClr val="7F7F7F"/>
                </a:solidFill>
                <a:latin typeface="Roboto Medium"/>
                <a:ea typeface="Roboto Medium"/>
                <a:cs typeface="Roboto Medium"/>
                <a:sym typeface="Roboto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695400" y="1773936"/>
            <a:ext cx="10801201" cy="432048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0"/>
              </a:spcBef>
              <a:spcAft>
                <a:spcPts val="0"/>
              </a:spcAft>
              <a:buClr>
                <a:srgbClr val="7F7F7F"/>
              </a:buClr>
              <a:buSzPts val="2400"/>
              <a:buFont typeface="Calibri"/>
              <a:buAutoNum type="arabicPeriod"/>
              <a:defRPr sz="2400">
                <a:solidFill>
                  <a:srgbClr val="7F7F7F"/>
                </a:solidFill>
                <a:latin typeface="Roboto Medium"/>
                <a:ea typeface="Roboto Medium"/>
                <a:cs typeface="Roboto Medium"/>
                <a:sym typeface="Roboto Medium"/>
              </a:defRPr>
            </a:lvl1pPr>
            <a:lvl2pPr marL="914400" lvl="1" indent="-381000" algn="l">
              <a:lnSpc>
                <a:spcPct val="90000"/>
              </a:lnSpc>
              <a:spcBef>
                <a:spcPts val="1400"/>
              </a:spcBef>
              <a:spcAft>
                <a:spcPts val="0"/>
              </a:spcAft>
              <a:buClr>
                <a:srgbClr val="7F7F7F"/>
              </a:buClr>
              <a:buSzPts val="2400"/>
              <a:buFont typeface="Calibri"/>
              <a:buAutoNum type="arabicPeriod"/>
              <a:defRPr sz="2400">
                <a:solidFill>
                  <a:srgbClr val="7F7F7F"/>
                </a:solidFill>
                <a:latin typeface="Roboto Medium"/>
                <a:ea typeface="Roboto Medium"/>
                <a:cs typeface="Roboto Medium"/>
                <a:sym typeface="Roboto Medium"/>
              </a:defRPr>
            </a:lvl2pPr>
            <a:lvl3pPr marL="1371600" lvl="2" indent="-228600" algn="l">
              <a:lnSpc>
                <a:spcPct val="90000"/>
              </a:lnSpc>
              <a:spcBef>
                <a:spcPts val="1400"/>
              </a:spcBef>
              <a:spcAft>
                <a:spcPts val="0"/>
              </a:spcAft>
              <a:buClr>
                <a:schemeClr val="lt1"/>
              </a:buClr>
              <a:buSzPts val="2000"/>
              <a:buNone/>
              <a:defRPr sz="2000">
                <a:solidFill>
                  <a:schemeClr val="lt1"/>
                </a:solidFill>
              </a:defRPr>
            </a:lvl3pPr>
            <a:lvl4pPr marL="1828800" lvl="3" indent="-228600" algn="l">
              <a:lnSpc>
                <a:spcPct val="90000"/>
              </a:lnSpc>
              <a:spcBef>
                <a:spcPts val="1400"/>
              </a:spcBef>
              <a:spcAft>
                <a:spcPts val="0"/>
              </a:spcAft>
              <a:buClr>
                <a:schemeClr val="lt1"/>
              </a:buClr>
              <a:buSzPts val="1800"/>
              <a:buNone/>
              <a:defRPr sz="1800">
                <a:solidFill>
                  <a:schemeClr val="lt1"/>
                </a:solidFill>
              </a:defRPr>
            </a:lvl4pPr>
            <a:lvl5pPr marL="2286000" lvl="4" indent="-228600" algn="l">
              <a:lnSpc>
                <a:spcPct val="90000"/>
              </a:lnSpc>
              <a:spcBef>
                <a:spcPts val="1400"/>
              </a:spcBef>
              <a:spcAft>
                <a:spcPts val="0"/>
              </a:spcAft>
              <a:buClr>
                <a:schemeClr val="lt1"/>
              </a:buClr>
              <a:buSzPts val="1800"/>
              <a:buNone/>
              <a:defRPr sz="1800">
                <a:solidFill>
                  <a:schemeClr val="lt1"/>
                </a:solidFill>
              </a:defRPr>
            </a:lvl5pPr>
            <a:lvl6pPr marL="2743200" lvl="5" indent="-342900" algn="l">
              <a:lnSpc>
                <a:spcPct val="90000"/>
              </a:lnSpc>
              <a:spcBef>
                <a:spcPts val="14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Custom Picture">
  <p:cSld name="Thank You Custom Picture">
    <p:bg>
      <p:bgPr>
        <a:solidFill>
          <a:schemeClr val="lt1"/>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64976" y="2708920"/>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FF6600"/>
              </a:buClr>
              <a:buSzPts val="7800"/>
              <a:buFont typeface="Roboto Medium"/>
              <a:buNone/>
              <a:defRPr sz="7800" b="1" i="0">
                <a:solidFill>
                  <a:srgbClr val="FF6600"/>
                </a:solidFill>
                <a:latin typeface="Roboto Medium"/>
                <a:ea typeface="Roboto Medium"/>
                <a:cs typeface="Roboto Medium"/>
                <a:sym typeface="Roboto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a:spLocks noGrp="1"/>
          </p:cNvSpPr>
          <p:nvPr>
            <p:ph type="pic" idx="2"/>
          </p:nvPr>
        </p:nvSpPr>
        <p:spPr>
          <a:xfrm>
            <a:off x="0" y="0"/>
            <a:ext cx="12192000" cy="6858000"/>
          </a:xfrm>
          <a:prstGeom prst="rect">
            <a:avLst/>
          </a:prstGeom>
          <a:noFill/>
          <a:ln>
            <a:noFill/>
          </a:ln>
        </p:spPr>
      </p:sp>
      <p:pic>
        <p:nvPicPr>
          <p:cNvPr id="24" name="Google Shape;24;p4"/>
          <p:cNvPicPr preferRelativeResize="0"/>
          <p:nvPr/>
        </p:nvPicPr>
        <p:blipFill rotWithShape="1">
          <a:blip r:embed="rId2">
            <a:alphaModFix/>
          </a:blip>
          <a:srcRect/>
          <a:stretch/>
        </p:blipFill>
        <p:spPr>
          <a:xfrm>
            <a:off x="515352" y="6384910"/>
            <a:ext cx="812480" cy="142503"/>
          </a:xfrm>
          <a:prstGeom prst="rect">
            <a:avLst/>
          </a:prstGeom>
          <a:noFill/>
          <a:ln>
            <a:noFill/>
          </a:ln>
        </p:spPr>
      </p:pic>
      <p:pic>
        <p:nvPicPr>
          <p:cNvPr id="25" name="Google Shape;25;p4" descr="C:\Users\Admin\Downloads\ilovepdf_pages-to-jpg (3)\RU_PPT Template-White Blank (1)_page-0001.jpg"/>
          <p:cNvPicPr preferRelativeResize="0"/>
          <p:nvPr/>
        </p:nvPicPr>
        <p:blipFill rotWithShape="1">
          <a:blip r:embed="rId3">
            <a:alphaModFix/>
          </a:blip>
          <a:srcRect l="6250" t="83341" b="3324"/>
          <a:stretch/>
        </p:blipFill>
        <p:spPr>
          <a:xfrm>
            <a:off x="726141" y="5867400"/>
            <a:ext cx="11430000" cy="914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2563303" y="1887941"/>
            <a:ext cx="9628697" cy="11848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6600"/>
              </a:buClr>
              <a:buSzPts val="4400"/>
              <a:buFont typeface="Roboto Medium"/>
              <a:buNone/>
            </a:pPr>
            <a:r>
              <a:rPr lang="en-US" sz="4400" b="1" dirty="0">
                <a:latin typeface="Times New Roman" panose="02020603050405020304" pitchFamily="18" charset="0"/>
                <a:cs typeface="Times New Roman" panose="02020603050405020304" pitchFamily="18" charset="0"/>
              </a:rPr>
              <a:t>Music Recommendation – Using Facial Recognition </a:t>
            </a:r>
            <a:endParaRPr sz="4400" b="1" dirty="0">
              <a:latin typeface="Times New Roman" panose="02020603050405020304" pitchFamily="18" charset="0"/>
              <a:ea typeface="ADLaM Display"/>
              <a:cs typeface="Times New Roman" panose="02020603050405020304" pitchFamily="18" charset="0"/>
              <a:sym typeface="ADLaM Display"/>
            </a:endParaRPr>
          </a:p>
        </p:txBody>
      </p:sp>
      <p:sp>
        <p:nvSpPr>
          <p:cNvPr id="100" name="Google Shape;100;p16"/>
          <p:cNvSpPr txBox="1"/>
          <p:nvPr/>
        </p:nvSpPr>
        <p:spPr>
          <a:xfrm>
            <a:off x="2520378" y="3856464"/>
            <a:ext cx="5923490" cy="407987"/>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90000"/>
              </a:lnSpc>
              <a:spcBef>
                <a:spcPts val="0"/>
              </a:spcBef>
              <a:spcAft>
                <a:spcPts val="0"/>
              </a:spcAft>
              <a:buClr>
                <a:srgbClr val="A5A5A5"/>
              </a:buClr>
              <a:buSzPts val="2500"/>
              <a:buFont typeface="Arial"/>
              <a:buNone/>
            </a:pPr>
            <a:endParaRPr sz="2500" b="0" i="0" u="none" strike="noStrike" cap="none">
              <a:solidFill>
                <a:srgbClr val="A5A5A5"/>
              </a:solidFill>
              <a:latin typeface="Roboto Medium"/>
              <a:ea typeface="Roboto Medium"/>
              <a:cs typeface="Roboto Medium"/>
              <a:sym typeface="Roboto Medium"/>
            </a:endParaRPr>
          </a:p>
        </p:txBody>
      </p:sp>
      <p:sp>
        <p:nvSpPr>
          <p:cNvPr id="105" name="Google Shape;105;p16"/>
          <p:cNvSpPr txBox="1"/>
          <p:nvPr/>
        </p:nvSpPr>
        <p:spPr>
          <a:xfrm>
            <a:off x="3813976" y="4423227"/>
            <a:ext cx="3749979"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chemeClr val="dk1"/>
                </a:solidFill>
                <a:latin typeface="Times New Roman" panose="02020603050405020304" pitchFamily="18" charset="0"/>
                <a:ea typeface="ADLaM Display"/>
                <a:cs typeface="Times New Roman" panose="02020603050405020304" pitchFamily="18" charset="0"/>
                <a:sym typeface="ADLaM Display"/>
              </a:rPr>
              <a:t>ANISH KUMAR</a:t>
            </a:r>
          </a:p>
          <a:p>
            <a:pPr marL="0" marR="0" lvl="0" indent="0" algn="l" rtl="0">
              <a:spcBef>
                <a:spcPts val="0"/>
              </a:spcBef>
              <a:spcAft>
                <a:spcPts val="0"/>
              </a:spcAft>
              <a:buNone/>
            </a:pPr>
            <a:r>
              <a:rPr lang="en-IN" sz="2400" b="1" dirty="0">
                <a:solidFill>
                  <a:schemeClr val="dk1"/>
                </a:solidFill>
                <a:latin typeface="Times New Roman" panose="02020603050405020304" pitchFamily="18" charset="0"/>
                <a:ea typeface="ADLaM Display"/>
                <a:cs typeface="Times New Roman" panose="02020603050405020304" pitchFamily="18" charset="0"/>
                <a:sym typeface="ADLaM Display"/>
              </a:rPr>
              <a:t>SRN-R21EH065</a:t>
            </a:r>
          </a:p>
          <a:p>
            <a:pPr marL="0" marR="0" lvl="0" indent="0" algn="l" rtl="0">
              <a:spcBef>
                <a:spcPts val="0"/>
              </a:spcBef>
              <a:spcAft>
                <a:spcPts val="0"/>
              </a:spcAft>
              <a:buNone/>
            </a:pPr>
            <a:r>
              <a:rPr lang="en-IN" sz="2400" b="1" dirty="0">
                <a:solidFill>
                  <a:schemeClr val="dk1"/>
                </a:solidFill>
                <a:latin typeface="Times New Roman" panose="02020603050405020304" pitchFamily="18" charset="0"/>
                <a:ea typeface="ADLaM Display"/>
                <a:cs typeface="Times New Roman" panose="02020603050405020304" pitchFamily="18" charset="0"/>
                <a:sym typeface="ADLaM Display"/>
              </a:rPr>
              <a:t>CSE-AI&amp;DS </a:t>
            </a:r>
            <a:endParaRPr sz="2400" b="1" dirty="0">
              <a:solidFill>
                <a:schemeClr val="dk1"/>
              </a:solidFill>
              <a:latin typeface="Times New Roman" panose="02020603050405020304" pitchFamily="18" charset="0"/>
              <a:ea typeface="ADLaM Display"/>
              <a:cs typeface="Times New Roman" panose="02020603050405020304" pitchFamily="18" charset="0"/>
              <a:sym typeface="ADLaM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25"/>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25"/>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25"/>
          <p:cNvSpPr/>
          <p:nvPr/>
        </p:nvSpPr>
        <p:spPr>
          <a:xfrm>
            <a:off x="0" y="0"/>
            <a:ext cx="12192000"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25"/>
          <p:cNvSpPr/>
          <p:nvPr/>
        </p:nvSpPr>
        <p:spPr>
          <a:xfrm>
            <a:off x="2815929" y="148929"/>
            <a:ext cx="6560142" cy="656014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9" name="Google Shape;189;p25"/>
          <p:cNvSpPr txBox="1">
            <a:spLocks noGrp="1"/>
          </p:cNvSpPr>
          <p:nvPr>
            <p:ph type="title"/>
          </p:nvPr>
        </p:nvSpPr>
        <p:spPr>
          <a:xfrm>
            <a:off x="3315031" y="1380754"/>
            <a:ext cx="5561938" cy="251351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sz="6000" dirty="0">
                <a:solidFill>
                  <a:schemeClr val="dk1"/>
                </a:solidFill>
                <a:latin typeface="Times New Roman" panose="02020603050405020304" pitchFamily="18" charset="0"/>
                <a:ea typeface="Calibri"/>
                <a:cs typeface="Times New Roman" panose="02020603050405020304" pitchFamily="18" charset="0"/>
                <a:sym typeface="Calibri"/>
              </a:rPr>
              <a:t>THANK YOU</a:t>
            </a:r>
            <a:endParaRPr dirty="0">
              <a:latin typeface="Times New Roman" panose="02020603050405020304" pitchFamily="18" charset="0"/>
              <a:cs typeface="Times New Roman" panose="02020603050405020304" pitchFamily="18" charset="0"/>
            </a:endParaRPr>
          </a:p>
        </p:txBody>
      </p:sp>
      <p:sp>
        <p:nvSpPr>
          <p:cNvPr id="190" name="Google Shape;190;p25"/>
          <p:cNvSpPr/>
          <p:nvPr/>
        </p:nvSpPr>
        <p:spPr>
          <a:xfrm rot="-1577571" flipH="1">
            <a:off x="2494119" y="6170"/>
            <a:ext cx="6816262" cy="6816262"/>
          </a:xfrm>
          <a:prstGeom prst="arc">
            <a:avLst>
              <a:gd name="adj1" fmla="val 16200000"/>
              <a:gd name="adj2" fmla="val 20093138"/>
            </a:avLst>
          </a:prstGeom>
          <a:noFill/>
          <a:ln w="127000" cap="rnd" cmpd="sng">
            <a:solidFill>
              <a:schemeClr val="accent4">
                <a:alpha val="94901"/>
              </a:scheme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25"/>
          <p:cNvSpPr/>
          <p:nvPr/>
        </p:nvSpPr>
        <p:spPr>
          <a:xfrm>
            <a:off x="8200995" y="5310973"/>
            <a:ext cx="705948" cy="686798"/>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10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281544" y="303664"/>
            <a:ext cx="3055172" cy="83820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2800"/>
              <a:buFont typeface="Roboto Medium"/>
              <a:buNone/>
            </a:pPr>
            <a:r>
              <a:rPr lang="en-US" b="1" dirty="0">
                <a:solidFill>
                  <a:schemeClr val="accent2"/>
                </a:solidFill>
                <a:latin typeface="Times New Roman" panose="02020603050405020304" pitchFamily="18" charset="0"/>
                <a:cs typeface="Times New Roman" panose="02020603050405020304" pitchFamily="18" charset="0"/>
                <a:sym typeface="Roboto Medium"/>
              </a:rPr>
              <a:t>ABSTRACT</a:t>
            </a:r>
            <a:endParaRPr b="1" dirty="0">
              <a:latin typeface="Times New Roman" panose="02020603050405020304" pitchFamily="18" charset="0"/>
              <a:cs typeface="Times New Roman" panose="02020603050405020304" pitchFamily="18" charset="0"/>
            </a:endParaRPr>
          </a:p>
        </p:txBody>
      </p:sp>
      <p:sp>
        <p:nvSpPr>
          <p:cNvPr id="111" name="Google Shape;111;p17"/>
          <p:cNvSpPr txBox="1">
            <a:spLocks noGrp="1"/>
          </p:cNvSpPr>
          <p:nvPr>
            <p:ph type="body" idx="1"/>
          </p:nvPr>
        </p:nvSpPr>
        <p:spPr>
          <a:xfrm>
            <a:off x="101082" y="3811747"/>
            <a:ext cx="12317400" cy="16575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lnSpc>
                <a:spcPct val="90000"/>
              </a:lnSpc>
              <a:spcBef>
                <a:spcPts val="0"/>
              </a:spcBef>
              <a:spcAft>
                <a:spcPts val="0"/>
              </a:spcAft>
              <a:buClr>
                <a:schemeClr val="dk1"/>
              </a:buClr>
              <a:buSzPct val="10000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Today, whenever a person wants to listen to music, he has unlimited access everywhere. Be it music apps like Spotify, </a:t>
            </a:r>
            <a:r>
              <a:rPr lang="en-US" dirty="0" err="1">
                <a:solidFill>
                  <a:schemeClr val="dk1"/>
                </a:solidFill>
                <a:latin typeface="Times New Roman" panose="02020603050405020304" pitchFamily="18" charset="0"/>
                <a:ea typeface="Arial"/>
                <a:cs typeface="Times New Roman" panose="02020603050405020304" pitchFamily="18" charset="0"/>
                <a:sym typeface="Arial"/>
              </a:rPr>
              <a:t>wynk</a:t>
            </a:r>
            <a:r>
              <a:rPr lang="en-US" dirty="0">
                <a:solidFill>
                  <a:schemeClr val="dk1"/>
                </a:solidFill>
                <a:latin typeface="Times New Roman" panose="02020603050405020304" pitchFamily="18" charset="0"/>
                <a:ea typeface="Arial"/>
                <a:cs typeface="Times New Roman" panose="02020603050405020304" pitchFamily="18" charset="0"/>
                <a:sym typeface="Arial"/>
              </a:rPr>
              <a:t> or looking up for a music video on YouTube or any other platform. Music is a big part of our life, as it seems to give life to even the lifeless things. Even though with the music platforms today we can choose any music that we want to , but this is not always the best scenario because we don’t always want to search the particular song that we want to listen to, sometimes we just want to hear a song depending on our mood. This is where we come with our idea.</a:t>
            </a:r>
            <a:endParaRPr dirty="0">
              <a:solidFill>
                <a:schemeClr val="dk1"/>
              </a:solidFill>
              <a:latin typeface="Times New Roman" panose="02020603050405020304" pitchFamily="18" charset="0"/>
              <a:ea typeface="Arial"/>
              <a:cs typeface="Times New Roman" panose="02020603050405020304" pitchFamily="18" charset="0"/>
              <a:sym typeface="Arial"/>
            </a:endParaRPr>
          </a:p>
          <a:p>
            <a:pPr marL="342900" lvl="0" indent="-213359" algn="l" rtl="0">
              <a:lnSpc>
                <a:spcPct val="90000"/>
              </a:lnSpc>
              <a:spcBef>
                <a:spcPts val="1400"/>
              </a:spcBef>
              <a:spcAft>
                <a:spcPts val="0"/>
              </a:spcAft>
              <a:buClr>
                <a:srgbClr val="7F7F7F"/>
              </a:buClr>
              <a:buSzPct val="100000"/>
              <a:buFont typeface="Noto Sans Symbols"/>
              <a:buNone/>
            </a:pPr>
            <a:endParaRPr dirty="0">
              <a:solidFill>
                <a:schemeClr val="dk1"/>
              </a:solidFill>
              <a:latin typeface="Times New Roman" panose="02020603050405020304" pitchFamily="18" charset="0"/>
              <a:ea typeface="Arial"/>
              <a:cs typeface="Times New Roman" panose="02020603050405020304" pitchFamily="18" charset="0"/>
              <a:sym typeface="Arial"/>
            </a:endParaRPr>
          </a:p>
          <a:p>
            <a:pPr marL="342900" lvl="0" indent="-213359" algn="l" rtl="0">
              <a:lnSpc>
                <a:spcPct val="90000"/>
              </a:lnSpc>
              <a:spcBef>
                <a:spcPts val="1400"/>
              </a:spcBef>
              <a:spcAft>
                <a:spcPts val="0"/>
              </a:spcAft>
              <a:buClr>
                <a:srgbClr val="7F7F7F"/>
              </a:buClr>
              <a:buSzPct val="100000"/>
              <a:buFont typeface="Noto Sans Symbols"/>
              <a:buNone/>
            </a:pPr>
            <a:endParaRPr dirty="0">
              <a:solidFill>
                <a:schemeClr val="dk1"/>
              </a:solidFill>
              <a:latin typeface="Arial"/>
              <a:ea typeface="Arial"/>
              <a:cs typeface="Arial"/>
              <a:sym typeface="Arial"/>
            </a:endParaRPr>
          </a:p>
        </p:txBody>
      </p:sp>
      <p:sp>
        <p:nvSpPr>
          <p:cNvPr id="112" name="Google Shape;112;p17"/>
          <p:cNvSpPr txBox="1"/>
          <p:nvPr/>
        </p:nvSpPr>
        <p:spPr>
          <a:xfrm>
            <a:off x="4282322" y="2971442"/>
            <a:ext cx="3055172" cy="83820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accent2"/>
              </a:buClr>
              <a:buSzPts val="2800"/>
              <a:buFont typeface="Roboto Medium"/>
              <a:buNone/>
            </a:pPr>
            <a:r>
              <a:rPr lang="en-US" sz="2800" b="1" cap="none" dirty="0">
                <a:solidFill>
                  <a:schemeClr val="accent2"/>
                </a:solidFill>
                <a:latin typeface="Times New Roman" panose="02020603050405020304" pitchFamily="18" charset="0"/>
                <a:ea typeface="Roboto Medium"/>
                <a:cs typeface="Times New Roman" panose="02020603050405020304" pitchFamily="18" charset="0"/>
                <a:sym typeface="Roboto Medium"/>
              </a:rPr>
              <a:t>INTRODUCTION</a:t>
            </a:r>
            <a:endParaRPr sz="2800" b="1" cap="none" dirty="0">
              <a:solidFill>
                <a:srgbClr val="7F7F7F"/>
              </a:solidFill>
              <a:latin typeface="Times New Roman" panose="02020603050405020304" pitchFamily="18" charset="0"/>
              <a:ea typeface="Roboto Medium"/>
              <a:cs typeface="Times New Roman" panose="02020603050405020304" pitchFamily="18" charset="0"/>
              <a:sym typeface="Roboto Medium"/>
            </a:endParaRPr>
          </a:p>
        </p:txBody>
      </p:sp>
      <p:sp>
        <p:nvSpPr>
          <p:cNvPr id="113" name="Google Shape;113;p17"/>
          <p:cNvSpPr txBox="1"/>
          <p:nvPr/>
        </p:nvSpPr>
        <p:spPr>
          <a:xfrm>
            <a:off x="101860" y="1316586"/>
            <a:ext cx="11835426" cy="1657537"/>
          </a:xfrm>
          <a:prstGeom prst="rect">
            <a:avLst/>
          </a:prstGeom>
          <a:noFill/>
          <a:ln>
            <a:noFill/>
          </a:ln>
        </p:spPr>
        <p:txBody>
          <a:bodyPr spcFirstLastPara="1" wrap="square" lIns="91425" tIns="45700" rIns="91425" bIns="45700" anchor="t" anchorCtr="0">
            <a:normAutofit fontScale="92500" lnSpcReduction="20000"/>
          </a:bodyPr>
          <a:lstStyle/>
          <a:p>
            <a:pPr marL="342900" marR="0" lvl="0" indent="-342900" algn="l" rtl="0">
              <a:lnSpc>
                <a:spcPct val="90000"/>
              </a:lnSpc>
              <a:spcBef>
                <a:spcPts val="0"/>
              </a:spcBef>
              <a:spcAft>
                <a:spcPts val="0"/>
              </a:spcAft>
              <a:buClr>
                <a:schemeClr val="dk1"/>
              </a:buClr>
              <a:buSzPct val="100000"/>
              <a:buFont typeface="Noto Sans Symbols"/>
              <a:buChar char="❑"/>
            </a:pPr>
            <a:r>
              <a:rPr lang="en-US" sz="2400" dirty="0">
                <a:solidFill>
                  <a:schemeClr val="dk1"/>
                </a:solidFill>
                <a:latin typeface="Times New Roman" panose="02020603050405020304" pitchFamily="18" charset="0"/>
                <a:cs typeface="Times New Roman" panose="02020603050405020304" pitchFamily="18" charset="0"/>
                <a:sym typeface="Arial"/>
              </a:rPr>
              <a:t>The current music streaming landscape, while offering vast music libraries, often struggles to provide a truly personalized and engaging user experience. Existing recommendation algorithms primarily rely on factors like listening history and user preferences, which might not always capture the user's current emotional state or specific needs. This project aims to address this gap by developing a novel music recommendation system that incorporates the user's emotions, detected through facial recognition, into the recommendation process.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18"/>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18"/>
          <p:cNvSpPr txBox="1">
            <a:spLocks noGrp="1"/>
          </p:cNvSpPr>
          <p:nvPr>
            <p:ph type="title"/>
          </p:nvPr>
        </p:nvSpPr>
        <p:spPr>
          <a:xfrm>
            <a:off x="176981" y="548640"/>
            <a:ext cx="4265127"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US" sz="5400" b="1" dirty="0">
                <a:solidFill>
                  <a:schemeClr val="dk1"/>
                </a:solidFill>
                <a:latin typeface="Times New Roman" panose="02020603050405020304" pitchFamily="18" charset="0"/>
                <a:ea typeface="Calibri"/>
                <a:cs typeface="Times New Roman" panose="02020603050405020304" pitchFamily="18" charset="0"/>
                <a:sym typeface="Calibri"/>
              </a:rPr>
              <a:t>OBJECTIVE</a:t>
            </a:r>
            <a:endParaRPr sz="54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20" name="Google Shape;120;p18"/>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18"/>
          <p:cNvSpPr txBox="1">
            <a:spLocks noGrp="1"/>
          </p:cNvSpPr>
          <p:nvPr>
            <p:ph type="body" idx="1"/>
          </p:nvPr>
        </p:nvSpPr>
        <p:spPr>
          <a:xfrm>
            <a:off x="5126426" y="552100"/>
            <a:ext cx="6767400" cy="5431500"/>
          </a:xfrm>
          <a:prstGeom prst="rect">
            <a:avLst/>
          </a:prstGeom>
          <a:noFill/>
          <a:ln>
            <a:noFill/>
          </a:ln>
        </p:spPr>
        <p:txBody>
          <a:bodyPr spcFirstLastPara="1" wrap="square" lIns="91425" tIns="45700" rIns="91425" bIns="45700" anchor="ctr" anchorCtr="0">
            <a:noAutofit/>
          </a:bodyPr>
          <a:lstStyle/>
          <a:p>
            <a:pPr marL="285750" lvl="0" indent="-330200" algn="just" rtl="0">
              <a:lnSpc>
                <a:spcPct val="100000"/>
              </a:lnSpc>
              <a:spcBef>
                <a:spcPts val="0"/>
              </a:spcBef>
              <a:spcAft>
                <a:spcPts val="0"/>
              </a:spcAft>
              <a:buClr>
                <a:schemeClr val="dk1"/>
              </a:buClr>
              <a:buSzPts val="2300"/>
              <a:buFont typeface="Noto Sans Symbols"/>
              <a:buChar char="⮚"/>
            </a:pPr>
            <a:r>
              <a:rPr lang="en-US" sz="2300" dirty="0">
                <a:solidFill>
                  <a:schemeClr val="dk1"/>
                </a:solidFill>
                <a:latin typeface="Times New Roman" panose="02020603050405020304" pitchFamily="18" charset="0"/>
                <a:cs typeface="Times New Roman" panose="02020603050405020304" pitchFamily="18" charset="0"/>
              </a:rPr>
              <a:t>Develop a sentiment analysis model to accurately detect moods from user's facial expressions. </a:t>
            </a:r>
            <a:endParaRPr sz="2300" dirty="0">
              <a:solidFill>
                <a:schemeClr val="dk1"/>
              </a:solidFill>
              <a:latin typeface="Times New Roman" panose="02020603050405020304" pitchFamily="18" charset="0"/>
              <a:cs typeface="Times New Roman" panose="02020603050405020304" pitchFamily="18" charset="0"/>
            </a:endParaRPr>
          </a:p>
          <a:p>
            <a:pPr marL="457200" lvl="0" indent="0" algn="just" rtl="0">
              <a:lnSpc>
                <a:spcPct val="100000"/>
              </a:lnSpc>
              <a:spcBef>
                <a:spcPts val="0"/>
              </a:spcBef>
              <a:spcAft>
                <a:spcPts val="0"/>
              </a:spcAft>
              <a:buNone/>
            </a:pPr>
            <a:endParaRPr sz="2300" dirty="0">
              <a:solidFill>
                <a:schemeClr val="dk1"/>
              </a:solidFill>
              <a:latin typeface="Times New Roman" panose="02020603050405020304" pitchFamily="18" charset="0"/>
              <a:cs typeface="Times New Roman" panose="02020603050405020304" pitchFamily="18" charset="0"/>
            </a:endParaRPr>
          </a:p>
          <a:p>
            <a:pPr marL="285750" lvl="0" indent="-330200" algn="just" rtl="0">
              <a:lnSpc>
                <a:spcPct val="100000"/>
              </a:lnSpc>
              <a:spcBef>
                <a:spcPts val="0"/>
              </a:spcBef>
              <a:spcAft>
                <a:spcPts val="0"/>
              </a:spcAft>
              <a:buClr>
                <a:schemeClr val="dk1"/>
              </a:buClr>
              <a:buSzPts val="2300"/>
              <a:buFont typeface="Noto Sans Symbols"/>
              <a:buChar char="⮚"/>
            </a:pPr>
            <a:r>
              <a:rPr lang="en-US" sz="2300" dirty="0">
                <a:solidFill>
                  <a:schemeClr val="dk1"/>
                </a:solidFill>
                <a:latin typeface="Times New Roman" panose="02020603050405020304" pitchFamily="18" charset="0"/>
                <a:cs typeface="Times New Roman" panose="02020603050405020304" pitchFamily="18" charset="0"/>
              </a:rPr>
              <a:t>Create a comprehensive mapping between moods and musical genres.</a:t>
            </a:r>
            <a:endParaRPr sz="2300" dirty="0">
              <a:solidFill>
                <a:schemeClr val="dk1"/>
              </a:solidFill>
              <a:latin typeface="Times New Roman" panose="02020603050405020304" pitchFamily="18" charset="0"/>
              <a:cs typeface="Times New Roman" panose="02020603050405020304" pitchFamily="18" charset="0"/>
            </a:endParaRPr>
          </a:p>
          <a:p>
            <a:pPr marL="457200" lvl="0" indent="0" algn="just" rtl="0">
              <a:lnSpc>
                <a:spcPct val="100000"/>
              </a:lnSpc>
              <a:spcBef>
                <a:spcPts val="0"/>
              </a:spcBef>
              <a:spcAft>
                <a:spcPts val="0"/>
              </a:spcAft>
              <a:buNone/>
            </a:pPr>
            <a:endParaRPr sz="2300" dirty="0">
              <a:solidFill>
                <a:schemeClr val="dk1"/>
              </a:solidFill>
              <a:latin typeface="Times New Roman" panose="02020603050405020304" pitchFamily="18" charset="0"/>
              <a:cs typeface="Times New Roman" panose="02020603050405020304" pitchFamily="18" charset="0"/>
            </a:endParaRPr>
          </a:p>
          <a:p>
            <a:pPr marL="285750" lvl="0" indent="-330200" algn="just" rtl="0">
              <a:lnSpc>
                <a:spcPct val="100000"/>
              </a:lnSpc>
              <a:spcBef>
                <a:spcPts val="0"/>
              </a:spcBef>
              <a:spcAft>
                <a:spcPts val="0"/>
              </a:spcAft>
              <a:buClr>
                <a:schemeClr val="dk1"/>
              </a:buClr>
              <a:buSzPts val="2300"/>
              <a:buFont typeface="Noto Sans Symbols"/>
              <a:buChar char="⮚"/>
            </a:pPr>
            <a:r>
              <a:rPr lang="en-US" sz="2300" dirty="0">
                <a:solidFill>
                  <a:schemeClr val="dk1"/>
                </a:solidFill>
                <a:latin typeface="Times New Roman" panose="02020603050405020304" pitchFamily="18" charset="0"/>
                <a:cs typeface="Times New Roman" panose="02020603050405020304" pitchFamily="18" charset="0"/>
              </a:rPr>
              <a:t>Use the Spotify API to find a playlist based on the identified genre and user's language preference. </a:t>
            </a:r>
            <a:endParaRPr sz="2300" dirty="0">
              <a:solidFill>
                <a:schemeClr val="dk1"/>
              </a:solidFill>
              <a:latin typeface="Times New Roman" panose="02020603050405020304" pitchFamily="18" charset="0"/>
              <a:cs typeface="Times New Roman" panose="02020603050405020304" pitchFamily="18" charset="0"/>
            </a:endParaRPr>
          </a:p>
          <a:p>
            <a:pPr marL="457200" lvl="0" indent="0" algn="just" rtl="0">
              <a:lnSpc>
                <a:spcPct val="100000"/>
              </a:lnSpc>
              <a:spcBef>
                <a:spcPts val="0"/>
              </a:spcBef>
              <a:spcAft>
                <a:spcPts val="0"/>
              </a:spcAft>
              <a:buNone/>
            </a:pPr>
            <a:endParaRPr sz="2300" dirty="0">
              <a:solidFill>
                <a:schemeClr val="dk1"/>
              </a:solidFill>
              <a:latin typeface="Times New Roman" panose="02020603050405020304" pitchFamily="18" charset="0"/>
              <a:cs typeface="Times New Roman" panose="02020603050405020304" pitchFamily="18" charset="0"/>
            </a:endParaRPr>
          </a:p>
          <a:p>
            <a:pPr marL="285750" lvl="0" indent="-330200" algn="just" rtl="0">
              <a:lnSpc>
                <a:spcPct val="100000"/>
              </a:lnSpc>
              <a:spcBef>
                <a:spcPts val="0"/>
              </a:spcBef>
              <a:spcAft>
                <a:spcPts val="0"/>
              </a:spcAft>
              <a:buClr>
                <a:schemeClr val="dk1"/>
              </a:buClr>
              <a:buSzPts val="2300"/>
              <a:buFont typeface="Noto Sans Symbols"/>
              <a:buChar char="⮚"/>
            </a:pPr>
            <a:r>
              <a:rPr lang="en-US" sz="2300" dirty="0">
                <a:solidFill>
                  <a:schemeClr val="dk1"/>
                </a:solidFill>
                <a:latin typeface="Times New Roman" panose="02020603050405020304" pitchFamily="18" charset="0"/>
                <a:cs typeface="Times New Roman" panose="02020603050405020304" pitchFamily="18" charset="0"/>
              </a:rPr>
              <a:t>Design a user-friendly interface for interacting with the recommendation system. </a:t>
            </a:r>
            <a:endParaRPr sz="3100" dirty="0">
              <a:latin typeface="Times New Roman" panose="02020603050405020304" pitchFamily="18" charset="0"/>
              <a:cs typeface="Times New Roman" panose="02020603050405020304" pitchFamily="18" charset="0"/>
            </a:endParaRPr>
          </a:p>
          <a:p>
            <a:pPr marL="457200" lvl="0" indent="0" algn="just" rtl="0">
              <a:lnSpc>
                <a:spcPct val="100000"/>
              </a:lnSpc>
              <a:spcBef>
                <a:spcPts val="0"/>
              </a:spcBef>
              <a:spcAft>
                <a:spcPts val="0"/>
              </a:spcAft>
              <a:buNone/>
            </a:pPr>
            <a:endParaRPr sz="2200" dirty="0">
              <a:solidFill>
                <a:schemeClr val="dk1"/>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19"/>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19"/>
          <p:cNvSpPr txBox="1">
            <a:spLocks noGrp="1"/>
          </p:cNvSpPr>
          <p:nvPr>
            <p:ph type="title"/>
          </p:nvPr>
        </p:nvSpPr>
        <p:spPr>
          <a:xfrm>
            <a:off x="134899" y="548640"/>
            <a:ext cx="4791062"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US" sz="5400" b="1" dirty="0">
                <a:solidFill>
                  <a:schemeClr val="dk1"/>
                </a:solidFill>
                <a:latin typeface="Times New Roman" panose="02020603050405020304" pitchFamily="18" charset="0"/>
                <a:ea typeface="Calibri"/>
                <a:cs typeface="Times New Roman" panose="02020603050405020304" pitchFamily="18" charset="0"/>
                <a:sym typeface="Calibri"/>
              </a:rPr>
              <a:t>LITERATURE SURVEY</a:t>
            </a:r>
            <a:endParaRPr dirty="0">
              <a:solidFill>
                <a:schemeClr val="dk1"/>
              </a:solidFill>
              <a:latin typeface="Times New Roman" panose="02020603050405020304" pitchFamily="18" charset="0"/>
              <a:cs typeface="Times New Roman" panose="02020603050405020304" pitchFamily="18" charset="0"/>
            </a:endParaRPr>
          </a:p>
        </p:txBody>
      </p:sp>
      <p:sp>
        <p:nvSpPr>
          <p:cNvPr id="128" name="Google Shape;128;p19"/>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129" name="Google Shape;129;p19"/>
          <p:cNvGraphicFramePr/>
          <p:nvPr>
            <p:extLst>
              <p:ext uri="{D42A27DB-BD31-4B8C-83A1-F6EECF244321}">
                <p14:modId xmlns:p14="http://schemas.microsoft.com/office/powerpoint/2010/main" val="2896373143"/>
              </p:ext>
            </p:extLst>
          </p:nvPr>
        </p:nvGraphicFramePr>
        <p:xfrm>
          <a:off x="5534069" y="137652"/>
          <a:ext cx="5816675" cy="6766600"/>
        </p:xfrm>
        <a:graphic>
          <a:graphicData uri="http://schemas.openxmlformats.org/drawingml/2006/table">
            <a:tbl>
              <a:tblPr firstRow="1" bandRow="1">
                <a:noFill/>
                <a:tableStyleId>{004C774D-7894-434E-85BB-04348FCDD824}</a:tableStyleId>
              </a:tblPr>
              <a:tblGrid>
                <a:gridCol w="5816675">
                  <a:extLst>
                    <a:ext uri="{9D8B030D-6E8A-4147-A177-3AD203B41FA5}">
                      <a16:colId xmlns:a16="http://schemas.microsoft.com/office/drawing/2014/main" val="20000"/>
                    </a:ext>
                  </a:extLst>
                </a:gridCol>
              </a:tblGrid>
              <a:tr h="1455507">
                <a:tc>
                  <a:txBody>
                    <a:bodyPr/>
                    <a:lstStyle/>
                    <a:p>
                      <a:pPr marL="0" marR="0" lvl="0" indent="0" algn="l" rtl="0">
                        <a:spcBef>
                          <a:spcPts val="0"/>
                        </a:spcBef>
                        <a:spcAft>
                          <a:spcPts val="0"/>
                        </a:spcAft>
                        <a:buClr>
                          <a:schemeClr val="dk1"/>
                        </a:buClr>
                        <a:buSzPts val="1050"/>
                        <a:buFont typeface="Arial"/>
                        <a:buNone/>
                      </a:pPr>
                      <a:r>
                        <a:rPr lang="en-US" sz="1050" u="none" strike="noStrike" cap="none" dirty="0">
                          <a:latin typeface="Arial"/>
                          <a:ea typeface="Arial"/>
                          <a:cs typeface="Arial"/>
                          <a:sym typeface="Arial"/>
                        </a:rPr>
                        <a:t>Wafaa </a:t>
                      </a:r>
                      <a:r>
                        <a:rPr lang="en-US" sz="1050" u="none" strike="noStrike" cap="none" dirty="0" err="1">
                          <a:latin typeface="Arial"/>
                          <a:ea typeface="Arial"/>
                          <a:cs typeface="Arial"/>
                          <a:sym typeface="Arial"/>
                        </a:rPr>
                        <a:t>Mellouk</a:t>
                      </a:r>
                      <a:r>
                        <a:rPr lang="en-US" sz="1050" u="none" strike="noStrike" cap="none" dirty="0">
                          <a:latin typeface="Arial"/>
                          <a:ea typeface="Arial"/>
                          <a:cs typeface="Arial"/>
                          <a:sym typeface="Arial"/>
                        </a:rPr>
                        <a:t>, Wahida </a:t>
                      </a:r>
                      <a:r>
                        <a:rPr lang="en-US" sz="1050" u="none" strike="noStrike" cap="none" dirty="0" err="1">
                          <a:latin typeface="Arial"/>
                          <a:ea typeface="Arial"/>
                          <a:cs typeface="Arial"/>
                          <a:sym typeface="Arial"/>
                        </a:rPr>
                        <a:t>Handouzi</a:t>
                      </a:r>
                      <a:r>
                        <a:rPr lang="en-US" sz="1050" u="none" strike="noStrike" cap="none" dirty="0">
                          <a:latin typeface="Arial"/>
                          <a:ea typeface="Arial"/>
                          <a:cs typeface="Arial"/>
                          <a:sym typeface="Arial"/>
                        </a:rPr>
                        <a:t> : This paper discusses recent advances in facial emotion recognition (FER) using deep learning techniques from 2016 to 2019. It presents several popular databases used in FER research and reviews state-of-the-art methods that employ deep convolutional neural networks (CNNs) and recurrent neural networks (RNNs). Different deep learning architectures proposed by researchers for FER are described, including CNNs, CNNLSTM combinations, and 3D CNNs. The paper compares the performance of these methods on different databases and finds recognition rates generally over 90%. Pre-processing steps like data augmentation are discussed as important for training deep models</a:t>
                      </a:r>
                      <a:endParaRPr dirty="0"/>
                    </a:p>
                  </a:txBody>
                  <a:tcPr marL="91450" marR="91450" marT="45725" marB="45725"/>
                </a:tc>
                <a:extLst>
                  <a:ext uri="{0D108BD9-81ED-4DB2-BD59-A6C34878D82A}">
                    <a16:rowId xmlns:a16="http://schemas.microsoft.com/office/drawing/2014/main" val="10000"/>
                  </a:ext>
                </a:extLst>
              </a:tr>
              <a:tr h="1151373">
                <a:tc>
                  <a:txBody>
                    <a:bodyPr/>
                    <a:lstStyle/>
                    <a:p>
                      <a:pPr marL="0" marR="0" lvl="0" indent="0" algn="l" rtl="0">
                        <a:spcBef>
                          <a:spcPts val="0"/>
                        </a:spcBef>
                        <a:spcAft>
                          <a:spcPts val="0"/>
                        </a:spcAft>
                        <a:buClr>
                          <a:schemeClr val="dk1"/>
                        </a:buClr>
                        <a:buSzPts val="1050"/>
                        <a:buFont typeface="Arial"/>
                        <a:buNone/>
                      </a:pPr>
                      <a:r>
                        <a:rPr lang="en-US" sz="1050" u="none" strike="noStrike" cap="none">
                          <a:latin typeface="Arial"/>
                          <a:ea typeface="Arial"/>
                          <a:cs typeface="Arial"/>
                          <a:sym typeface="Arial"/>
                        </a:rPr>
                        <a:t>Amjad Rehman Khan : The paper provides a review of facial emotion recognition techniques using both traditional machine learning and deep learning methods. It discusses conventional ML approaches that use facial detection, feature extraction and classification. Deep learning approaches like CNNs that enable end-to-end learning are also covered. Popular facial emotion datasets and evaluation metrics used to compare different approaches are described. While deep learning methods provide high accuracy, they require more resources. Remaining challenges in the field are also discussed.</a:t>
                      </a:r>
                      <a:endParaRPr/>
                    </a:p>
                  </a:txBody>
                  <a:tcPr marL="91450" marR="91450" marT="45725" marB="45725"/>
                </a:tc>
                <a:extLst>
                  <a:ext uri="{0D108BD9-81ED-4DB2-BD59-A6C34878D82A}">
                    <a16:rowId xmlns:a16="http://schemas.microsoft.com/office/drawing/2014/main" val="10001"/>
                  </a:ext>
                </a:extLst>
              </a:tr>
              <a:tr h="1998603">
                <a:tc>
                  <a:txBody>
                    <a:bodyPr/>
                    <a:lstStyle/>
                    <a:p>
                      <a:pPr marL="0" marR="0" lvl="0" indent="0" algn="l" rtl="0">
                        <a:spcBef>
                          <a:spcPts val="0"/>
                        </a:spcBef>
                        <a:spcAft>
                          <a:spcPts val="0"/>
                        </a:spcAft>
                        <a:buClr>
                          <a:schemeClr val="dk1"/>
                        </a:buClr>
                        <a:buSzPts val="1200"/>
                        <a:buFont typeface="Arial"/>
                        <a:buNone/>
                      </a:pPr>
                      <a:r>
                        <a:rPr lang="en-US" sz="1200" u="none" strike="noStrike" cap="none">
                          <a:latin typeface="Arial"/>
                          <a:ea typeface="Arial"/>
                          <a:cs typeface="Arial"/>
                          <a:sym typeface="Arial"/>
                        </a:rPr>
                        <a:t>Francesca M.M. Citron, Marcus A. Gray , Hugo D. Critchley, Brendan S. Weekes, Evelyn C. Ferstl : This study investigated how emotional valence (positive versus negative) and arousal (intensity) dimensions interact during implicit processing of emotional words. Sixteen participants underwent fMRI scanning while performing a lexical decision task with words varying on valence (positive, negative) and arousal (high, low) dimensions. The results showed greater activation in the right insular cortex for words eliciting conflicting approach-withdrawal tendencies (positive high-arousal and negative low-arousal words) compared to words eliciting congruent tendencies. Increased activation was also found in the left extrastriata cortex for emotional versus neutral words, suggesting enhanced perceptual processing of emotionally salient stimuli.</a:t>
                      </a:r>
                      <a:endParaRPr/>
                    </a:p>
                  </a:txBody>
                  <a:tcPr marL="91450" marR="91450" marT="45725" marB="45725"/>
                </a:tc>
                <a:extLst>
                  <a:ext uri="{0D108BD9-81ED-4DB2-BD59-A6C34878D82A}">
                    <a16:rowId xmlns:a16="http://schemas.microsoft.com/office/drawing/2014/main" val="10002"/>
                  </a:ext>
                </a:extLst>
              </a:tr>
              <a:tr h="1824812">
                <a:tc>
                  <a:txBody>
                    <a:bodyPr/>
                    <a:lstStyle/>
                    <a:p>
                      <a:pPr marL="0" marR="0" lvl="0" indent="0" algn="l" rtl="0">
                        <a:spcBef>
                          <a:spcPts val="0"/>
                        </a:spcBef>
                        <a:spcAft>
                          <a:spcPts val="0"/>
                        </a:spcAft>
                        <a:buClr>
                          <a:schemeClr val="dk1"/>
                        </a:buClr>
                        <a:buSzPts val="1200"/>
                        <a:buFont typeface="Arial"/>
                        <a:buNone/>
                      </a:pPr>
                      <a:r>
                        <a:rPr lang="en-US" sz="1200" u="none" strike="noStrike" cap="none" dirty="0" err="1">
                          <a:latin typeface="Arial"/>
                          <a:ea typeface="Arial"/>
                          <a:cs typeface="Arial"/>
                          <a:sym typeface="Arial"/>
                        </a:rPr>
                        <a:t>Mimoun</a:t>
                      </a:r>
                      <a:r>
                        <a:rPr lang="en-US" sz="1200" u="none" strike="noStrike" cap="none" dirty="0">
                          <a:latin typeface="Arial"/>
                          <a:ea typeface="Arial"/>
                          <a:cs typeface="Arial"/>
                          <a:sym typeface="Arial"/>
                        </a:rPr>
                        <a:t> Ben </a:t>
                      </a:r>
                      <a:r>
                        <a:rPr lang="en-US" sz="1200" u="none" strike="noStrike" cap="none" dirty="0" err="1">
                          <a:latin typeface="Arial"/>
                          <a:ea typeface="Arial"/>
                          <a:cs typeface="Arial"/>
                          <a:sym typeface="Arial"/>
                        </a:rPr>
                        <a:t>Henia</a:t>
                      </a:r>
                      <a:r>
                        <a:rPr lang="en-US" sz="1200" u="none" strike="noStrike" cap="none" dirty="0">
                          <a:latin typeface="Arial"/>
                          <a:ea typeface="Arial"/>
                          <a:cs typeface="Arial"/>
                          <a:sym typeface="Arial"/>
                        </a:rPr>
                        <a:t> </a:t>
                      </a:r>
                      <a:r>
                        <a:rPr lang="en-US" sz="1200" u="none" strike="noStrike" cap="none" dirty="0" err="1">
                          <a:latin typeface="Arial"/>
                          <a:ea typeface="Arial"/>
                          <a:cs typeface="Arial"/>
                          <a:sym typeface="Arial"/>
                        </a:rPr>
                        <a:t>Wiem</a:t>
                      </a:r>
                      <a:r>
                        <a:rPr lang="en-US" sz="1200" u="none" strike="noStrike" cap="none" dirty="0">
                          <a:latin typeface="Arial"/>
                          <a:ea typeface="Arial"/>
                          <a:cs typeface="Arial"/>
                          <a:sym typeface="Arial"/>
                        </a:rPr>
                        <a:t> and </a:t>
                      </a:r>
                      <a:r>
                        <a:rPr lang="en-US" sz="1200" u="none" strike="noStrike" cap="none" dirty="0" err="1">
                          <a:latin typeface="Arial"/>
                          <a:ea typeface="Arial"/>
                          <a:cs typeface="Arial"/>
                          <a:sym typeface="Arial"/>
                        </a:rPr>
                        <a:t>Zied</a:t>
                      </a:r>
                      <a:r>
                        <a:rPr lang="en-US" sz="1200" u="none" strike="noStrike" cap="none" dirty="0">
                          <a:latin typeface="Arial"/>
                          <a:ea typeface="Arial"/>
                          <a:cs typeface="Arial"/>
                          <a:sym typeface="Arial"/>
                        </a:rPr>
                        <a:t> </a:t>
                      </a:r>
                      <a:r>
                        <a:rPr lang="en-US" sz="1200" u="none" strike="noStrike" cap="none" dirty="0" err="1">
                          <a:latin typeface="Arial"/>
                          <a:ea typeface="Arial"/>
                          <a:cs typeface="Arial"/>
                          <a:sym typeface="Arial"/>
                        </a:rPr>
                        <a:t>Lachiri</a:t>
                      </a:r>
                      <a:r>
                        <a:rPr lang="en-US" sz="1200" u="none" strike="noStrike" cap="none" dirty="0">
                          <a:latin typeface="Arial"/>
                          <a:ea typeface="Arial"/>
                          <a:cs typeface="Arial"/>
                          <a:sym typeface="Arial"/>
                        </a:rPr>
                        <a:t> : This paper presents research on recognizing human emotions using physiological signals collected from the MAHNOB-HCI database. Peripheral signals measured include ECG, GSR, skin temperature, and respiration volume. Emotional states are classified into two areas of the valence-arousal model. preprocessing, feature extraction and a support vector machine (SVM) classifier are used. Classifying individual signals and fused features are evaluated. The ECG and respiration volume were found to be most effective for emotion recognition. Classification accuracies were calculated and compared to other works, showing improvements over previous studies using this database. </a:t>
                      </a:r>
                      <a:endParaRPr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20"/>
          <p:cNvSpPr/>
          <p:nvPr/>
        </p:nvSpPr>
        <p:spPr>
          <a:xfrm>
            <a:off x="554416" y="365125"/>
            <a:ext cx="11167447" cy="2089317"/>
          </a:xfrm>
          <a:prstGeom prst="rect">
            <a:avLst/>
          </a:prstGeom>
          <a:solidFill>
            <a:schemeClr val="lt1"/>
          </a:solidFill>
          <a:ln w="12700" cap="flat" cmpd="sng">
            <a:solidFill>
              <a:srgbClr val="DEDEDE"/>
            </a:solidFill>
            <a:prstDash val="solid"/>
            <a:miter lim="800000"/>
            <a:headEnd type="none" w="sm" len="sm"/>
            <a:tailEnd type="none" w="sm" len="sm"/>
          </a:ln>
          <a:effectLst>
            <a:outerShdw blurRad="50800" dist="38100" dir="2700000" algn="tl" rotWithShape="0">
              <a:srgbClr val="C5C2C2">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6" name="Google Shape;136;p20"/>
          <p:cNvSpPr txBox="1">
            <a:spLocks noGrp="1"/>
          </p:cNvSpPr>
          <p:nvPr>
            <p:ph type="title"/>
          </p:nvPr>
        </p:nvSpPr>
        <p:spPr>
          <a:xfrm>
            <a:off x="1046746" y="586822"/>
            <a:ext cx="3560252" cy="1645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dirty="0">
                <a:solidFill>
                  <a:schemeClr val="dk1"/>
                </a:solidFill>
                <a:latin typeface="Times New Roman" panose="02020603050405020304" pitchFamily="18" charset="0"/>
                <a:ea typeface="Calibri"/>
                <a:cs typeface="Times New Roman" panose="02020603050405020304" pitchFamily="18" charset="0"/>
                <a:sym typeface="Calibri"/>
              </a:rPr>
              <a:t>METHODOLOGY </a:t>
            </a:r>
            <a:endParaRPr dirty="0">
              <a:latin typeface="Times New Roman" panose="02020603050405020304" pitchFamily="18" charset="0"/>
              <a:cs typeface="Times New Roman" panose="02020603050405020304" pitchFamily="18" charset="0"/>
            </a:endParaRPr>
          </a:p>
        </p:txBody>
      </p:sp>
      <p:sp>
        <p:nvSpPr>
          <p:cNvPr id="137" name="Google Shape;137;p20"/>
          <p:cNvSpPr/>
          <p:nvPr/>
        </p:nvSpPr>
        <p:spPr>
          <a:xfrm>
            <a:off x="490408" y="1057739"/>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8" name="Google Shape;138;p20"/>
          <p:cNvSpPr/>
          <p:nvPr/>
        </p:nvSpPr>
        <p:spPr>
          <a:xfrm rot="5400000">
            <a:off x="4243541" y="1400638"/>
            <a:ext cx="14630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9" name="Google Shape;139;p20"/>
          <p:cNvSpPr txBox="1">
            <a:spLocks noGrp="1"/>
          </p:cNvSpPr>
          <p:nvPr>
            <p:ph type="body" idx="1"/>
          </p:nvPr>
        </p:nvSpPr>
        <p:spPr>
          <a:xfrm>
            <a:off x="5343124" y="159657"/>
            <a:ext cx="6028819" cy="275243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700"/>
              <a:buNone/>
            </a:pPr>
            <a:r>
              <a:rPr lang="en-US" sz="1700" b="0" i="0">
                <a:solidFill>
                  <a:schemeClr val="dk1"/>
                </a:solidFill>
                <a:latin typeface="Arial"/>
                <a:ea typeface="Arial"/>
                <a:cs typeface="Arial"/>
                <a:sym typeface="Arial"/>
              </a:rPr>
              <a:t>.</a:t>
            </a:r>
            <a:endParaRPr sz="1700">
              <a:solidFill>
                <a:schemeClr val="dk1"/>
              </a:solidFill>
              <a:latin typeface="Calibri"/>
              <a:ea typeface="Calibri"/>
              <a:cs typeface="Calibri"/>
              <a:sym typeface="Calibri"/>
            </a:endParaRPr>
          </a:p>
        </p:txBody>
      </p:sp>
      <p:sp>
        <p:nvSpPr>
          <p:cNvPr id="140" name="Google Shape;140;p20"/>
          <p:cNvSpPr txBox="1"/>
          <p:nvPr/>
        </p:nvSpPr>
        <p:spPr>
          <a:xfrm>
            <a:off x="4379427" y="6215208"/>
            <a:ext cx="40216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Fig(1) : block diagram </a:t>
            </a:r>
            <a:endParaRPr sz="1800">
              <a:solidFill>
                <a:schemeClr val="dk1"/>
              </a:solidFill>
              <a:latin typeface="Calibri"/>
              <a:ea typeface="Calibri"/>
              <a:cs typeface="Calibri"/>
              <a:sym typeface="Calibri"/>
            </a:endParaRPr>
          </a:p>
        </p:txBody>
      </p:sp>
      <p:pic>
        <p:nvPicPr>
          <p:cNvPr id="141" name="Google Shape;141;p20"/>
          <p:cNvPicPr preferRelativeResize="0"/>
          <p:nvPr/>
        </p:nvPicPr>
        <p:blipFill rotWithShape="1">
          <a:blip r:embed="rId3">
            <a:alphaModFix/>
          </a:blip>
          <a:srcRect/>
          <a:stretch/>
        </p:blipFill>
        <p:spPr>
          <a:xfrm>
            <a:off x="58351" y="3192806"/>
            <a:ext cx="5950563" cy="2756199"/>
          </a:xfrm>
          <a:prstGeom prst="rect">
            <a:avLst/>
          </a:prstGeom>
          <a:noFill/>
          <a:ln>
            <a:noFill/>
          </a:ln>
        </p:spPr>
      </p:pic>
      <p:pic>
        <p:nvPicPr>
          <p:cNvPr id="142" name="Google Shape;142;p20"/>
          <p:cNvPicPr preferRelativeResize="0"/>
          <p:nvPr/>
        </p:nvPicPr>
        <p:blipFill rotWithShape="1">
          <a:blip r:embed="rId4">
            <a:alphaModFix/>
          </a:blip>
          <a:srcRect/>
          <a:stretch/>
        </p:blipFill>
        <p:spPr>
          <a:xfrm>
            <a:off x="6444342" y="3033149"/>
            <a:ext cx="5480502" cy="3428999"/>
          </a:xfrm>
          <a:prstGeom prst="rect">
            <a:avLst/>
          </a:prstGeom>
          <a:noFill/>
          <a:ln>
            <a:noFill/>
          </a:ln>
        </p:spPr>
      </p:pic>
      <p:sp>
        <p:nvSpPr>
          <p:cNvPr id="143" name="Google Shape;143;p20"/>
          <p:cNvSpPr txBox="1"/>
          <p:nvPr/>
        </p:nvSpPr>
        <p:spPr>
          <a:xfrm>
            <a:off x="5035325" y="365125"/>
            <a:ext cx="7058100" cy="2588361"/>
          </a:xfrm>
          <a:prstGeom prst="rect">
            <a:avLst/>
          </a:prstGeom>
          <a:noFill/>
          <a:ln>
            <a:noFill/>
          </a:ln>
        </p:spPr>
        <p:txBody>
          <a:bodyPr spcFirstLastPara="1" wrap="square" lIns="91425" tIns="45700" rIns="91425" bIns="45700" anchor="t" anchorCtr="0">
            <a:spAutoFit/>
          </a:bodyPr>
          <a:lstStyle/>
          <a:p>
            <a:pPr marL="457200" lvl="0" indent="-298450" algn="l" rtl="0">
              <a:lnSpc>
                <a:spcPct val="115000"/>
              </a:lnSpc>
              <a:spcBef>
                <a:spcPts val="1200"/>
              </a:spcBef>
              <a:spcAft>
                <a:spcPts val="0"/>
              </a:spcAft>
              <a:buClr>
                <a:schemeClr val="dk1"/>
              </a:buClr>
              <a:buSzPts val="1100"/>
              <a:buChar char="●"/>
            </a:pPr>
            <a:r>
              <a:rPr lang="en-US" sz="1800" dirty="0">
                <a:solidFill>
                  <a:schemeClr val="dk1"/>
                </a:solidFill>
                <a:latin typeface="Times New Roman" panose="02020603050405020304" pitchFamily="18" charset="0"/>
                <a:cs typeface="Times New Roman" panose="02020603050405020304" pitchFamily="18" charset="0"/>
              </a:rPr>
              <a:t>Employs facial expression recognition with a CNN model (trained on FER-2013) to analyze user-uploaded images and detect moods.</a:t>
            </a:r>
            <a:endParaRPr sz="1800" dirty="0">
              <a:solidFill>
                <a:schemeClr val="dk1"/>
              </a:solidFill>
              <a:latin typeface="Times New Roman" panose="02020603050405020304" pitchFamily="18" charset="0"/>
              <a:cs typeface="Times New Roman" panose="02020603050405020304" pitchFamily="18" charset="0"/>
            </a:endParaRPr>
          </a:p>
          <a:p>
            <a:pPr marL="457200" lvl="0" indent="-298450" algn="l" rtl="0">
              <a:lnSpc>
                <a:spcPct val="115000"/>
              </a:lnSpc>
              <a:spcBef>
                <a:spcPts val="0"/>
              </a:spcBef>
              <a:spcAft>
                <a:spcPts val="0"/>
              </a:spcAft>
              <a:buClr>
                <a:schemeClr val="dk1"/>
              </a:buClr>
              <a:buSzPts val="1100"/>
              <a:buChar char="●"/>
            </a:pPr>
            <a:r>
              <a:rPr lang="en-US" sz="1800" dirty="0">
                <a:solidFill>
                  <a:schemeClr val="dk1"/>
                </a:solidFill>
                <a:latin typeface="Times New Roman" panose="02020603050405020304" pitchFamily="18" charset="0"/>
                <a:cs typeface="Times New Roman" panose="02020603050405020304" pitchFamily="18" charset="0"/>
              </a:rPr>
              <a:t>Utilizes a </a:t>
            </a:r>
            <a:r>
              <a:rPr lang="en-US" sz="1800" dirty="0" err="1">
                <a:solidFill>
                  <a:schemeClr val="dk1"/>
                </a:solidFill>
                <a:latin typeface="Times New Roman" panose="02020603050405020304" pitchFamily="18" charset="0"/>
                <a:cs typeface="Times New Roman" panose="02020603050405020304" pitchFamily="18" charset="0"/>
              </a:rPr>
              <a:t>MuSe</a:t>
            </a:r>
            <a:r>
              <a:rPr lang="en-US" sz="1800" dirty="0">
                <a:solidFill>
                  <a:schemeClr val="dk1"/>
                </a:solidFill>
                <a:latin typeface="Times New Roman" panose="02020603050405020304" pitchFamily="18" charset="0"/>
                <a:cs typeface="Times New Roman" panose="02020603050405020304" pitchFamily="18" charset="0"/>
              </a:rPr>
              <a:t> dataset to map detected moods into a list of songs.</a:t>
            </a:r>
            <a:endParaRPr sz="1800" dirty="0">
              <a:solidFill>
                <a:schemeClr val="dk1"/>
              </a:solidFill>
              <a:latin typeface="Times New Roman" panose="02020603050405020304" pitchFamily="18" charset="0"/>
              <a:cs typeface="Times New Roman" panose="02020603050405020304" pitchFamily="18" charset="0"/>
            </a:endParaRPr>
          </a:p>
          <a:p>
            <a:pPr marL="457200" lvl="0" indent="-298450" algn="l" rtl="0">
              <a:lnSpc>
                <a:spcPct val="115000"/>
              </a:lnSpc>
              <a:spcBef>
                <a:spcPts val="0"/>
              </a:spcBef>
              <a:spcAft>
                <a:spcPts val="0"/>
              </a:spcAft>
              <a:buClr>
                <a:schemeClr val="dk1"/>
              </a:buClr>
              <a:buSzPts val="1100"/>
              <a:buChar char="●"/>
            </a:pPr>
            <a:r>
              <a:rPr lang="en-US" sz="1800" dirty="0">
                <a:solidFill>
                  <a:schemeClr val="dk1"/>
                </a:solidFill>
                <a:latin typeface="Times New Roman" panose="02020603050405020304" pitchFamily="18" charset="0"/>
                <a:cs typeface="Times New Roman" panose="02020603050405020304" pitchFamily="18" charset="0"/>
              </a:rPr>
              <a:t>Uses the </a:t>
            </a:r>
            <a:r>
              <a:rPr lang="en-US" sz="1800" dirty="0" err="1">
                <a:solidFill>
                  <a:schemeClr val="dk1"/>
                </a:solidFill>
                <a:latin typeface="Times New Roman" panose="02020603050405020304" pitchFamily="18" charset="0"/>
                <a:cs typeface="Times New Roman" panose="02020603050405020304" pitchFamily="18" charset="0"/>
              </a:rPr>
              <a:t>spotify</a:t>
            </a:r>
            <a:r>
              <a:rPr lang="en-US" sz="1800" dirty="0">
                <a:solidFill>
                  <a:schemeClr val="dk1"/>
                </a:solidFill>
                <a:latin typeface="Times New Roman" panose="02020603050405020304" pitchFamily="18" charset="0"/>
                <a:cs typeface="Times New Roman" panose="02020603050405020304" pitchFamily="18" charset="0"/>
              </a:rPr>
              <a:t> and </a:t>
            </a:r>
            <a:r>
              <a:rPr lang="en-US" sz="1800" dirty="0" err="1">
                <a:solidFill>
                  <a:schemeClr val="dk1"/>
                </a:solidFill>
                <a:latin typeface="Times New Roman" panose="02020603050405020304" pitchFamily="18" charset="0"/>
                <a:cs typeface="Times New Roman" panose="02020603050405020304" pitchFamily="18" charset="0"/>
              </a:rPr>
              <a:t>lastfm</a:t>
            </a:r>
            <a:r>
              <a:rPr lang="en-US" sz="1800" dirty="0">
                <a:solidFill>
                  <a:schemeClr val="dk1"/>
                </a:solidFill>
                <a:latin typeface="Times New Roman" panose="02020603050405020304" pitchFamily="18" charset="0"/>
                <a:cs typeface="Times New Roman" panose="02020603050405020304" pitchFamily="18" charset="0"/>
              </a:rPr>
              <a:t> applications to refer the songs.</a:t>
            </a:r>
            <a:endParaRPr sz="1800" dirty="0">
              <a:solidFill>
                <a:schemeClr val="dk1"/>
              </a:solidFill>
              <a:latin typeface="Times New Roman" panose="02020603050405020304" pitchFamily="18" charset="0"/>
              <a:cs typeface="Times New Roman" panose="02020603050405020304" pitchFamily="18" charset="0"/>
            </a:endParaRPr>
          </a:p>
          <a:p>
            <a:pPr marL="457200" lvl="0" indent="-298450" algn="l" rtl="0">
              <a:lnSpc>
                <a:spcPct val="115000"/>
              </a:lnSpc>
              <a:spcBef>
                <a:spcPts val="0"/>
              </a:spcBef>
              <a:spcAft>
                <a:spcPts val="0"/>
              </a:spcAft>
              <a:buClr>
                <a:schemeClr val="dk1"/>
              </a:buClr>
              <a:buSzPts val="1100"/>
              <a:buChar char="●"/>
            </a:pPr>
            <a:r>
              <a:rPr lang="en-US" sz="1800" dirty="0">
                <a:solidFill>
                  <a:schemeClr val="dk1"/>
                </a:solidFill>
                <a:latin typeface="Times New Roman" panose="02020603050405020304" pitchFamily="18" charset="0"/>
                <a:cs typeface="Times New Roman" panose="02020603050405020304" pitchFamily="18" charset="0"/>
              </a:rPr>
              <a:t>Features a user interface for video capture, mood detection, and accessing recommended songs.</a:t>
            </a:r>
            <a:endParaRPr sz="1800" dirty="0">
              <a:solidFill>
                <a:schemeClr val="dk1"/>
              </a:solidFill>
              <a:latin typeface="Times New Roman" panose="02020603050405020304" pitchFamily="18" charset="0"/>
              <a:cs typeface="Times New Roman" panose="02020603050405020304" pitchFamily="18" charset="0"/>
            </a:endParaRPr>
          </a:p>
          <a:p>
            <a:pPr marL="0" marR="0" lvl="0" indent="0" algn="l" rtl="0">
              <a:spcBef>
                <a:spcPts val="1200"/>
              </a:spcBef>
              <a:spcAft>
                <a:spcPts val="0"/>
              </a:spcAft>
              <a:buNone/>
            </a:pPr>
            <a:endParaRPr sz="18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695400" y="395786"/>
            <a:ext cx="6211927" cy="83820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7F7F7F"/>
              </a:buClr>
              <a:buSzPts val="2800"/>
              <a:buFont typeface="Roboto Medium"/>
              <a:buNone/>
            </a:pPr>
            <a:r>
              <a:rPr lang="en-US" b="1" dirty="0">
                <a:latin typeface="Times New Roman" panose="02020603050405020304" pitchFamily="18" charset="0"/>
                <a:cs typeface="Times New Roman" panose="02020603050405020304" pitchFamily="18" charset="0"/>
                <a:sym typeface="Roboto Medium"/>
              </a:rPr>
              <a:t>PACKAGES USED</a:t>
            </a:r>
            <a:endParaRPr b="1" dirty="0">
              <a:latin typeface="Times New Roman" panose="02020603050405020304" pitchFamily="18" charset="0"/>
              <a:cs typeface="Times New Roman" panose="02020603050405020304" pitchFamily="18" charset="0"/>
            </a:endParaRPr>
          </a:p>
        </p:txBody>
      </p:sp>
      <p:sp>
        <p:nvSpPr>
          <p:cNvPr id="149" name="Google Shape;149;p21"/>
          <p:cNvSpPr txBox="1">
            <a:spLocks noGrp="1"/>
          </p:cNvSpPr>
          <p:nvPr>
            <p:ph type="body" idx="1"/>
          </p:nvPr>
        </p:nvSpPr>
        <p:spPr>
          <a:xfrm>
            <a:off x="695400" y="1066800"/>
            <a:ext cx="4176467" cy="539541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7F7F7F"/>
              </a:buClr>
              <a:buSzPts val="2400"/>
              <a:buNone/>
            </a:pPr>
            <a:endParaRPr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2400"/>
              <a:buNone/>
            </a:pPr>
            <a:r>
              <a:rPr lang="en-US" dirty="0">
                <a:solidFill>
                  <a:schemeClr val="dk1"/>
                </a:solidFill>
                <a:latin typeface="Times New Roman" panose="02020603050405020304" pitchFamily="18" charset="0"/>
                <a:ea typeface="Arial"/>
                <a:cs typeface="Times New Roman" panose="02020603050405020304" pitchFamily="18" charset="0"/>
                <a:sym typeface="Arial"/>
              </a:rPr>
              <a:t>Frontend :</a:t>
            </a:r>
            <a:endParaRPr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0"/>
              </a:spcBef>
              <a:spcAft>
                <a:spcPts val="0"/>
              </a:spcAft>
              <a:buClr>
                <a:schemeClr val="dk1"/>
              </a:buClr>
              <a:buSzPts val="240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 React (Version: ^18.2.0) </a:t>
            </a:r>
            <a:endParaRPr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0"/>
              </a:spcBef>
              <a:spcAft>
                <a:spcPts val="0"/>
              </a:spcAft>
              <a:buClr>
                <a:schemeClr val="dk1"/>
              </a:buClr>
              <a:buSzPts val="240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Tailwind CSS (Version:  ^3.2.4) </a:t>
            </a:r>
            <a:endParaRPr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0"/>
              </a:spcBef>
              <a:spcAft>
                <a:spcPts val="0"/>
              </a:spcAft>
              <a:buClr>
                <a:schemeClr val="dk1"/>
              </a:buClr>
              <a:buSzPts val="240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Typescript (Version: ^4.9.4)</a:t>
            </a:r>
            <a:endParaRPr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50" name="Google Shape;150;p21"/>
          <p:cNvSpPr txBox="1"/>
          <p:nvPr/>
        </p:nvSpPr>
        <p:spPr>
          <a:xfrm>
            <a:off x="5336210" y="1050129"/>
            <a:ext cx="4690575"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dirty="0">
              <a:solidFill>
                <a:schemeClr val="dk1"/>
              </a:solidFill>
              <a:latin typeface="Arial"/>
              <a:ea typeface="Arial"/>
              <a:cs typeface="Arial"/>
              <a:sym typeface="Arial"/>
            </a:endParaRPr>
          </a:p>
          <a:p>
            <a:pPr marL="0" marR="0" lvl="0" indent="0" algn="l" rtl="0">
              <a:spcBef>
                <a:spcPts val="0"/>
              </a:spcBef>
              <a:spcAft>
                <a:spcPts val="0"/>
              </a:spcAft>
              <a:buNone/>
            </a:pPr>
            <a:r>
              <a:rPr lang="en-US" sz="2400" dirty="0">
                <a:solidFill>
                  <a:schemeClr val="dk1"/>
                </a:solidFill>
                <a:latin typeface="Times New Roman" panose="02020603050405020304" pitchFamily="18" charset="0"/>
                <a:cs typeface="Times New Roman" panose="02020603050405020304" pitchFamily="18" charset="0"/>
                <a:sym typeface="Arial"/>
              </a:rPr>
              <a:t>Backend :</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400" dirty="0">
              <a:solidFill>
                <a:schemeClr val="dk1"/>
              </a:solidFill>
              <a:latin typeface="Times New Roman" panose="02020603050405020304" pitchFamily="18" charset="0"/>
              <a:cs typeface="Times New Roman" panose="02020603050405020304" pitchFamily="18" charset="0"/>
              <a:sym typeface="Arial"/>
            </a:endParaRPr>
          </a:p>
          <a:p>
            <a:pPr marL="342900" marR="0" lvl="0" indent="-342900" algn="l" rtl="0">
              <a:lnSpc>
                <a:spcPct val="150000"/>
              </a:lnSpc>
              <a:spcBef>
                <a:spcPts val="0"/>
              </a:spcBef>
              <a:spcAft>
                <a:spcPts val="0"/>
              </a:spcAft>
              <a:buClr>
                <a:schemeClr val="dk1"/>
              </a:buClr>
              <a:buSzPts val="2400"/>
              <a:buFont typeface="Noto Sans Symbols"/>
              <a:buChar char="⮚"/>
            </a:pPr>
            <a:r>
              <a:rPr lang="en-US" sz="2400" dirty="0">
                <a:solidFill>
                  <a:schemeClr val="dk1"/>
                </a:solidFill>
                <a:latin typeface="Times New Roman" panose="02020603050405020304" pitchFamily="18" charset="0"/>
                <a:cs typeface="Times New Roman" panose="02020603050405020304" pitchFamily="18" charset="0"/>
                <a:sym typeface="Arial"/>
              </a:rPr>
              <a:t>Flask (Version: ^2.3.0)</a:t>
            </a:r>
            <a:endParaRPr dirty="0">
              <a:latin typeface="Times New Roman" panose="02020603050405020304" pitchFamily="18" charset="0"/>
              <a:cs typeface="Times New Roman" panose="02020603050405020304" pitchFamily="18" charset="0"/>
            </a:endParaRPr>
          </a:p>
          <a:p>
            <a:pPr marL="342900" marR="0" lvl="0" indent="-342900" algn="l" rtl="0">
              <a:lnSpc>
                <a:spcPct val="150000"/>
              </a:lnSpc>
              <a:spcBef>
                <a:spcPts val="0"/>
              </a:spcBef>
              <a:spcAft>
                <a:spcPts val="0"/>
              </a:spcAft>
              <a:buClr>
                <a:schemeClr val="dk1"/>
              </a:buClr>
              <a:buSzPts val="2400"/>
              <a:buFont typeface="Noto Sans Symbols"/>
              <a:buChar char="⮚"/>
            </a:pPr>
            <a:r>
              <a:rPr lang="en-US" sz="2400" dirty="0">
                <a:solidFill>
                  <a:schemeClr val="dk1"/>
                </a:solidFill>
                <a:latin typeface="Times New Roman" panose="02020603050405020304" pitchFamily="18" charset="0"/>
                <a:cs typeface="Times New Roman" panose="02020603050405020304" pitchFamily="18" charset="0"/>
                <a:sym typeface="Arial"/>
              </a:rPr>
              <a:t>TensorFlow (Version: ^2.12.0)</a:t>
            </a:r>
            <a:endParaRPr dirty="0">
              <a:latin typeface="Times New Roman" panose="02020603050405020304" pitchFamily="18" charset="0"/>
              <a:cs typeface="Times New Roman" panose="02020603050405020304" pitchFamily="18" charset="0"/>
            </a:endParaRPr>
          </a:p>
          <a:p>
            <a:pPr marL="342900" marR="0" lvl="0" indent="-342900" algn="l" rtl="0">
              <a:lnSpc>
                <a:spcPct val="150000"/>
              </a:lnSpc>
              <a:spcBef>
                <a:spcPts val="0"/>
              </a:spcBef>
              <a:spcAft>
                <a:spcPts val="0"/>
              </a:spcAft>
              <a:buClr>
                <a:schemeClr val="dk1"/>
              </a:buClr>
              <a:buSzPts val="2400"/>
              <a:buFont typeface="Noto Sans Symbols"/>
              <a:buChar char="⮚"/>
            </a:pPr>
            <a:r>
              <a:rPr lang="en-US" sz="2400" dirty="0" err="1">
                <a:solidFill>
                  <a:schemeClr val="dk1"/>
                </a:solidFill>
                <a:latin typeface="Times New Roman" panose="02020603050405020304" pitchFamily="18" charset="0"/>
                <a:cs typeface="Times New Roman" panose="02020603050405020304" pitchFamily="18" charset="0"/>
                <a:sym typeface="Arial"/>
              </a:rPr>
              <a:t>Keras</a:t>
            </a:r>
            <a:r>
              <a:rPr lang="en-US" sz="2400" dirty="0">
                <a:solidFill>
                  <a:schemeClr val="dk1"/>
                </a:solidFill>
                <a:latin typeface="Times New Roman" panose="02020603050405020304" pitchFamily="18" charset="0"/>
                <a:cs typeface="Times New Roman" panose="02020603050405020304" pitchFamily="18" charset="0"/>
                <a:sym typeface="Arial"/>
              </a:rPr>
              <a:t> (Version: ^2.13.1)</a:t>
            </a:r>
            <a:endParaRPr dirty="0">
              <a:latin typeface="Times New Roman" panose="02020603050405020304" pitchFamily="18" charset="0"/>
              <a:cs typeface="Times New Roman" panose="02020603050405020304" pitchFamily="18" charset="0"/>
            </a:endParaRPr>
          </a:p>
          <a:p>
            <a:pPr marL="342900" marR="0" lvl="0" indent="-342900" algn="l" rtl="0">
              <a:lnSpc>
                <a:spcPct val="150000"/>
              </a:lnSpc>
              <a:spcBef>
                <a:spcPts val="0"/>
              </a:spcBef>
              <a:spcAft>
                <a:spcPts val="0"/>
              </a:spcAft>
              <a:buClr>
                <a:schemeClr val="dk1"/>
              </a:buClr>
              <a:buSzPts val="2400"/>
              <a:buFont typeface="Noto Sans Symbols"/>
              <a:buChar char="⮚"/>
            </a:pPr>
            <a:r>
              <a:rPr lang="en-US" sz="2400" dirty="0">
                <a:solidFill>
                  <a:schemeClr val="dk1"/>
                </a:solidFill>
                <a:latin typeface="Times New Roman" panose="02020603050405020304" pitchFamily="18" charset="0"/>
                <a:cs typeface="Times New Roman" panose="02020603050405020304" pitchFamily="18" charset="0"/>
                <a:sym typeface="Arial"/>
              </a:rPr>
              <a:t>OpenCV (Version: ^4.6.0)</a:t>
            </a:r>
            <a:endParaRPr sz="2400"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2"/>
          <p:cNvSpPr/>
          <p:nvPr/>
        </p:nvSpPr>
        <p:spPr>
          <a:xfrm>
            <a:off x="150" y="44725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56" name="Google Shape;156;p22"/>
          <p:cNvGrpSpPr/>
          <p:nvPr/>
        </p:nvGrpSpPr>
        <p:grpSpPr>
          <a:xfrm>
            <a:off x="-21863" y="508838"/>
            <a:ext cx="5217958" cy="6239661"/>
            <a:chOff x="-19221" y="251144"/>
            <a:chExt cx="5217958" cy="6239661"/>
          </a:xfrm>
        </p:grpSpPr>
        <p:sp>
          <p:nvSpPr>
            <p:cNvPr id="157" name="Google Shape;157;p22"/>
            <p:cNvSpPr/>
            <p:nvPr/>
          </p:nvSpPr>
          <p:spPr>
            <a:xfrm>
              <a:off x="-19221" y="251144"/>
              <a:ext cx="5187198" cy="6239661"/>
            </a:xfrm>
            <a:custGeom>
              <a:avLst/>
              <a:gdLst/>
              <a:ahLst/>
              <a:cxnLst/>
              <a:rect l="l" t="t" r="r" b="b"/>
              <a:pathLst>
                <a:path w="5187198" h="6239661" extrusionOk="0">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22"/>
            <p:cNvSpPr/>
            <p:nvPr/>
          </p:nvSpPr>
          <p:spPr>
            <a:xfrm>
              <a:off x="-19220" y="297400"/>
              <a:ext cx="5215811" cy="6107388"/>
            </a:xfrm>
            <a:custGeom>
              <a:avLst/>
              <a:gdLst/>
              <a:ahLst/>
              <a:cxnLst/>
              <a:rect l="l" t="t" r="r" b="b"/>
              <a:pathLst>
                <a:path w="5215811" h="6107388" extrusionOk="0">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22"/>
            <p:cNvSpPr/>
            <p:nvPr/>
          </p:nvSpPr>
          <p:spPr>
            <a:xfrm>
              <a:off x="-19221" y="319367"/>
              <a:ext cx="5217956" cy="6100079"/>
            </a:xfrm>
            <a:custGeom>
              <a:avLst/>
              <a:gdLst/>
              <a:ahLst/>
              <a:cxnLst/>
              <a:rect l="l" t="t" r="r" b="b"/>
              <a:pathLst>
                <a:path w="5217956" h="6100079" extrusionOk="0">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22"/>
            <p:cNvSpPr/>
            <p:nvPr/>
          </p:nvSpPr>
          <p:spPr>
            <a:xfrm>
              <a:off x="-19220" y="319367"/>
              <a:ext cx="5217957" cy="6100079"/>
            </a:xfrm>
            <a:custGeom>
              <a:avLst/>
              <a:gdLst/>
              <a:ahLst/>
              <a:cxnLst/>
              <a:rect l="l" t="t" r="r" b="b"/>
              <a:pathLst>
                <a:path w="5217957" h="6100079" extrusionOk="0">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61" name="Google Shape;161;p22"/>
          <p:cNvSpPr txBox="1">
            <a:spLocks noGrp="1"/>
          </p:cNvSpPr>
          <p:nvPr>
            <p:ph type="title"/>
          </p:nvPr>
        </p:nvSpPr>
        <p:spPr>
          <a:xfrm>
            <a:off x="132700" y="1243013"/>
            <a:ext cx="4363100" cy="43719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3600"/>
              <a:buFont typeface="Calibri"/>
              <a:buNone/>
            </a:pPr>
            <a:r>
              <a:rPr lang="en-US" sz="3600" b="1" dirty="0">
                <a:solidFill>
                  <a:schemeClr val="dk2"/>
                </a:solidFill>
                <a:latin typeface="Times New Roman" panose="02020603050405020304" pitchFamily="18" charset="0"/>
                <a:ea typeface="Calibri"/>
                <a:cs typeface="Times New Roman" panose="02020603050405020304" pitchFamily="18" charset="0"/>
                <a:sym typeface="Calibri"/>
              </a:rPr>
              <a:t>SAMPLE CODE</a:t>
            </a:r>
            <a:endParaRPr sz="3600" b="1" dirty="0">
              <a:solidFill>
                <a:schemeClr val="dk2"/>
              </a:solidFill>
              <a:latin typeface="Times New Roman" panose="02020603050405020304" pitchFamily="18" charset="0"/>
              <a:ea typeface="Calibri"/>
              <a:cs typeface="Times New Roman" panose="02020603050405020304" pitchFamily="18" charset="0"/>
              <a:sym typeface="Calibri"/>
            </a:endParaRPr>
          </a:p>
        </p:txBody>
      </p:sp>
      <p:pic>
        <p:nvPicPr>
          <p:cNvPr id="162" name="Google Shape;162;p22"/>
          <p:cNvPicPr preferRelativeResize="0"/>
          <p:nvPr/>
        </p:nvPicPr>
        <p:blipFill>
          <a:blip r:embed="rId3">
            <a:alphaModFix/>
          </a:blip>
          <a:stretch>
            <a:fillRect/>
          </a:stretch>
        </p:blipFill>
        <p:spPr>
          <a:xfrm>
            <a:off x="3715825" y="970725"/>
            <a:ext cx="8343475" cy="4806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23"/>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23"/>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23"/>
          <p:cNvSpPr txBox="1">
            <a:spLocks noGrp="1"/>
          </p:cNvSpPr>
          <p:nvPr>
            <p:ph type="title"/>
          </p:nvPr>
        </p:nvSpPr>
        <p:spPr>
          <a:xfrm>
            <a:off x="-1" y="1153572"/>
            <a:ext cx="4080387"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sz="4400" b="1" dirty="0">
                <a:solidFill>
                  <a:srgbClr val="FFFFFF"/>
                </a:solidFill>
                <a:latin typeface="Times New Roman" panose="02020603050405020304" pitchFamily="18" charset="0"/>
                <a:ea typeface="Calibri"/>
                <a:cs typeface="Times New Roman" panose="02020603050405020304" pitchFamily="18" charset="0"/>
                <a:sym typeface="Calibri"/>
              </a:rPr>
              <a:t>CONCLUSION</a:t>
            </a:r>
            <a:r>
              <a:rPr lang="en-US" sz="4400" dirty="0">
                <a:solidFill>
                  <a:srgbClr val="FFFFFF"/>
                </a:solidFill>
                <a:latin typeface="Times New Roman" panose="02020603050405020304" pitchFamily="18" charset="0"/>
                <a:ea typeface="Calibri"/>
                <a:cs typeface="Times New Roman" panose="02020603050405020304" pitchFamily="18" charset="0"/>
                <a:sym typeface="Calibri"/>
              </a:rPr>
              <a:t> </a:t>
            </a:r>
            <a:endParaRPr dirty="0">
              <a:latin typeface="Times New Roman" panose="02020603050405020304" pitchFamily="18" charset="0"/>
              <a:cs typeface="Times New Roman" panose="02020603050405020304" pitchFamily="18" charset="0"/>
            </a:endParaRPr>
          </a:p>
        </p:txBody>
      </p:sp>
      <p:sp>
        <p:nvSpPr>
          <p:cNvPr id="170" name="Google Shape;170;p23"/>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23"/>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r>
              <a:rPr lang="en-US" dirty="0">
                <a:solidFill>
                  <a:schemeClr val="dk1"/>
                </a:solidFill>
                <a:latin typeface="Times New Roman" panose="02020603050405020304" pitchFamily="18" charset="0"/>
                <a:cs typeface="Times New Roman" panose="02020603050405020304" pitchFamily="18" charset="0"/>
              </a:rPr>
              <a:t>This project explores a mood-based music recommendation system utilizing facial expression analysis. By employing CNN, the system accurately detects moods from user images. A rule-based mapping was established to translate these moods into valence and arousal values, facilitating targeted music recommendations via the Spotify API. This approach demonstrates the potential for personalizing music discovery based on emotional state. Future directions include expanding the mood detection capabilities, refining the valence-arousal mapping through user studies, and exploring additional recommendation techniques to offer even greater diversity and personalization within the system. </a:t>
            </a:r>
            <a:endParaRPr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24"/>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 name="Google Shape;177;p24"/>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 name="Google Shape;178;p24"/>
          <p:cNvSpPr txBox="1">
            <a:spLocks noGrp="1"/>
          </p:cNvSpPr>
          <p:nvPr>
            <p:ph type="title"/>
          </p:nvPr>
        </p:nvSpPr>
        <p:spPr>
          <a:xfrm>
            <a:off x="-1" y="1153572"/>
            <a:ext cx="4070555" cy="4461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sz="4400" b="1" dirty="0">
                <a:solidFill>
                  <a:srgbClr val="FFFFFF"/>
                </a:solidFill>
                <a:latin typeface="Times New Roman" panose="02020603050405020304" pitchFamily="18" charset="0"/>
                <a:ea typeface="Calibri"/>
                <a:cs typeface="Times New Roman" panose="02020603050405020304" pitchFamily="18" charset="0"/>
                <a:sym typeface="Calibri"/>
              </a:rPr>
              <a:t>REFERENCES</a:t>
            </a:r>
            <a:endParaRPr dirty="0">
              <a:latin typeface="Times New Roman" panose="02020603050405020304" pitchFamily="18" charset="0"/>
              <a:cs typeface="Times New Roman" panose="02020603050405020304" pitchFamily="18" charset="0"/>
            </a:endParaRPr>
          </a:p>
        </p:txBody>
      </p:sp>
      <p:sp>
        <p:nvSpPr>
          <p:cNvPr id="179" name="Google Shape;179;p24"/>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24"/>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lnSpcReduction="10000"/>
          </a:bodyPr>
          <a:lstStyle/>
          <a:p>
            <a:pPr marL="457200" lvl="0" indent="-457200" algn="l" rtl="0">
              <a:lnSpc>
                <a:spcPct val="90000"/>
              </a:lnSpc>
              <a:spcBef>
                <a:spcPts val="0"/>
              </a:spcBef>
              <a:spcAft>
                <a:spcPts val="0"/>
              </a:spcAft>
              <a:buClr>
                <a:schemeClr val="dk1"/>
              </a:buClr>
              <a:buSzPts val="1600"/>
              <a:buNone/>
            </a:pPr>
            <a:r>
              <a:rPr lang="en-US" sz="1600" dirty="0">
                <a:solidFill>
                  <a:schemeClr val="dk1"/>
                </a:solidFill>
              </a:rPr>
              <a:t>[1] </a:t>
            </a:r>
            <a:r>
              <a:rPr lang="en-US" sz="1600" dirty="0" err="1">
                <a:solidFill>
                  <a:schemeClr val="dk1"/>
                </a:solidFill>
                <a:latin typeface="Times New Roman" panose="02020603050405020304" pitchFamily="18" charset="0"/>
                <a:cs typeface="Times New Roman" panose="02020603050405020304" pitchFamily="18" charset="0"/>
              </a:rPr>
              <a:t>Wafa</a:t>
            </a:r>
            <a:r>
              <a:rPr lang="en-US" sz="1600" dirty="0">
                <a:solidFill>
                  <a:schemeClr val="dk1"/>
                </a:solidFill>
                <a:latin typeface="Times New Roman" panose="02020603050405020304" pitchFamily="18" charset="0"/>
                <a:cs typeface="Times New Roman" panose="02020603050405020304" pitchFamily="18" charset="0"/>
              </a:rPr>
              <a:t> </a:t>
            </a:r>
            <a:r>
              <a:rPr lang="en-US" sz="1600" dirty="0" err="1">
                <a:solidFill>
                  <a:schemeClr val="dk1"/>
                </a:solidFill>
                <a:latin typeface="Times New Roman" panose="02020603050405020304" pitchFamily="18" charset="0"/>
                <a:cs typeface="Times New Roman" panose="02020603050405020304" pitchFamily="18" charset="0"/>
              </a:rPr>
              <a:t>Mellouk,Wahida</a:t>
            </a:r>
            <a:r>
              <a:rPr lang="en-US" sz="1600" dirty="0">
                <a:solidFill>
                  <a:schemeClr val="dk1"/>
                </a:solidFill>
                <a:latin typeface="Times New Roman" panose="02020603050405020304" pitchFamily="18" charset="0"/>
                <a:cs typeface="Times New Roman" panose="02020603050405020304" pitchFamily="18" charset="0"/>
              </a:rPr>
              <a:t> </a:t>
            </a:r>
            <a:r>
              <a:rPr lang="en-US" sz="1600" dirty="0" err="1">
                <a:solidFill>
                  <a:schemeClr val="dk1"/>
                </a:solidFill>
                <a:latin typeface="Times New Roman" panose="02020603050405020304" pitchFamily="18" charset="0"/>
                <a:cs typeface="Times New Roman" panose="02020603050405020304" pitchFamily="18" charset="0"/>
              </a:rPr>
              <a:t>Handouzi</a:t>
            </a:r>
            <a:r>
              <a:rPr lang="en-US" sz="1600" dirty="0">
                <a:solidFill>
                  <a:schemeClr val="dk1"/>
                </a:solidFill>
                <a:latin typeface="Times New Roman" panose="02020603050405020304" pitchFamily="18" charset="0"/>
                <a:cs typeface="Times New Roman" panose="02020603050405020304" pitchFamily="18" charset="0"/>
              </a:rPr>
              <a:t>, “Facial emotion </a:t>
            </a:r>
            <a:r>
              <a:rPr lang="en-US" sz="1600" dirty="0" err="1">
                <a:solidFill>
                  <a:schemeClr val="dk1"/>
                </a:solidFill>
                <a:latin typeface="Times New Roman" panose="02020603050405020304" pitchFamily="18" charset="0"/>
                <a:cs typeface="Times New Roman" panose="02020603050405020304" pitchFamily="18" charset="0"/>
              </a:rPr>
              <a:t>recoginition</a:t>
            </a:r>
            <a:r>
              <a:rPr lang="en-US" sz="1600" dirty="0">
                <a:solidFill>
                  <a:schemeClr val="dk1"/>
                </a:solidFill>
                <a:latin typeface="Times New Roman" panose="02020603050405020304" pitchFamily="18" charset="0"/>
                <a:cs typeface="Times New Roman" panose="02020603050405020304" pitchFamily="18" charset="0"/>
              </a:rPr>
              <a:t> using deep learning: review and insights,”August-2020,Leuven,Belgium. </a:t>
            </a:r>
            <a:endParaRPr dirty="0">
              <a:latin typeface="Times New Roman" panose="02020603050405020304" pitchFamily="18" charset="0"/>
              <a:cs typeface="Times New Roman" panose="02020603050405020304" pitchFamily="18" charset="0"/>
            </a:endParaRPr>
          </a:p>
          <a:p>
            <a:pPr marL="457200" lvl="0" indent="-457200" algn="l" rtl="0">
              <a:lnSpc>
                <a:spcPct val="90000"/>
              </a:lnSpc>
              <a:spcBef>
                <a:spcPts val="1400"/>
              </a:spcBef>
              <a:spcAft>
                <a:spcPts val="0"/>
              </a:spcAft>
              <a:buClr>
                <a:schemeClr val="dk1"/>
              </a:buClr>
              <a:buSzPts val="1600"/>
              <a:buNone/>
            </a:pPr>
            <a:r>
              <a:rPr lang="en-US" sz="1600" dirty="0">
                <a:solidFill>
                  <a:schemeClr val="dk1"/>
                </a:solidFill>
                <a:latin typeface="Times New Roman" panose="02020603050405020304" pitchFamily="18" charset="0"/>
                <a:cs typeface="Times New Roman" panose="02020603050405020304" pitchFamily="18" charset="0"/>
              </a:rPr>
              <a:t>[2] </a:t>
            </a:r>
            <a:r>
              <a:rPr lang="en-US" sz="1600" dirty="0" err="1">
                <a:solidFill>
                  <a:schemeClr val="dk1"/>
                </a:solidFill>
                <a:latin typeface="Times New Roman" panose="02020603050405020304" pitchFamily="18" charset="0"/>
                <a:cs typeface="Times New Roman" panose="02020603050405020304" pitchFamily="18" charset="0"/>
              </a:rPr>
              <a:t>Mimoun</a:t>
            </a:r>
            <a:r>
              <a:rPr lang="en-US" sz="1600" dirty="0">
                <a:solidFill>
                  <a:schemeClr val="dk1"/>
                </a:solidFill>
                <a:latin typeface="Times New Roman" panose="02020603050405020304" pitchFamily="18" charset="0"/>
                <a:cs typeface="Times New Roman" panose="02020603050405020304" pitchFamily="18" charset="0"/>
              </a:rPr>
              <a:t> Ben </a:t>
            </a:r>
            <a:r>
              <a:rPr lang="en-US" sz="1600" dirty="0" err="1">
                <a:solidFill>
                  <a:schemeClr val="dk1"/>
                </a:solidFill>
                <a:latin typeface="Times New Roman" panose="02020603050405020304" pitchFamily="18" charset="0"/>
                <a:cs typeface="Times New Roman" panose="02020603050405020304" pitchFamily="18" charset="0"/>
              </a:rPr>
              <a:t>Henia</a:t>
            </a:r>
            <a:r>
              <a:rPr lang="en-US" sz="1600" dirty="0">
                <a:solidFill>
                  <a:schemeClr val="dk1"/>
                </a:solidFill>
                <a:latin typeface="Times New Roman" panose="02020603050405020304" pitchFamily="18" charset="0"/>
                <a:cs typeface="Times New Roman" panose="02020603050405020304" pitchFamily="18" charset="0"/>
              </a:rPr>
              <a:t> Wiem1 , </a:t>
            </a:r>
            <a:r>
              <a:rPr lang="en-US" sz="1600" dirty="0" err="1">
                <a:solidFill>
                  <a:schemeClr val="dk1"/>
                </a:solidFill>
                <a:latin typeface="Times New Roman" panose="02020603050405020304" pitchFamily="18" charset="0"/>
                <a:cs typeface="Times New Roman" panose="02020603050405020304" pitchFamily="18" charset="0"/>
              </a:rPr>
              <a:t>Zied</a:t>
            </a:r>
            <a:r>
              <a:rPr lang="en-US" sz="1600" dirty="0">
                <a:solidFill>
                  <a:schemeClr val="dk1"/>
                </a:solidFill>
                <a:latin typeface="Times New Roman" panose="02020603050405020304" pitchFamily="18" charset="0"/>
                <a:cs typeface="Times New Roman" panose="02020603050405020304" pitchFamily="18" charset="0"/>
              </a:rPr>
              <a:t> </a:t>
            </a:r>
            <a:r>
              <a:rPr lang="en-US" sz="1600" dirty="0" err="1">
                <a:solidFill>
                  <a:schemeClr val="dk1"/>
                </a:solidFill>
                <a:latin typeface="Times New Roman" panose="02020603050405020304" pitchFamily="18" charset="0"/>
                <a:cs typeface="Times New Roman" panose="02020603050405020304" pitchFamily="18" charset="0"/>
              </a:rPr>
              <a:t>Lachiri</a:t>
            </a:r>
            <a:r>
              <a:rPr lang="en-US" sz="1600" dirty="0">
                <a:solidFill>
                  <a:schemeClr val="dk1"/>
                </a:solidFill>
                <a:latin typeface="Times New Roman" panose="02020603050405020304" pitchFamily="18" charset="0"/>
                <a:cs typeface="Times New Roman" panose="02020603050405020304" pitchFamily="18" charset="0"/>
              </a:rPr>
              <a:t>, “Emotion assessing using valence-arousal evaluation based on peripheral physiological signals and support vector machine”,December-2016,Tunisia, </a:t>
            </a:r>
            <a:r>
              <a:rPr lang="en-US" sz="1600" dirty="0" err="1">
                <a:solidFill>
                  <a:schemeClr val="dk1"/>
                </a:solidFill>
                <a:latin typeface="Times New Roman" panose="02020603050405020304" pitchFamily="18" charset="0"/>
                <a:cs typeface="Times New Roman" panose="02020603050405020304" pitchFamily="18" charset="0"/>
              </a:rPr>
              <a:t>Hammamet</a:t>
            </a:r>
            <a:endParaRPr dirty="0">
              <a:latin typeface="Times New Roman" panose="02020603050405020304" pitchFamily="18" charset="0"/>
              <a:cs typeface="Times New Roman" panose="02020603050405020304" pitchFamily="18" charset="0"/>
            </a:endParaRPr>
          </a:p>
          <a:p>
            <a:pPr marL="457200" lvl="0" indent="-457200" algn="l" rtl="0">
              <a:lnSpc>
                <a:spcPct val="90000"/>
              </a:lnSpc>
              <a:spcBef>
                <a:spcPts val="1400"/>
              </a:spcBef>
              <a:spcAft>
                <a:spcPts val="0"/>
              </a:spcAft>
              <a:buClr>
                <a:schemeClr val="dk1"/>
              </a:buClr>
              <a:buSzPts val="1600"/>
              <a:buNone/>
            </a:pPr>
            <a:r>
              <a:rPr lang="en-US" sz="1600" dirty="0">
                <a:solidFill>
                  <a:schemeClr val="dk1"/>
                </a:solidFill>
                <a:latin typeface="Times New Roman" panose="02020603050405020304" pitchFamily="18" charset="0"/>
                <a:cs typeface="Times New Roman" panose="02020603050405020304" pitchFamily="18" charset="0"/>
              </a:rPr>
              <a:t> [3] Francesca M.M. Citron , Marcus A. Gray , Hugo D. Critchley , Brendan S. Weekes , Evelyn C. </a:t>
            </a:r>
            <a:r>
              <a:rPr lang="en-US" sz="1600" dirty="0" err="1">
                <a:solidFill>
                  <a:schemeClr val="dk1"/>
                </a:solidFill>
                <a:latin typeface="Times New Roman" panose="02020603050405020304" pitchFamily="18" charset="0"/>
                <a:cs typeface="Times New Roman" panose="02020603050405020304" pitchFamily="18" charset="0"/>
              </a:rPr>
              <a:t>Ferstl</a:t>
            </a:r>
            <a:r>
              <a:rPr lang="en-US" sz="1600" dirty="0">
                <a:solidFill>
                  <a:schemeClr val="dk1"/>
                </a:solidFill>
                <a:latin typeface="Times New Roman" panose="02020603050405020304" pitchFamily="18" charset="0"/>
                <a:cs typeface="Times New Roman" panose="02020603050405020304" pitchFamily="18" charset="0"/>
              </a:rPr>
              <a:t>, “Emotional valence and arousal affect reading in an interactive way: Neuroimaging evidence for an approach-withdrawal framework,” June-2013, Queensland, Australia</a:t>
            </a:r>
            <a:endParaRPr dirty="0">
              <a:latin typeface="Times New Roman" panose="02020603050405020304" pitchFamily="18" charset="0"/>
              <a:cs typeface="Times New Roman" panose="02020603050405020304" pitchFamily="18" charset="0"/>
            </a:endParaRPr>
          </a:p>
          <a:p>
            <a:pPr marL="457200" lvl="0" indent="-457200" algn="l" rtl="0">
              <a:lnSpc>
                <a:spcPct val="90000"/>
              </a:lnSpc>
              <a:spcBef>
                <a:spcPts val="1400"/>
              </a:spcBef>
              <a:spcAft>
                <a:spcPts val="0"/>
              </a:spcAft>
              <a:buClr>
                <a:schemeClr val="dk1"/>
              </a:buClr>
              <a:buSzPts val="1600"/>
              <a:buNone/>
            </a:pPr>
            <a:r>
              <a:rPr lang="en-US" sz="1600" dirty="0">
                <a:solidFill>
                  <a:schemeClr val="dk1"/>
                </a:solidFill>
                <a:latin typeface="Times New Roman" panose="02020603050405020304" pitchFamily="18" charset="0"/>
                <a:cs typeface="Times New Roman" panose="02020603050405020304" pitchFamily="18" charset="0"/>
              </a:rPr>
              <a:t> [4] Amjad Rehman Khan, “Facial Emotion Recognition Using Conventional Machine Learning and Deep Learning Methods: Current Achievements, Analysis and Remaining Challenges,” CCIS Prince Sultan University, Riyadh 11586, Saudi Arabia.</a:t>
            </a:r>
            <a:endParaRPr dirty="0">
              <a:latin typeface="Times New Roman" panose="02020603050405020304" pitchFamily="18" charset="0"/>
              <a:cs typeface="Times New Roman" panose="02020603050405020304" pitchFamily="18" charset="0"/>
            </a:endParaRPr>
          </a:p>
          <a:p>
            <a:pPr marL="457200" lvl="0" indent="-457200" algn="l" rtl="0">
              <a:lnSpc>
                <a:spcPct val="90000"/>
              </a:lnSpc>
              <a:spcBef>
                <a:spcPts val="1400"/>
              </a:spcBef>
              <a:spcAft>
                <a:spcPts val="0"/>
              </a:spcAft>
              <a:buClr>
                <a:schemeClr val="dk1"/>
              </a:buClr>
              <a:buSzPts val="1600"/>
              <a:buNone/>
            </a:pPr>
            <a:r>
              <a:rPr lang="en-US" sz="1600" dirty="0">
                <a:solidFill>
                  <a:schemeClr val="dk1"/>
                </a:solidFill>
                <a:latin typeface="Times New Roman" panose="02020603050405020304" pitchFamily="18" charset="0"/>
                <a:cs typeface="Times New Roman" panose="02020603050405020304" pitchFamily="18" charset="0"/>
              </a:rPr>
              <a:t> [5] </a:t>
            </a:r>
            <a:r>
              <a:rPr lang="en-US" sz="1600" dirty="0" err="1">
                <a:solidFill>
                  <a:schemeClr val="dk1"/>
                </a:solidFill>
                <a:latin typeface="Times New Roman" panose="02020603050405020304" pitchFamily="18" charset="0"/>
                <a:cs typeface="Times New Roman" panose="02020603050405020304" pitchFamily="18" charset="0"/>
              </a:rPr>
              <a:t>Jaladi</a:t>
            </a:r>
            <a:r>
              <a:rPr lang="en-US" sz="1600" dirty="0">
                <a:solidFill>
                  <a:schemeClr val="dk1"/>
                </a:solidFill>
                <a:latin typeface="Times New Roman" panose="02020603050405020304" pitchFamily="18" charset="0"/>
                <a:cs typeface="Times New Roman" panose="02020603050405020304" pitchFamily="18" charset="0"/>
              </a:rPr>
              <a:t> Sam Joel, B. Ernest Thompson ,“ Emotion based Music Recommendation System using Deep Learning Model,” Proceedings of the International Conference on Inventive Computation Technologies (ICICT 2023) IEEE Xplore Part Number: CFP23F70-ART; ISBN: 979-8-3503-9849-6.</a:t>
            </a:r>
            <a:endParaRPr dirty="0">
              <a:latin typeface="Times New Roman" panose="02020603050405020304" pitchFamily="18" charset="0"/>
              <a:cs typeface="Times New Roman" panose="02020603050405020304" pitchFamily="18" charset="0"/>
            </a:endParaRPr>
          </a:p>
          <a:p>
            <a:pPr marL="457200" lvl="0" indent="-457200" algn="l" rtl="0">
              <a:lnSpc>
                <a:spcPct val="90000"/>
              </a:lnSpc>
              <a:spcBef>
                <a:spcPts val="1400"/>
              </a:spcBef>
              <a:spcAft>
                <a:spcPts val="0"/>
              </a:spcAft>
              <a:buClr>
                <a:schemeClr val="dk1"/>
              </a:buClr>
              <a:buSzPts val="1600"/>
              <a:buNone/>
            </a:pPr>
            <a:r>
              <a:rPr lang="en-US" sz="1600" dirty="0">
                <a:solidFill>
                  <a:schemeClr val="dk1"/>
                </a:solidFill>
                <a:latin typeface="Times New Roman" panose="02020603050405020304" pitchFamily="18" charset="0"/>
                <a:cs typeface="Times New Roman" panose="02020603050405020304" pitchFamily="18" charset="0"/>
              </a:rPr>
              <a:t> [6] Madhuri </a:t>
            </a:r>
            <a:r>
              <a:rPr lang="en-US" sz="1600" dirty="0" err="1">
                <a:solidFill>
                  <a:schemeClr val="dk1"/>
                </a:solidFill>
                <a:latin typeface="Times New Roman" panose="02020603050405020304" pitchFamily="18" charset="0"/>
                <a:cs typeface="Times New Roman" panose="02020603050405020304" pitchFamily="18" charset="0"/>
              </a:rPr>
              <a:t>Athavle</a:t>
            </a:r>
            <a:r>
              <a:rPr lang="en-US" sz="1600" dirty="0">
                <a:solidFill>
                  <a:schemeClr val="dk1"/>
                </a:solidFill>
                <a:latin typeface="Times New Roman" panose="02020603050405020304" pitchFamily="18" charset="0"/>
                <a:cs typeface="Times New Roman" panose="02020603050405020304" pitchFamily="18" charset="0"/>
              </a:rPr>
              <a:t> , Deepali Mudale , Upasana </a:t>
            </a:r>
            <a:r>
              <a:rPr lang="en-US" sz="1600" dirty="0" err="1">
                <a:solidFill>
                  <a:schemeClr val="dk1"/>
                </a:solidFill>
                <a:latin typeface="Times New Roman" panose="02020603050405020304" pitchFamily="18" charset="0"/>
                <a:cs typeface="Times New Roman" panose="02020603050405020304" pitchFamily="18" charset="0"/>
              </a:rPr>
              <a:t>Shrivastav</a:t>
            </a:r>
            <a:r>
              <a:rPr lang="en-US" sz="1600" dirty="0">
                <a:solidFill>
                  <a:schemeClr val="dk1"/>
                </a:solidFill>
                <a:latin typeface="Times New Roman" panose="02020603050405020304" pitchFamily="18" charset="0"/>
                <a:cs typeface="Times New Roman" panose="02020603050405020304" pitchFamily="18" charset="0"/>
              </a:rPr>
              <a:t> , Megha Gupta “Music Recommendation Based on Face Emotion Recognition,” Vol. 02, </a:t>
            </a:r>
            <a:r>
              <a:rPr lang="en-US" sz="1600" dirty="0" err="1">
                <a:solidFill>
                  <a:schemeClr val="dk1"/>
                </a:solidFill>
                <a:latin typeface="Times New Roman" panose="02020603050405020304" pitchFamily="18" charset="0"/>
                <a:cs typeface="Times New Roman" panose="02020603050405020304" pitchFamily="18" charset="0"/>
              </a:rPr>
              <a:t>Iss</a:t>
            </a:r>
            <a:r>
              <a:rPr lang="en-US" sz="1600" dirty="0">
                <a:solidFill>
                  <a:schemeClr val="dk1"/>
                </a:solidFill>
                <a:latin typeface="Times New Roman" panose="02020603050405020304" pitchFamily="18" charset="0"/>
                <a:cs typeface="Times New Roman" panose="02020603050405020304" pitchFamily="18" charset="0"/>
              </a:rPr>
              <a:t>. 02, S. No. 018, pp. 1-11 ISSN (Online): 2582- 7006</a:t>
            </a:r>
            <a:endParaRPr sz="16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1203</Words>
  <Application>Microsoft Office PowerPoint</Application>
  <PresentationFormat>Widescreen</PresentationFormat>
  <Paragraphs>52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Roboto Medium</vt:lpstr>
      <vt:lpstr>Comic Sans MS</vt:lpstr>
      <vt:lpstr>Times New Roman</vt:lpstr>
      <vt:lpstr>Noto Sans Symbols</vt:lpstr>
      <vt:lpstr>Office Theme</vt:lpstr>
      <vt:lpstr>Music Recommendation – Using Facial Recognition </vt:lpstr>
      <vt:lpstr>ABSTRACT</vt:lpstr>
      <vt:lpstr>OBJECTIVE</vt:lpstr>
      <vt:lpstr>LITERATURE SURVEY</vt:lpstr>
      <vt:lpstr>METHODOLOGY </vt:lpstr>
      <vt:lpstr>PACKAGES USED</vt:lpstr>
      <vt:lpstr>SAMPLE CODE</vt:lpstr>
      <vt:lpstr>CONCLUSION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 Using Facial Recognition</dc:title>
  <cp:lastModifiedBy>Anish kumar</cp:lastModifiedBy>
  <cp:revision>1</cp:revision>
  <dcterms:modified xsi:type="dcterms:W3CDTF">2024-05-05T18:14:20Z</dcterms:modified>
</cp:coreProperties>
</file>