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17" r:id="rId5"/>
    <p:sldId id="307" r:id="rId6"/>
    <p:sldId id="308" r:id="rId7"/>
    <p:sldId id="309" r:id="rId8"/>
    <p:sldId id="263" r:id="rId9"/>
    <p:sldId id="310" r:id="rId10"/>
    <p:sldId id="318" r:id="rId11"/>
    <p:sldId id="311" r:id="rId12"/>
    <p:sldId id="312" r:id="rId13"/>
    <p:sldId id="321" r:id="rId14"/>
    <p:sldId id="316" r:id="rId15"/>
    <p:sldId id="314" r:id="rId16"/>
    <p:sldId id="322" r:id="rId17"/>
    <p:sldId id="323" r:id="rId18"/>
    <p:sldId id="324" r:id="rId19"/>
    <p:sldId id="326" r:id="rId20"/>
    <p:sldId id="328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IN" sz="3500" b="1" spc="300" dirty="0" err="1"/>
              <a:t>Prolog</a:t>
            </a:r>
            <a:r>
              <a:rPr lang="en-IN" sz="3500" b="1" spc="300" dirty="0"/>
              <a:t>-based Student Course Advisor</a:t>
            </a:r>
            <a:endParaRPr lang="en-US" sz="3500" spc="300" dirty="0"/>
          </a:p>
        </p:txBody>
      </p:sp>
      <p:sp>
        <p:nvSpPr>
          <p:cNvPr id="2" name="Google Shape;86;p13">
            <a:extLst>
              <a:ext uri="{FF2B5EF4-FFF2-40B4-BE49-F238E27FC236}">
                <a16:creationId xmlns:a16="http://schemas.microsoft.com/office/drawing/2014/main" id="{0E1D3A6E-77CA-826F-8CDA-F3A7365757D5}"/>
              </a:ext>
            </a:extLst>
          </p:cNvPr>
          <p:cNvSpPr txBox="1">
            <a:spLocks/>
          </p:cNvSpPr>
          <p:nvPr/>
        </p:nvSpPr>
        <p:spPr>
          <a:xfrm>
            <a:off x="2056896" y="599683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buSzPts val="4200"/>
            </a:pPr>
            <a:r>
              <a:rPr lang="en-US" sz="2811" b="1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Navyug Vidyabhavan Trust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33" b="1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C. K. Pithawala College of Engg. &amp; Tech.</a:t>
            </a:r>
            <a:endParaRPr lang="en-US" sz="2433" b="1" dirty="0"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</p:txBody>
      </p:sp>
      <p:sp>
        <p:nvSpPr>
          <p:cNvPr id="4" name="Google Shape;87;p13">
            <a:extLst>
              <a:ext uri="{FF2B5EF4-FFF2-40B4-BE49-F238E27FC236}">
                <a16:creationId xmlns:a16="http://schemas.microsoft.com/office/drawing/2014/main" id="{73D6CDD8-C1A7-4617-5361-710137908417}"/>
              </a:ext>
            </a:extLst>
          </p:cNvPr>
          <p:cNvSpPr txBox="1">
            <a:spLocks/>
          </p:cNvSpPr>
          <p:nvPr/>
        </p:nvSpPr>
        <p:spPr>
          <a:xfrm>
            <a:off x="2251950" y="1993783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5000"/>
              </a:lnSpc>
              <a:spcBef>
                <a:spcPts val="0"/>
              </a:spcBef>
              <a:buSzPts val="1600"/>
              <a:buFont typeface="Arial" panose="020B0604020202020204" pitchFamily="34" charset="0"/>
              <a:buNone/>
            </a:pPr>
            <a:r>
              <a:rPr lang="en-IN" sz="2000" b="1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Engineering Department</a:t>
            </a:r>
          </a:p>
        </p:txBody>
      </p:sp>
      <p:pic>
        <p:nvPicPr>
          <p:cNvPr id="5" name="Google Shape;89;p13">
            <a:extLst>
              <a:ext uri="{FF2B5EF4-FFF2-40B4-BE49-F238E27FC236}">
                <a16:creationId xmlns:a16="http://schemas.microsoft.com/office/drawing/2014/main" id="{449C1640-A754-06C5-1D27-F3622DEC3D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3699" y="383322"/>
            <a:ext cx="1467140" cy="1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3">
            <a:extLst>
              <a:ext uri="{FF2B5EF4-FFF2-40B4-BE49-F238E27FC236}">
                <a16:creationId xmlns:a16="http://schemas.microsoft.com/office/drawing/2014/main" id="{C68EB5D9-03BE-8F4C-BD7C-4C9BBECD61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6" y="395315"/>
            <a:ext cx="1642660" cy="14659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0;p13">
            <a:extLst>
              <a:ext uri="{FF2B5EF4-FFF2-40B4-BE49-F238E27FC236}">
                <a16:creationId xmlns:a16="http://schemas.microsoft.com/office/drawing/2014/main" id="{FB0E994B-91FA-0E23-CB01-2E1A2226A70D}"/>
              </a:ext>
            </a:extLst>
          </p:cNvPr>
          <p:cNvSpPr txBox="1"/>
          <p:nvPr/>
        </p:nvSpPr>
        <p:spPr>
          <a:xfrm>
            <a:off x="4536696" y="5020200"/>
            <a:ext cx="2728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Presented By</a:t>
            </a:r>
            <a:endParaRPr sz="16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Ms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. </a:t>
            </a:r>
            <a:r>
              <a:rPr lang="en-US" sz="1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Anishree Kamal Patwa</a:t>
            </a:r>
            <a:endParaRPr sz="1600" b="0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220090107005</a:t>
            </a:r>
            <a:endParaRPr sz="1600" b="0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E3BFD2A7-6832-633F-AA73-C846E7BEF56E}"/>
              </a:ext>
            </a:extLst>
          </p:cNvPr>
          <p:cNvSpPr txBox="1"/>
          <p:nvPr/>
        </p:nvSpPr>
        <p:spPr>
          <a:xfrm>
            <a:off x="7601449" y="5020200"/>
            <a:ext cx="2728500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Faculty Guide</a:t>
            </a:r>
            <a:endParaRPr sz="16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  <a:p>
            <a:pPr lvl="0" algn="ctr">
              <a:buClr>
                <a:srgbClr val="000000"/>
              </a:buClr>
              <a:buSzPts val="1600"/>
            </a:pPr>
            <a:r>
              <a:rPr lang="en-IN" sz="1600" b="1" dirty="0"/>
              <a:t>Prof. Gira Barot</a:t>
            </a:r>
          </a:p>
          <a:p>
            <a:pPr lvl="0" algn="ctr">
              <a:buClr>
                <a:srgbClr val="000000"/>
              </a:buClr>
              <a:buSzPts val="1600"/>
            </a:pPr>
            <a:r>
              <a:rPr lang="en-IN" sz="1600" b="1" dirty="0"/>
              <a:t>Asst. Professor</a:t>
            </a:r>
          </a:p>
        </p:txBody>
      </p:sp>
      <p:sp>
        <p:nvSpPr>
          <p:cNvPr id="10" name="Google Shape;93;p13">
            <a:extLst>
              <a:ext uri="{FF2B5EF4-FFF2-40B4-BE49-F238E27FC236}">
                <a16:creationId xmlns:a16="http://schemas.microsoft.com/office/drawing/2014/main" id="{75AFC239-E612-0C40-EEBA-8982BB7CCE77}"/>
              </a:ext>
            </a:extLst>
          </p:cNvPr>
          <p:cNvSpPr txBox="1"/>
          <p:nvPr/>
        </p:nvSpPr>
        <p:spPr>
          <a:xfrm>
            <a:off x="1471943" y="5020200"/>
            <a:ext cx="27285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Project</a:t>
            </a:r>
            <a:endParaRPr sz="16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Book Antiqua"/>
                <a:sym typeface="Book Antiqua"/>
              </a:rPr>
              <a:t>BE IV, Sem VIII</a:t>
            </a:r>
            <a:endParaRPr sz="1600" b="0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Book Antiqua"/>
              <a:sym typeface="Book Antiqua"/>
            </a:endParaRPr>
          </a:p>
        </p:txBody>
      </p:sp>
      <p:sp>
        <p:nvSpPr>
          <p:cNvPr id="11" name="Google Shape;94;p13">
            <a:extLst>
              <a:ext uri="{FF2B5EF4-FFF2-40B4-BE49-F238E27FC236}">
                <a16:creationId xmlns:a16="http://schemas.microsoft.com/office/drawing/2014/main" id="{C7A470DD-4385-C82D-B454-6CD1B13B956B}"/>
              </a:ext>
            </a:extLst>
          </p:cNvPr>
          <p:cNvSpPr txBox="1">
            <a:spLocks/>
          </p:cNvSpPr>
          <p:nvPr/>
        </p:nvSpPr>
        <p:spPr>
          <a:xfrm>
            <a:off x="1640646" y="4073539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IN" sz="190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Artificial Intelligence-</a:t>
            </a:r>
            <a:r>
              <a:rPr lang="en-IN" sz="1900" b="1" dirty="0">
                <a:solidFill>
                  <a:schemeClr val="accent2"/>
                </a:solidFill>
              </a:rPr>
              <a:t>3170716</a:t>
            </a:r>
            <a:endParaRPr lang="en-IN" sz="190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00756-275F-A24E-7CCD-675D9517534D}"/>
              </a:ext>
            </a:extLst>
          </p:cNvPr>
          <p:cNvSpPr txBox="1"/>
          <p:nvPr/>
        </p:nvSpPr>
        <p:spPr>
          <a:xfrm>
            <a:off x="3706761" y="2582031"/>
            <a:ext cx="499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Course-Integrated Practical &amp; Analytical Task (CIPAT)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E2D4-6F9C-6ADF-5D83-0F0DA3F8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640" y="2509520"/>
            <a:ext cx="10360152" cy="1158240"/>
          </a:xfrm>
        </p:spPr>
        <p:txBody>
          <a:bodyPr/>
          <a:lstStyle/>
          <a:p>
            <a:r>
              <a:rPr lang="en-US" dirty="0"/>
              <a:t>System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E94A9-7E13-5DD0-0180-8A8DA40FB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2954" y="4594066"/>
            <a:ext cx="3181126" cy="573405"/>
          </a:xfrm>
        </p:spPr>
        <p:txBody>
          <a:bodyPr>
            <a:normAutofit/>
          </a:bodyPr>
          <a:lstStyle/>
          <a:p>
            <a:r>
              <a:rPr lang="en-IN" sz="2000" dirty="0"/>
              <a:t>Knowledge Base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B978840-967D-A8F1-523A-305C1CCF18F8}"/>
              </a:ext>
            </a:extLst>
          </p:cNvPr>
          <p:cNvSpPr txBox="1">
            <a:spLocks/>
          </p:cNvSpPr>
          <p:nvPr/>
        </p:nvSpPr>
        <p:spPr>
          <a:xfrm>
            <a:off x="8634954" y="4364596"/>
            <a:ext cx="2571526" cy="5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Utility Predicates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05C6F28-F55C-3207-5B3E-53B8847FB12E}"/>
              </a:ext>
            </a:extLst>
          </p:cNvPr>
          <p:cNvSpPr txBox="1">
            <a:spLocks/>
          </p:cNvSpPr>
          <p:nvPr/>
        </p:nvSpPr>
        <p:spPr>
          <a:xfrm>
            <a:off x="6638514" y="1465262"/>
            <a:ext cx="3181126" cy="573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Student Details &amp; Printing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5F32B21-E4F2-86F1-7998-8F7AC19D3DA7}"/>
              </a:ext>
            </a:extLst>
          </p:cNvPr>
          <p:cNvSpPr txBox="1">
            <a:spLocks/>
          </p:cNvSpPr>
          <p:nvPr/>
        </p:nvSpPr>
        <p:spPr>
          <a:xfrm>
            <a:off x="2994630" y="1690529"/>
            <a:ext cx="3181126" cy="573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CSV Export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734003-2C18-8172-A792-A0AE57D7DDF7}"/>
              </a:ext>
            </a:extLst>
          </p:cNvPr>
          <p:cNvSpPr txBox="1">
            <a:spLocks/>
          </p:cNvSpPr>
          <p:nvPr/>
        </p:nvSpPr>
        <p:spPr>
          <a:xfrm>
            <a:off x="5639533" y="5287149"/>
            <a:ext cx="2866166" cy="573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Recommendation Rules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E6B52E4-9787-3442-1626-952F55CA7C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20621" y="2194461"/>
            <a:ext cx="853638" cy="772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EE026FE-51D6-F96A-231B-FA08C2218D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98375" y="2246215"/>
            <a:ext cx="774006" cy="748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0DA6979-C719-4E2A-2EC7-1825811B31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7023" y="4233614"/>
            <a:ext cx="1380034" cy="48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06974C-11EC-2075-9A1A-7C0F70126630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>
            <a:off x="8285951" y="4016764"/>
            <a:ext cx="983539" cy="285531"/>
          </a:xfrm>
          <a:prstGeom prst="bentConnector4">
            <a:avLst>
              <a:gd name="adj1" fmla="val 35425"/>
              <a:gd name="adj2" fmla="val 1800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5B89AE5-6BF1-C87C-BA7D-206CAF21D53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3740" y="3871831"/>
            <a:ext cx="849237" cy="518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94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3738880" cy="914400"/>
          </a:xfrm>
        </p:spPr>
        <p:txBody>
          <a:bodyPr/>
          <a:lstStyle/>
          <a:p>
            <a:r>
              <a:rPr lang="en-IN" dirty="0"/>
              <a:t>Knowledge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Stores facts about </a:t>
            </a:r>
            <a:r>
              <a:rPr lang="en-US" altLang="en-US" b="1" dirty="0"/>
              <a:t>students, marks, interests, goals</a:t>
            </a:r>
            <a:endParaRPr lang="en-US" altLang="en-US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Courses defined with </a:t>
            </a:r>
            <a:r>
              <a:rPr lang="en-US" altLang="en-US" b="1" dirty="0"/>
              <a:t>minimum percentage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7D6CC2-65CD-7448-33CC-921047F832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3959351"/>
            <a:ext cx="2983720" cy="2106169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Example: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student(</a:t>
            </a:r>
            <a:r>
              <a:rPr lang="en-US" altLang="en-US" dirty="0" err="1"/>
              <a:t>alice</a:t>
            </a:r>
            <a:r>
              <a:rPr lang="en-US" altLang="en-US" dirty="0"/>
              <a:t>).</a:t>
            </a:r>
            <a:endParaRPr lang="en-US" altLang="en-US" sz="16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percentage(</a:t>
            </a:r>
            <a:r>
              <a:rPr lang="en-US" altLang="en-US" dirty="0" err="1"/>
              <a:t>alice</a:t>
            </a:r>
            <a:r>
              <a:rPr lang="en-US" altLang="en-US" dirty="0"/>
              <a:t>, 85).</a:t>
            </a:r>
            <a:endParaRPr lang="en-US" altLang="en-US" sz="16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/>
              <a:t>interested_in</a:t>
            </a:r>
            <a:r>
              <a:rPr lang="en-US" altLang="en-US" dirty="0"/>
              <a:t>(</a:t>
            </a:r>
            <a:r>
              <a:rPr lang="en-US" altLang="en-US" dirty="0" err="1"/>
              <a:t>alice</a:t>
            </a:r>
            <a:r>
              <a:rPr lang="en-US" altLang="en-US" dirty="0"/>
              <a:t>, ai).</a:t>
            </a:r>
            <a:endParaRPr lang="en-US" altLang="en-US" sz="16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goal(</a:t>
            </a:r>
            <a:r>
              <a:rPr lang="en-US" altLang="en-US" dirty="0" err="1"/>
              <a:t>alice</a:t>
            </a:r>
            <a:r>
              <a:rPr lang="en-US" altLang="en-US" dirty="0"/>
              <a:t>, researcher).</a:t>
            </a:r>
            <a:endParaRPr lang="en-US" altLang="en-US" sz="16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course(</a:t>
            </a:r>
            <a:r>
              <a:rPr lang="en-US" altLang="en-US" dirty="0" err="1"/>
              <a:t>ai_basics</a:t>
            </a:r>
            <a:r>
              <a:rPr lang="en-US" altLang="en-US" dirty="0"/>
              <a:t>, ai, 70).</a:t>
            </a:r>
            <a:endParaRPr lang="en-US" altLang="en-US" sz="4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itle 16">
            <a:extLst>
              <a:ext uri="{FF2B5EF4-FFF2-40B4-BE49-F238E27FC236}">
                <a16:creationId xmlns:a16="http://schemas.microsoft.com/office/drawing/2014/main" id="{BA7DD000-B579-3E11-4AA0-910314A6163B}"/>
              </a:ext>
            </a:extLst>
          </p:cNvPr>
          <p:cNvSpPr txBox="1">
            <a:spLocks/>
          </p:cNvSpPr>
          <p:nvPr/>
        </p:nvSpPr>
        <p:spPr>
          <a:xfrm>
            <a:off x="5334000" y="914400"/>
            <a:ext cx="509016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Recommendation Rules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0CE6DE-3921-8443-6C5B-BE2DE7241846}"/>
              </a:ext>
            </a:extLst>
          </p:cNvPr>
          <p:cNvSpPr txBox="1">
            <a:spLocks/>
          </p:cNvSpPr>
          <p:nvPr/>
        </p:nvSpPr>
        <p:spPr>
          <a:xfrm>
            <a:off x="5334000" y="2025902"/>
            <a:ext cx="6766560" cy="1403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Interest + Percentage Match</a:t>
            </a:r>
            <a:endParaRPr lang="en-US" altLang="en-US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Suggest course if interest + eligible marks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Goal-Aware Match</a:t>
            </a:r>
            <a:endParaRPr lang="en-US" altLang="en-US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Suggest course if also aligned with career goal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B9EF2-A310-AA0A-10E0-2770738B9D01}"/>
              </a:ext>
            </a:extLst>
          </p:cNvPr>
          <p:cNvSpPr txBox="1"/>
          <p:nvPr/>
        </p:nvSpPr>
        <p:spPr>
          <a:xfrm>
            <a:off x="5334000" y="3429000"/>
            <a:ext cx="5161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dirty="0"/>
              <a:t>Example Rule:</a:t>
            </a:r>
            <a:endParaRPr lang="en-IN" dirty="0"/>
          </a:p>
          <a:p>
            <a:pPr algn="just"/>
            <a:r>
              <a:rPr lang="en-IN" dirty="0" err="1"/>
              <a:t>recommend_course</a:t>
            </a:r>
            <a:r>
              <a:rPr lang="en-IN" dirty="0"/>
              <a:t>(Student, Course) :-</a:t>
            </a:r>
          </a:p>
          <a:p>
            <a:pPr algn="just"/>
            <a:r>
              <a:rPr lang="en-IN" dirty="0"/>
              <a:t>    student(Student),</a:t>
            </a:r>
          </a:p>
          <a:p>
            <a:pPr algn="just"/>
            <a:r>
              <a:rPr lang="en-IN" dirty="0"/>
              <a:t>    </a:t>
            </a:r>
            <a:r>
              <a:rPr lang="en-IN" dirty="0" err="1"/>
              <a:t>interested_in</a:t>
            </a:r>
            <a:r>
              <a:rPr lang="en-IN" dirty="0"/>
              <a:t>(Student, Interest),</a:t>
            </a:r>
          </a:p>
          <a:p>
            <a:pPr algn="just"/>
            <a:r>
              <a:rPr lang="en-IN" dirty="0"/>
              <a:t>    percentage(Student, Perc),</a:t>
            </a:r>
          </a:p>
          <a:p>
            <a:pPr algn="just"/>
            <a:r>
              <a:rPr lang="en-IN" dirty="0"/>
              <a:t>    course(Course, Interest, </a:t>
            </a:r>
            <a:r>
              <a:rPr lang="en-IN" dirty="0" err="1"/>
              <a:t>MinPerc</a:t>
            </a:r>
            <a:r>
              <a:rPr lang="en-IN" dirty="0"/>
              <a:t>),</a:t>
            </a:r>
          </a:p>
          <a:p>
            <a:pPr algn="just"/>
            <a:r>
              <a:rPr lang="en-IN" dirty="0"/>
              <a:t>    Perc &gt;= </a:t>
            </a:r>
            <a:r>
              <a:rPr lang="en-IN" dirty="0" err="1"/>
              <a:t>MinPerc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162560"/>
            <a:ext cx="4287520" cy="914400"/>
          </a:xfrm>
        </p:spPr>
        <p:txBody>
          <a:bodyPr/>
          <a:lstStyle/>
          <a:p>
            <a:r>
              <a:rPr lang="en-IN" dirty="0"/>
              <a:t>Utility Predicates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0720" y="4407513"/>
            <a:ext cx="5039360" cy="2328567"/>
          </a:xfrm>
        </p:spPr>
        <p:txBody>
          <a:bodyPr>
            <a:normAutofit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print_student_details</a:t>
            </a:r>
            <a:r>
              <a:rPr lang="en-US" altLang="en-US" dirty="0"/>
              <a:t>/1 → Full details of one student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print_all_students</a:t>
            </a:r>
            <a:r>
              <a:rPr lang="en-US" altLang="en-US" dirty="0"/>
              <a:t>/0 → Summary of all students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/>
              <a:t>print_table</a:t>
            </a:r>
            <a:r>
              <a:rPr lang="en-US" altLang="en-US" dirty="0"/>
              <a:t>/0 → Tabular format (easy read)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D3037-9AE8-BEE0-A456-D75C724D121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92480" y="1237316"/>
            <a:ext cx="44288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get_interests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/2 → Student’s interests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get_goal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/2 → Career goal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suggest_courses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/2 → List all valid courses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71849-426F-4886-D1E4-09AA1BE73082}"/>
              </a:ext>
            </a:extLst>
          </p:cNvPr>
          <p:cNvSpPr txBox="1"/>
          <p:nvPr/>
        </p:nvSpPr>
        <p:spPr>
          <a:xfrm>
            <a:off x="822500" y="2413335"/>
            <a:ext cx="436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IN" dirty="0"/>
              <a:t>?- </a:t>
            </a:r>
            <a:r>
              <a:rPr lang="en-IN" dirty="0" err="1"/>
              <a:t>suggest_courses</a:t>
            </a:r>
            <a:r>
              <a:rPr lang="en-IN" dirty="0"/>
              <a:t>(</a:t>
            </a:r>
            <a:r>
              <a:rPr lang="en-IN" dirty="0" err="1"/>
              <a:t>alice</a:t>
            </a:r>
            <a:r>
              <a:rPr lang="en-IN" dirty="0"/>
              <a:t>, Courses).</a:t>
            </a:r>
          </a:p>
          <a:p>
            <a:r>
              <a:rPr lang="en-IN" dirty="0"/>
              <a:t>Courses = [</a:t>
            </a:r>
            <a:r>
              <a:rPr lang="en-IN" dirty="0" err="1"/>
              <a:t>ai_basics</a:t>
            </a:r>
            <a:r>
              <a:rPr lang="en-IN" dirty="0"/>
              <a:t>, </a:t>
            </a:r>
            <a:r>
              <a:rPr lang="en-IN" dirty="0" err="1"/>
              <a:t>machine_learning</a:t>
            </a:r>
            <a:r>
              <a:rPr lang="en-IN" dirty="0"/>
              <a:t>, </a:t>
            </a:r>
            <a:r>
              <a:rPr lang="en-IN" dirty="0" err="1"/>
              <a:t>data_science</a:t>
            </a:r>
            <a:r>
              <a:rPr lang="en-IN" dirty="0"/>
              <a:t>].</a:t>
            </a:r>
          </a:p>
          <a:p>
            <a:endParaRPr lang="en-IN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6B69570E-E05D-013F-EECD-C2CE84B01646}"/>
              </a:ext>
            </a:extLst>
          </p:cNvPr>
          <p:cNvSpPr txBox="1">
            <a:spLocks/>
          </p:cNvSpPr>
          <p:nvPr/>
        </p:nvSpPr>
        <p:spPr>
          <a:xfrm>
            <a:off x="680720" y="3307080"/>
            <a:ext cx="539496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Student Details &amp; Printing</a:t>
            </a:r>
            <a:endParaRPr lang="en-US" dirty="0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578E9F-FCA5-53F6-830E-7906E297A32D}"/>
              </a:ext>
            </a:extLst>
          </p:cNvPr>
          <p:cNvSpPr txBox="1">
            <a:spLocks/>
          </p:cNvSpPr>
          <p:nvPr/>
        </p:nvSpPr>
        <p:spPr>
          <a:xfrm>
            <a:off x="6898640" y="162560"/>
            <a:ext cx="268224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CSV Export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C80A4-5129-38E5-4BA9-8FEDE8D63091}"/>
              </a:ext>
            </a:extLst>
          </p:cNvPr>
          <p:cNvSpPr txBox="1"/>
          <p:nvPr/>
        </p:nvSpPr>
        <p:spPr>
          <a:xfrm>
            <a:off x="6959600" y="1351280"/>
            <a:ext cx="4104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results for external use.</a:t>
            </a:r>
          </a:p>
          <a:p>
            <a:r>
              <a:rPr lang="en-IN" dirty="0"/>
              <a:t>Example:</a:t>
            </a:r>
          </a:p>
          <a:p>
            <a:r>
              <a:rPr lang="en-US" dirty="0"/>
              <a:t>?- </a:t>
            </a:r>
            <a:r>
              <a:rPr lang="en-US" dirty="0" err="1"/>
              <a:t>print_csv</a:t>
            </a:r>
            <a:r>
              <a:rPr lang="en-US" dirty="0"/>
              <a:t>('students_summary.csv').</a:t>
            </a:r>
          </a:p>
          <a:p>
            <a:endParaRPr lang="en-IN" dirty="0"/>
          </a:p>
        </p:txBody>
      </p:sp>
      <p:sp>
        <p:nvSpPr>
          <p:cNvPr id="12" name="Title 8">
            <a:extLst>
              <a:ext uri="{FF2B5EF4-FFF2-40B4-BE49-F238E27FC236}">
                <a16:creationId xmlns:a16="http://schemas.microsoft.com/office/drawing/2014/main" id="{D5850701-B757-0BB8-1531-9157D38A6354}"/>
              </a:ext>
            </a:extLst>
          </p:cNvPr>
          <p:cNvSpPr txBox="1">
            <a:spLocks/>
          </p:cNvSpPr>
          <p:nvPr/>
        </p:nvSpPr>
        <p:spPr>
          <a:xfrm>
            <a:off x="6959600" y="3437712"/>
            <a:ext cx="483616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Search Techniques in Action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5AB26-5CCE-CD16-83D0-B8A9A9B4E96A}"/>
              </a:ext>
            </a:extLst>
          </p:cNvPr>
          <p:cNvSpPr txBox="1"/>
          <p:nvPr/>
        </p:nvSpPr>
        <p:spPr>
          <a:xfrm>
            <a:off x="6898640" y="4407513"/>
            <a:ext cx="4104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Prolog applies </a:t>
            </a:r>
            <a:r>
              <a:rPr lang="en-US" altLang="en-US" b="1" dirty="0"/>
              <a:t>DFS + Backtracking</a:t>
            </a: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Tries all interests &amp; courses → checks constraints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Ensures </a:t>
            </a:r>
            <a:r>
              <a:rPr lang="en-US" altLang="en-US" b="1" dirty="0"/>
              <a:t>all valid recommendations</a:t>
            </a:r>
            <a:r>
              <a:rPr lang="en-US" altLang="en-US" dirty="0"/>
              <a:t> are found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29F9-5317-E10E-442C-95D64602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 &amp;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B23B-6738-5D16-5F49-EB57852E1DC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3"/>
            <a:ext cx="4576953" cy="3274568"/>
          </a:xfrm>
        </p:spPr>
        <p:txBody>
          <a:bodyPr/>
          <a:lstStyle/>
          <a:p>
            <a:r>
              <a:rPr lang="en-US" b="1" dirty="0"/>
              <a:t>Rule 1: Interest + Percentage Match</a:t>
            </a:r>
          </a:p>
          <a:p>
            <a:r>
              <a:rPr lang="en-US" dirty="0" err="1"/>
              <a:t>recommend_course</a:t>
            </a:r>
            <a:r>
              <a:rPr lang="en-US" dirty="0"/>
              <a:t>(S, C) :-</a:t>
            </a:r>
          </a:p>
          <a:p>
            <a:r>
              <a:rPr lang="en-US" dirty="0"/>
              <a:t>    student(S), </a:t>
            </a:r>
            <a:r>
              <a:rPr lang="en-US" dirty="0" err="1"/>
              <a:t>interested_in</a:t>
            </a:r>
            <a:r>
              <a:rPr lang="en-US" dirty="0"/>
              <a:t>(S, I),</a:t>
            </a:r>
          </a:p>
          <a:p>
            <a:r>
              <a:rPr lang="en-US" dirty="0"/>
              <a:t>    percentage(S, P), course(C, I, M), P &gt;= M.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Example</a:t>
            </a:r>
            <a:r>
              <a:rPr lang="en-US" altLang="en-US" dirty="0"/>
              <a:t>: Alice (85%) interested in AI → eligible for </a:t>
            </a:r>
            <a:r>
              <a:rPr lang="en-US" altLang="en-US" i="1" dirty="0" err="1"/>
              <a:t>ai_basics</a:t>
            </a:r>
            <a:r>
              <a:rPr lang="en-US" altLang="en-US" i="1" dirty="0"/>
              <a:t> (70%)</a:t>
            </a:r>
            <a:r>
              <a:rPr lang="en-US" altLang="en-US" dirty="0"/>
              <a:t> and </a:t>
            </a:r>
            <a:r>
              <a:rPr lang="en-US" altLang="en-US" i="1" dirty="0" err="1"/>
              <a:t>data_science</a:t>
            </a:r>
            <a:r>
              <a:rPr lang="en-US" altLang="en-US" i="1" dirty="0"/>
              <a:t> (80%)</a:t>
            </a:r>
            <a:endParaRPr lang="en-US" altLang="en-US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Why it matters</a:t>
            </a:r>
            <a:r>
              <a:rPr lang="en-US" altLang="en-US" dirty="0"/>
              <a:t>: Matches student’s </a:t>
            </a:r>
            <a:r>
              <a:rPr lang="en-US" altLang="en-US" b="1" dirty="0"/>
              <a:t>interest + academic readiness</a:t>
            </a:r>
            <a:endParaRPr lang="en-US" alt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45BD9-79B5-1980-2FB2-490007C05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3"/>
            <a:ext cx="4576953" cy="3691128"/>
          </a:xfrm>
        </p:spPr>
        <p:txBody>
          <a:bodyPr/>
          <a:lstStyle/>
          <a:p>
            <a:r>
              <a:rPr lang="en-IN" b="1" dirty="0"/>
              <a:t>Rule 2: Goal-Oriented Recommendation</a:t>
            </a:r>
          </a:p>
          <a:p>
            <a:r>
              <a:rPr lang="en-US" dirty="0" err="1"/>
              <a:t>recommend_course</a:t>
            </a:r>
            <a:r>
              <a:rPr lang="en-US" dirty="0"/>
              <a:t>(S, C) :-</a:t>
            </a:r>
          </a:p>
          <a:p>
            <a:r>
              <a:rPr lang="en-US" dirty="0"/>
              <a:t>    student(S), </a:t>
            </a:r>
            <a:r>
              <a:rPr lang="en-US" dirty="0" err="1"/>
              <a:t>interested_in</a:t>
            </a:r>
            <a:r>
              <a:rPr lang="en-US" dirty="0"/>
              <a:t>(S, I), goal(S, G),</a:t>
            </a:r>
          </a:p>
          <a:p>
            <a:r>
              <a:rPr lang="en-US" dirty="0"/>
              <a:t>    percentage(S, P), course(C, I, M), P &gt;= M,</a:t>
            </a:r>
          </a:p>
          <a:p>
            <a:r>
              <a:rPr lang="en-US" dirty="0"/>
              <a:t>    </a:t>
            </a:r>
            <a:r>
              <a:rPr lang="en-US" dirty="0" err="1"/>
              <a:t>course_goal_match</a:t>
            </a:r>
            <a:r>
              <a:rPr lang="en-US" dirty="0"/>
              <a:t>(C, G).</a:t>
            </a:r>
          </a:p>
          <a:p>
            <a:r>
              <a:rPr lang="en-US" b="1" dirty="0"/>
              <a:t>Example</a:t>
            </a:r>
            <a:r>
              <a:rPr lang="en-US" dirty="0"/>
              <a:t>: Charlie (75%) → wants to be </a:t>
            </a:r>
            <a:r>
              <a:rPr lang="en-US" i="1" dirty="0"/>
              <a:t>security expert</a:t>
            </a:r>
            <a:r>
              <a:rPr lang="en-US" dirty="0"/>
              <a:t> → recommended </a:t>
            </a:r>
            <a:r>
              <a:rPr lang="en-US" i="1" dirty="0" err="1"/>
              <a:t>cyber_security</a:t>
            </a:r>
            <a:r>
              <a:rPr lang="en-US" i="1" dirty="0"/>
              <a:t> (70%)</a:t>
            </a:r>
            <a:endParaRPr lang="en-US" dirty="0"/>
          </a:p>
          <a:p>
            <a:r>
              <a:rPr lang="en-US" b="1" dirty="0"/>
              <a:t>Why it matters</a:t>
            </a:r>
            <a:r>
              <a:rPr lang="en-US" dirty="0"/>
              <a:t>: Aligns </a:t>
            </a:r>
            <a:r>
              <a:rPr lang="en-US" b="1" dirty="0"/>
              <a:t>career goals + interests + marks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DF5F9-9B7F-07AD-2711-26D9B61D0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7E28-F326-71C8-BCC5-2ECCACE51238}"/>
              </a:ext>
            </a:extLst>
          </p:cNvPr>
          <p:cNvSpPr txBox="1"/>
          <p:nvPr/>
        </p:nvSpPr>
        <p:spPr>
          <a:xfrm>
            <a:off x="1949196" y="5937718"/>
            <a:ext cx="829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Together</a:t>
            </a:r>
            <a:r>
              <a:rPr lang="en-US" dirty="0"/>
              <a:t>: Rules make the advisor </a:t>
            </a:r>
            <a:r>
              <a:rPr lang="en-US" b="1" dirty="0"/>
              <a:t>personalized, logical, and career-focused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10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9E34-3915-9719-4BC3-5F56A24F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85510"/>
            <a:ext cx="10360152" cy="914400"/>
          </a:xfrm>
        </p:spPr>
        <p:txBody>
          <a:bodyPr/>
          <a:lstStyle/>
          <a:p>
            <a:r>
              <a:rPr lang="en-IN" dirty="0"/>
              <a:t>AI Applications in Education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933E-0E0D-1409-5E99-590F77462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39AC5C-F698-07AC-5D6E-AA31654F7C7F}"/>
              </a:ext>
            </a:extLst>
          </p:cNvPr>
          <p:cNvSpPr txBox="1"/>
          <p:nvPr/>
        </p:nvSpPr>
        <p:spPr>
          <a:xfrm>
            <a:off x="335280" y="123444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1. Personalized Learning Paths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AI-driven adaptive systems suggest </a:t>
            </a:r>
            <a:r>
              <a:rPr lang="en-US" b="1" dirty="0"/>
              <a:t>courses &amp; study plans</a:t>
            </a:r>
            <a:r>
              <a:rPr lang="en-US" dirty="0"/>
              <a:t> based on learner’s needs.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Factors: past performance, learning speed, preferences.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i="1" dirty="0"/>
              <a:t>Coursera</a:t>
            </a:r>
            <a:r>
              <a:rPr lang="en-US" dirty="0"/>
              <a:t>, </a:t>
            </a:r>
            <a:r>
              <a:rPr lang="en-US" i="1" dirty="0"/>
              <a:t>Khan Academy</a:t>
            </a:r>
            <a:r>
              <a:rPr lang="en-US" dirty="0"/>
              <a:t> → recommend next lessons/exercises.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2D317-B740-FA3B-F64C-484BB56E4C7C}"/>
              </a:ext>
            </a:extLst>
          </p:cNvPr>
          <p:cNvSpPr txBox="1"/>
          <p:nvPr/>
        </p:nvSpPr>
        <p:spPr>
          <a:xfrm>
            <a:off x="5842000" y="279572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2. Dropout Prediction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ML models analyze </a:t>
            </a:r>
            <a:r>
              <a:rPr lang="en-US" b="1" dirty="0"/>
              <a:t>attendance, grades, engagement patterns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Identify at-risk students → enable </a:t>
            </a:r>
            <a:r>
              <a:rPr lang="en-US" b="1" dirty="0"/>
              <a:t>early intervention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Universities use predictive analytics for </a:t>
            </a:r>
            <a:r>
              <a:rPr lang="en-US" b="1" dirty="0"/>
              <a:t>counseling &amp; support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77863-A6BF-FFF9-12B7-7E5D99E2B687}"/>
              </a:ext>
            </a:extLst>
          </p:cNvPr>
          <p:cNvSpPr txBox="1"/>
          <p:nvPr/>
        </p:nvSpPr>
        <p:spPr>
          <a:xfrm>
            <a:off x="335280" y="414623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b="1" dirty="0"/>
              <a:t>3. Performance Analytics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AI dashboards track </a:t>
            </a:r>
            <a:r>
              <a:rPr lang="en-IN" b="1" dirty="0"/>
              <a:t>real-time student progress</a:t>
            </a:r>
            <a:r>
              <a:rPr lang="en-IN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Helps teachers identify weak areas, personalize feedback.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Example</a:t>
            </a:r>
            <a:r>
              <a:rPr lang="en-IN" dirty="0"/>
              <a:t>: </a:t>
            </a:r>
            <a:r>
              <a:rPr lang="en-IN" i="1" dirty="0"/>
              <a:t>Georgia Tech</a:t>
            </a:r>
            <a:r>
              <a:rPr lang="en-IN" dirty="0"/>
              <a:t>, </a:t>
            </a:r>
            <a:r>
              <a:rPr lang="en-IN" i="1" dirty="0"/>
              <a:t>Stanford</a:t>
            </a:r>
            <a:r>
              <a:rPr lang="en-IN" dirty="0"/>
              <a:t> → AI tutors &amp; analytics dashboards.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80FB3-ACF1-C627-0E95-7A65FD9D3826}"/>
              </a:ext>
            </a:extLst>
          </p:cNvPr>
          <p:cNvSpPr txBox="1"/>
          <p:nvPr/>
        </p:nvSpPr>
        <p:spPr>
          <a:xfrm>
            <a:off x="401320" y="5772834"/>
            <a:ext cx="863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Impact</a:t>
            </a:r>
            <a:r>
              <a:rPr lang="en-US" dirty="0"/>
              <a:t>: AI in education → smarter decisions, reduced dropout, improved learning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04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263B-AE30-8ED6-5B5B-98B167C0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65" y="914400"/>
            <a:ext cx="5449824" cy="1361440"/>
          </a:xfrm>
        </p:spPr>
        <p:txBody>
          <a:bodyPr/>
          <a:lstStyle/>
          <a:p>
            <a:r>
              <a:rPr lang="en-IN" dirty="0"/>
              <a:t>Query Demonstration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9E9A5C-2237-2113-E32F-91A0CFDB09CF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727819" y="2478762"/>
            <a:ext cx="62971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was tested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SWI-Prolog queries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Queries performed included: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Retrieving suggested courses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specific student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Checking recommendations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interests + 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student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table format.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produced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accurate, personalized elective suggestions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Validated the correctness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rules &amp; knowledge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89E3A-5BCE-3790-6744-969D7946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5" y="162218"/>
            <a:ext cx="4577905" cy="4633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A7B21-4AED-07EE-D4D8-5F13C2201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4" y="4795305"/>
            <a:ext cx="4577905" cy="13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4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7372-A64E-07BA-CB15-6FC5B2B5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190409"/>
            <a:ext cx="7534656" cy="914400"/>
          </a:xfrm>
        </p:spPr>
        <p:txBody>
          <a:bodyPr/>
          <a:lstStyle/>
          <a:p>
            <a:r>
              <a:rPr lang="en-IN" dirty="0"/>
              <a:t>Comparison with Modern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0CE6F-3DA2-874A-34FA-E29FB0A58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A666E5-57FA-7A3A-7273-E42DD936A95F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1224411"/>
            <a:ext cx="857504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Prolog-based System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explicit logical rules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(percentage, interests, career goals).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reasoning &amp; transparency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Modern AI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(Coursera, edX, university dashboards)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Personalized learning paths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Dropout prediction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analytics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adaptivity &amp; 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big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Difference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Prolog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Explainable, rule-based decisions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Modern AI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Adaptive, data-driven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Together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Rule-based → Best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structured, small-scale advising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ML-based → Best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dynamic, large-scale platforms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48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2FB6-30D1-5321-4CF4-A0F13840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75920"/>
            <a:ext cx="10360152" cy="9144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D755-00D7-DE94-FB2F-7F3AC46A87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14360" y="1622551"/>
            <a:ext cx="6949440" cy="38404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err="1"/>
              <a:t>Prolog</a:t>
            </a:r>
            <a:r>
              <a:rPr lang="en-IN" dirty="0"/>
              <a:t>-based Student Course Advisor successfully recommends elective courses by applying logical rules, constraints, and backtracking search. The project highlights the effectiveness of </a:t>
            </a:r>
            <a:r>
              <a:rPr lang="en-IN" b="1" dirty="0"/>
              <a:t>predicate logic</a:t>
            </a:r>
            <a:r>
              <a:rPr lang="en-IN" dirty="0"/>
              <a:t> and </a:t>
            </a:r>
            <a:r>
              <a:rPr lang="en-IN" b="1" dirty="0"/>
              <a:t>search techniques</a:t>
            </a:r>
            <a:r>
              <a:rPr lang="en-IN" dirty="0"/>
              <a:t> in solving real-world decision-making problems within education.</a:t>
            </a:r>
          </a:p>
          <a:p>
            <a:r>
              <a:rPr lang="en-IN" dirty="0"/>
              <a:t>This work also demonstrates how </a:t>
            </a:r>
            <a:r>
              <a:rPr lang="en-IN" b="1" dirty="0"/>
              <a:t>AI applications</a:t>
            </a:r>
            <a:r>
              <a:rPr lang="en-IN" dirty="0"/>
              <a:t> can bring structure, transparency and personalization to academic advising.</a:t>
            </a:r>
          </a:p>
          <a:p>
            <a:pPr marL="0" indent="0">
              <a:buNone/>
            </a:pPr>
            <a:r>
              <a:rPr lang="en-IN" b="1" dirty="0"/>
              <a:t>Future Scope :</a:t>
            </a:r>
          </a:p>
          <a:p>
            <a:r>
              <a:rPr lang="en-IN" dirty="0"/>
              <a:t>The system can be further enhanced by integrating </a:t>
            </a:r>
            <a:r>
              <a:rPr lang="en-IN" b="1" dirty="0"/>
              <a:t>machine learning models</a:t>
            </a:r>
            <a:r>
              <a:rPr lang="en-IN" dirty="0"/>
              <a:t> to provide data-driven recommendations, adapting to dynamic student data and offering real-time advising support similar to intelligent tutoring systems used in modern universities.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63073-4F62-EBDD-2B99-7385B531A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F2A52-DECE-65BD-5F61-B18B0DF7B3F3}"/>
              </a:ext>
            </a:extLst>
          </p:cNvPr>
          <p:cNvSpPr/>
          <p:nvPr/>
        </p:nvSpPr>
        <p:spPr>
          <a:xfrm>
            <a:off x="284480" y="1463040"/>
            <a:ext cx="4229880" cy="490728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408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0560" y="2799080"/>
            <a:ext cx="3444240" cy="14122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7336" y="3728720"/>
            <a:ext cx="3867912" cy="965200"/>
          </a:xfrm>
        </p:spPr>
        <p:txBody>
          <a:bodyPr anchor="ctr"/>
          <a:lstStyle/>
          <a:p>
            <a:r>
              <a:rPr lang="en-US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21297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PROBLEM STATEMENT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METHODOLOGY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QUERY DEMONSTRATION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CONCLUSION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0476" r="20476"/>
          <a:stretch/>
        </p:blipFill>
        <p:spPr>
          <a:xfrm>
            <a:off x="7521677" y="1"/>
            <a:ext cx="4670323" cy="6057348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0439"/>
            <a:ext cx="7534656" cy="914400"/>
          </a:xfrm>
        </p:spPr>
        <p:txBody>
          <a:bodyPr/>
          <a:lstStyle/>
          <a:p>
            <a:r>
              <a:rPr lang="en-US" sz="3200" dirty="0"/>
              <a:t>Introduction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591162"/>
            <a:ext cx="7150608" cy="4736591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/>
              <a:t>Course selection</a:t>
            </a:r>
            <a:r>
              <a:rPr lang="en-US" sz="1900" dirty="0"/>
              <a:t> is crucial for shaping academic &amp; career growth.</a:t>
            </a:r>
          </a:p>
          <a:p>
            <a:r>
              <a:rPr lang="en-US" sz="1900" dirty="0"/>
              <a:t>Traditional advising is </a:t>
            </a:r>
            <a:r>
              <a:rPr lang="en-US" sz="1900" b="1" dirty="0"/>
              <a:t>subjective</a:t>
            </a:r>
            <a:r>
              <a:rPr lang="en-US" sz="1900" dirty="0"/>
              <a:t> and may not fully align with student goals.</a:t>
            </a:r>
          </a:p>
          <a:p>
            <a:r>
              <a:rPr lang="en-US" sz="1900" b="1" dirty="0"/>
              <a:t>AI provides</a:t>
            </a:r>
            <a:r>
              <a:rPr lang="en-US" sz="1900" dirty="0"/>
              <a:t> a systematic, data-driven approach → reduces subjectivity.</a:t>
            </a:r>
          </a:p>
          <a:p>
            <a:r>
              <a:rPr lang="en-US" sz="1900" b="1" dirty="0"/>
              <a:t>Prolog</a:t>
            </a:r>
            <a:r>
              <a:rPr lang="en-US" sz="1900" dirty="0"/>
              <a:t>: strong in predicate logic &amp; rule-based reasoning → ideal for expert systems.</a:t>
            </a:r>
          </a:p>
          <a:p>
            <a:r>
              <a:rPr lang="en-US" sz="1900" dirty="0"/>
              <a:t>Rule-based advisor evaluates: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Academic percentage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Subject interests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Career aspirations</a:t>
            </a:r>
          </a:p>
          <a:p>
            <a:r>
              <a:rPr lang="en-US" sz="1900" b="1" dirty="0"/>
              <a:t>Benefits</a:t>
            </a:r>
            <a:r>
              <a:rPr lang="en-US" sz="1900" dirty="0"/>
              <a:t>: transparent, consistent, and personalized recommendations.</a:t>
            </a:r>
          </a:p>
          <a:p>
            <a:r>
              <a:rPr lang="en-US" sz="1900" b="1" dirty="0"/>
              <a:t>Beyond course advising</a:t>
            </a:r>
            <a:r>
              <a:rPr lang="en-US" sz="1900" dirty="0"/>
              <a:t>: AI used in education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Personalized learning paths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Dropout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Performance trend analysis</a:t>
            </a:r>
          </a:p>
          <a:p>
            <a:r>
              <a:rPr lang="en-US" sz="1900" dirty="0"/>
              <a:t>Shift from </a:t>
            </a:r>
            <a:r>
              <a:rPr lang="en-US" sz="1900" b="1" dirty="0"/>
              <a:t>one-size-fits-all → adaptive, learner-centric</a:t>
            </a:r>
            <a:r>
              <a:rPr lang="en-US" sz="1900" dirty="0"/>
              <a:t> education.</a:t>
            </a:r>
          </a:p>
          <a:p>
            <a:endParaRPr lang="en-US" sz="1500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Problem Statement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&amp; Objective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629266"/>
            <a:ext cx="4576953" cy="5820696"/>
          </a:xfrm>
        </p:spPr>
        <p:txBody>
          <a:bodyPr>
            <a:normAutofit/>
          </a:bodyPr>
          <a:lstStyle/>
          <a:p>
            <a:r>
              <a:rPr lang="en-US" sz="1800" dirty="0"/>
              <a:t>Students struggle to select electives that </a:t>
            </a:r>
            <a:r>
              <a:rPr lang="en-US" sz="1800" b="1" dirty="0"/>
              <a:t>match their profile</a:t>
            </a:r>
            <a:r>
              <a:rPr lang="en-US" sz="1800" dirty="0"/>
              <a:t>.</a:t>
            </a:r>
          </a:p>
          <a:p>
            <a:r>
              <a:rPr lang="en-IN" sz="1800" b="1" dirty="0"/>
              <a:t>Key challenges </a:t>
            </a:r>
            <a:r>
              <a:rPr lang="en-IN" sz="18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Interests (AI, Cloud, Security, etc.)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Academic performance (marks/grades)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Future career goals (researcher, engineer, analyst)</a:t>
            </a:r>
          </a:p>
          <a:p>
            <a:r>
              <a:rPr lang="en-IN" sz="1800" b="1" dirty="0"/>
              <a:t>Objective</a:t>
            </a:r>
            <a:r>
              <a:rPr lang="en-IN" sz="18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Build a </a:t>
            </a:r>
            <a:r>
              <a:rPr lang="en-US" sz="1800" b="1" dirty="0"/>
              <a:t>Prolog-based Student Course Advisor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Uses </a:t>
            </a:r>
            <a:r>
              <a:rPr lang="en-US" sz="1800" b="1" dirty="0"/>
              <a:t>facts, rules, and constraints</a:t>
            </a:r>
            <a:r>
              <a:rPr lang="en-US" sz="1800" dirty="0"/>
              <a:t> to recommend electives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dirty="0"/>
              <a:t>Ensures courses align with </a:t>
            </a:r>
            <a:r>
              <a:rPr lang="en-IN" sz="1800" b="1" dirty="0"/>
              <a:t>performance + interests + aspirations</a:t>
            </a:r>
          </a:p>
          <a:p>
            <a:r>
              <a:rPr lang="en-US" sz="1800" b="1" dirty="0"/>
              <a:t>Outcome</a:t>
            </a:r>
            <a:r>
              <a:rPr lang="en-US" sz="1800" dirty="0"/>
              <a:t>: Transparent, logical, and goal-oriented course recommendations.</a:t>
            </a:r>
            <a:endParaRPr lang="en-IN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5D919-7697-F646-8632-A9B4D0AB662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 bwMode="auto">
          <a:xfrm>
            <a:off x="6466093" y="1853757"/>
            <a:ext cx="4576762" cy="26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4CEA-CFD2-7375-C15B-AD709607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61" y="2599838"/>
            <a:ext cx="10360152" cy="1307939"/>
          </a:xfrm>
        </p:spPr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0ADB-32E7-6DCF-5F6F-B81AEAA56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74674" y="1964553"/>
            <a:ext cx="3445286" cy="809787"/>
          </a:xfrm>
        </p:spPr>
        <p:txBody>
          <a:bodyPr/>
          <a:lstStyle/>
          <a:p>
            <a:r>
              <a:rPr lang="en-US" dirty="0"/>
              <a:t>Search Technique</a:t>
            </a:r>
            <a:endParaRPr lang="en-IN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1E9915C-1499-ABFE-C4BC-40EA3D7F1082}"/>
              </a:ext>
            </a:extLst>
          </p:cNvPr>
          <p:cNvSpPr txBox="1">
            <a:spLocks/>
          </p:cNvSpPr>
          <p:nvPr/>
        </p:nvSpPr>
        <p:spPr>
          <a:xfrm>
            <a:off x="1395979" y="4741153"/>
            <a:ext cx="3445287" cy="809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implementation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E82B7B1-E0BD-B542-C0C9-95B1ECC0C489}"/>
              </a:ext>
            </a:extLst>
          </p:cNvPr>
          <p:cNvSpPr txBox="1">
            <a:spLocks/>
          </p:cNvSpPr>
          <p:nvPr/>
        </p:nvSpPr>
        <p:spPr>
          <a:xfrm>
            <a:off x="7430947" y="1964552"/>
            <a:ext cx="4761053" cy="809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Logic &amp; knowledge representation</a:t>
            </a:r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C8E83D-3565-4678-301C-6184BB03675D}"/>
              </a:ext>
            </a:extLst>
          </p:cNvPr>
          <p:cNvSpPr txBox="1">
            <a:spLocks/>
          </p:cNvSpPr>
          <p:nvPr/>
        </p:nvSpPr>
        <p:spPr>
          <a:xfrm>
            <a:off x="7559080" y="4543062"/>
            <a:ext cx="3445286" cy="809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 application</a:t>
            </a:r>
            <a:endParaRPr lang="en-IN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9557E39-7894-E60C-0B8F-297475923FD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57333" y="2841584"/>
            <a:ext cx="1099594" cy="324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BC167D-3050-FC56-BC33-AAB718CC2CEE}"/>
              </a:ext>
            </a:extLst>
          </p:cNvPr>
          <p:cNvCxnSpPr>
            <a:cxnSpLocks/>
          </p:cNvCxnSpPr>
          <p:nvPr/>
        </p:nvCxnSpPr>
        <p:spPr>
          <a:xfrm flipV="1">
            <a:off x="7268901" y="2774339"/>
            <a:ext cx="1029950" cy="479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875302-BD68-BAFF-E7B0-D9F4BEFFD2CA}"/>
              </a:ext>
            </a:extLst>
          </p:cNvPr>
          <p:cNvCxnSpPr>
            <a:cxnSpLocks/>
          </p:cNvCxnSpPr>
          <p:nvPr/>
        </p:nvCxnSpPr>
        <p:spPr>
          <a:xfrm rot="5400000">
            <a:off x="3937984" y="4166938"/>
            <a:ext cx="839769" cy="613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8A6CF0-21E2-8379-2BCE-5ED2480C967C}"/>
              </a:ext>
            </a:extLst>
          </p:cNvPr>
          <p:cNvCxnSpPr>
            <a:cxnSpLocks/>
          </p:cNvCxnSpPr>
          <p:nvPr/>
        </p:nvCxnSpPr>
        <p:spPr>
          <a:xfrm>
            <a:off x="7259256" y="4124624"/>
            <a:ext cx="844952" cy="768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2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Techniques 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4074290" cy="3904488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Depth-First Search (DFS)</a:t>
            </a:r>
            <a:r>
              <a:rPr lang="en-US" altLang="en-US" dirty="0"/>
              <a:t> → explores one branch fully before moving to another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Backtracking</a:t>
            </a:r>
            <a:r>
              <a:rPr lang="en-US" altLang="en-US" dirty="0"/>
              <a:t> → returns to previous step if a dead-end is reached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Steps in DFS</a:t>
            </a:r>
            <a:r>
              <a:rPr lang="en-US" altLang="en-US" dirty="0"/>
              <a:t>: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Start at root (initial state)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Explore one branch completely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Backtrack on failure, try alternatives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Continue until solution(s) found</a:t>
            </a:r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6948" y="1592072"/>
            <a:ext cx="5115052" cy="2543048"/>
          </a:xfrm>
        </p:spPr>
        <p:txBody>
          <a:bodyPr/>
          <a:lstStyle/>
          <a:p>
            <a:r>
              <a:rPr lang="en-US" b="1" dirty="0"/>
              <a:t>How Prolog Uses DFS + Backtracking?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Prolog applies DFS internally for queries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Example: </a:t>
            </a:r>
            <a:r>
              <a:rPr lang="en-US" altLang="en-US" dirty="0" err="1"/>
              <a:t>recommend_course</a:t>
            </a:r>
            <a:r>
              <a:rPr lang="en-US" altLang="en-US" dirty="0"/>
              <a:t>(</a:t>
            </a:r>
            <a:r>
              <a:rPr lang="en-US" altLang="en-US" dirty="0" err="1"/>
              <a:t>alice</a:t>
            </a:r>
            <a:r>
              <a:rPr lang="en-US" altLang="en-US" dirty="0"/>
              <a:t>, Course)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Searches </a:t>
            </a:r>
            <a:r>
              <a:rPr lang="en-US" altLang="en-US" dirty="0" err="1"/>
              <a:t>interested_in</a:t>
            </a:r>
            <a:r>
              <a:rPr lang="en-US" altLang="en-US" dirty="0"/>
              <a:t>/2 facts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Matches with course/3 facts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Checks percentage eligibility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If conditions fail → backtracks to next option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Ensures </a:t>
            </a:r>
            <a:r>
              <a:rPr lang="en-US" altLang="en-US" b="1" dirty="0"/>
              <a:t>all valid courses</a:t>
            </a:r>
            <a:r>
              <a:rPr lang="en-US" altLang="en-US" dirty="0"/>
              <a:t> are recommended.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71920-0918-9FAE-F240-08E122F704BC}"/>
              </a:ext>
            </a:extLst>
          </p:cNvPr>
          <p:cNvSpPr txBox="1"/>
          <p:nvPr/>
        </p:nvSpPr>
        <p:spPr>
          <a:xfrm>
            <a:off x="5806948" y="4189274"/>
            <a:ext cx="422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basically,</a:t>
            </a:r>
          </a:p>
          <a:p>
            <a:r>
              <a:rPr lang="en-US" dirty="0"/>
              <a:t>Prolog tries each interest branch </a:t>
            </a:r>
            <a:r>
              <a:rPr lang="en-US" b="1" dirty="0"/>
              <a:t>depth-first</a:t>
            </a:r>
            <a:r>
              <a:rPr lang="en-US" dirty="0"/>
              <a:t>.</a:t>
            </a:r>
          </a:p>
          <a:p>
            <a:r>
              <a:rPr lang="en-US" dirty="0"/>
              <a:t>If a course is valid → recommended.</a:t>
            </a:r>
          </a:p>
          <a:p>
            <a:r>
              <a:rPr lang="en-US" dirty="0"/>
              <a:t>If a course fails eligibility → </a:t>
            </a:r>
            <a:r>
              <a:rPr lang="en-US" b="1" dirty="0"/>
              <a:t>backtracks</a:t>
            </a:r>
            <a:r>
              <a:rPr lang="en-US" dirty="0"/>
              <a:t> to next option.</a:t>
            </a:r>
          </a:p>
          <a:p>
            <a:r>
              <a:rPr lang="en-US" dirty="0"/>
              <a:t>Ensures </a:t>
            </a:r>
            <a:r>
              <a:rPr lang="en-US" b="1" dirty="0"/>
              <a:t>all valid recommendations</a:t>
            </a:r>
            <a:r>
              <a:rPr lang="en-US" dirty="0"/>
              <a:t> are found.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" y="762000"/>
            <a:ext cx="5008880" cy="914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41" y="2039111"/>
            <a:ext cx="6004560" cy="390448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Like lets say,</a:t>
            </a:r>
          </a:p>
          <a:p>
            <a:pPr algn="just"/>
            <a:r>
              <a:rPr lang="en-US" dirty="0"/>
              <a:t>The system starts with </a:t>
            </a:r>
            <a:r>
              <a:rPr lang="en-US" b="1" dirty="0"/>
              <a:t>Alice’s profile</a:t>
            </a:r>
            <a:r>
              <a:rPr lang="en-US" dirty="0"/>
              <a:t> (marks, interests, goal).</a:t>
            </a:r>
          </a:p>
          <a:p>
            <a:pPr algn="just"/>
            <a:r>
              <a:rPr lang="en-US" dirty="0"/>
              <a:t>Prolog explores each </a:t>
            </a:r>
            <a:r>
              <a:rPr lang="en-US" b="1" dirty="0"/>
              <a:t>interest branch (AI, ML)</a:t>
            </a:r>
            <a:r>
              <a:rPr lang="en-US" dirty="0"/>
              <a:t> using </a:t>
            </a:r>
            <a:r>
              <a:rPr lang="en-US" b="1" dirty="0"/>
              <a:t>DFS + backtracking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 each course, it checks the </a:t>
            </a:r>
            <a:r>
              <a:rPr lang="en-US" b="1" dirty="0"/>
              <a:t>minimum percentage requirement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If eligible → course is </a:t>
            </a:r>
            <a:r>
              <a:rPr lang="en-US" b="1" dirty="0"/>
              <a:t>recommended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After completing one path, Prolog backtracks to explore other options.</a:t>
            </a:r>
          </a:p>
          <a:p>
            <a:pPr algn="just"/>
            <a:r>
              <a:rPr lang="en-US" dirty="0"/>
              <a:t>Final result: </a:t>
            </a:r>
            <a:r>
              <a:rPr lang="en-US" b="1" dirty="0"/>
              <a:t>Alice gets </a:t>
            </a:r>
            <a:r>
              <a:rPr lang="en-US" b="1" dirty="0" err="1"/>
              <a:t>AI_Basics</a:t>
            </a:r>
            <a:r>
              <a:rPr lang="en-US" b="1" dirty="0"/>
              <a:t>, </a:t>
            </a:r>
            <a:r>
              <a:rPr lang="en-US" b="1" dirty="0" err="1"/>
              <a:t>Machine_Learning</a:t>
            </a:r>
            <a:r>
              <a:rPr lang="en-US" b="1" dirty="0"/>
              <a:t>, </a:t>
            </a:r>
            <a:r>
              <a:rPr lang="en-US" b="1" dirty="0" err="1"/>
              <a:t>Data_Science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B8C9B4A-9BFF-CDC7-B33E-686DB9A79F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7235" r="7235"/>
          <a:stretch>
            <a:fillRect/>
          </a:stretch>
        </p:blipFill>
        <p:spPr>
          <a:xfrm>
            <a:off x="6096001" y="-20638"/>
            <a:ext cx="6116638" cy="6878638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{3191F44C-1B7E-472E-80E5-996823AEA977}tf11964407_win32</Template>
  <TotalTime>709</TotalTime>
  <Words>1353</Words>
  <Application>Microsoft Office PowerPoint</Application>
  <PresentationFormat>Widescreen</PresentationFormat>
  <Paragraphs>214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Gill Sans Nova Light</vt:lpstr>
      <vt:lpstr>Sagona Book</vt:lpstr>
      <vt:lpstr>Wingdings</vt:lpstr>
      <vt:lpstr>Custom</vt:lpstr>
      <vt:lpstr>Prolog-based Student Course Advisor</vt:lpstr>
      <vt:lpstr>agenda</vt:lpstr>
      <vt:lpstr>Introduction</vt:lpstr>
      <vt:lpstr>Introduction</vt:lpstr>
      <vt:lpstr>Problem Statement</vt:lpstr>
      <vt:lpstr>PowerPoint Presentation</vt:lpstr>
      <vt:lpstr>Methodology</vt:lpstr>
      <vt:lpstr>Search Techniques </vt:lpstr>
      <vt:lpstr>Example</vt:lpstr>
      <vt:lpstr>System Implementation</vt:lpstr>
      <vt:lpstr>Knowledge Base</vt:lpstr>
      <vt:lpstr>Utility Predicates</vt:lpstr>
      <vt:lpstr>Logic &amp; Knowledge Representation</vt:lpstr>
      <vt:lpstr>AI Applications in Education</vt:lpstr>
      <vt:lpstr>Query Demonstration</vt:lpstr>
      <vt:lpstr>Comparison with Modern Systems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Anishree Patwa</dc:creator>
  <cp:lastModifiedBy>Anishree Patwa</cp:lastModifiedBy>
  <cp:revision>1</cp:revision>
  <dcterms:created xsi:type="dcterms:W3CDTF">2025-09-13T20:20:12Z</dcterms:created>
  <dcterms:modified xsi:type="dcterms:W3CDTF">2025-09-14T08:10:09Z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