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73" r:id="rId4"/>
    <p:sldId id="274" r:id="rId5"/>
    <p:sldId id="286" r:id="rId6"/>
    <p:sldId id="277" r:id="rId7"/>
    <p:sldId id="280" r:id="rId8"/>
    <p:sldId id="281" r:id="rId9"/>
    <p:sldId id="275" r:id="rId10"/>
    <p:sldId id="276" r:id="rId11"/>
    <p:sldId id="278" r:id="rId12"/>
    <p:sldId id="279" r:id="rId13"/>
    <p:sldId id="284" r:id="rId14"/>
    <p:sldId id="287" r:id="rId15"/>
    <p:sldId id="269" r:id="rId16"/>
    <p:sldId id="2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bhis\Downloads\Host%20Behavior%20Analysis%20(1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bhis\Downloads\Host%20Behavior%20Analysis%20(1)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abhis\Downloads\Host%20Behavior%20Analysis%20(1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abhis\Downloads\Host%20Behavior%20Analysis%20(1)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abhis\Downloads\Host%20Behavior%20Analysi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bhis\Downloads\Host%20Behavior%20Analysis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bhis\Downloads\Host%20Behavior%20Analysi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bhis\Downloads\Host%20Behavior%20Analysi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bhis\Downloads\Host%20Behavior%20Analysis%20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bhis\Downloads\Host%20Behavior%20Analysis%20(1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bhis\Downloads\Host%20Behavior%20Analysis%20(1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bhis\Downloads\Host%20Behavior%20Analysis%20(1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bhis\Downloads\Host%20Behavior%20Analysi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(1).xlsx]Total Host-Superhost!PivotTable2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 wise Hosts &amp; Super Hosts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'Total Host-Superhost'!$P$2:$P$3</c:f>
              <c:strCache>
                <c:ptCount val="1"/>
                <c:pt idx="0">
                  <c:v>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Host-Superhost'!$P$4:$P$9</c:f>
              <c:numCache>
                <c:formatCode>General</c:formatCode>
                <c:ptCount val="5"/>
                <c:pt idx="0">
                  <c:v>6683</c:v>
                </c:pt>
                <c:pt idx="1">
                  <c:v>7390</c:v>
                </c:pt>
                <c:pt idx="2">
                  <c:v>1893</c:v>
                </c:pt>
                <c:pt idx="3">
                  <c:v>7270</c:v>
                </c:pt>
                <c:pt idx="4">
                  <c:v>6580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3-4B52-A428-6653FC991646}"/>
            </c:ext>
          </c:extLst>
        </c:ser>
        <c:ser>
          <c:idx val="1"/>
          <c:order val="1"/>
          <c:tx>
            <c:strRef>
              <c:f>'Total Host-Superhost'!$Q$2:$Q$3</c:f>
              <c:strCache>
                <c:ptCount val="1"/>
                <c:pt idx="0">
                  <c:v>SuperHost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Host-Superhost'!$Q$4:$Q$9</c:f>
              <c:numCache>
                <c:formatCode>General</c:formatCode>
                <c:ptCount val="5"/>
                <c:pt idx="0">
                  <c:v>2819</c:v>
                </c:pt>
                <c:pt idx="1">
                  <c:v>2397</c:v>
                </c:pt>
                <c:pt idx="2">
                  <c:v>1372</c:v>
                </c:pt>
                <c:pt idx="3">
                  <c:v>3420</c:v>
                </c:pt>
                <c:pt idx="4">
                  <c:v>3143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13-4B52-A428-6653FC991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012216"/>
        <c:axId val="97018336"/>
        <c:axId val="0"/>
      </c:bar3DChart>
      <c:catAx>
        <c:axId val="9701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8336"/>
        <c:crosses val="autoZero"/>
        <c:auto val="1"/>
        <c:lblAlgn val="ctr"/>
        <c:lblOffset val="100"/>
        <c:noMultiLvlLbl val="0"/>
      </c:catAx>
      <c:valAx>
        <c:axId val="9701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2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(1).xlsx]Identity Verified!PivotTable18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'Identity Verified'!$J$4:$J$9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'Identity Verified'!$K$4:$K$9</c:f>
              <c:numCache>
                <c:formatCode>0%</c:formatCode>
                <c:ptCount val="4"/>
                <c:pt idx="0">
                  <c:v>0.1830560772739469</c:v>
                </c:pt>
                <c:pt idx="1">
                  <c:v>0.8169439227260531</c:v>
                </c:pt>
                <c:pt idx="2">
                  <c:v>8.9879096646642842E-2</c:v>
                </c:pt>
                <c:pt idx="3">
                  <c:v>0.91012090335335705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45AE-A28E-4C6143BB3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53232"/>
        <c:axId val="562453592"/>
      </c:barChart>
      <c:catAx>
        <c:axId val="5624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53592"/>
        <c:crosses val="autoZero"/>
        <c:auto val="1"/>
        <c:lblAlgn val="ctr"/>
        <c:lblOffset val="100"/>
        <c:noMultiLvlLbl val="0"/>
      </c:catAx>
      <c:valAx>
        <c:axId val="562453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(1).xlsx]Profile Pic!PivotTable17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'Profile Pic'!$K$3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'Profile Pic'!$J$4:$J$9</c:f>
              <c:multiLvlStrCache>
                <c:ptCount val="4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'Profile Pic'!$K$4:$K$9</c:f>
              <c:numCache>
                <c:formatCode>0%</c:formatCode>
                <c:ptCount val="4"/>
                <c:pt idx="0">
                  <c:v>7.5462838744298367E-3</c:v>
                </c:pt>
                <c:pt idx="1">
                  <c:v>0.99245371612556998</c:v>
                </c:pt>
                <c:pt idx="2">
                  <c:v>1.4447570526956125E-3</c:v>
                </c:pt>
                <c:pt idx="3">
                  <c:v>0.99855524294730447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F-49BF-8F8D-C6067AC34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43152"/>
        <c:axId val="562440632"/>
      </c:barChart>
      <c:catAx>
        <c:axId val="5624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0632"/>
        <c:crosses val="autoZero"/>
        <c:auto val="1"/>
        <c:lblAlgn val="ctr"/>
        <c:lblOffset val="100"/>
        <c:noMultiLvlLbl val="0"/>
      </c:catAx>
      <c:valAx>
        <c:axId val="562440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(1).xlsx]Average Review Score!PivotTable21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Review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Review Score'!$H$3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Review Score'!$G$4:$G$5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'Average Review Score'!$H$4:$H$5</c:f>
              <c:numCache>
                <c:formatCode>0.0</c:formatCode>
                <c:ptCount val="2"/>
                <c:pt idx="0">
                  <c:v>4.6302665973575206</c:v>
                </c:pt>
                <c:pt idx="1">
                  <c:v>4.8588832555705279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3-4A2A-9691-C1CCC59E2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62704"/>
        <c:axId val="403869544"/>
      </c:barChart>
      <c:catAx>
        <c:axId val="4038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69544"/>
        <c:crosses val="autoZero"/>
        <c:auto val="1"/>
        <c:lblAlgn val="ctr"/>
        <c:lblOffset val="100"/>
        <c:noMultiLvlLbl val="0"/>
      </c:catAx>
      <c:valAx>
        <c:axId val="40386954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0386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A-4ECC-9017-A52BD3C5AC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0-4D09-91A7-AE61E459DC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9-42B4-864B-264B4A533A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5-4AAA-B56B-97F974B95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(1).xlsx]Instant Booking!PivotTable19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Instant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'Instant Booking'!$J$3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'Instant Booking'!$I$4:$I$5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'Instant Booking'!$J$4:$J$5</c:f>
              <c:numCache>
                <c:formatCode>0%</c:formatCode>
                <c:ptCount val="2"/>
                <c:pt idx="0">
                  <c:v>0.39129997316876841</c:v>
                </c:pt>
                <c:pt idx="1">
                  <c:v>0.53965477910425064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E-481F-8D22-ABDEE719E9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9792"/>
        <c:axId val="562470512"/>
      </c:barChart>
      <c:catAx>
        <c:axId val="56246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70512"/>
        <c:crosses val="autoZero"/>
        <c:auto val="1"/>
        <c:lblAlgn val="ctr"/>
        <c:lblOffset val="100"/>
        <c:noMultiLvlLbl val="0"/>
      </c:catAx>
      <c:valAx>
        <c:axId val="562470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6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(1).xlsx]Identity Verified!PivotTable18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'Identity Verified'!$J$4:$J$9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'Identity Verified'!$K$4:$K$9</c:f>
              <c:numCache>
                <c:formatCode>0%</c:formatCode>
                <c:ptCount val="4"/>
                <c:pt idx="0">
                  <c:v>0.1830560772739469</c:v>
                </c:pt>
                <c:pt idx="1">
                  <c:v>0.8169439227260531</c:v>
                </c:pt>
                <c:pt idx="2">
                  <c:v>8.9879096646642842E-2</c:v>
                </c:pt>
                <c:pt idx="3">
                  <c:v>0.91012090335335705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45AE-A28E-4C6143BB3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53232"/>
        <c:axId val="562453592"/>
      </c:barChart>
      <c:catAx>
        <c:axId val="5624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53592"/>
        <c:crosses val="autoZero"/>
        <c:auto val="1"/>
        <c:lblAlgn val="ctr"/>
        <c:lblOffset val="100"/>
        <c:noMultiLvlLbl val="0"/>
      </c:catAx>
      <c:valAx>
        <c:axId val="562453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(1).xlsx]Profile Pic!PivotTable17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'Profile Pic'!$K$3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'Profile Pic'!$J$4:$J$9</c:f>
              <c:multiLvlStrCache>
                <c:ptCount val="4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'Profile Pic'!$K$4:$K$9</c:f>
              <c:numCache>
                <c:formatCode>0%</c:formatCode>
                <c:ptCount val="4"/>
                <c:pt idx="0">
                  <c:v>7.5462838744298367E-3</c:v>
                </c:pt>
                <c:pt idx="1">
                  <c:v>0.99245371612556998</c:v>
                </c:pt>
                <c:pt idx="2">
                  <c:v>1.4447570526956125E-3</c:v>
                </c:pt>
                <c:pt idx="3">
                  <c:v>0.99855524294730447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F-49BF-8F8D-C6067AC34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43152"/>
        <c:axId val="562440632"/>
      </c:barChart>
      <c:catAx>
        <c:axId val="5624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0632"/>
        <c:crosses val="autoZero"/>
        <c:auto val="1"/>
        <c:lblAlgn val="ctr"/>
        <c:lblOffset val="100"/>
        <c:noMultiLvlLbl val="0"/>
      </c:catAx>
      <c:valAx>
        <c:axId val="562440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8B2-7FA9-2C59-F038-6AD6A468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363-2B91-0575-0652-5D06E3E1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09A-0FFA-DF9B-312A-479C3F45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EA39-B5E0-D85E-8B0F-86677045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E34F-196B-C7DC-F7FB-6FA45B9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3EF-4DCA-97A8-48B1-2967A86D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09B8-C5D8-D0F3-34CE-C03F43DB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C82-51C4-ABD0-0B28-8737C291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291D-72B3-F5D9-45D5-F492C8A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0B91-4605-90B0-9BA8-ADC662F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E5D77-1E9A-B3F2-8A4B-F3182F2A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1933-1183-F891-441B-C85109E9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C462-59C8-4928-614F-6ED573A5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B59D-F855-F196-AF82-FA8ABB0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9D35-36EB-DC83-188A-11AAE80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3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85FC-D6A0-5A2D-1B09-ADB997E4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9DF7-A30D-27DC-4A3D-0632095A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33A-0F4C-B504-B4AC-813F31E6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4A20-D6CF-95DF-E0AA-5B57D8E7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4134-84D1-1A9C-C6A0-2C1D128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8BD1-7B49-A322-CC41-39F702D2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86C0-3B06-5F92-0CBE-95E19E1A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1AF-E0F7-20D0-F43B-332EF1B7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D858-033F-3140-FC61-2BC11E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A2A8-637C-28CD-B4B4-5A3FF0B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873E-7324-C7F6-8880-5E3E026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E2D2-C961-44BC-4127-92F6888E4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D7B-B5D7-0E43-F904-3E872972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8A31-8598-35D7-FE53-9E9EC9AB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35D8-38B7-7F00-A936-97BDFE97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8855-CC77-D053-9F3C-49845E3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D72-223B-3F9A-1FB0-4905B7E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D029-8CF1-2013-7469-D6E36D12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B7B1-1FE6-D9F9-A9CF-F8A9F7EF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5BE2-2E66-4711-F369-6CB14678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79D4-F62B-F911-2903-2D0C3B3F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B3F19-2FCE-2A74-FCFF-6F0769C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79512-8BC2-288D-D1D1-DF521AA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C9B19-0934-0C30-FC24-BB961748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49E-E86F-9D6D-346E-A7B0EFD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8FBA-93DF-2043-54AA-C73B394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E131-2CC6-1503-D128-1628EA12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63F1-AF68-75F3-3A01-C8A60C8B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CACA1-1FEC-CEF4-660A-44C20D7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36AC-D09B-6719-153F-66991DE2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C07D-5F76-757F-B1A3-DDD081BB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F1FF-4987-C032-451F-1BF74AA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2419-2995-1CBB-BA55-B8AA8840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6BF2-3BD5-A3EF-F2A9-FAB6144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CC6E-5078-CE2E-9238-C6C597C3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1D78-1B66-7FC7-E90E-EFF91C95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E6D-C9B2-4026-AC92-E7F7FB2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08F2-D6C7-36BB-C176-89217F11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383CB-AB19-8A5A-B0DF-575A42A5C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BE5-9B2A-41E6-A1CB-65586AE8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AEE0-062A-AA53-F3A3-E30EE909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E875-31A1-76EF-44EC-2A941845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C614-199D-6DF2-CC59-E2D47BE7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CFC5-2CF5-718D-3E24-F61A26FC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B28-2B0A-AECB-26C5-5E1D25D9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2F2D-BBAC-871D-1EB4-B27EF837A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C288-27C4-478E-A979-30358084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6D02-EF41-E59D-6592-3EBD2593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roperly caring for your first rental property – AtulHost">
            <a:extLst>
              <a:ext uri="{FF2B5EF4-FFF2-40B4-BE49-F238E27FC236}">
                <a16:creationId xmlns:a16="http://schemas.microsoft.com/office/drawing/2014/main" id="{4CEEB2D7-E109-2FE2-FE7B-685B6FA7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7C7E1-6618-CB00-79F2-2DBACBC4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88913"/>
            <a:ext cx="7210425" cy="215423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</a:rPr>
              <a:t>HOST BEHAVIOUR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A3B43-824F-121B-F51C-AE83CEBA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4665663"/>
            <a:ext cx="3905250" cy="2003424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Anish Shaw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Ashish Kumar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 Mali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Ashwinkumar Bhagwat</a:t>
            </a:r>
          </a:p>
        </p:txBody>
      </p:sp>
    </p:spTree>
    <p:extLst>
      <p:ext uri="{BB962C8B-B14F-4D97-AF65-F5344CB8AC3E}">
        <p14:creationId xmlns:p14="http://schemas.microsoft.com/office/powerpoint/2010/main" val="258908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VERIFIED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48126" y="733425"/>
            <a:ext cx="347662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fact that 91% of Super Host profiles are verified, compared to 82% for regular hosts, suggests that Super Hosts are more committed to providing a secure and trustworthy experience for their guests.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Profile verification &amp; a profile picture  can help to build trust and create a personal connection with guests.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0B9CCE-4043-9FF4-96BF-B42E81A12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009980"/>
              </p:ext>
            </p:extLst>
          </p:nvPr>
        </p:nvGraphicFramePr>
        <p:xfrm>
          <a:off x="7639050" y="733425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20D929-1B27-663F-B664-B68C107C6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472119"/>
              </p:ext>
            </p:extLst>
          </p:nvPr>
        </p:nvGraphicFramePr>
        <p:xfrm>
          <a:off x="7639050" y="3562350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59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VERIFIED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1" y="733425"/>
            <a:ext cx="34766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It provides assurance that the host is who they claim to be, and that their property is accurately represented.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0B9CCE-4043-9FF4-96BF-B42E81A128FA}"/>
              </a:ext>
            </a:extLst>
          </p:cNvPr>
          <p:cNvGraphicFramePr>
            <a:graphicFrameLocks/>
          </p:cNvGraphicFramePr>
          <p:nvPr/>
        </p:nvGraphicFramePr>
        <p:xfrm>
          <a:off x="7639050" y="733425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20D929-1B27-663F-B664-B68C107C60C1}"/>
              </a:ext>
            </a:extLst>
          </p:cNvPr>
          <p:cNvGraphicFramePr>
            <a:graphicFrameLocks/>
          </p:cNvGraphicFramePr>
          <p:nvPr/>
        </p:nvGraphicFramePr>
        <p:xfrm>
          <a:off x="7639050" y="3562350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1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REVIEW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average review score for Super Hosts is significantly higher than that of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regular hosts have an average review score of 4.9, Super Hosts have an average review score of 4.6.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suggests that guests have a more positive experience when staying with Super Hosts, which may be due to their higher level of hospitality and service.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D095C2-A1B2-66E9-695D-89DA3EA30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496441"/>
              </p:ext>
            </p:extLst>
          </p:nvPr>
        </p:nvGraphicFramePr>
        <p:xfrm>
          <a:off x="5619751" y="3409950"/>
          <a:ext cx="4977070" cy="314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24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CRUCIAL METRICS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181757"/>
              </p:ext>
            </p:extLst>
          </p:nvPr>
        </p:nvGraphicFramePr>
        <p:xfrm>
          <a:off x="8420100" y="449211"/>
          <a:ext cx="3400425" cy="1744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418627"/>
              </p:ext>
            </p:extLst>
          </p:nvPr>
        </p:nvGraphicFramePr>
        <p:xfrm>
          <a:off x="8420100" y="2381783"/>
          <a:ext cx="3400425" cy="170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E164C2-4F95-EC05-48E6-B84B65079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3931"/>
              </p:ext>
            </p:extLst>
          </p:nvPr>
        </p:nvGraphicFramePr>
        <p:xfrm>
          <a:off x="4114799" y="4200525"/>
          <a:ext cx="7705725" cy="243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D24866-C96D-FC22-6777-4473F8ED77BC}"/>
              </a:ext>
            </a:extLst>
          </p:cNvPr>
          <p:cNvSpPr txBox="1"/>
          <p:nvPr/>
        </p:nvSpPr>
        <p:spPr>
          <a:xfrm>
            <a:off x="4114800" y="541312"/>
            <a:ext cx="3552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-apple-system"/>
              </a:rPr>
              <a:t>Acceptance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213389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8553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07DC902-DF51-7180-2C61-133D8BB6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8"/>
          <a:stretch/>
        </p:blipFill>
        <p:spPr>
          <a:xfrm>
            <a:off x="1383353" y="95250"/>
            <a:ext cx="9425293" cy="676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14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1. The "response rate &gt; avg response rate" chart demonstrates that around 90%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higher response rate than hosts, indicating that they are more responsive to user queries or problems.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2.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maximum of 512 listings, while hosts have 8,156 listings. However, 18%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more listings (2) compared to 12% of hosts (3) when considering proportions.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3. Acceptance rate is a key factor that sets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apart from hosts, as they have a higher rate of accepting booking requests.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4.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higher profile picture and identification rate compared to hosts.</a:t>
            </a:r>
          </a:p>
        </p:txBody>
      </p:sp>
    </p:spTree>
    <p:extLst>
      <p:ext uri="{BB962C8B-B14F-4D97-AF65-F5344CB8AC3E}">
        <p14:creationId xmlns:p14="http://schemas.microsoft.com/office/powerpoint/2010/main" val="231429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34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5.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are more likely to accept instant bookings than regular hosts, Italy/Rome has the highest percentage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offering instant bookings at 12.57%, while Greece/Thessaloniki has the lowest percentage of hosts offering instant bookings at 0.91%.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6. In terms of positive comments, hosts have a slightly higher rate than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need to focus more on providing better after-services. The average review score is good for both hosts and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, with scores of 4.6 and 4.9 out of 5,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9939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4038600" y="249615"/>
            <a:ext cx="797242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Problem Statement: </a:t>
            </a:r>
          </a:p>
          <a:p>
            <a:pPr marL="0" indent="0">
              <a:buNone/>
            </a:pPr>
            <a:r>
              <a:rPr lang="en-US" sz="2000" dirty="0"/>
              <a:t>Host Behavioral Analysis for a Property Rental company to comprehend  how host behaviour varies across a variety of metrics.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Data: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Countries - US, Canada, Greece, Italy, 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Details 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Host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Listing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Availability Dataset</a:t>
            </a:r>
          </a:p>
          <a:p>
            <a:pPr lvl="2"/>
            <a:endParaRPr lang="en-US" sz="2000" dirty="0"/>
          </a:p>
          <a:p>
            <a:r>
              <a:rPr lang="en-US" sz="2400" b="1" dirty="0"/>
              <a:t>Considered Metrics for Analysis:</a:t>
            </a: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Acceptance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Profile Picture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Identity Verification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Listing Count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0600" y="2541066"/>
            <a:ext cx="8270799" cy="1775867"/>
            <a:chOff x="896928" y="2828424"/>
            <a:chExt cx="7489437" cy="16086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4368029" cy="1"/>
              <a:chOff x="2505563" y="4875337"/>
              <a:chExt cx="4368029" cy="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aphic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aphic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5" name="Graphic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aphic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Graphic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aphic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6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349" y="2575955"/>
            <a:ext cx="1960148" cy="1706088"/>
          </a:xfrm>
        </p:spPr>
        <p:txBody>
          <a:bodyPr>
            <a:normAutofit/>
          </a:bodyPr>
          <a:lstStyle/>
          <a:p>
            <a:r>
              <a:rPr lang="en-ZA" sz="1600" dirty="0"/>
              <a:t>Data Cleaning</a:t>
            </a:r>
            <a:endParaRPr lang="en-US" sz="28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58644" y="2604766"/>
            <a:ext cx="1881255" cy="1693134"/>
          </a:xfrm>
        </p:spPr>
        <p:txBody>
          <a:bodyPr>
            <a:normAutofit/>
          </a:bodyPr>
          <a:lstStyle/>
          <a:p>
            <a:r>
              <a:rPr lang="en-US" sz="1400" dirty="0"/>
              <a:t>Extracting </a:t>
            </a:r>
          </a:p>
          <a:p>
            <a:r>
              <a:rPr lang="en-US" sz="1400" dirty="0"/>
              <a:t>Desired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73613" y="2672356"/>
            <a:ext cx="2381574" cy="1513285"/>
          </a:xfrm>
        </p:spPr>
        <p:txBody>
          <a:bodyPr>
            <a:normAutofit/>
          </a:bodyPr>
          <a:lstStyle/>
          <a:p>
            <a:r>
              <a:rPr lang="en-US" sz="1600" noProof="1"/>
              <a:t>Creating</a:t>
            </a:r>
          </a:p>
          <a:p>
            <a:r>
              <a:rPr lang="en-US" sz="1600" noProof="1"/>
              <a:t>Dashboard</a:t>
            </a:r>
            <a:endParaRPr lang="en-US" sz="3600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213" y="4440267"/>
            <a:ext cx="2381574" cy="387412"/>
          </a:xfrm>
        </p:spPr>
        <p:txBody>
          <a:bodyPr>
            <a:normAutofit/>
          </a:bodyPr>
          <a:lstStyle/>
          <a:p>
            <a:r>
              <a:rPr lang="en-ZA" dirty="0"/>
              <a:t>(Excel, Pandas)​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64213" y="4827680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Handling Nulls, </a:t>
            </a:r>
          </a:p>
          <a:p>
            <a:r>
              <a:rPr lang="en-US" dirty="0"/>
              <a:t>Noise removal,</a:t>
            </a:r>
          </a:p>
          <a:p>
            <a:r>
              <a:rPr lang="en-US" dirty="0"/>
              <a:t>Handling redundant data columns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90587" y="4440267"/>
            <a:ext cx="2381574" cy="387412"/>
          </a:xfrm>
        </p:spPr>
        <p:txBody>
          <a:bodyPr/>
          <a:lstStyle/>
          <a:p>
            <a:r>
              <a:rPr lang="en-US" dirty="0"/>
              <a:t>(SQL)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90587" y="4827679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MS SQL Server to extract data based on different analysis matrices.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83138" y="4439865"/>
            <a:ext cx="2381574" cy="387412"/>
          </a:xfrm>
        </p:spPr>
        <p:txBody>
          <a:bodyPr>
            <a:normAutofit/>
          </a:bodyPr>
          <a:lstStyle/>
          <a:p>
            <a:r>
              <a:rPr lang="en-US" dirty="0"/>
              <a:t>(Excel)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83138" y="4828032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Data</a:t>
            </a:r>
          </a:p>
          <a:p>
            <a:r>
              <a:rPr lang="en-US" sz="1400" dirty="0"/>
              <a:t>Representation</a:t>
            </a:r>
          </a:p>
          <a:p>
            <a:r>
              <a:rPr lang="en-US" noProof="1"/>
              <a:t>to show KPIs &amp; Drawing Insights</a:t>
            </a:r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HOSTS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SUPERHOSTS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3986212" y="5987622"/>
            <a:ext cx="7972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Super Hosts - 31% 	Hosts - 69%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5D316A-09AE-911C-58CC-19A481F3A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399708"/>
              </p:ext>
            </p:extLst>
          </p:nvPr>
        </p:nvGraphicFramePr>
        <p:xfrm>
          <a:off x="3986212" y="639545"/>
          <a:ext cx="7867651" cy="491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10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ANALYTICAL FINDINGS</a:t>
            </a:r>
          </a:p>
        </p:txBody>
      </p:sp>
    </p:spTree>
    <p:extLst>
      <p:ext uri="{BB962C8B-B14F-4D97-AF65-F5344CB8AC3E}">
        <p14:creationId xmlns:p14="http://schemas.microsoft.com/office/powerpoint/2010/main" val="14269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response time of </a:t>
            </a:r>
            <a:r>
              <a:rPr lang="en-US" sz="2000" dirty="0" err="1"/>
              <a:t>Superhosts</a:t>
            </a:r>
            <a:r>
              <a:rPr lang="en-US" sz="2000" dirty="0"/>
              <a:t> is significantly better than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86% of </a:t>
            </a:r>
            <a:r>
              <a:rPr lang="en-US" sz="2000" dirty="0" err="1"/>
              <a:t>Superhosts</a:t>
            </a:r>
            <a:r>
              <a:rPr lang="en-US" sz="2000" dirty="0"/>
              <a:t> respond within an hour, compared to 79% of regular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5% of regular hosts take a few days or more to respond, only 0% of </a:t>
            </a:r>
            <a:r>
              <a:rPr lang="en-US" sz="2000" dirty="0" err="1"/>
              <a:t>Superhosts</a:t>
            </a:r>
            <a:r>
              <a:rPr lang="en-US" sz="2000" dirty="0"/>
              <a:t> 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demonstrates </a:t>
            </a:r>
            <a:r>
              <a:rPr lang="en-US" sz="2000" dirty="0" err="1"/>
              <a:t>Superhosts</a:t>
            </a:r>
            <a:r>
              <a:rPr lang="en-US" sz="2000" dirty="0"/>
              <a:t>' dedication to providing exceptional communication and service to their guests.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92359F-96BA-D3B5-7F26-F5A40467B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022368"/>
              </p:ext>
            </p:extLst>
          </p:nvPr>
        </p:nvGraphicFramePr>
        <p:xfrm>
          <a:off x="4114800" y="3740230"/>
          <a:ext cx="7705725" cy="288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29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1" y="628650"/>
            <a:ext cx="34766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The majority of </a:t>
            </a:r>
            <a:r>
              <a:rPr lang="en-US" sz="2000" dirty="0"/>
              <a:t> Super Hosts </a:t>
            </a:r>
            <a:r>
              <a:rPr lang="en-US" sz="2000" b="0" i="0" dirty="0">
                <a:effectLst/>
                <a:latin typeface="-apple-system"/>
              </a:rPr>
              <a:t> have a </a:t>
            </a:r>
            <a:r>
              <a:rPr lang="en-US" sz="2000" b="0" i="0" u="none" strike="noStrike" dirty="0">
                <a:effectLst/>
                <a:latin typeface="-apple-system"/>
              </a:rPr>
              <a:t>response rate</a:t>
            </a:r>
            <a:r>
              <a:rPr lang="en-US" sz="2000" b="0" i="0" dirty="0">
                <a:effectLst/>
                <a:latin typeface="-apple-system"/>
              </a:rPr>
              <a:t> that is higher than the overall average response rate.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Specifically, 98.31%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 response rate greater than the overall average, compared to 90.75% of regular hosts.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This further highlights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' commitment to timely communication and exceptional service for their guests.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7C6C32-D98D-A3DF-B750-285DA3D78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442913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016FB4-26A3-7F56-2D38-43620FD4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979052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34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3990976" y="360337"/>
            <a:ext cx="355282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According to the given data, 84%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an acceptance rate that is greater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53%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an acceptance rate that is higher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This suggests that while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are generally more accepting of booking requests, there is still a significant portion of them who have an acceptance rate that is similar to or lower than the overall average.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240042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220584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138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BOOKING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data indicates that Super Hosts offer superior service as 54% of them offer instant booking, compared to 39% of regular hosts.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Instant booking leads to higher satisfaction, suggesting Super Hosts' commitment to a seamless experience. </a:t>
            </a:r>
          </a:p>
          <a:p>
            <a:pPr algn="l"/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This may lead to higher occupancy rates, repeat bookings, and greater success.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606AC3-D341-7667-6D1E-37C1ED5CA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38515"/>
              </p:ext>
            </p:extLst>
          </p:nvPr>
        </p:nvGraphicFramePr>
        <p:xfrm>
          <a:off x="5538788" y="3200400"/>
          <a:ext cx="5267324" cy="340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85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869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Georgia</vt:lpstr>
      <vt:lpstr>Roboto</vt:lpstr>
      <vt:lpstr>Office Theme</vt:lpstr>
      <vt:lpstr>HOST BEHAVIOUR ANALYSIS</vt:lpstr>
      <vt:lpstr>OVERVIEW</vt:lpstr>
      <vt:lpstr>Our Approach</vt:lpstr>
      <vt:lpstr>HOSTS  &amp;  SUPERHOSTS</vt:lpstr>
      <vt:lpstr>PowerPoint Presentation</vt:lpstr>
      <vt:lpstr>RESPONSE TIME</vt:lpstr>
      <vt:lpstr>RESPONSE RATE &amp; ACCEPTANCE RATE</vt:lpstr>
      <vt:lpstr>RESPONSE RATE &amp; ACCEPTANCE RATE</vt:lpstr>
      <vt:lpstr>INSTANT BOOKING</vt:lpstr>
      <vt:lpstr>IDENTITY VERIFIED &amp; PROFILE PICTURE</vt:lpstr>
      <vt:lpstr>IDENTITY VERIFIED &amp; PROFILE PICTURE</vt:lpstr>
      <vt:lpstr>AVERAGE REVIEW SCORES</vt:lpstr>
      <vt:lpstr>THREE CRUCIAL METRICS</vt:lpstr>
      <vt:lpstr>PowerPoint Presentation</vt:lpstr>
      <vt:lpstr>PowerPoint Presentation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BEHAVIOUR ANALYSIS</dc:title>
  <dc:creator>ABHISHEK MALI</dc:creator>
  <cp:lastModifiedBy>ashwinkumar bhagwat</cp:lastModifiedBy>
  <cp:revision>11</cp:revision>
  <dcterms:created xsi:type="dcterms:W3CDTF">2023-04-18T07:57:03Z</dcterms:created>
  <dcterms:modified xsi:type="dcterms:W3CDTF">2023-04-27T15:36:08Z</dcterms:modified>
</cp:coreProperties>
</file>