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85" r:id="rId4"/>
    <p:sldId id="295" r:id="rId5"/>
    <p:sldId id="296" r:id="rId6"/>
    <p:sldId id="298" r:id="rId7"/>
    <p:sldId id="299" r:id="rId8"/>
    <p:sldId id="264" r:id="rId9"/>
    <p:sldId id="297" r:id="rId10"/>
  </p:sldIdLst>
  <p:sldSz cx="9144000" cy="5143500" type="screen16x9"/>
  <p:notesSz cx="6858000" cy="9144000"/>
  <p:embeddedFontLst>
    <p:embeddedFont>
      <p:font typeface="Lexend Deca" panose="020B0604020202020204" charset="0"/>
      <p:regular r:id="rId12"/>
    </p:embeddedFon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Light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89684-F266-42E3-989D-817CFB923845}" v="6" dt="2023-05-04T15:56:30.366"/>
  </p1510:revLst>
</p1510:revInfo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 Shaw" userId="3f0af1e075a8e54d" providerId="LiveId" clId="{39689684-F266-42E3-989D-817CFB923845}"/>
    <pc:docChg chg="custSel addSld modSld sldOrd">
      <pc:chgData name="Anish Shaw" userId="3f0af1e075a8e54d" providerId="LiveId" clId="{39689684-F266-42E3-989D-817CFB923845}" dt="2023-05-04T15:57:19.710" v="909" actId="20577"/>
      <pc:docMkLst>
        <pc:docMk/>
      </pc:docMkLst>
      <pc:sldChg chg="mod">
        <pc:chgData name="Anish Shaw" userId="3f0af1e075a8e54d" providerId="LiveId" clId="{39689684-F266-42E3-989D-817CFB923845}" dt="2023-05-04T15:43:27.207" v="491" actId="27918"/>
        <pc:sldMkLst>
          <pc:docMk/>
          <pc:sldMk cId="0" sldId="264"/>
        </pc:sldMkLst>
      </pc:sldChg>
      <pc:sldChg chg="ord">
        <pc:chgData name="Anish Shaw" userId="3f0af1e075a8e54d" providerId="LiveId" clId="{39689684-F266-42E3-989D-817CFB923845}" dt="2023-05-04T15:44:50.537" v="611"/>
        <pc:sldMkLst>
          <pc:docMk/>
          <pc:sldMk cId="568583934" sldId="296"/>
        </pc:sldMkLst>
      </pc:sldChg>
      <pc:sldChg chg="addSp delSp modSp mod ord">
        <pc:chgData name="Anish Shaw" userId="3f0af1e075a8e54d" providerId="LiveId" clId="{39689684-F266-42E3-989D-817CFB923845}" dt="2023-05-04T15:52:21.381" v="860" actId="20577"/>
        <pc:sldMkLst>
          <pc:docMk/>
          <pc:sldMk cId="2407326894" sldId="298"/>
        </pc:sldMkLst>
        <pc:spChg chg="mod">
          <ac:chgData name="Anish Shaw" userId="3f0af1e075a8e54d" providerId="LiveId" clId="{39689684-F266-42E3-989D-817CFB923845}" dt="2023-05-04T15:35:32.408" v="190" actId="20577"/>
          <ac:spMkLst>
            <pc:docMk/>
            <pc:sldMk cId="2407326894" sldId="298"/>
            <ac:spMk id="167" creationId="{00000000-0000-0000-0000-000000000000}"/>
          </ac:spMkLst>
        </pc:spChg>
        <pc:spChg chg="mod">
          <ac:chgData name="Anish Shaw" userId="3f0af1e075a8e54d" providerId="LiveId" clId="{39689684-F266-42E3-989D-817CFB923845}" dt="2023-05-04T15:52:21.381" v="860" actId="20577"/>
          <ac:spMkLst>
            <pc:docMk/>
            <pc:sldMk cId="2407326894" sldId="298"/>
            <ac:spMk id="168" creationId="{00000000-0000-0000-0000-000000000000}"/>
          </ac:spMkLst>
        </pc:spChg>
        <pc:picChg chg="add del mod">
          <ac:chgData name="Anish Shaw" userId="3f0af1e075a8e54d" providerId="LiveId" clId="{39689684-F266-42E3-989D-817CFB923845}" dt="2023-05-04T15:25:51.049" v="9" actId="21"/>
          <ac:picMkLst>
            <pc:docMk/>
            <pc:sldMk cId="2407326894" sldId="298"/>
            <ac:picMk id="3" creationId="{D0FFC2B0-2580-D057-20BC-5091619780F9}"/>
          </ac:picMkLst>
        </pc:picChg>
        <pc:picChg chg="add mod">
          <ac:chgData name="Anish Shaw" userId="3f0af1e075a8e54d" providerId="LiveId" clId="{39689684-F266-42E3-989D-817CFB923845}" dt="2023-05-04T15:30:59.766" v="21" actId="14100"/>
          <ac:picMkLst>
            <pc:docMk/>
            <pc:sldMk cId="2407326894" sldId="298"/>
            <ac:picMk id="5" creationId="{D43C2FB3-FEFB-16A8-9E89-C647CB1CAD6C}"/>
          </ac:picMkLst>
        </pc:picChg>
        <pc:picChg chg="add mod">
          <ac:chgData name="Anish Shaw" userId="3f0af1e075a8e54d" providerId="LiveId" clId="{39689684-F266-42E3-989D-817CFB923845}" dt="2023-05-04T15:32:02.530" v="29" actId="1076"/>
          <ac:picMkLst>
            <pc:docMk/>
            <pc:sldMk cId="2407326894" sldId="298"/>
            <ac:picMk id="7" creationId="{45B6AF17-05EC-4596-C4B0-31C686CC5B1C}"/>
          </ac:picMkLst>
        </pc:picChg>
      </pc:sldChg>
      <pc:sldChg chg="addSp delSp modSp add mod">
        <pc:chgData name="Anish Shaw" userId="3f0af1e075a8e54d" providerId="LiveId" clId="{39689684-F266-42E3-989D-817CFB923845}" dt="2023-05-04T15:57:19.710" v="909" actId="20577"/>
        <pc:sldMkLst>
          <pc:docMk/>
          <pc:sldMk cId="884695052" sldId="299"/>
        </pc:sldMkLst>
        <pc:spChg chg="mod">
          <ac:chgData name="Anish Shaw" userId="3f0af1e075a8e54d" providerId="LiveId" clId="{39689684-F266-42E3-989D-817CFB923845}" dt="2023-05-04T15:57:19.710" v="909" actId="20577"/>
          <ac:spMkLst>
            <pc:docMk/>
            <pc:sldMk cId="884695052" sldId="299"/>
            <ac:spMk id="167" creationId="{00000000-0000-0000-0000-000000000000}"/>
          </ac:spMkLst>
        </pc:spChg>
        <pc:spChg chg="mod">
          <ac:chgData name="Anish Shaw" userId="3f0af1e075a8e54d" providerId="LiveId" clId="{39689684-F266-42E3-989D-817CFB923845}" dt="2023-05-04T15:56:03.830" v="864" actId="14100"/>
          <ac:spMkLst>
            <pc:docMk/>
            <pc:sldMk cId="884695052" sldId="299"/>
            <ac:spMk id="168" creationId="{00000000-0000-0000-0000-000000000000}"/>
          </ac:spMkLst>
        </pc:spChg>
        <pc:graphicFrameChg chg="del">
          <ac:chgData name="Anish Shaw" userId="3f0af1e075a8e54d" providerId="LiveId" clId="{39689684-F266-42E3-989D-817CFB923845}" dt="2023-05-04T15:55:48.486" v="862" actId="21"/>
          <ac:graphicFrameMkLst>
            <pc:docMk/>
            <pc:sldMk cId="884695052" sldId="299"/>
            <ac:graphicFrameMk id="3" creationId="{4409E9FB-137A-B0E9-C384-C04411784B0D}"/>
          </ac:graphicFrameMkLst>
        </pc:graphicFrameChg>
        <pc:picChg chg="add mod">
          <ac:chgData name="Anish Shaw" userId="3f0af1e075a8e54d" providerId="LiveId" clId="{39689684-F266-42E3-989D-817CFB923845}" dt="2023-05-04T15:56:44.805" v="880" actId="14100"/>
          <ac:picMkLst>
            <pc:docMk/>
            <pc:sldMk cId="884695052" sldId="299"/>
            <ac:picMk id="4" creationId="{3477EAC1-6853-F24D-C880-611C825A51A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\Downloads\Finalized_swiggy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\Downloads\Finalized_swiggy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[Finalized_swiggy_dataset.xlsx]Sheet2!PivotTable1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/>
              <a:t>High rated  locations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5"/>
                <c:pt idx="0">
                  <c:v>Ashok Nagar</c:v>
                </c:pt>
                <c:pt idx="1">
                  <c:v>Indiranagar</c:v>
                </c:pt>
                <c:pt idx="2">
                  <c:v>Jayanagar</c:v>
                </c:pt>
                <c:pt idx="3">
                  <c:v>Koramangala</c:v>
                </c:pt>
                <c:pt idx="4">
                  <c:v>Vasanth Nagar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293</c:v>
                </c:pt>
                <c:pt idx="1">
                  <c:v>683</c:v>
                </c:pt>
                <c:pt idx="2">
                  <c:v>315</c:v>
                </c:pt>
                <c:pt idx="3">
                  <c:v>696</c:v>
                </c:pt>
                <c:pt idx="4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6A-41D9-8476-2B364FCA7D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86448032"/>
        <c:axId val="1586455232"/>
      </c:barChart>
      <c:catAx>
        <c:axId val="1586448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455232"/>
        <c:crosses val="autoZero"/>
        <c:auto val="1"/>
        <c:lblAlgn val="ctr"/>
        <c:lblOffset val="100"/>
        <c:noMultiLvlLbl val="0"/>
      </c:catAx>
      <c:valAx>
        <c:axId val="15864552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8644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[Finalized_swiggy_dataset.xlsx]dish!PivotTable1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Costly</a:t>
            </a:r>
            <a:r>
              <a:rPr lang="en-US" baseline="0"/>
              <a:t> Dishes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dish!$B$3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dish!$A$4:$A$10</c:f>
              <c:strCache>
                <c:ptCount val="6"/>
                <c:pt idx="0">
                  <c:v>Al Zara Spl Mix Mandi</c:v>
                </c:pt>
                <c:pt idx="1">
                  <c:v>Butter Naan Combo</c:v>
                </c:pt>
                <c:pt idx="2">
                  <c:v>Chicken Ghee Roast</c:v>
                </c:pt>
                <c:pt idx="3">
                  <c:v>Mutton Biryani + 4 Pcs Kebab</c:v>
                </c:pt>
                <c:pt idx="4">
                  <c:v>Mutton Biryani + Cool Drink[r]+2piece Chicken Kabab</c:v>
                </c:pt>
                <c:pt idx="5">
                  <c:v>Veg Chilli Garlic Rice + Paneer In Hot Garlic Sauce</c:v>
                </c:pt>
              </c:strCache>
            </c:strRef>
          </c:cat>
          <c:val>
            <c:numRef>
              <c:f>dish!$B$4:$B$10</c:f>
              <c:numCache>
                <c:formatCode>General</c:formatCode>
                <c:ptCount val="6"/>
                <c:pt idx="0">
                  <c:v>2520</c:v>
                </c:pt>
                <c:pt idx="1">
                  <c:v>4499</c:v>
                </c:pt>
                <c:pt idx="2">
                  <c:v>3100</c:v>
                </c:pt>
                <c:pt idx="3">
                  <c:v>2300</c:v>
                </c:pt>
                <c:pt idx="4">
                  <c:v>2400</c:v>
                </c:pt>
                <c:pt idx="5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4-4452-B58A-2C7B352580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86448032"/>
        <c:axId val="1586455232"/>
      </c:barChart>
      <c:catAx>
        <c:axId val="158644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455232"/>
        <c:crosses val="autoZero"/>
        <c:auto val="1"/>
        <c:lblAlgn val="ctr"/>
        <c:lblOffset val="100"/>
        <c:noMultiLvlLbl val="0"/>
      </c:catAx>
      <c:valAx>
        <c:axId val="1586455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644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[Finalized_swiggy_dataset.xlsx]Sheet3!PivotTable2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Popular Cuisines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Sheet3!$A$4:$A$8</c:f>
              <c:strCache>
                <c:ptCount val="4"/>
                <c:pt idx="0">
                  <c:v> Beverages</c:v>
                </c:pt>
                <c:pt idx="1">
                  <c:v> Chinese</c:v>
                </c:pt>
                <c:pt idx="2">
                  <c:v> Desserts</c:v>
                </c:pt>
                <c:pt idx="3">
                  <c:v> North Indian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4"/>
                <c:pt idx="0">
                  <c:v>304</c:v>
                </c:pt>
                <c:pt idx="1">
                  <c:v>314</c:v>
                </c:pt>
                <c:pt idx="2">
                  <c:v>363</c:v>
                </c:pt>
                <c:pt idx="3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E-4F3D-8734-F84A8B5023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8471968"/>
        <c:axId val="1698472448"/>
      </c:barChart>
      <c:catAx>
        <c:axId val="169847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472448"/>
        <c:crosses val="autoZero"/>
        <c:auto val="1"/>
        <c:lblAlgn val="ctr"/>
        <c:lblOffset val="100"/>
        <c:noMultiLvlLbl val="0"/>
      </c:catAx>
      <c:valAx>
        <c:axId val="1698472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847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3eb8b9f5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3eb8b9f5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55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507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78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27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403350" y="1765300"/>
            <a:ext cx="3826350" cy="17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Restaurant Recommendation model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r>
              <a:rPr lang="en-US" sz="1400" dirty="0"/>
              <a:t>Devendra </a:t>
            </a:r>
            <a:r>
              <a:rPr lang="en-US" sz="1400" dirty="0" err="1"/>
              <a:t>Padasala</a:t>
            </a:r>
            <a:r>
              <a:rPr lang="en-US" sz="1400" dirty="0"/>
              <a:t>              Ashish Kumar</a:t>
            </a:r>
            <a:br>
              <a:rPr lang="en-US" sz="1400" dirty="0"/>
            </a:br>
            <a:r>
              <a:rPr lang="en-US" sz="1400" dirty="0"/>
              <a:t>  Rahul Bisht                                  Anish Shaw</a:t>
            </a:r>
            <a:endParaRPr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D87347-34B3-5600-CB1B-DC5BAEDCB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60574"/>
            <a:ext cx="1054100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787400" y="1582550"/>
            <a:ext cx="5349400" cy="31799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dirty="0"/>
              <a:t>Problem Statement</a:t>
            </a:r>
            <a:r>
              <a:rPr lang="en-IN" sz="1700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Build a recommendation model for someone who wants to open a restaurant in Bangalore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50E17"/>
                </a:solidFill>
                <a:latin typeface="-apple-system"/>
              </a:rPr>
              <a:t>Solution: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050E17"/>
                </a:solidFill>
                <a:latin typeface="-apple-system"/>
              </a:rPr>
              <a:t>S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craped restaurant data for Bangalore from the </a:t>
            </a:r>
            <a:r>
              <a:rPr lang="en-US" sz="1400" b="0" i="0" dirty="0" err="1">
                <a:solidFill>
                  <a:srgbClr val="050E17"/>
                </a:solidFill>
                <a:effectLst/>
                <a:latin typeface="-apple-system"/>
              </a:rPr>
              <a:t>Swiggy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 website.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b="0" i="0" dirty="0">
              <a:solidFill>
                <a:srgbClr val="050E17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050E17"/>
                </a:solidFill>
                <a:latin typeface="-apple-system"/>
              </a:rPr>
              <a:t>L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everaged a </a:t>
            </a:r>
            <a:r>
              <a:rPr lang="en-US" sz="1400" b="0" i="0" u="none" strike="noStrike" dirty="0">
                <a:effectLst/>
                <a:latin typeface="-apple-system"/>
              </a:rPr>
              <a:t>machine learning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 model to develop recommendations</a:t>
            </a:r>
            <a:r>
              <a:rPr lang="en-US" sz="1400" dirty="0">
                <a:solidFill>
                  <a:srgbClr val="050E17"/>
                </a:solidFill>
                <a:latin typeface="-apple-system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>
              <a:solidFill>
                <a:srgbClr val="050E17"/>
              </a:solidFill>
              <a:latin typeface="-apple-system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050E17"/>
                </a:solidFill>
                <a:latin typeface="-apple-system"/>
              </a:rPr>
              <a:t>D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eveloped a web-based application that provides </a:t>
            </a:r>
            <a:r>
              <a:rPr lang="en-US" sz="1400" b="0" i="0" u="none" strike="noStrike" dirty="0">
                <a:effectLst/>
                <a:latin typeface="-apple-system"/>
              </a:rPr>
              <a:t>personalized suggestions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 based on user inputs.</a:t>
            </a:r>
            <a:endParaRPr lang="en-IN" sz="1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l="15658" r="15665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used for Analysis</a:t>
            </a:r>
            <a:endParaRPr dirty="0"/>
          </a:p>
        </p:txBody>
      </p:sp>
      <p:sp>
        <p:nvSpPr>
          <p:cNvPr id="445" name="Google Shape;445;p4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702900" y="1514777"/>
            <a:ext cx="3798600" cy="14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Web Scrapping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50E17"/>
                </a:solidFill>
                <a:latin typeface="-apple-system"/>
              </a:rPr>
              <a:t>D</a:t>
            </a:r>
            <a:r>
              <a:rPr lang="en-US" sz="1200" b="0" i="0" dirty="0">
                <a:solidFill>
                  <a:srgbClr val="050E17"/>
                </a:solidFill>
                <a:effectLst/>
                <a:latin typeface="-apple-system"/>
              </a:rPr>
              <a:t>eployed the </a:t>
            </a:r>
            <a:r>
              <a:rPr lang="en-US" sz="1200" b="0" i="0" u="none" strike="noStrike" dirty="0">
                <a:effectLst/>
                <a:latin typeface="-apple-system"/>
              </a:rPr>
              <a:t>Python library</a:t>
            </a:r>
            <a:r>
              <a:rPr lang="en-US" sz="1200" b="0" i="0" dirty="0">
                <a:solidFill>
                  <a:srgbClr val="050E17"/>
                </a:solidFill>
                <a:effectLst/>
                <a:latin typeface="-apple-system"/>
              </a:rPr>
              <a:t> </a:t>
            </a:r>
            <a:r>
              <a:rPr lang="en-US" sz="1200" b="0" i="0" u="none" strike="noStrike" dirty="0">
                <a:effectLst/>
                <a:latin typeface="-apple-system"/>
              </a:rPr>
              <a:t>Beautiful Soup</a:t>
            </a:r>
            <a:r>
              <a:rPr lang="en-US" sz="1200" b="0" i="0" dirty="0">
                <a:solidFill>
                  <a:srgbClr val="050E17"/>
                </a:solidFill>
                <a:effectLst/>
                <a:latin typeface="-apple-system"/>
              </a:rPr>
              <a:t> to scrape </a:t>
            </a:r>
            <a:r>
              <a:rPr lang="en-US" sz="1200" b="0" i="0" u="none" strike="noStrike" dirty="0">
                <a:effectLst/>
                <a:latin typeface="-apple-system"/>
              </a:rPr>
              <a:t>restaurant data</a:t>
            </a:r>
            <a:r>
              <a:rPr lang="en-US" sz="1200" b="0" i="0" dirty="0">
                <a:solidFill>
                  <a:srgbClr val="050E17"/>
                </a:solidFill>
                <a:effectLst/>
                <a:latin typeface="-apple-system"/>
              </a:rPr>
              <a:t> from </a:t>
            </a:r>
            <a:r>
              <a:rPr lang="en-US" sz="1200" b="0" i="0" dirty="0" err="1">
                <a:solidFill>
                  <a:srgbClr val="050E17"/>
                </a:solidFill>
                <a:effectLst/>
                <a:latin typeface="-apple-system"/>
              </a:rPr>
              <a:t>Swiggy</a:t>
            </a:r>
            <a:endParaRPr lang="en" sz="12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4582440" y="1514777"/>
            <a:ext cx="3798600" cy="14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Data Cleaning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50E17"/>
                </a:solidFill>
                <a:effectLst/>
                <a:latin typeface="-apple-system"/>
              </a:rPr>
              <a:t> Utilized Pandas and Excel to clean the dataset by removing null and redundant columns</a:t>
            </a:r>
            <a:endParaRPr lang="en" sz="12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702900" y="3026642"/>
            <a:ext cx="3798600" cy="14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50E17"/>
                </a:solidFill>
                <a:latin typeface="-apple-system"/>
              </a:rPr>
              <a:t>E</a:t>
            </a:r>
            <a:r>
              <a:rPr lang="en-US" sz="1200" b="0" i="0" dirty="0">
                <a:solidFill>
                  <a:srgbClr val="050E17"/>
                </a:solidFill>
                <a:effectLst/>
                <a:latin typeface="-apple-system"/>
              </a:rPr>
              <a:t>mployed </a:t>
            </a:r>
            <a:r>
              <a:rPr lang="en-US" sz="1200" dirty="0">
                <a:solidFill>
                  <a:srgbClr val="050E17"/>
                </a:solidFill>
                <a:latin typeface="-apple-system"/>
              </a:rPr>
              <a:t>a combination of machine learning algorithms as collaborative filtering, content based filtering and matrix factorization.</a:t>
            </a:r>
            <a:endParaRPr lang="en-US" sz="1200" b="0" i="0" dirty="0">
              <a:solidFill>
                <a:srgbClr val="050E17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Model Building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</a:t>
            </a:r>
            <a:endParaRPr lang="en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591950" y="3024313"/>
            <a:ext cx="3798600" cy="14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50E17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tilized the </a:t>
            </a:r>
            <a:r>
              <a:rPr lang="en-US" b="0" i="0" u="none" strike="noStrike" dirty="0">
                <a:effectLst/>
                <a:latin typeface="-apple-system"/>
              </a:rPr>
              <a:t>Flask library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to deploy our machine learning model.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Deployment of Model</a:t>
            </a:r>
            <a:endParaRPr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3411087" y="1853422"/>
            <a:ext cx="2182800" cy="2182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1"/>
          <p:cNvSpPr/>
          <p:nvPr/>
        </p:nvSpPr>
        <p:spPr>
          <a:xfrm rot="5400000">
            <a:off x="3492274" y="1853422"/>
            <a:ext cx="2182800" cy="2182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1"/>
          <p:cNvSpPr/>
          <p:nvPr/>
        </p:nvSpPr>
        <p:spPr>
          <a:xfrm rot="10800000">
            <a:off x="3492274" y="1935850"/>
            <a:ext cx="2182800" cy="2182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-5400000">
            <a:off x="3411087" y="1935850"/>
            <a:ext cx="2182800" cy="2182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4566207" y="3347591"/>
            <a:ext cx="62733" cy="1047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Lexend Deca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4754607" y="2315715"/>
            <a:ext cx="560539" cy="413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Lexend Deca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3882391" y="3231688"/>
            <a:ext cx="406042" cy="425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Lexend Deca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857791" y="3238659"/>
            <a:ext cx="305647" cy="413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Lexend Dec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6C9776-79D7-9098-0E03-356E05D01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91" y="2204431"/>
            <a:ext cx="1004127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9CA33AA-AB6F-1DA4-2BC3-AA8D32734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02" y="2309247"/>
            <a:ext cx="734005" cy="6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9C00EBA-2212-7F59-5511-688CA063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48" y="3172982"/>
            <a:ext cx="805128" cy="7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92A3B7D-AA2E-E9A7-0B98-4F4A8489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26" y="3125049"/>
            <a:ext cx="781482" cy="6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 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17500" y="1525400"/>
            <a:ext cx="7692868" cy="28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dirty="0"/>
              <a:t> </a:t>
            </a:r>
            <a:r>
              <a:rPr lang="en-US" sz="1400" dirty="0">
                <a:solidFill>
                  <a:srgbClr val="050E17"/>
                </a:solidFill>
                <a:latin typeface="-apple-system"/>
              </a:rPr>
              <a:t>D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eployed the </a:t>
            </a:r>
            <a:r>
              <a:rPr lang="en-US" sz="1400" b="0" i="0" u="none" strike="noStrike" dirty="0">
                <a:effectLst/>
                <a:latin typeface="-apple-system"/>
              </a:rPr>
              <a:t>Python library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 </a:t>
            </a:r>
            <a:r>
              <a:rPr lang="en-US" sz="1400" b="0" i="0" u="none" strike="noStrike" dirty="0">
                <a:effectLst/>
                <a:latin typeface="-apple-system"/>
              </a:rPr>
              <a:t>Beautiful Soup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 to scrape </a:t>
            </a:r>
            <a:r>
              <a:rPr lang="en-US" sz="1400" b="0" i="0" u="none" strike="noStrike" dirty="0">
                <a:effectLst/>
                <a:latin typeface="-apple-system"/>
              </a:rPr>
              <a:t>restaurant data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 from </a:t>
            </a:r>
            <a:r>
              <a:rPr lang="en-US" sz="1400" b="0" i="0" dirty="0" err="1">
                <a:solidFill>
                  <a:srgbClr val="050E17"/>
                </a:solidFill>
                <a:effectLst/>
                <a:latin typeface="-apple-system"/>
              </a:rPr>
              <a:t>Swiggy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. </a:t>
            </a:r>
            <a:r>
              <a:rPr lang="en-US" sz="1400" dirty="0">
                <a:solidFill>
                  <a:srgbClr val="050E17"/>
                </a:solidFill>
                <a:latin typeface="-apple-system"/>
              </a:rPr>
              <a:t>First we extracted the data from </a:t>
            </a:r>
            <a:r>
              <a:rPr lang="en-US" sz="1400" dirty="0" err="1">
                <a:solidFill>
                  <a:srgbClr val="050E17"/>
                </a:solidFill>
                <a:latin typeface="-apple-system"/>
              </a:rPr>
              <a:t>swiggy</a:t>
            </a:r>
            <a:r>
              <a:rPr lang="en-US" sz="1400" dirty="0">
                <a:solidFill>
                  <a:srgbClr val="050E17"/>
                </a:solidFill>
                <a:latin typeface="-apple-system"/>
              </a:rPr>
              <a:t> webpage for different restaurant name, cuisines, </a:t>
            </a:r>
            <a:r>
              <a:rPr lang="en-US" sz="1400" dirty="0" err="1">
                <a:solidFill>
                  <a:srgbClr val="050E17"/>
                </a:solidFill>
                <a:latin typeface="-apple-system"/>
              </a:rPr>
              <a:t>star_rating</a:t>
            </a:r>
            <a:r>
              <a:rPr lang="en-US" sz="1400" dirty="0">
                <a:solidFill>
                  <a:srgbClr val="050E17"/>
                </a:solidFill>
                <a:latin typeface="-apple-system"/>
              </a:rPr>
              <a:t> then for a particular restaurant we extracted data of different dishes, categories ,number of the ratings.</a:t>
            </a:r>
          </a:p>
          <a:p>
            <a:pPr marL="285750" indent="-285750"/>
            <a:endParaRPr lang="en-US" sz="1400" dirty="0">
              <a:solidFill>
                <a:srgbClr val="050E17"/>
              </a:solidFill>
              <a:latin typeface="-apple-system"/>
            </a:endParaRPr>
          </a:p>
          <a:p>
            <a:pPr marL="285750" indent="-285750"/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From the  extracted data we created two tables and merged them by using panda.</a:t>
            </a:r>
          </a:p>
          <a:p>
            <a:pPr marL="285750" indent="-285750"/>
            <a:endParaRPr lang="en-US" sz="1400" b="0" i="0" dirty="0">
              <a:solidFill>
                <a:srgbClr val="050E17"/>
              </a:solidFill>
              <a:effectLst/>
              <a:latin typeface="-apple-system"/>
            </a:endParaRPr>
          </a:p>
          <a:p>
            <a:pPr marL="285750" indent="-285750"/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Pandas was utilized to replace null values with the mean and mode, as well as to clean noise and removing the outliers  from the data.</a:t>
            </a:r>
            <a:endParaRPr lang="en" sz="14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5750" indent="-285750"/>
            <a:endParaRPr lang="en-US" sz="1400" b="0" i="0" dirty="0">
              <a:solidFill>
                <a:srgbClr val="050E17"/>
              </a:solidFill>
              <a:effectLst/>
              <a:latin typeface="-apple-system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5724626" y="4997450"/>
            <a:ext cx="107373" cy="4748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 flipH="1">
            <a:off x="8131018" y="1582550"/>
            <a:ext cx="1400332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26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 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55600" y="1371600"/>
            <a:ext cx="7692868" cy="316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rgbClr val="050E17"/>
                </a:solidFill>
                <a:effectLst/>
                <a:latin typeface="-apple-system"/>
              </a:rPr>
              <a:t>We have used  </a:t>
            </a:r>
            <a:r>
              <a:rPr lang="en-US" sz="1600" b="1" i="0" u="none" strike="noStrike" dirty="0">
                <a:effectLst/>
                <a:latin typeface="-apple-system"/>
              </a:rPr>
              <a:t>machine learning algorithms</a:t>
            </a:r>
            <a:r>
              <a:rPr lang="en-US" b="1" u="none" strike="noStrike" dirty="0">
                <a:solidFill>
                  <a:srgbClr val="050E17"/>
                </a:solidFill>
                <a:latin typeface="-apple-system"/>
              </a:rPr>
              <a:t> such as </a:t>
            </a:r>
            <a:r>
              <a:rPr lang="en-US" sz="1600" b="1" i="0" u="none" strike="noStrike" dirty="0">
                <a:effectLst/>
                <a:latin typeface="-apple-system"/>
              </a:rPr>
              <a:t>collaborative filtering</a:t>
            </a:r>
            <a:r>
              <a:rPr lang="en-US" sz="1600" b="1" i="0" dirty="0">
                <a:solidFill>
                  <a:srgbClr val="050E17"/>
                </a:solidFill>
                <a:effectLst/>
                <a:latin typeface="-apple-system"/>
              </a:rPr>
              <a:t>, content-based filtering, and </a:t>
            </a:r>
            <a:r>
              <a:rPr lang="en-US" sz="1600" b="1" i="0" u="none" strike="noStrike" dirty="0">
                <a:effectLst/>
                <a:latin typeface="-apple-system"/>
              </a:rPr>
              <a:t>matrix factorization</a:t>
            </a:r>
            <a:r>
              <a:rPr lang="en-US" sz="1600" b="0" i="0" dirty="0">
                <a:solidFill>
                  <a:srgbClr val="050E17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50E17"/>
              </a:solidFill>
              <a:latin typeface="-apple-system"/>
              <a:ea typeface="Nunito Sans"/>
              <a:cs typeface="Nunito Sans"/>
              <a:sym typeface="Nunito San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50E17"/>
                </a:solidFill>
                <a:latin typeface="-apple-system"/>
                <a:ea typeface="Nunito Sans"/>
                <a:cs typeface="Nunito Sans"/>
                <a:sym typeface="Nunito Sans"/>
              </a:rPr>
              <a:t>Collaborative filtering </a:t>
            </a:r>
            <a:r>
              <a:rPr lang="en-US" sz="1400" dirty="0">
                <a:solidFill>
                  <a:srgbClr val="050E17"/>
                </a:solidFill>
                <a:latin typeface="-apple-system"/>
                <a:ea typeface="Nunito Sans"/>
                <a:cs typeface="Nunito Sans"/>
                <a:sym typeface="Nunito Sans"/>
              </a:rPr>
              <a:t>:- 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Collaborative filtering predicts a user's preference by analyzing similar users' interactions with items. It can identify popular restaurants and cuisines and suggest new restaurants based on the user's preferred cuisine.</a:t>
            </a:r>
          </a:p>
          <a:p>
            <a:pPr marL="0" indent="0">
              <a:buNone/>
            </a:pPr>
            <a:endParaRPr lang="en-US" sz="1400" b="0" i="0" dirty="0">
              <a:solidFill>
                <a:srgbClr val="050E1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050E17"/>
                </a:solidFill>
                <a:effectLst/>
                <a:latin typeface="-apple-system"/>
              </a:rPr>
              <a:t>content-based filtering 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:-</a:t>
            </a:r>
            <a:r>
              <a:rPr lang="en-US" sz="1600" b="0" i="0" dirty="0">
                <a:solidFill>
                  <a:srgbClr val="050E17"/>
                </a:solidFill>
                <a:effectLst/>
                <a:latin typeface="-apple-system"/>
              </a:rPr>
              <a:t> 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Content-based filtering uses </a:t>
            </a:r>
            <a:r>
              <a:rPr lang="en-US" sz="1400" b="0" i="0" u="none" strike="noStrike" dirty="0">
                <a:effectLst/>
                <a:latin typeface="-apple-system"/>
              </a:rPr>
              <a:t>item attributes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 to make recommendations. It predicts </a:t>
            </a:r>
            <a:r>
              <a:rPr lang="en-US" sz="1400" b="0" i="0" u="none" strike="noStrike" dirty="0">
                <a:effectLst/>
                <a:latin typeface="-apple-system"/>
              </a:rPr>
              <a:t>user preference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 based on </a:t>
            </a:r>
            <a:r>
              <a:rPr lang="en-US" sz="1400" b="0" i="0" u="none" strike="noStrike" dirty="0">
                <a:effectLst/>
                <a:latin typeface="-apple-system"/>
              </a:rPr>
              <a:t>restaurant attributes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 like cuisine, location, and price. It can suggest the best location based on a user's preferred cuisine and price</a:t>
            </a:r>
          </a:p>
          <a:p>
            <a:pPr marL="0" indent="0">
              <a:buNone/>
            </a:pPr>
            <a:endParaRPr lang="en-US" sz="1400" b="0" i="0" dirty="0">
              <a:solidFill>
                <a:srgbClr val="050E1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50E17"/>
                </a:solidFill>
                <a:latin typeface="-apple-system"/>
              </a:rPr>
              <a:t>Matrix-Factorization :-</a:t>
            </a:r>
            <a:r>
              <a:rPr lang="en-US" sz="1600" b="0" i="0" dirty="0">
                <a:solidFill>
                  <a:srgbClr val="050E17"/>
                </a:solidFill>
                <a:effectLst/>
                <a:latin typeface="-apple-system"/>
              </a:rPr>
              <a:t> </a:t>
            </a:r>
            <a:r>
              <a:rPr lang="en-US" sz="1400" b="0" dirty="0">
                <a:solidFill>
                  <a:srgbClr val="050E17"/>
                </a:solidFill>
                <a:effectLst/>
                <a:latin typeface="-apple-system"/>
              </a:rPr>
              <a:t>Matrix factorization is a </a:t>
            </a:r>
            <a:r>
              <a:rPr lang="en-US" sz="1400" b="0" u="none" strike="noStrike" dirty="0">
                <a:effectLst/>
                <a:latin typeface="-apple-system"/>
              </a:rPr>
              <a:t>machine learning</a:t>
            </a:r>
            <a:r>
              <a:rPr lang="en-US" sz="1400" b="0" dirty="0">
                <a:solidFill>
                  <a:srgbClr val="050E17"/>
                </a:solidFill>
                <a:effectLst/>
                <a:latin typeface="-apple-system"/>
              </a:rPr>
              <a:t> technique that decomposes a large </a:t>
            </a:r>
            <a:r>
              <a:rPr lang="en-US" sz="1400" b="0" u="none" strike="noStrike" dirty="0">
                <a:effectLst/>
                <a:latin typeface="-apple-system"/>
              </a:rPr>
              <a:t>data matrix</a:t>
            </a:r>
            <a:r>
              <a:rPr lang="en-US" sz="1400" b="0" dirty="0">
                <a:solidFill>
                  <a:srgbClr val="050E17"/>
                </a:solidFill>
                <a:effectLst/>
                <a:latin typeface="-apple-system"/>
              </a:rPr>
              <a:t> into smaller matrices for easier analysis.</a:t>
            </a:r>
            <a:endParaRPr lang="en-US" sz="1200" b="1" dirty="0">
              <a:solidFill>
                <a:srgbClr val="050E17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1200" b="0" dirty="0">
              <a:solidFill>
                <a:srgbClr val="050E17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1400" dirty="0">
              <a:solidFill>
                <a:srgbClr val="050E17"/>
              </a:solidFill>
              <a:latin typeface="-apple-system"/>
              <a:ea typeface="Nunito Sans"/>
              <a:cs typeface="Nunito Sans"/>
              <a:sym typeface="Nunito Sans"/>
            </a:endParaRPr>
          </a:p>
          <a:p>
            <a:pPr marL="0" indent="0">
              <a:buNone/>
            </a:pPr>
            <a:endParaRPr lang="en" sz="14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5724626" y="4997450"/>
            <a:ext cx="107373" cy="4748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 flipH="1">
            <a:off x="8131018" y="1582550"/>
            <a:ext cx="1400332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5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55600" y="1525400"/>
            <a:ext cx="3602150" cy="28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" sz="1400" dirty="0">
                <a:latin typeface="Nunito Sans"/>
                <a:ea typeface="Nunito Sans"/>
                <a:cs typeface="Nunito Sans"/>
                <a:sym typeface="Nunito Sans"/>
              </a:rPr>
              <a:t>Flask environment :- Created the flask environment in Pycharm and there are some flask application structure given below .</a:t>
            </a:r>
          </a:p>
          <a:p>
            <a:pPr marL="285750" indent="-285750"/>
            <a:endParaRPr lang="en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285750" indent="-285750"/>
            <a:r>
              <a:rPr lang="en" sz="1400" dirty="0">
                <a:latin typeface="Nunito Sans"/>
                <a:ea typeface="Nunito Sans"/>
                <a:cs typeface="Nunito Sans"/>
                <a:sym typeface="Nunito Sans"/>
              </a:rPr>
              <a:t>Flask routes are used to display the page of the hotel recommendation and other relevant pages like home page. </a:t>
            </a:r>
          </a:p>
          <a:p>
            <a:pPr marL="285750" indent="-285750"/>
            <a:endParaRPr lang="en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285750" indent="-285750"/>
            <a:r>
              <a:rPr lang="en" sz="1400" dirty="0">
                <a:latin typeface="Nunito Sans"/>
                <a:ea typeface="Nunito Sans"/>
                <a:cs typeface="Nunito Sans"/>
                <a:sym typeface="Nunito Sans"/>
              </a:rPr>
              <a:t>User_input and recommendation page are shown aside .</a:t>
            </a:r>
          </a:p>
          <a:p>
            <a:pPr marL="285750" indent="-285750"/>
            <a:endParaRPr lang="en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indent="0">
              <a:buNone/>
            </a:pPr>
            <a:endParaRPr lang="en" sz="14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5724626" y="4997450"/>
            <a:ext cx="107373" cy="4748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 flipH="1">
            <a:off x="8131018" y="1582550"/>
            <a:ext cx="1400332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C2FB3-FEFB-16A8-9E89-C647CB1C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50" y="55567"/>
            <a:ext cx="5129100" cy="2084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6AF17-05EC-4596-C4B0-31C686CC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750" y="2139950"/>
            <a:ext cx="4513697" cy="30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2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Flask Application structure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04800" y="1652400"/>
            <a:ext cx="6724650" cy="3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dirty="0">
              <a:solidFill>
                <a:srgbClr val="050E17"/>
              </a:solidFill>
              <a:latin typeface="-apple-system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5724626" y="4997450"/>
            <a:ext cx="107373" cy="4748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>
            <a:off x="4667250" y="1582550"/>
            <a:ext cx="3463768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7EAC1-6853-F24D-C880-611C825A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47824"/>
            <a:ext cx="8412208" cy="34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 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04800" y="1652400"/>
            <a:ext cx="3676650" cy="3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dirty="0">
              <a:solidFill>
                <a:srgbClr val="050E17"/>
              </a:solidFill>
              <a:latin typeface="-apple-system"/>
            </a:endParaRPr>
          </a:p>
          <a:p>
            <a:pPr marL="285750" indent="-285750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The top five locations in Bangalore with high ratings of 4.5 and above are </a:t>
            </a:r>
            <a:r>
              <a:rPr lang="en-US" b="0" i="0" u="none" strike="noStrike" dirty="0">
                <a:effectLst/>
                <a:latin typeface="-apple-system"/>
              </a:rPr>
              <a:t>Ashok Nagar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, Indiranagar, Jayanagar, Koramangala, and </a:t>
            </a:r>
            <a:r>
              <a:rPr lang="en-US" b="0" i="0" u="none" strike="noStrike" dirty="0">
                <a:effectLst/>
                <a:latin typeface="-apple-system"/>
              </a:rPr>
              <a:t>Vasanth Nagar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.</a:t>
            </a:r>
          </a:p>
          <a:p>
            <a:pPr marL="285750" indent="-285750"/>
            <a:endParaRPr lang="en-US" dirty="0">
              <a:solidFill>
                <a:srgbClr val="050E17"/>
              </a:solidFill>
              <a:latin typeface="-apple-system"/>
            </a:endParaRPr>
          </a:p>
          <a:p>
            <a:pPr marL="285750" indent="-285750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Furthermore, the number of restaurants in these locations is also high.</a:t>
            </a:r>
            <a:endParaRPr lang="en-IN"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5724626" y="4997450"/>
            <a:ext cx="107373" cy="4748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>
            <a:off x="4667250" y="1582550"/>
            <a:ext cx="3463768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409E9FB-137A-B0E9-C384-C04411784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171656"/>
              </p:ext>
            </p:extLst>
          </p:nvPr>
        </p:nvGraphicFramePr>
        <p:xfrm>
          <a:off x="4309983" y="1577974"/>
          <a:ext cx="4330701" cy="249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 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63550" y="1501599"/>
            <a:ext cx="3840083" cy="28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sz="1400" dirty="0"/>
              <a:t> </a:t>
            </a:r>
            <a:r>
              <a:rPr lang="en-US" sz="1400" b="0" i="0" dirty="0">
                <a:solidFill>
                  <a:srgbClr val="050E17"/>
                </a:solidFill>
                <a:effectLst/>
                <a:latin typeface="-apple-system"/>
              </a:rPr>
              <a:t>In Bangalore, the most popular cuisines that are sold are Beverages, Chinese, Desserts, and North Indian.</a:t>
            </a:r>
          </a:p>
          <a:p>
            <a:pPr marL="285750" indent="-285750"/>
            <a:r>
              <a:rPr lang="en-US" sz="1400" dirty="0">
                <a:solidFill>
                  <a:srgbClr val="050E17"/>
                </a:solidFill>
                <a:latin typeface="-apple-system"/>
              </a:rPr>
              <a:t>These are the costly dishes in Bangalore:-</a:t>
            </a:r>
            <a:endParaRPr lang="en-US" sz="1400" b="0" i="0" dirty="0">
              <a:solidFill>
                <a:srgbClr val="050E1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50E17"/>
                </a:solidFill>
                <a:latin typeface="-apple-system"/>
                <a:ea typeface="Nunito Sans"/>
                <a:cs typeface="Nunito Sans"/>
                <a:sym typeface="Nunito Sans"/>
              </a:rPr>
              <a:t>                                         </a:t>
            </a:r>
            <a:r>
              <a:rPr lang="it-IT" sz="1200" dirty="0">
                <a:solidFill>
                  <a:srgbClr val="050E17"/>
                </a:solidFill>
                <a:latin typeface="-apple-system"/>
                <a:ea typeface="Nunito Sans"/>
                <a:cs typeface="Nunito Sans"/>
                <a:sym typeface="Nunito Sans"/>
              </a:rPr>
              <a:t>Al Zara Spl Mix Mand</a:t>
            </a:r>
            <a:r>
              <a:rPr lang="en" sz="1200" dirty="0">
                <a:latin typeface="Nunito Sans"/>
                <a:ea typeface="Nunito Sans"/>
                <a:cs typeface="Nunito Sans"/>
                <a:sym typeface="Nunito Sans"/>
              </a:rPr>
              <a:t>,</a:t>
            </a:r>
          </a:p>
          <a:p>
            <a:pPr marL="0" indent="0">
              <a:buNone/>
            </a:pPr>
            <a:r>
              <a:rPr lang="en-IN" sz="1200" dirty="0">
                <a:latin typeface="Nunito Sans"/>
                <a:ea typeface="Nunito Sans"/>
                <a:cs typeface="Nunito Sans"/>
                <a:sym typeface="Nunito Sans"/>
              </a:rPr>
              <a:t>                                     Butter Naan Combo</a:t>
            </a:r>
            <a:r>
              <a:rPr lang="en" sz="1200" dirty="0">
                <a:latin typeface="Nunito Sans"/>
                <a:ea typeface="Nunito Sans"/>
                <a:cs typeface="Nunito Sans"/>
                <a:sym typeface="Nunito Sans"/>
              </a:rPr>
              <a:t>,</a:t>
            </a:r>
          </a:p>
          <a:p>
            <a:pPr marL="0" indent="0">
              <a:buNone/>
            </a:pPr>
            <a:r>
              <a:rPr lang="en-IN" sz="1200" dirty="0">
                <a:latin typeface="Nunito Sans"/>
                <a:ea typeface="Nunito Sans"/>
                <a:cs typeface="Nunito Sans"/>
                <a:sym typeface="Nunito Sans"/>
              </a:rPr>
              <a:t>                                    Chicken Ghee Roast</a:t>
            </a:r>
            <a:r>
              <a:rPr lang="en" sz="1200" dirty="0">
                <a:latin typeface="Nunito Sans"/>
                <a:ea typeface="Nunito Sans"/>
                <a:cs typeface="Nunito Sans"/>
                <a:sym typeface="Nunito Sans"/>
              </a:rPr>
              <a:t>,</a:t>
            </a:r>
          </a:p>
          <a:p>
            <a:pPr marL="0" indent="0">
              <a:buNone/>
            </a:pPr>
            <a:r>
              <a:rPr lang="fi-FI" sz="1200" dirty="0">
                <a:latin typeface="Nunito Sans"/>
                <a:ea typeface="Nunito Sans"/>
                <a:cs typeface="Nunito Sans"/>
                <a:sym typeface="Nunito Sans"/>
              </a:rPr>
              <a:t>                                    Mutton Biryani + 4 Pcs Kebab</a:t>
            </a:r>
            <a:endParaRPr lang="en" sz="12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indent="0">
              <a:buNone/>
            </a:pPr>
            <a:r>
              <a:rPr lang="en" sz="12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200" dirty="0">
                <a:latin typeface="Nunito Sans"/>
                <a:ea typeface="Nunito Sans"/>
                <a:cs typeface="Nunito Sans"/>
                <a:sym typeface="Nunito Sans"/>
              </a:rPr>
              <a:t>Mutton Biryani + Cool Drink[r]+2piece Chicken Kabab</a:t>
            </a:r>
          </a:p>
          <a:p>
            <a:pPr marL="0" indent="0">
              <a:buNone/>
            </a:pPr>
            <a:r>
              <a:rPr lang="en-US" sz="1200" dirty="0">
                <a:latin typeface="Nunito Sans"/>
                <a:ea typeface="Nunito Sans"/>
                <a:cs typeface="Nunito Sans"/>
                <a:sym typeface="Nunito Sans"/>
              </a:rPr>
              <a:t> Veg </a:t>
            </a:r>
            <a:r>
              <a:rPr lang="en-US" sz="1200" dirty="0" err="1">
                <a:latin typeface="Nunito Sans"/>
                <a:ea typeface="Nunito Sans"/>
                <a:cs typeface="Nunito Sans"/>
                <a:sym typeface="Nunito Sans"/>
              </a:rPr>
              <a:t>Chilli</a:t>
            </a:r>
            <a:r>
              <a:rPr lang="en-US" sz="1200" dirty="0">
                <a:latin typeface="Nunito Sans"/>
                <a:ea typeface="Nunito Sans"/>
                <a:cs typeface="Nunito Sans"/>
                <a:sym typeface="Nunito Sans"/>
              </a:rPr>
              <a:t> Garlic Rice + Paneer In Hot Garlic Sauce</a:t>
            </a:r>
            <a:endParaRPr lang="en" sz="12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indent="0">
              <a:buNone/>
            </a:pPr>
            <a:endParaRPr lang="en-US" sz="1400" dirty="0">
              <a:solidFill>
                <a:srgbClr val="050E17"/>
              </a:solidFill>
              <a:latin typeface="-apple-system"/>
              <a:ea typeface="Nunito Sans"/>
              <a:cs typeface="Nunito Sans"/>
              <a:sym typeface="Nunito Sans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5724626" y="4997450"/>
            <a:ext cx="107373" cy="4748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 flipH="1">
            <a:off x="8131018" y="1582550"/>
            <a:ext cx="1400332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0C28F61-D7FE-46FA-A642-3279F454A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860"/>
              </p:ext>
            </p:extLst>
          </p:nvPr>
        </p:nvGraphicFramePr>
        <p:xfrm>
          <a:off x="4303632" y="1851849"/>
          <a:ext cx="49038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D75D3F-2928-8600-3FE9-590DA66DC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884814"/>
              </p:ext>
            </p:extLst>
          </p:nvPr>
        </p:nvGraphicFramePr>
        <p:xfrm>
          <a:off x="4495800" y="114300"/>
          <a:ext cx="4546600" cy="167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001624"/>
      </p:ext>
    </p:extLst>
  </p:cSld>
  <p:clrMapOvr>
    <a:masterClrMapping/>
  </p:clrMapOvr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550</Words>
  <Application>Microsoft Office PowerPoint</Application>
  <PresentationFormat>On-screen Show (16:9)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Nunito Sans Light</vt:lpstr>
      <vt:lpstr>Arial</vt:lpstr>
      <vt:lpstr>Nunito Sans</vt:lpstr>
      <vt:lpstr>Lexend Deca</vt:lpstr>
      <vt:lpstr>Egeon template</vt:lpstr>
      <vt:lpstr> Restaurant Recommendation model   Devendra Padasala              Ashish Kumar   Rahul Bisht                                  Anish Shaw</vt:lpstr>
      <vt:lpstr>Introduction </vt:lpstr>
      <vt:lpstr>Tools used for Analysis</vt:lpstr>
      <vt:lpstr>Data preprocessing </vt:lpstr>
      <vt:lpstr>Model Building </vt:lpstr>
      <vt:lpstr>Deployment </vt:lpstr>
      <vt:lpstr> Flask Application structure</vt:lpstr>
      <vt:lpstr>Key Findings </vt:lpstr>
      <vt:lpstr>Key 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FoodDelivery   Devendra padsala              Ashish Kumar   Rahul Bist                                  Anish Shaw</dc:title>
  <dc:creator>Anish Shaw</dc:creator>
  <cp:lastModifiedBy>Anish Shaw</cp:lastModifiedBy>
  <cp:revision>3</cp:revision>
  <dcterms:modified xsi:type="dcterms:W3CDTF">2023-05-04T15:57:25Z</dcterms:modified>
</cp:coreProperties>
</file>