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3.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_rels/presentation.xml.rels" ContentType="application/vnd.openxmlformats-package.relationships+xml"/>
  <Override PartName="/ppt/media/image9.png" ContentType="image/png"/>
  <Override PartName="/ppt/media/image10.png" ContentType="image/png"/>
  <Override PartName="/ppt/media/image8.png" ContentType="image/png"/>
  <Override PartName="/ppt/media/image7.png" ContentType="image/png"/>
  <Override PartName="/ppt/media/image11.png" ContentType="image/png"/>
  <Override PartName="/ppt/media/image12.png" ContentType="image/png"/>
  <Override PartName="/ppt/media/image13.png" ContentType="image/png"/>
  <Override PartName="/ppt/media/image14.png" ContentType="image/png"/>
  <Override PartName="/ppt/media/image16.png" ContentType="image/png"/>
  <Override PartName="/ppt/media/image15.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6.png" ContentType="image/png"/>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5.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45.xml" ContentType="application/vnd.openxmlformats-officedocument.presentationml.slideLayout+xml"/>
  <Override PartName="/ppt/slideLayouts/slideLayout4.xml" ContentType="application/vnd.openxmlformats-officedocument.presentationml.slideLayout+xml"/>
  <Override PartName="/ppt/slideLayouts/slideLayout44.xml" ContentType="application/vnd.openxmlformats-officedocument.presentationml.slideLayout+xml"/>
  <Override PartName="/ppt/slideLayouts/slideLayout3.xml" ContentType="application/vnd.openxmlformats-officedocument.presentationml.slideLayout+xml"/>
  <Override PartName="/ppt/slideLayouts/slideLayout43.xml" ContentType="application/vnd.openxmlformats-officedocument.presentationml.slideLayout+xml"/>
  <Override PartName="/ppt/slideLayouts/slideLayout2.xml" ContentType="application/vnd.openxmlformats-officedocument.presentationml.slideLayout+xml"/>
  <Override PartName="/ppt/slideLayouts/slideLayout42.xml" ContentType="application/vnd.openxmlformats-officedocument.presentationml.slideLayout+xml"/>
  <Override PartName="/ppt/slideLayouts/slideLayout1.xml" ContentType="application/vnd.openxmlformats-officedocument.presentationml.slideLayout+xml"/>
  <Override PartName="/ppt/slideLayouts/slideLayout41.xml" ContentType="application/vnd.openxmlformats-officedocument.presentationml.slideLayout+xml"/>
  <Override PartName="/ppt/slideLayouts/slideLayout17.xml" ContentType="application/vnd.openxmlformats-officedocument.presentationml.slideLayout+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58.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5.xml.rels" ContentType="application/vnd.openxmlformats-package.relationships+xml"/>
  <Override PartName="/ppt/slideLayouts/_rels/slideLayout50.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51.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7.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3.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48.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9.xml.rels" ContentType="application/vnd.openxmlformats-package.relationships+xml"/>
  <Override PartName="/ppt/slideLayouts/_rels/slideLayout30.xml.rels" ContentType="application/vnd.openxmlformats-package.relationships+xml"/>
  <Override PartName="/ppt/slideLayouts/_rels/slideLayout49.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slideLayout50.xml" ContentType="application/vnd.openxmlformats-officedocument.presentationml.slideLayout+xml"/>
  <Override PartName="/ppt/slideLayouts/slideLayout19.xml" ContentType="application/vnd.openxmlformats-officedocument.presentationml.slideLayout+xml"/>
  <Override PartName="/ppt/slideLayouts/slideLayout52.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4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22.xml" ContentType="application/vnd.openxmlformats-officedocument.presentationml.slideLayout+xml"/>
  <Override PartName="/ppt/slideLayouts/slideLayout56.xml" ContentType="application/vnd.openxmlformats-officedocument.presentationml.slideLayout+xml"/>
  <Override PartName="/ppt/slideLayouts/slideLayout58.xml" ContentType="application/vnd.openxmlformats-officedocument.presentationml.slideLayout+xml"/>
  <Override PartName="/ppt/slideLayouts/slideLayout23.xml" ContentType="application/vnd.openxmlformats-officedocument.presentationml.slideLayout+xml"/>
  <Override PartName="/ppt/slideLayouts/slideLayout57.xml" ContentType="application/vnd.openxmlformats-officedocument.presentationml.slideLayout+xml"/>
  <Override PartName="/ppt/slideLayouts/slideLayout60.xml" ContentType="application/vnd.openxmlformats-officedocument.presentationml.slideLayout+xml"/>
  <Override PartName="/ppt/slideLayouts/slideLayout27.xml" ContentType="application/vnd.openxmlformats-officedocument.presentationml.slideLayout+xml"/>
  <Override PartName="/ppt/slideLayouts/slideLayout54.xml" ContentType="application/vnd.openxmlformats-officedocument.presentationml.slideLayout+xml"/>
  <Override PartName="/ppt/slideLayouts/slideLayout59.xml" ContentType="application/vnd.openxmlformats-officedocument.presentationml.slideLayout+xml"/>
  <Override PartName="/ppt/slideLayouts/slideLayout55.xml" ContentType="application/vnd.openxmlformats-officedocument.presentationml.slideLayout+xml"/>
  <Override PartName="/ppt/slideLayouts/slideLayout53.xml" ContentType="application/vnd.openxmlformats-officedocument.presentationml.slideLayout+xml"/>
  <Override PartName="/ppt/slideLayouts/slideLayout5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9"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311760" y="372600"/>
            <a:ext cx="8520120" cy="29901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6"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8"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9"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6"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9"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8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8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8"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9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311760" y="372600"/>
            <a:ext cx="8520120" cy="29901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9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9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5"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7"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8"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5"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8"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9"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3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311760" y="372600"/>
            <a:ext cx="8520120" cy="29901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3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3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4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4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4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46"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8"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49"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6"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9"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6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70"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72"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7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311760" y="372600"/>
            <a:ext cx="8520120" cy="29901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7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7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7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8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8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8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8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8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87"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89"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90"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9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9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9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11760" y="372600"/>
            <a:ext cx="8520120" cy="29901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97"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9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9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00"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0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0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372600"/>
            <a:ext cx="8520120" cy="6447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124d"/>
        </a:solidFill>
      </p:bgPr>
    </p:bg>
    <p:spTree>
      <p:nvGrpSpPr>
        <p:cNvPr id="1" name=""/>
        <p:cNvGrpSpPr/>
        <p:nvPr/>
      </p:nvGrpSpPr>
      <p:grpSpPr>
        <a:xfrm>
          <a:off x="0" y="0"/>
          <a:ext cx="0" cy="0"/>
          <a:chOff x="0" y="0"/>
          <a:chExt cx="0" cy="0"/>
        </a:xfrm>
      </p:grpSpPr>
      <p:sp>
        <p:nvSpPr>
          <p:cNvPr id="0" name="CustomShape 1"/>
          <p:cNvSpPr/>
          <p:nvPr/>
        </p:nvSpPr>
        <p:spPr>
          <a:xfrm>
            <a:off x="586800" y="5077080"/>
            <a:ext cx="7970400" cy="66240"/>
          </a:xfrm>
          <a:prstGeom prst="rect">
            <a:avLst/>
          </a:prstGeom>
          <a:solidFill>
            <a:schemeClr val="accent1"/>
          </a:solidFill>
          <a:ln>
            <a:noFill/>
          </a:ln>
        </p:spPr>
        <p:style>
          <a:lnRef idx="0"/>
          <a:fillRef idx="0"/>
          <a:effectRef idx="0"/>
          <a:fontRef idx="minor"/>
        </p:style>
      </p:sp>
      <p:sp>
        <p:nvSpPr>
          <p:cNvPr id="1" name="CustomShape 2"/>
          <p:cNvSpPr/>
          <p:nvPr/>
        </p:nvSpPr>
        <p:spPr>
          <a:xfrm>
            <a:off x="586800" y="0"/>
            <a:ext cx="7970400" cy="66240"/>
          </a:xfrm>
          <a:prstGeom prst="rect">
            <a:avLst/>
          </a:prstGeom>
          <a:solidFill>
            <a:schemeClr val="dk1"/>
          </a:solidFill>
          <a:ln>
            <a:noFill/>
          </a:ln>
        </p:spPr>
        <p:style>
          <a:lnRef idx="0"/>
          <a:fillRef idx="0"/>
          <a:effectRef idx="0"/>
          <a:fontRef idx="minor"/>
        </p:style>
      </p:sp>
      <p:sp>
        <p:nvSpPr>
          <p:cNvPr id="2" name="PlaceHolder 3"/>
          <p:cNvSpPr>
            <a:spLocks noGrp="1"/>
          </p:cNvSpPr>
          <p:nvPr>
            <p:ph type="title"/>
          </p:nvPr>
        </p:nvSpPr>
        <p:spPr>
          <a:xfrm>
            <a:off x="509400" y="1921320"/>
            <a:ext cx="8124480" cy="1300320"/>
          </a:xfrm>
          <a:prstGeom prst="rect">
            <a:avLst/>
          </a:prstGeom>
        </p:spPr>
        <p:txBody>
          <a:bodyPr tIns="91440" bIns="91440" anchor="ctr">
            <a:noAutofit/>
          </a:bodyPr>
          <a:p>
            <a:pPr algn="ctr"/>
            <a:r>
              <a:rPr b="0" lang="en-IN" sz="3600" spc="-1" strike="noStrike">
                <a:solidFill>
                  <a:srgbClr val="000000"/>
                </a:solidFill>
                <a:latin typeface="Arial"/>
              </a:rPr>
              <a:t>Click to edit the title text format</a:t>
            </a:r>
            <a:endParaRPr b="0" lang="en-IN" sz="3600" spc="-1" strike="noStrike">
              <a:solidFill>
                <a:srgbClr val="000000"/>
              </a:solidFill>
              <a:latin typeface="Arial"/>
            </a:endParaRPr>
          </a:p>
        </p:txBody>
      </p:sp>
      <p:sp>
        <p:nvSpPr>
          <p:cNvPr id="3" name="PlaceHolder 4"/>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70573046-EE6B-46E8-BF4E-FDD19F71B646}" type="slidenum">
              <a:rPr b="0" lang="en" sz="1000" spc="-1" strike="noStrike">
                <a:solidFill>
                  <a:srgbClr val="ffffff"/>
                </a:solidFill>
                <a:latin typeface="Lato"/>
                <a:ea typeface="Lato"/>
              </a:rPr>
              <a:t>&lt;number&gt;</a:t>
            </a:fld>
            <a:endParaRPr b="0" lang="en-IN" sz="1000" spc="-1" strike="noStrike">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124d"/>
        </a:solidFill>
      </p:bgPr>
    </p:bg>
    <p:spTree>
      <p:nvGrpSpPr>
        <p:cNvPr id="1" name=""/>
        <p:cNvGrpSpPr/>
        <p:nvPr/>
      </p:nvGrpSpPr>
      <p:grpSpPr>
        <a:xfrm>
          <a:off x="0" y="0"/>
          <a:ext cx="0" cy="0"/>
          <a:chOff x="0" y="0"/>
          <a:chExt cx="0" cy="0"/>
        </a:xfrm>
      </p:grpSpPr>
      <p:sp>
        <p:nvSpPr>
          <p:cNvPr id="41" name="CustomShape 1"/>
          <p:cNvSpPr/>
          <p:nvPr/>
        </p:nvSpPr>
        <p:spPr>
          <a:xfrm>
            <a:off x="0" y="5045760"/>
            <a:ext cx="9143640" cy="97560"/>
          </a:xfrm>
          <a:prstGeom prst="rect">
            <a:avLst/>
          </a:prstGeom>
          <a:solidFill>
            <a:schemeClr val="accent6"/>
          </a:solidFill>
          <a:ln>
            <a:noFill/>
          </a:ln>
        </p:spPr>
        <p:style>
          <a:lnRef idx="0"/>
          <a:fillRef idx="0"/>
          <a:effectRef idx="0"/>
          <a:fontRef idx="minor"/>
        </p:style>
      </p:sp>
      <p:sp>
        <p:nvSpPr>
          <p:cNvPr id="42" name="CustomShape 2"/>
          <p:cNvSpPr/>
          <p:nvPr/>
        </p:nvSpPr>
        <p:spPr>
          <a:xfrm>
            <a:off x="419400" y="1154160"/>
            <a:ext cx="384840" cy="360"/>
          </a:xfrm>
          <a:custGeom>
            <a:avLst/>
            <a:gdLst/>
            <a:ahLst/>
            <a:rect l="l" t="t" r="r" b="b"/>
            <a:pathLst>
              <a:path w="21600" h="21600">
                <a:moveTo>
                  <a:pt x="0" y="0"/>
                </a:moveTo>
                <a:lnTo>
                  <a:pt x="21600" y="21600"/>
                </a:lnTo>
              </a:path>
            </a:pathLst>
          </a:custGeom>
          <a:noFill/>
          <a:ln w="28440">
            <a:solidFill>
              <a:schemeClr val="dk1"/>
            </a:solidFill>
            <a:round/>
          </a:ln>
        </p:spPr>
        <p:style>
          <a:lnRef idx="0"/>
          <a:fillRef idx="0"/>
          <a:effectRef idx="0"/>
          <a:fontRef idx="minor"/>
        </p:style>
      </p:sp>
      <p:sp>
        <p:nvSpPr>
          <p:cNvPr id="43" name="PlaceHolder 3"/>
          <p:cNvSpPr>
            <a:spLocks noGrp="1"/>
          </p:cNvSpPr>
          <p:nvPr>
            <p:ph type="title"/>
          </p:nvPr>
        </p:nvSpPr>
        <p:spPr>
          <a:xfrm>
            <a:off x="311760" y="372600"/>
            <a:ext cx="8520120" cy="644760"/>
          </a:xfrm>
          <a:prstGeom prst="rect">
            <a:avLst/>
          </a:prstGeom>
        </p:spPr>
        <p:txBody>
          <a:bodyPr tIns="91440" bIns="91440">
            <a:noAutofit/>
          </a:bodyPr>
          <a:p>
            <a:pPr algn="ctr"/>
            <a:r>
              <a:rPr b="0" lang="en-IN" sz="3200" spc="-1" strike="noStrike">
                <a:solidFill>
                  <a:srgbClr val="000000"/>
                </a:solidFill>
                <a:latin typeface="Arial"/>
              </a:rPr>
              <a:t>Click to edit the title text format</a:t>
            </a:r>
            <a:endParaRPr b="0" lang="en-IN" sz="3200" spc="-1" strike="noStrike">
              <a:solidFill>
                <a:srgbClr val="000000"/>
              </a:solidFill>
              <a:latin typeface="Arial"/>
            </a:endParaRPr>
          </a:p>
        </p:txBody>
      </p:sp>
      <p:sp>
        <p:nvSpPr>
          <p:cNvPr id="44" name="PlaceHolder 4"/>
          <p:cNvSpPr>
            <a:spLocks noGrp="1"/>
          </p:cNvSpPr>
          <p:nvPr>
            <p:ph type="body"/>
          </p:nvPr>
        </p:nvSpPr>
        <p:spPr>
          <a:xfrm>
            <a:off x="311760" y="1417680"/>
            <a:ext cx="8520120" cy="3150720"/>
          </a:xfrm>
          <a:prstGeom prst="rect">
            <a:avLst/>
          </a:prstGeom>
        </p:spPr>
        <p:txBody>
          <a:bodyPr tIns="91440" bIns="91440">
            <a:noAutofit/>
          </a:bodyPr>
          <a:p>
            <a:pPr marL="432000" indent="-324000" algn="ctr">
              <a:spcBef>
                <a:spcPts val="1417"/>
              </a:spcBef>
              <a:buClr>
                <a:srgbClr val="ffffff"/>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lgn="ctr">
              <a:spcBef>
                <a:spcPts val="1134"/>
              </a:spcBef>
              <a:buClr>
                <a:srgbClr val="ffffff"/>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lgn="ctr">
              <a:spcBef>
                <a:spcPts val="850"/>
              </a:spcBef>
              <a:buClr>
                <a:srgbClr val="ffffff"/>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lgn="ctr">
              <a:spcBef>
                <a:spcPts val="567"/>
              </a:spcBef>
              <a:buClr>
                <a:srgbClr val="ffffff"/>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lgn="ctr">
              <a:spcBef>
                <a:spcPts val="283"/>
              </a:spcBef>
              <a:buClr>
                <a:srgbClr val="ffffff"/>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lgn="ctr">
              <a:spcBef>
                <a:spcPts val="283"/>
              </a:spcBef>
              <a:buClr>
                <a:srgbClr val="ffffff"/>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lgn="ctr">
              <a:spcBef>
                <a:spcPts val="283"/>
              </a:spcBef>
              <a:buClr>
                <a:srgbClr val="ffffff"/>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5" name="PlaceHolder 5"/>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0D2DF95A-B742-4C8A-A1DB-19D64075FDAC}" type="slidenum">
              <a:rPr b="0" lang="en" sz="1000" spc="-1" strike="noStrike">
                <a:solidFill>
                  <a:srgbClr val="ffffff"/>
                </a:solidFill>
                <a:latin typeface="Lato"/>
                <a:ea typeface="Lato"/>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124d"/>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372600"/>
            <a:ext cx="8520120" cy="644760"/>
          </a:xfrm>
          <a:prstGeom prst="rect">
            <a:avLst/>
          </a:prstGeom>
        </p:spPr>
        <p:txBody>
          <a:bodyPr tIns="91440" bIns="91440">
            <a:noAutofit/>
          </a:bodyPr>
          <a:p>
            <a:pPr algn="ctr"/>
            <a:r>
              <a:rPr b="0" lang="en-IN" sz="3200" spc="-1" strike="noStrike">
                <a:solidFill>
                  <a:srgbClr val="000000"/>
                </a:solidFill>
                <a:latin typeface="Arial"/>
              </a:rPr>
              <a:t>Click to edit the title text format</a:t>
            </a:r>
            <a:endParaRPr b="0" lang="en-IN" sz="3200" spc="-1" strike="noStrike">
              <a:solidFill>
                <a:srgbClr val="000000"/>
              </a:solidFill>
              <a:latin typeface="Arial"/>
            </a:endParaRPr>
          </a:p>
        </p:txBody>
      </p:sp>
      <p:sp>
        <p:nvSpPr>
          <p:cNvPr id="83" name="PlaceHolder 2"/>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C9F75F2C-D27E-41F9-84C0-3DAAA7EC22A7}" type="slidenum">
              <a:rPr b="0" lang="en" sz="1000" spc="-1" strike="noStrike">
                <a:solidFill>
                  <a:srgbClr val="ffffff"/>
                </a:solidFill>
                <a:latin typeface="Lato"/>
                <a:ea typeface="Lato"/>
              </a:rPr>
              <a:t>&lt;number&gt;</a:t>
            </a:fld>
            <a:endParaRPr b="0" lang="en-IN" sz="1000" spc="-1" strike="noStrike">
              <a:latin typeface="Times New Roman"/>
            </a:endParaRPr>
          </a:p>
        </p:txBody>
      </p:sp>
      <p:sp>
        <p:nvSpPr>
          <p:cNvPr id="84"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124d"/>
        </a:solidFill>
      </p:bgPr>
    </p:bg>
    <p:spTree>
      <p:nvGrpSpPr>
        <p:cNvPr id="1" name=""/>
        <p:cNvGrpSpPr/>
        <p:nvPr/>
      </p:nvGrpSpPr>
      <p:grpSpPr>
        <a:xfrm>
          <a:off x="0" y="0"/>
          <a:ext cx="0" cy="0"/>
          <a:chOff x="0" y="0"/>
          <a:chExt cx="0" cy="0"/>
        </a:xfrm>
      </p:grpSpPr>
      <p:sp>
        <p:nvSpPr>
          <p:cNvPr id="121" name="CustomShape 1"/>
          <p:cNvSpPr/>
          <p:nvPr/>
        </p:nvSpPr>
        <p:spPr>
          <a:xfrm>
            <a:off x="586800" y="0"/>
            <a:ext cx="7970400" cy="66240"/>
          </a:xfrm>
          <a:prstGeom prst="rect">
            <a:avLst/>
          </a:prstGeom>
          <a:solidFill>
            <a:schemeClr val="dk1"/>
          </a:solidFill>
          <a:ln>
            <a:noFill/>
          </a:ln>
        </p:spPr>
        <p:style>
          <a:lnRef idx="0"/>
          <a:fillRef idx="0"/>
          <a:effectRef idx="0"/>
          <a:fontRef idx="minor"/>
        </p:style>
      </p:sp>
      <p:sp>
        <p:nvSpPr>
          <p:cNvPr id="122" name="CustomShape 2"/>
          <p:cNvSpPr/>
          <p:nvPr/>
        </p:nvSpPr>
        <p:spPr>
          <a:xfrm>
            <a:off x="586800" y="5077080"/>
            <a:ext cx="7970400" cy="66240"/>
          </a:xfrm>
          <a:prstGeom prst="rect">
            <a:avLst/>
          </a:prstGeom>
          <a:solidFill>
            <a:schemeClr val="accent1"/>
          </a:solidFill>
          <a:ln>
            <a:noFill/>
          </a:ln>
        </p:spPr>
        <p:style>
          <a:lnRef idx="0"/>
          <a:fillRef idx="0"/>
          <a:effectRef idx="0"/>
          <a:fontRef idx="minor"/>
        </p:style>
      </p:sp>
      <p:sp>
        <p:nvSpPr>
          <p:cNvPr id="123" name="PlaceHolder 3"/>
          <p:cNvSpPr>
            <a:spLocks noGrp="1"/>
          </p:cNvSpPr>
          <p:nvPr>
            <p:ph type="title"/>
          </p:nvPr>
        </p:nvSpPr>
        <p:spPr>
          <a:xfrm>
            <a:off x="586800" y="1353960"/>
            <a:ext cx="7970400" cy="1537920"/>
          </a:xfrm>
          <a:prstGeom prst="rect">
            <a:avLst/>
          </a:prstGeom>
        </p:spPr>
        <p:txBody>
          <a:bodyPr tIns="91440" bIns="91440" anchor="ctr">
            <a:noAutofit/>
          </a:bodyPr>
          <a:p>
            <a:pPr algn="ctr">
              <a:lnSpc>
                <a:spcPct val="100000"/>
              </a:lnSpc>
            </a:pPr>
            <a:r>
              <a:rPr b="1" lang="en-IN" sz="10800" spc="-1" strike="noStrike">
                <a:solidFill>
                  <a:srgbClr val="f8e71c"/>
                </a:solidFill>
                <a:latin typeface="Playfair Display"/>
                <a:ea typeface="Playfair Display"/>
              </a:rPr>
              <a:t>xx%</a:t>
            </a:r>
            <a:endParaRPr b="0" lang="en-IN" sz="10800" spc="-1" strike="noStrike">
              <a:solidFill>
                <a:srgbClr val="000000"/>
              </a:solidFill>
              <a:latin typeface="Arial"/>
            </a:endParaRPr>
          </a:p>
        </p:txBody>
      </p:sp>
      <p:sp>
        <p:nvSpPr>
          <p:cNvPr id="124" name="PlaceHolder 4"/>
          <p:cNvSpPr>
            <a:spLocks noGrp="1"/>
          </p:cNvSpPr>
          <p:nvPr>
            <p:ph type="body"/>
          </p:nvPr>
        </p:nvSpPr>
        <p:spPr>
          <a:xfrm>
            <a:off x="586800" y="2968560"/>
            <a:ext cx="7970400" cy="1071360"/>
          </a:xfrm>
          <a:prstGeom prst="rect">
            <a:avLst/>
          </a:prstGeom>
        </p:spPr>
        <p:txBody>
          <a:bodyPr tIns="91440" bIns="91440">
            <a:noAutofit/>
          </a:bodyPr>
          <a:p>
            <a:pPr marL="432000" indent="-324000" algn="ctr">
              <a:spcBef>
                <a:spcPts val="1417"/>
              </a:spcBef>
              <a:buClr>
                <a:srgbClr val="ffffff"/>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lgn="ctr">
              <a:spcBef>
                <a:spcPts val="1134"/>
              </a:spcBef>
              <a:buClr>
                <a:srgbClr val="ffffff"/>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lgn="ctr">
              <a:spcBef>
                <a:spcPts val="850"/>
              </a:spcBef>
              <a:buClr>
                <a:srgbClr val="ffffff"/>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lgn="ctr">
              <a:spcBef>
                <a:spcPts val="567"/>
              </a:spcBef>
              <a:buClr>
                <a:srgbClr val="ffffff"/>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lgn="ctr">
              <a:spcBef>
                <a:spcPts val="283"/>
              </a:spcBef>
              <a:buClr>
                <a:srgbClr val="ffffff"/>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lgn="ctr">
              <a:spcBef>
                <a:spcPts val="283"/>
              </a:spcBef>
              <a:buClr>
                <a:srgbClr val="ffffff"/>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lgn="ctr">
              <a:spcBef>
                <a:spcPts val="283"/>
              </a:spcBef>
              <a:buClr>
                <a:srgbClr val="ffffff"/>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5" name="PlaceHolder 5"/>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2FD8114F-268C-47C8-B087-2AAFF88169CB}" type="slidenum">
              <a:rPr b="0" lang="en" sz="1000" spc="-1" strike="noStrike">
                <a:solidFill>
                  <a:srgbClr val="ffffff"/>
                </a:solidFill>
                <a:latin typeface="Lato"/>
                <a:ea typeface="Lato"/>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124d"/>
        </a:solidFill>
      </p:bgPr>
    </p:bg>
    <p:spTree>
      <p:nvGrpSpPr>
        <p:cNvPr id="1" name=""/>
        <p:cNvGrpSpPr/>
        <p:nvPr/>
      </p:nvGrpSpPr>
      <p:grpSpPr>
        <a:xfrm>
          <a:off x="0" y="0"/>
          <a:ext cx="0" cy="0"/>
          <a:chOff x="0" y="0"/>
          <a:chExt cx="0" cy="0"/>
        </a:xfrm>
      </p:grpSpPr>
      <p:sp>
        <p:nvSpPr>
          <p:cNvPr id="162" name="CustomShape 1"/>
          <p:cNvSpPr/>
          <p:nvPr/>
        </p:nvSpPr>
        <p:spPr>
          <a:xfrm>
            <a:off x="4572000" y="0"/>
            <a:ext cx="4571640" cy="5143320"/>
          </a:xfrm>
          <a:prstGeom prst="rect">
            <a:avLst/>
          </a:prstGeom>
          <a:solidFill>
            <a:schemeClr val="dk1"/>
          </a:solidFill>
          <a:ln>
            <a:noFill/>
          </a:ln>
        </p:spPr>
        <p:style>
          <a:lnRef idx="0"/>
          <a:fillRef idx="0"/>
          <a:effectRef idx="0"/>
          <a:fontRef idx="minor"/>
        </p:style>
      </p:sp>
      <p:sp>
        <p:nvSpPr>
          <p:cNvPr id="163" name="CustomShape 2"/>
          <p:cNvSpPr/>
          <p:nvPr/>
        </p:nvSpPr>
        <p:spPr>
          <a:xfrm>
            <a:off x="5029560" y="4495680"/>
            <a:ext cx="46800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164" name="PlaceHolder 3"/>
          <p:cNvSpPr>
            <a:spLocks noGrp="1"/>
          </p:cNvSpPr>
          <p:nvPr>
            <p:ph type="title"/>
          </p:nvPr>
        </p:nvSpPr>
        <p:spPr>
          <a:xfrm>
            <a:off x="265680" y="1084680"/>
            <a:ext cx="4044960" cy="1706760"/>
          </a:xfrm>
          <a:prstGeom prst="rect">
            <a:avLst/>
          </a:prstGeom>
        </p:spPr>
        <p:txBody>
          <a:bodyPr tIns="91440" bIns="91440" anchor="b">
            <a:noAutofit/>
          </a:bodyPr>
          <a:p>
            <a:pPr algn="ctr"/>
            <a:r>
              <a:rPr b="0" lang="en-IN" sz="4200" spc="-1" strike="noStrike">
                <a:solidFill>
                  <a:srgbClr val="000000"/>
                </a:solidFill>
                <a:latin typeface="Arial"/>
              </a:rPr>
              <a:t>Click to edit the title text format</a:t>
            </a:r>
            <a:endParaRPr b="0" lang="en-IN" sz="4200" spc="-1" strike="noStrike">
              <a:solidFill>
                <a:srgbClr val="000000"/>
              </a:solidFill>
              <a:latin typeface="Arial"/>
            </a:endParaRPr>
          </a:p>
        </p:txBody>
      </p:sp>
      <p:sp>
        <p:nvSpPr>
          <p:cNvPr id="165" name="PlaceHolder 4"/>
          <p:cNvSpPr>
            <a:spLocks noGrp="1"/>
          </p:cNvSpPr>
          <p:nvPr>
            <p:ph type="body"/>
          </p:nvPr>
        </p:nvSpPr>
        <p:spPr>
          <a:xfrm>
            <a:off x="4939560" y="724320"/>
            <a:ext cx="3836520" cy="3694680"/>
          </a:xfrm>
          <a:prstGeom prst="rect">
            <a:avLst/>
          </a:prstGeom>
        </p:spPr>
        <p:txBody>
          <a:bodyPr tIns="91440" bIns="91440" anchor="ctr">
            <a:noAutofit/>
          </a:bodyPr>
          <a:p>
            <a:pPr marL="432000" indent="-324000" algn="ctr">
              <a:spcBef>
                <a:spcPts val="1417"/>
              </a:spcBef>
              <a:buClr>
                <a:srgbClr val="ffffff"/>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lgn="ctr">
              <a:spcBef>
                <a:spcPts val="1134"/>
              </a:spcBef>
              <a:buClr>
                <a:srgbClr val="ffffff"/>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lgn="ctr">
              <a:spcBef>
                <a:spcPts val="850"/>
              </a:spcBef>
              <a:buClr>
                <a:srgbClr val="ffffff"/>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lgn="ctr">
              <a:spcBef>
                <a:spcPts val="567"/>
              </a:spcBef>
              <a:buClr>
                <a:srgbClr val="ffffff"/>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lgn="ctr">
              <a:spcBef>
                <a:spcPts val="283"/>
              </a:spcBef>
              <a:buClr>
                <a:srgbClr val="ffffff"/>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lgn="ctr">
              <a:spcBef>
                <a:spcPts val="283"/>
              </a:spcBef>
              <a:buClr>
                <a:srgbClr val="ffffff"/>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lgn="ctr">
              <a:spcBef>
                <a:spcPts val="283"/>
              </a:spcBef>
              <a:buClr>
                <a:srgbClr val="ffffff"/>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66" name="PlaceHolder 5"/>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2C55E7D6-F8B4-45F4-81AA-95B103C167DB}" type="slidenum">
              <a:rPr b="0" lang="en" sz="1000" spc="-1" strike="noStrike">
                <a:solidFill>
                  <a:srgbClr val="01afd1"/>
                </a:solidFill>
                <a:latin typeface="Lato"/>
                <a:ea typeface="Lato"/>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29.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9.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9.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9.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9.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29.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b5394"/>
        </a:solidFill>
      </p:bgPr>
    </p:bg>
    <p:spTree>
      <p:nvGrpSpPr>
        <p:cNvPr id="1" name=""/>
        <p:cNvGrpSpPr/>
        <p:nvPr/>
      </p:nvGrpSpPr>
      <p:grpSpPr>
        <a:xfrm>
          <a:off x="0" y="0"/>
          <a:ext cx="0" cy="0"/>
          <a:chOff x="0" y="0"/>
          <a:chExt cx="0" cy="0"/>
        </a:xfrm>
      </p:grpSpPr>
      <p:sp>
        <p:nvSpPr>
          <p:cNvPr id="203" name="TextShape 1"/>
          <p:cNvSpPr txBox="1"/>
          <p:nvPr/>
        </p:nvSpPr>
        <p:spPr>
          <a:xfrm>
            <a:off x="978840" y="1860480"/>
            <a:ext cx="7185960" cy="711000"/>
          </a:xfrm>
          <a:prstGeom prst="rect">
            <a:avLst/>
          </a:prstGeom>
          <a:noFill/>
          <a:ln>
            <a:noFill/>
          </a:ln>
        </p:spPr>
        <p:txBody>
          <a:bodyPr tIns="91440" bIns="91440" anchor="ctr">
            <a:noAutofit/>
          </a:bodyPr>
          <a:p>
            <a:pPr>
              <a:lnSpc>
                <a:spcPct val="100000"/>
              </a:lnSpc>
            </a:pPr>
            <a:r>
              <a:rPr b="0" lang="en" sz="4800" spc="-1" strike="noStrike">
                <a:solidFill>
                  <a:srgbClr val="ffffff"/>
                </a:solidFill>
                <a:latin typeface="EB Garamond Regular"/>
                <a:ea typeface="EB Garamond Regular"/>
              </a:rPr>
              <a:t>DATA ANALYSIS</a:t>
            </a:r>
            <a:endParaRPr b="0" lang="en-IN" sz="4800" spc="-1" strike="noStrike">
              <a:solidFill>
                <a:srgbClr val="000000"/>
              </a:solidFill>
              <a:latin typeface="Arial"/>
            </a:endParaRPr>
          </a:p>
        </p:txBody>
      </p:sp>
      <p:sp>
        <p:nvSpPr>
          <p:cNvPr id="204" name="TextShape 2"/>
          <p:cNvSpPr txBox="1"/>
          <p:nvPr/>
        </p:nvSpPr>
        <p:spPr>
          <a:xfrm>
            <a:off x="5693760" y="3753000"/>
            <a:ext cx="2435760" cy="1203480"/>
          </a:xfrm>
          <a:prstGeom prst="rect">
            <a:avLst/>
          </a:prstGeom>
          <a:noFill/>
          <a:ln>
            <a:noFill/>
          </a:ln>
        </p:spPr>
        <p:txBody>
          <a:bodyPr tIns="91440" bIns="91440">
            <a:noAutofit/>
          </a:bodyPr>
          <a:p>
            <a:pPr>
              <a:lnSpc>
                <a:spcPct val="115000"/>
              </a:lnSpc>
            </a:pPr>
            <a:r>
              <a:rPr b="0" lang="en" sz="2400" spc="-1" strike="noStrike">
                <a:solidFill>
                  <a:srgbClr val="ffffff"/>
                </a:solidFill>
                <a:latin typeface="EB Garamond"/>
                <a:ea typeface="EB Garamond"/>
              </a:rPr>
              <a:t>BY -</a:t>
            </a:r>
            <a:endParaRPr b="0" lang="en-IN" sz="2400" spc="-1" strike="noStrike">
              <a:latin typeface="Arial"/>
            </a:endParaRPr>
          </a:p>
          <a:p>
            <a:pPr>
              <a:lnSpc>
                <a:spcPct val="115000"/>
              </a:lnSpc>
              <a:spcBef>
                <a:spcPts val="1599"/>
              </a:spcBef>
              <a:spcAft>
                <a:spcPts val="1599"/>
              </a:spcAft>
            </a:pPr>
            <a:r>
              <a:rPr b="0" lang="en" sz="2400" spc="-1" strike="noStrike">
                <a:solidFill>
                  <a:srgbClr val="ffffff"/>
                </a:solidFill>
                <a:latin typeface="EB Garamond"/>
                <a:ea typeface="EB Garamond"/>
              </a:rPr>
              <a:t>ANISH SHUKLA</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73763"/>
        </a:solidFill>
      </p:bgPr>
    </p:bg>
    <p:spTree>
      <p:nvGrpSpPr>
        <p:cNvPr id="1" name=""/>
        <p:cNvGrpSpPr/>
        <p:nvPr/>
      </p:nvGrpSpPr>
      <p:grpSpPr>
        <a:xfrm>
          <a:off x="0" y="0"/>
          <a:ext cx="0" cy="0"/>
          <a:chOff x="0" y="0"/>
          <a:chExt cx="0" cy="0"/>
        </a:xfrm>
      </p:grpSpPr>
      <p:pic>
        <p:nvPicPr>
          <p:cNvPr id="231" name="Google Shape;132;p22" descr=""/>
          <p:cNvPicPr/>
          <p:nvPr/>
        </p:nvPicPr>
        <p:blipFill>
          <a:blip r:embed="rId1"/>
          <a:stretch/>
        </p:blipFill>
        <p:spPr>
          <a:xfrm>
            <a:off x="86760" y="56520"/>
            <a:ext cx="4392720" cy="2244600"/>
          </a:xfrm>
          <a:prstGeom prst="rect">
            <a:avLst/>
          </a:prstGeom>
          <a:ln>
            <a:noFill/>
          </a:ln>
        </p:spPr>
      </p:pic>
      <p:pic>
        <p:nvPicPr>
          <p:cNvPr id="232" name="Google Shape;133;p22" descr=""/>
          <p:cNvPicPr/>
          <p:nvPr/>
        </p:nvPicPr>
        <p:blipFill>
          <a:blip r:embed="rId2"/>
          <a:stretch/>
        </p:blipFill>
        <p:spPr>
          <a:xfrm>
            <a:off x="4681080" y="56520"/>
            <a:ext cx="4392720" cy="2244600"/>
          </a:xfrm>
          <a:prstGeom prst="rect">
            <a:avLst/>
          </a:prstGeom>
          <a:ln>
            <a:noFill/>
          </a:ln>
        </p:spPr>
      </p:pic>
      <p:sp>
        <p:nvSpPr>
          <p:cNvPr id="233" name="CustomShape 1"/>
          <p:cNvSpPr/>
          <p:nvPr/>
        </p:nvSpPr>
        <p:spPr>
          <a:xfrm>
            <a:off x="560520" y="2301480"/>
            <a:ext cx="3411720" cy="408600"/>
          </a:xfrm>
          <a:prstGeom prst="rect">
            <a:avLst/>
          </a:prstGeom>
          <a:noFill/>
          <a:ln>
            <a:noFill/>
          </a:ln>
        </p:spPr>
        <p:style>
          <a:lnRef idx="0"/>
          <a:fillRef idx="0"/>
          <a:effectRef idx="0"/>
          <a:fontRef idx="minor"/>
        </p:style>
        <p:txBody>
          <a:bodyPr tIns="91440" bIns="91440">
            <a:noAutofit/>
          </a:bodyPr>
          <a:p>
            <a:pPr>
              <a:lnSpc>
                <a:spcPct val="115000"/>
              </a:lnSpc>
              <a:spcAft>
                <a:spcPts val="1599"/>
              </a:spcAft>
            </a:pPr>
            <a:r>
              <a:rPr b="0" i="1" lang="en" sz="1600" spc="-1" strike="noStrike">
                <a:solidFill>
                  <a:srgbClr val="ffffff"/>
                </a:solidFill>
                <a:latin typeface="Comic Sans MS"/>
                <a:ea typeface="Comic Sans MS"/>
              </a:rPr>
              <a:t>3.2: Unit-2 Energy Consumption</a:t>
            </a:r>
            <a:endParaRPr b="0" lang="en-IN" sz="1600" spc="-1" strike="noStrike">
              <a:latin typeface="Arial"/>
            </a:endParaRPr>
          </a:p>
        </p:txBody>
      </p:sp>
      <p:sp>
        <p:nvSpPr>
          <p:cNvPr id="234" name="CustomShape 2"/>
          <p:cNvSpPr/>
          <p:nvPr/>
        </p:nvSpPr>
        <p:spPr>
          <a:xfrm>
            <a:off x="5211000" y="2325960"/>
            <a:ext cx="3333240" cy="359640"/>
          </a:xfrm>
          <a:prstGeom prst="rect">
            <a:avLst/>
          </a:prstGeom>
          <a:noFill/>
          <a:ln>
            <a:noFill/>
          </a:ln>
        </p:spPr>
        <p:style>
          <a:lnRef idx="0"/>
          <a:fillRef idx="0"/>
          <a:effectRef idx="0"/>
          <a:fontRef idx="minor"/>
        </p:style>
        <p:txBody>
          <a:bodyPr tIns="91440" bIns="91440">
            <a:noAutofit/>
          </a:bodyPr>
          <a:p>
            <a:pPr>
              <a:lnSpc>
                <a:spcPct val="115000"/>
              </a:lnSpc>
              <a:spcAft>
                <a:spcPts val="1599"/>
              </a:spcAft>
            </a:pPr>
            <a:r>
              <a:rPr b="0" i="1" lang="en" sz="1600" spc="-1" strike="noStrike">
                <a:solidFill>
                  <a:srgbClr val="ffffff"/>
                </a:solidFill>
                <a:latin typeface="Comic Sans MS"/>
                <a:ea typeface="Comic Sans MS"/>
              </a:rPr>
              <a:t>3.3: Unit-3 Energy Consumption</a:t>
            </a:r>
            <a:endParaRPr b="0" lang="en-IN" sz="1600" spc="-1" strike="noStrike">
              <a:latin typeface="Arial"/>
            </a:endParaRPr>
          </a:p>
        </p:txBody>
      </p:sp>
      <p:pic>
        <p:nvPicPr>
          <p:cNvPr id="235" name="Google Shape;136;p22" descr=""/>
          <p:cNvPicPr/>
          <p:nvPr/>
        </p:nvPicPr>
        <p:blipFill>
          <a:blip r:embed="rId3"/>
          <a:stretch/>
        </p:blipFill>
        <p:spPr>
          <a:xfrm>
            <a:off x="2421360" y="2710440"/>
            <a:ext cx="4300920" cy="2104920"/>
          </a:xfrm>
          <a:prstGeom prst="rect">
            <a:avLst/>
          </a:prstGeom>
          <a:ln>
            <a:noFill/>
          </a:ln>
        </p:spPr>
      </p:pic>
      <p:sp>
        <p:nvSpPr>
          <p:cNvPr id="236" name="CustomShape 3"/>
          <p:cNvSpPr/>
          <p:nvPr/>
        </p:nvSpPr>
        <p:spPr>
          <a:xfrm>
            <a:off x="2865960" y="4746960"/>
            <a:ext cx="3411720" cy="359640"/>
          </a:xfrm>
          <a:prstGeom prst="rect">
            <a:avLst/>
          </a:prstGeom>
          <a:noFill/>
          <a:ln>
            <a:noFill/>
          </a:ln>
        </p:spPr>
        <p:style>
          <a:lnRef idx="0"/>
          <a:fillRef idx="0"/>
          <a:effectRef idx="0"/>
          <a:fontRef idx="minor"/>
        </p:style>
        <p:txBody>
          <a:bodyPr tIns="91440" bIns="91440">
            <a:noAutofit/>
          </a:bodyPr>
          <a:p>
            <a:pPr>
              <a:lnSpc>
                <a:spcPct val="115000"/>
              </a:lnSpc>
              <a:spcAft>
                <a:spcPts val="1599"/>
              </a:spcAft>
            </a:pPr>
            <a:r>
              <a:rPr b="0" i="1" lang="en" sz="1600" spc="-1" strike="noStrike">
                <a:solidFill>
                  <a:srgbClr val="ffffff"/>
                </a:solidFill>
                <a:latin typeface="Comic Sans MS"/>
                <a:ea typeface="Comic Sans MS"/>
              </a:rPr>
              <a:t>3.4: Unit-4 Energy Consumption</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b5394"/>
        </a:solidFill>
      </p:bgPr>
    </p:bg>
    <p:spTree>
      <p:nvGrpSpPr>
        <p:cNvPr id="1" name=""/>
        <p:cNvGrpSpPr/>
        <p:nvPr/>
      </p:nvGrpSpPr>
      <p:grpSpPr>
        <a:xfrm>
          <a:off x="0" y="0"/>
          <a:ext cx="0" cy="0"/>
          <a:chOff x="0" y="0"/>
          <a:chExt cx="0" cy="0"/>
        </a:xfrm>
      </p:grpSpPr>
      <p:sp>
        <p:nvSpPr>
          <p:cNvPr id="237" name="TextShape 1"/>
          <p:cNvSpPr txBox="1"/>
          <p:nvPr/>
        </p:nvSpPr>
        <p:spPr>
          <a:xfrm>
            <a:off x="265680" y="131040"/>
            <a:ext cx="4044960" cy="1020600"/>
          </a:xfrm>
          <a:prstGeom prst="rect">
            <a:avLst/>
          </a:prstGeom>
          <a:noFill/>
          <a:ln>
            <a:noFill/>
          </a:ln>
        </p:spPr>
        <p:txBody>
          <a:bodyPr tIns="91440" bIns="91440" anchor="b">
            <a:noAutofit/>
          </a:bodyPr>
          <a:p>
            <a:pPr algn="ctr">
              <a:lnSpc>
                <a:spcPct val="100000"/>
              </a:lnSpc>
            </a:pPr>
            <a:r>
              <a:rPr b="1" lang="en" sz="2400" spc="-1" strike="noStrike">
                <a:solidFill>
                  <a:srgbClr val="ffffff"/>
                </a:solidFill>
                <a:latin typeface="EB Garamond"/>
                <a:ea typeface="EB Garamond"/>
              </a:rPr>
              <a:t>PLOT OF ENERGY ANALYSIS</a:t>
            </a:r>
            <a:endParaRPr b="0" lang="en-IN" sz="2400" spc="-1" strike="noStrike">
              <a:solidFill>
                <a:srgbClr val="000000"/>
              </a:solidFill>
              <a:latin typeface="Arial"/>
            </a:endParaRPr>
          </a:p>
        </p:txBody>
      </p:sp>
      <p:sp>
        <p:nvSpPr>
          <p:cNvPr id="238" name="TextShape 2"/>
          <p:cNvSpPr txBox="1"/>
          <p:nvPr/>
        </p:nvSpPr>
        <p:spPr>
          <a:xfrm>
            <a:off x="4783680" y="834840"/>
            <a:ext cx="4044960" cy="3939120"/>
          </a:xfrm>
          <a:prstGeom prst="rect">
            <a:avLst/>
          </a:prstGeom>
          <a:noFill/>
          <a:ln>
            <a:noFill/>
          </a:ln>
        </p:spPr>
        <p:txBody>
          <a:bodyPr tIns="91440" bIns="91440" anchor="ctr">
            <a:noAutofit/>
          </a:bodyPr>
          <a:p>
            <a:pPr>
              <a:lnSpc>
                <a:spcPct val="115000"/>
              </a:lnSpc>
            </a:pPr>
            <a:endParaRPr b="0" lang="en-IN" sz="1400" spc="-1" strike="noStrike">
              <a:solidFill>
                <a:srgbClr val="000000"/>
              </a:solidFill>
              <a:latin typeface="Arial"/>
            </a:endParaRPr>
          </a:p>
          <a:p>
            <a:pPr>
              <a:lnSpc>
                <a:spcPct val="115000"/>
              </a:lnSpc>
              <a:spcBef>
                <a:spcPts val="1599"/>
              </a:spcBef>
              <a:spcAft>
                <a:spcPts val="1599"/>
              </a:spcAft>
            </a:pPr>
            <a:r>
              <a:rPr b="0" lang="en" sz="1800" spc="-1" strike="noStrike">
                <a:solidFill>
                  <a:srgbClr val="006f85"/>
                </a:solidFill>
                <a:latin typeface="Lato"/>
                <a:ea typeface="Lato"/>
              </a:rPr>
              <a:t>This plot represent average energy consumption for all the 10 days by all the 4 units.  Average energy consumption is very low in case of blue curve ie Unit-1 followed by Unit-4. So, if we want to choose on the basis of energy efficiency we’ll any day choose Unit-1 over the rest.</a:t>
            </a:r>
            <a:endParaRPr b="0" lang="en-IN" sz="1800" spc="-1" strike="noStrike">
              <a:solidFill>
                <a:srgbClr val="000000"/>
              </a:solidFill>
              <a:latin typeface="Arial"/>
            </a:endParaRPr>
          </a:p>
        </p:txBody>
      </p:sp>
      <p:pic>
        <p:nvPicPr>
          <p:cNvPr id="239" name="Google Shape;144;p23" descr=""/>
          <p:cNvPicPr/>
          <p:nvPr/>
        </p:nvPicPr>
        <p:blipFill>
          <a:blip r:embed="rId1"/>
          <a:stretch/>
        </p:blipFill>
        <p:spPr>
          <a:xfrm>
            <a:off x="164520" y="1544760"/>
            <a:ext cx="4335120" cy="3107160"/>
          </a:xfrm>
          <a:prstGeom prst="rect">
            <a:avLst/>
          </a:prstGeom>
          <a:ln>
            <a:noFill/>
          </a:ln>
        </p:spPr>
      </p:pic>
      <p:sp>
        <p:nvSpPr>
          <p:cNvPr id="240" name="TextShape 3"/>
          <p:cNvSpPr txBox="1"/>
          <p:nvPr/>
        </p:nvSpPr>
        <p:spPr>
          <a:xfrm>
            <a:off x="4783680" y="131040"/>
            <a:ext cx="4044960" cy="703440"/>
          </a:xfrm>
          <a:prstGeom prst="rect">
            <a:avLst/>
          </a:prstGeom>
          <a:noFill/>
          <a:ln>
            <a:noFill/>
          </a:ln>
        </p:spPr>
        <p:txBody>
          <a:bodyPr tIns="91440" bIns="91440" anchor="b">
            <a:noAutofit/>
          </a:bodyPr>
          <a:p>
            <a:pPr algn="ctr">
              <a:lnSpc>
                <a:spcPct val="100000"/>
              </a:lnSpc>
            </a:pPr>
            <a:r>
              <a:rPr b="1" lang="en" sz="2400" spc="-1" strike="noStrike">
                <a:solidFill>
                  <a:srgbClr val="ffffff"/>
                </a:solidFill>
                <a:latin typeface="EB Garamond"/>
                <a:ea typeface="EB Garamond"/>
              </a:rPr>
              <a:t>PLOT OF TEMPERATURE A   </a:t>
            </a:r>
            <a:r>
              <a:rPr b="1" lang="en" sz="2400" spc="-1" strike="noStrike">
                <a:solidFill>
                  <a:srgbClr val="0b5394"/>
                </a:solidFill>
                <a:latin typeface="EB Garamond"/>
                <a:ea typeface="EB Garamond"/>
              </a:rPr>
              <a:t>ANALYSIS OF PLOT</a:t>
            </a:r>
            <a:r>
              <a:rPr b="1" lang="en" sz="2400" spc="-1" strike="noStrike">
                <a:solidFill>
                  <a:srgbClr val="ffffff"/>
                </a:solidFill>
                <a:latin typeface="EB Garamond"/>
                <a:ea typeface="EB Garamond"/>
              </a:rPr>
              <a:t>Y  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73763"/>
        </a:solidFill>
      </p:bgPr>
    </p:bg>
    <p:spTree>
      <p:nvGrpSpPr>
        <p:cNvPr id="1" name=""/>
        <p:cNvGrpSpPr/>
        <p:nvPr/>
      </p:nvGrpSpPr>
      <p:grpSpPr>
        <a:xfrm>
          <a:off x="0" y="0"/>
          <a:ext cx="0" cy="0"/>
          <a:chOff x="0" y="0"/>
          <a:chExt cx="0" cy="0"/>
        </a:xfrm>
      </p:grpSpPr>
      <p:sp>
        <p:nvSpPr>
          <p:cNvPr id="241" name="TextShape 1"/>
          <p:cNvSpPr txBox="1"/>
          <p:nvPr/>
        </p:nvSpPr>
        <p:spPr>
          <a:xfrm>
            <a:off x="92520" y="67680"/>
            <a:ext cx="8958600" cy="1062000"/>
          </a:xfrm>
          <a:prstGeom prst="rect">
            <a:avLst/>
          </a:prstGeom>
          <a:noFill/>
          <a:ln>
            <a:noFill/>
          </a:ln>
        </p:spPr>
        <p:txBody>
          <a:bodyPr tIns="91440" bIns="91440">
            <a:noAutofit/>
          </a:bodyPr>
          <a:p>
            <a:pPr algn="ctr">
              <a:lnSpc>
                <a:spcPct val="100000"/>
              </a:lnSpc>
            </a:pPr>
            <a:r>
              <a:rPr b="1" lang="en" sz="3000" spc="-1" strike="noStrike">
                <a:solidFill>
                  <a:srgbClr val="ffffff"/>
                </a:solidFill>
                <a:latin typeface="EB Garamond"/>
                <a:ea typeface="EB Garamond"/>
              </a:rPr>
              <a:t>PART - 4:</a:t>
            </a:r>
            <a:br/>
            <a:r>
              <a:rPr b="1" lang="en" sz="3000" spc="-1" strike="noStrike">
                <a:solidFill>
                  <a:srgbClr val="ffffff"/>
                </a:solidFill>
                <a:latin typeface="EB Garamond"/>
                <a:ea typeface="EB Garamond"/>
              </a:rPr>
              <a:t>PERCENTAGE OF TEMPERATURE COMPLIANCE </a:t>
            </a:r>
            <a:endParaRPr b="0" lang="en-IN" sz="3000" spc="-1" strike="noStrike">
              <a:solidFill>
                <a:srgbClr val="000000"/>
              </a:solidFill>
              <a:latin typeface="Arial"/>
            </a:endParaRPr>
          </a:p>
        </p:txBody>
      </p:sp>
      <p:pic>
        <p:nvPicPr>
          <p:cNvPr id="242" name="Google Shape;151;p24" descr=""/>
          <p:cNvPicPr/>
          <p:nvPr/>
        </p:nvPicPr>
        <p:blipFill>
          <a:blip r:embed="rId1"/>
          <a:stretch/>
        </p:blipFill>
        <p:spPr>
          <a:xfrm>
            <a:off x="484920" y="1274040"/>
            <a:ext cx="8173440" cy="3186720"/>
          </a:xfrm>
          <a:prstGeom prst="rect">
            <a:avLst/>
          </a:prstGeom>
          <a:ln w="9360">
            <a:solidFill>
              <a:srgbClr val="ff0000"/>
            </a:solidFill>
            <a:round/>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b5394"/>
        </a:solidFill>
      </p:bgPr>
    </p:bg>
    <p:spTree>
      <p:nvGrpSpPr>
        <p:cNvPr id="1" name=""/>
        <p:cNvGrpSpPr/>
        <p:nvPr/>
      </p:nvGrpSpPr>
      <p:grpSpPr>
        <a:xfrm>
          <a:off x="0" y="0"/>
          <a:ext cx="0" cy="0"/>
          <a:chOff x="0" y="0"/>
          <a:chExt cx="0" cy="0"/>
        </a:xfrm>
      </p:grpSpPr>
      <p:sp>
        <p:nvSpPr>
          <p:cNvPr id="243" name="TextShape 1"/>
          <p:cNvSpPr txBox="1"/>
          <p:nvPr/>
        </p:nvSpPr>
        <p:spPr>
          <a:xfrm>
            <a:off x="471600" y="330480"/>
            <a:ext cx="8200440" cy="644760"/>
          </a:xfrm>
          <a:prstGeom prst="rect">
            <a:avLst/>
          </a:prstGeom>
          <a:noFill/>
          <a:ln>
            <a:noFill/>
          </a:ln>
        </p:spPr>
        <p:txBody>
          <a:bodyPr tIns="91440" bIns="91440">
            <a:noAutofit/>
          </a:bodyPr>
          <a:p>
            <a:pPr>
              <a:lnSpc>
                <a:spcPct val="100000"/>
              </a:lnSpc>
            </a:pPr>
            <a:r>
              <a:rPr b="1" lang="en" sz="3000" spc="-1" strike="noStrike">
                <a:solidFill>
                  <a:srgbClr val="ffffff"/>
                </a:solidFill>
                <a:latin typeface="EB Garamond"/>
                <a:ea typeface="EB Garamond"/>
              </a:rPr>
              <a:t>ANALYSIS OF TEMPERATURE COMPLIANCE</a:t>
            </a:r>
            <a:endParaRPr b="0" lang="en-IN" sz="3000" spc="-1" strike="noStrike">
              <a:solidFill>
                <a:srgbClr val="000000"/>
              </a:solidFill>
              <a:latin typeface="Arial"/>
            </a:endParaRPr>
          </a:p>
        </p:txBody>
      </p:sp>
      <p:sp>
        <p:nvSpPr>
          <p:cNvPr id="244" name="CustomShape 2"/>
          <p:cNvSpPr/>
          <p:nvPr/>
        </p:nvSpPr>
        <p:spPr>
          <a:xfrm>
            <a:off x="1210320" y="2968560"/>
            <a:ext cx="6723360" cy="1697760"/>
          </a:xfrm>
          <a:prstGeom prst="rect">
            <a:avLst/>
          </a:prstGeom>
          <a:noFill/>
          <a:ln>
            <a:noFill/>
          </a:ln>
        </p:spPr>
        <p:style>
          <a:lnRef idx="0"/>
          <a:fillRef idx="0"/>
          <a:effectRef idx="0"/>
          <a:fontRef idx="minor"/>
        </p:style>
        <p:txBody>
          <a:bodyPr tIns="91440" bIns="91440">
            <a:noAutofit/>
          </a:bodyPr>
          <a:p>
            <a:pPr algn="just">
              <a:lnSpc>
                <a:spcPct val="100000"/>
              </a:lnSpc>
            </a:pPr>
            <a:r>
              <a:rPr b="0" lang="en" sz="1600" spc="-1" strike="noStrike">
                <a:solidFill>
                  <a:srgbClr val="ffffff"/>
                </a:solidFill>
                <a:latin typeface="EB Garamond"/>
                <a:ea typeface="EB Garamond"/>
              </a:rPr>
              <a:t>Above mentioned are the values of Percentage of temperature compliance of all the Refrigeration Unit when the ideal temperature range is defined between 1 and 4. Unit-4 has the best temperature compliance that means the values of Unit-4 are most of the times  in between the ideal range followed by Unit-3 which is in return followed  by Unit-1. The values of Unit-2 are not very frequently between Ideal range and hence is performing worst in terms of temperature compliance.</a:t>
            </a:r>
            <a:endParaRPr b="0" lang="en-IN" sz="1600" spc="-1" strike="noStrike">
              <a:latin typeface="Arial"/>
            </a:endParaRPr>
          </a:p>
        </p:txBody>
      </p:sp>
      <p:pic>
        <p:nvPicPr>
          <p:cNvPr id="245" name="Google Shape;158;p25" descr=""/>
          <p:cNvPicPr/>
          <p:nvPr/>
        </p:nvPicPr>
        <p:blipFill>
          <a:blip r:embed="rId1"/>
          <a:stretch/>
        </p:blipFill>
        <p:spPr>
          <a:xfrm>
            <a:off x="1178640" y="1497240"/>
            <a:ext cx="6786720" cy="10742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73763"/>
        </a:solidFill>
      </p:bgPr>
    </p:bg>
    <p:spTree>
      <p:nvGrpSpPr>
        <p:cNvPr id="1" name=""/>
        <p:cNvGrpSpPr/>
        <p:nvPr/>
      </p:nvGrpSpPr>
      <p:grpSpPr>
        <a:xfrm>
          <a:off x="0" y="0"/>
          <a:ext cx="0" cy="0"/>
          <a:chOff x="0" y="0"/>
          <a:chExt cx="0" cy="0"/>
        </a:xfrm>
      </p:grpSpPr>
      <p:sp>
        <p:nvSpPr>
          <p:cNvPr id="246" name="TextShape 1"/>
          <p:cNvSpPr txBox="1"/>
          <p:nvPr/>
        </p:nvSpPr>
        <p:spPr>
          <a:xfrm>
            <a:off x="890280" y="0"/>
            <a:ext cx="7362720" cy="1297800"/>
          </a:xfrm>
          <a:prstGeom prst="rect">
            <a:avLst/>
          </a:prstGeom>
          <a:noFill/>
          <a:ln>
            <a:noFill/>
          </a:ln>
        </p:spPr>
        <p:txBody>
          <a:bodyPr tIns="91440" bIns="91440">
            <a:noAutofit/>
          </a:bodyPr>
          <a:p>
            <a:pPr algn="ctr">
              <a:lnSpc>
                <a:spcPct val="100000"/>
              </a:lnSpc>
            </a:pPr>
            <a:r>
              <a:rPr b="1" lang="en" sz="3000" spc="-1" strike="noStrike">
                <a:solidFill>
                  <a:srgbClr val="ffffff"/>
                </a:solidFill>
                <a:latin typeface="EB Garamond"/>
                <a:ea typeface="EB Garamond"/>
              </a:rPr>
              <a:t>ADDITIONAL ANALYSIS  TEMPERATURE-POWER COMPARISON</a:t>
            </a:r>
            <a:endParaRPr b="0" lang="en-IN" sz="3000" spc="-1" strike="noStrike">
              <a:solidFill>
                <a:srgbClr val="000000"/>
              </a:solidFill>
              <a:latin typeface="Arial"/>
            </a:endParaRPr>
          </a:p>
        </p:txBody>
      </p:sp>
      <p:pic>
        <p:nvPicPr>
          <p:cNvPr id="247" name="Google Shape;164;p26" descr=""/>
          <p:cNvPicPr/>
          <p:nvPr/>
        </p:nvPicPr>
        <p:blipFill>
          <a:blip r:embed="rId1"/>
          <a:stretch/>
        </p:blipFill>
        <p:spPr>
          <a:xfrm>
            <a:off x="124200" y="1298160"/>
            <a:ext cx="4447440" cy="3186360"/>
          </a:xfrm>
          <a:prstGeom prst="rect">
            <a:avLst/>
          </a:prstGeom>
          <a:ln>
            <a:noFill/>
          </a:ln>
        </p:spPr>
      </p:pic>
      <p:sp>
        <p:nvSpPr>
          <p:cNvPr id="248" name="CustomShape 2"/>
          <p:cNvSpPr/>
          <p:nvPr/>
        </p:nvSpPr>
        <p:spPr>
          <a:xfrm>
            <a:off x="4754520" y="1236600"/>
            <a:ext cx="4264920" cy="3671640"/>
          </a:xfrm>
          <a:prstGeom prst="rect">
            <a:avLst/>
          </a:prstGeom>
          <a:noFill/>
          <a:ln>
            <a:noFill/>
          </a:ln>
        </p:spPr>
        <p:style>
          <a:lnRef idx="0"/>
          <a:fillRef idx="0"/>
          <a:effectRef idx="0"/>
          <a:fontRef idx="minor"/>
        </p:style>
        <p:txBody>
          <a:bodyPr tIns="91440" bIns="91440">
            <a:noAutofit/>
          </a:bodyPr>
          <a:p>
            <a:pPr>
              <a:lnSpc>
                <a:spcPct val="100000"/>
              </a:lnSpc>
            </a:pPr>
            <a:r>
              <a:rPr b="0" lang="en" sz="1600" spc="-1" strike="noStrike">
                <a:solidFill>
                  <a:srgbClr val="ffffff"/>
                </a:solidFill>
                <a:latin typeface="EB Garamond"/>
                <a:ea typeface="EB Garamond"/>
              </a:rPr>
              <a:t>This represents the net average temperature and energy consumption of all the 4 units i.e. average value for all the 10 day for all the 4 units. Looking at this we get to know that average temperature of all the units except Unit-3 is in the ideal range. The temperature value is minimum for Unit-2. So, if we want to store something on an average temperature value less than 2 we’ll keep that thing in Unit-2 but energy consumption of unit 2 is highest. Unit-1 has lowest energy consumption and the average temperature is in the ideal range. </a:t>
            </a:r>
            <a:endParaRPr b="0" lang="en-IN" sz="1600" spc="-1" strike="noStrike">
              <a:latin typeface="Arial"/>
            </a:endParaRPr>
          </a:p>
          <a:p>
            <a:pPr>
              <a:lnSpc>
                <a:spcPct val="100000"/>
              </a:lnSpc>
            </a:pPr>
            <a:r>
              <a:rPr b="0" lang="en" sz="1600" spc="-1" strike="noStrike">
                <a:solidFill>
                  <a:srgbClr val="ffffff"/>
                </a:solidFill>
                <a:latin typeface="EB Garamond"/>
                <a:ea typeface="EB Garamond"/>
              </a:rPr>
              <a:t>Unit-4 has 2nd lowest temperature average value  and 2nd lowest energy consumption value in this plot.</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4587"/>
        </a:solidFill>
      </p:bgPr>
    </p:bg>
    <p:spTree>
      <p:nvGrpSpPr>
        <p:cNvPr id="1" name=""/>
        <p:cNvGrpSpPr/>
        <p:nvPr/>
      </p:nvGrpSpPr>
      <p:grpSpPr>
        <a:xfrm>
          <a:off x="0" y="0"/>
          <a:ext cx="0" cy="0"/>
          <a:chOff x="0" y="0"/>
          <a:chExt cx="0" cy="0"/>
        </a:xfrm>
      </p:grpSpPr>
      <p:sp>
        <p:nvSpPr>
          <p:cNvPr id="249" name="TextShape 1"/>
          <p:cNvSpPr txBox="1"/>
          <p:nvPr/>
        </p:nvSpPr>
        <p:spPr>
          <a:xfrm>
            <a:off x="3104640" y="-43200"/>
            <a:ext cx="2934720" cy="644760"/>
          </a:xfrm>
          <a:prstGeom prst="rect">
            <a:avLst/>
          </a:prstGeom>
          <a:noFill/>
          <a:ln>
            <a:noFill/>
          </a:ln>
        </p:spPr>
        <p:txBody>
          <a:bodyPr tIns="91440" bIns="91440">
            <a:noAutofit/>
          </a:bodyPr>
          <a:p>
            <a:pPr>
              <a:lnSpc>
                <a:spcPct val="100000"/>
              </a:lnSpc>
            </a:pPr>
            <a:r>
              <a:rPr b="1" lang="en" sz="3000" spc="-1" strike="noStrike">
                <a:solidFill>
                  <a:srgbClr val="ffffff"/>
                </a:solidFill>
                <a:latin typeface="EB Garamond"/>
                <a:ea typeface="EB Garamond"/>
              </a:rPr>
              <a:t>CONCLUSION</a:t>
            </a:r>
            <a:endParaRPr b="0" lang="en-IN" sz="3000" spc="-1" strike="noStrike">
              <a:solidFill>
                <a:srgbClr val="000000"/>
              </a:solidFill>
              <a:latin typeface="Arial"/>
            </a:endParaRPr>
          </a:p>
        </p:txBody>
      </p:sp>
      <p:sp>
        <p:nvSpPr>
          <p:cNvPr id="250" name="CustomShape 2"/>
          <p:cNvSpPr/>
          <p:nvPr/>
        </p:nvSpPr>
        <p:spPr>
          <a:xfrm>
            <a:off x="168480" y="513720"/>
            <a:ext cx="8806320" cy="4512240"/>
          </a:xfrm>
          <a:prstGeom prst="rect">
            <a:avLst/>
          </a:prstGeom>
          <a:noFill/>
          <a:ln>
            <a:noFill/>
          </a:ln>
        </p:spPr>
        <p:style>
          <a:lnRef idx="0"/>
          <a:fillRef idx="0"/>
          <a:effectRef idx="0"/>
          <a:fontRef idx="minor"/>
        </p:style>
        <p:txBody>
          <a:bodyPr tIns="91440" bIns="91440">
            <a:noAutofit/>
          </a:bodyPr>
          <a:p>
            <a:pPr>
              <a:lnSpc>
                <a:spcPct val="100000"/>
              </a:lnSpc>
            </a:pPr>
            <a:r>
              <a:rPr b="0" lang="en" sz="1450" spc="-1" strike="noStrike">
                <a:solidFill>
                  <a:srgbClr val="ffffff"/>
                </a:solidFill>
                <a:latin typeface="EB Garamond"/>
                <a:ea typeface="EB Garamond"/>
              </a:rPr>
              <a:t>The results on the basis of 4 criteria are:-</a:t>
            </a:r>
            <a:endParaRPr b="0" lang="en-IN" sz="1450" spc="-1" strike="noStrike">
              <a:latin typeface="Arial"/>
            </a:endParaRPr>
          </a:p>
          <a:p>
            <a:pPr marL="457200" indent="-320400">
              <a:lnSpc>
                <a:spcPct val="100000"/>
              </a:lnSpc>
              <a:buClr>
                <a:srgbClr val="ffffff"/>
              </a:buClr>
              <a:buFont typeface="EB Garamond"/>
              <a:buAutoNum type="arabicPeriod"/>
            </a:pPr>
            <a:r>
              <a:rPr b="0" lang="en" sz="1450" spc="-1" strike="noStrike" u="sng">
                <a:solidFill>
                  <a:srgbClr val="ffffff"/>
                </a:solidFill>
                <a:uFillTx/>
                <a:latin typeface="EB Garamond"/>
                <a:ea typeface="EB Garamond"/>
              </a:rPr>
              <a:t>DUTY CYCLE</a:t>
            </a:r>
            <a:r>
              <a:rPr b="0" lang="en" sz="1450" spc="-1" strike="noStrike">
                <a:solidFill>
                  <a:srgbClr val="ffffff"/>
                </a:solidFill>
                <a:latin typeface="EB Garamond"/>
                <a:ea typeface="EB Garamond"/>
              </a:rPr>
              <a:t> :- UNIT-1 has best average case duty cycle and UNIT-4 has best value for best case of duty cycle(i.e. Ha best performance when all missing value is filled with mean value.)</a:t>
            </a:r>
            <a:endParaRPr b="0" lang="en-IN" sz="1450" spc="-1" strike="noStrike">
              <a:latin typeface="Arial"/>
            </a:endParaRPr>
          </a:p>
          <a:p>
            <a:pPr marL="914400">
              <a:lnSpc>
                <a:spcPct val="100000"/>
              </a:lnSpc>
            </a:pPr>
            <a:endParaRPr b="0" lang="en-IN" sz="1450" spc="-1" strike="noStrike">
              <a:latin typeface="Arial"/>
            </a:endParaRPr>
          </a:p>
          <a:p>
            <a:pPr marL="457200" indent="-320400">
              <a:lnSpc>
                <a:spcPct val="100000"/>
              </a:lnSpc>
              <a:buClr>
                <a:srgbClr val="ffffff"/>
              </a:buClr>
              <a:buFont typeface="EB Garamond"/>
              <a:buAutoNum type="arabicPeriod"/>
            </a:pPr>
            <a:r>
              <a:rPr b="0" lang="en" sz="1450" spc="-1" strike="noStrike" u="sng">
                <a:solidFill>
                  <a:srgbClr val="ffffff"/>
                </a:solidFill>
                <a:uFillTx/>
                <a:latin typeface="EB Garamond"/>
                <a:ea typeface="EB Garamond"/>
              </a:rPr>
              <a:t>TEMPERATURE RANGE</a:t>
            </a:r>
            <a:r>
              <a:rPr b="0" lang="en" sz="1450" spc="-1" strike="noStrike">
                <a:solidFill>
                  <a:srgbClr val="ffffff"/>
                </a:solidFill>
                <a:latin typeface="EB Garamond"/>
                <a:ea typeface="EB Garamond"/>
              </a:rPr>
              <a:t> :- Except UNIT-3 all the others had the average value of temperature for 10 days data between the ideal range. Also, Unit-1 has minimum range and Unit-2 has maximum range.</a:t>
            </a:r>
            <a:endParaRPr b="0" lang="en-IN" sz="1450" spc="-1" strike="noStrike">
              <a:latin typeface="Arial"/>
            </a:endParaRPr>
          </a:p>
          <a:p>
            <a:pPr marL="914400">
              <a:lnSpc>
                <a:spcPct val="100000"/>
              </a:lnSpc>
            </a:pPr>
            <a:endParaRPr b="0" lang="en-IN" sz="1450" spc="-1" strike="noStrike">
              <a:latin typeface="Arial"/>
            </a:endParaRPr>
          </a:p>
          <a:p>
            <a:pPr marL="457200" indent="-320400">
              <a:lnSpc>
                <a:spcPct val="100000"/>
              </a:lnSpc>
              <a:buClr>
                <a:srgbClr val="ffffff"/>
              </a:buClr>
              <a:buFont typeface="EB Garamond"/>
              <a:buAutoNum type="arabicPeriod"/>
            </a:pPr>
            <a:r>
              <a:rPr b="0" lang="en" sz="1450" spc="-1" strike="noStrike" u="sng">
                <a:solidFill>
                  <a:srgbClr val="ffffff"/>
                </a:solidFill>
                <a:uFillTx/>
                <a:latin typeface="EB Garamond"/>
                <a:ea typeface="EB Garamond"/>
              </a:rPr>
              <a:t>AVERAGE DAILY ENERGY CONSUMPTION</a:t>
            </a:r>
            <a:r>
              <a:rPr b="0" lang="en" sz="1450" spc="-1" strike="noStrike">
                <a:solidFill>
                  <a:srgbClr val="ffffff"/>
                </a:solidFill>
                <a:latin typeface="EB Garamond"/>
                <a:ea typeface="EB Garamond"/>
              </a:rPr>
              <a:t>:- Unit-1 performed best in that aspect as it had lowest average value on almost all day. It was followed by Unit-4.</a:t>
            </a:r>
            <a:endParaRPr b="0" lang="en-IN" sz="1450" spc="-1" strike="noStrike">
              <a:latin typeface="Arial"/>
            </a:endParaRPr>
          </a:p>
          <a:p>
            <a:pPr marL="914400">
              <a:lnSpc>
                <a:spcPct val="100000"/>
              </a:lnSpc>
            </a:pPr>
            <a:endParaRPr b="0" lang="en-IN" sz="1450" spc="-1" strike="noStrike">
              <a:latin typeface="Arial"/>
            </a:endParaRPr>
          </a:p>
          <a:p>
            <a:pPr marL="457200" indent="-320400">
              <a:lnSpc>
                <a:spcPct val="100000"/>
              </a:lnSpc>
              <a:buClr>
                <a:srgbClr val="ffffff"/>
              </a:buClr>
              <a:buFont typeface="EB Garamond"/>
              <a:buAutoNum type="arabicPeriod"/>
            </a:pPr>
            <a:r>
              <a:rPr b="0" lang="en" sz="1450" spc="-1" strike="noStrike" u="sng">
                <a:solidFill>
                  <a:srgbClr val="ffffff"/>
                </a:solidFill>
                <a:uFillTx/>
                <a:latin typeface="EB Garamond"/>
                <a:ea typeface="EB Garamond"/>
              </a:rPr>
              <a:t>PERCENTAGE OF TEMPERATURE COMPLIANCE</a:t>
            </a:r>
            <a:r>
              <a:rPr b="0" lang="en" sz="1450" spc="-1" strike="noStrike">
                <a:solidFill>
                  <a:srgbClr val="ffffff"/>
                </a:solidFill>
                <a:latin typeface="EB Garamond"/>
                <a:ea typeface="EB Garamond"/>
              </a:rPr>
              <a:t>:-  Unit 4 performed best on this aspect as it had highest percentage ie highest number of values within the ideal range. Unit-2 had the lowest value which means  has lowest number of values within the ideal range.</a:t>
            </a:r>
            <a:endParaRPr b="0" lang="en-IN" sz="1450" spc="-1" strike="noStrike">
              <a:latin typeface="Arial"/>
            </a:endParaRPr>
          </a:p>
          <a:p>
            <a:pPr>
              <a:lnSpc>
                <a:spcPct val="100000"/>
              </a:lnSpc>
            </a:pPr>
            <a:endParaRPr b="0" lang="en-IN" sz="1450" spc="-1" strike="noStrike">
              <a:latin typeface="Arial"/>
            </a:endParaRPr>
          </a:p>
          <a:p>
            <a:pPr>
              <a:lnSpc>
                <a:spcPct val="100000"/>
              </a:lnSpc>
            </a:pPr>
            <a:r>
              <a:rPr b="0" lang="en" sz="1450" spc="-1" strike="noStrike">
                <a:solidFill>
                  <a:srgbClr val="ffffff"/>
                </a:solidFill>
                <a:latin typeface="EB Garamond"/>
                <a:ea typeface="EB Garamond"/>
              </a:rPr>
              <a:t> </a:t>
            </a:r>
            <a:r>
              <a:rPr b="0" lang="en" sz="1450" spc="-1" strike="noStrike">
                <a:solidFill>
                  <a:srgbClr val="ffffff"/>
                </a:solidFill>
                <a:latin typeface="EB Garamond"/>
                <a:ea typeface="EB Garamond"/>
              </a:rPr>
              <a:t>So, if we don’t want to spend much on power supply we can go for Unit-1 also UNIT-1 has minimum temperature range which means minimum fluctuations.</a:t>
            </a:r>
            <a:endParaRPr b="0" lang="en-IN" sz="1450" spc="-1" strike="noStrike">
              <a:latin typeface="Arial"/>
            </a:endParaRPr>
          </a:p>
          <a:p>
            <a:pPr>
              <a:lnSpc>
                <a:spcPct val="100000"/>
              </a:lnSpc>
            </a:pPr>
            <a:r>
              <a:rPr b="0" lang="en" sz="1450" spc="-1" strike="noStrike">
                <a:solidFill>
                  <a:srgbClr val="ffffff"/>
                </a:solidFill>
                <a:latin typeface="EB Garamond"/>
                <a:ea typeface="EB Garamond"/>
              </a:rPr>
              <a:t> </a:t>
            </a:r>
            <a:r>
              <a:rPr b="0" lang="en" sz="1450" spc="-1" strike="noStrike">
                <a:solidFill>
                  <a:srgbClr val="ffffff"/>
                </a:solidFill>
                <a:latin typeface="EB Garamond"/>
                <a:ea typeface="EB Garamond"/>
              </a:rPr>
              <a:t>Unit-4 on the other hand is very close to average value of ideal range and has 2nd lowest energy consumption also Unit-4 showed best performance on Temperature Compliance. Moreover, Unit-4 has the best value for best case of Duty Cycle. Additionally, UNIT-4 performed best on Temperature Compliance. So, it’ll be wiser choice to choose Unit-4 any day above other if we want our system to be mostly in ideal temperature range for less expenditure on energy. </a:t>
            </a:r>
            <a:endParaRPr b="0" lang="en-IN" sz="145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73763"/>
        </a:solidFill>
      </p:bgPr>
    </p:bg>
    <p:spTree>
      <p:nvGrpSpPr>
        <p:cNvPr id="1" name=""/>
        <p:cNvGrpSpPr/>
        <p:nvPr/>
      </p:nvGrpSpPr>
      <p:grpSpPr>
        <a:xfrm>
          <a:off x="0" y="0"/>
          <a:ext cx="0" cy="0"/>
          <a:chOff x="0" y="0"/>
          <a:chExt cx="0" cy="0"/>
        </a:xfrm>
      </p:grpSpPr>
      <p:sp>
        <p:nvSpPr>
          <p:cNvPr id="205" name="TextShape 1"/>
          <p:cNvSpPr txBox="1"/>
          <p:nvPr/>
        </p:nvSpPr>
        <p:spPr>
          <a:xfrm>
            <a:off x="2710080" y="402120"/>
            <a:ext cx="3723480" cy="644760"/>
          </a:xfrm>
          <a:prstGeom prst="rect">
            <a:avLst/>
          </a:prstGeom>
          <a:noFill/>
          <a:ln>
            <a:noFill/>
          </a:ln>
        </p:spPr>
        <p:txBody>
          <a:bodyPr tIns="91440" bIns="91440">
            <a:noAutofit/>
          </a:bodyPr>
          <a:p>
            <a:pPr>
              <a:lnSpc>
                <a:spcPct val="100000"/>
              </a:lnSpc>
            </a:pPr>
            <a:r>
              <a:rPr b="1" lang="en" sz="3000" spc="-1" strike="noStrike">
                <a:solidFill>
                  <a:srgbClr val="ffffff"/>
                </a:solidFill>
                <a:latin typeface="EB Garamond"/>
                <a:ea typeface="EB Garamond"/>
              </a:rPr>
              <a:t>HOW I USED DATA?</a:t>
            </a:r>
            <a:endParaRPr b="0" lang="en-IN" sz="3000" spc="-1" strike="noStrike">
              <a:solidFill>
                <a:srgbClr val="000000"/>
              </a:solidFill>
              <a:latin typeface="Arial"/>
            </a:endParaRPr>
          </a:p>
        </p:txBody>
      </p:sp>
      <p:sp>
        <p:nvSpPr>
          <p:cNvPr id="206" name="TextShape 2"/>
          <p:cNvSpPr txBox="1"/>
          <p:nvPr/>
        </p:nvSpPr>
        <p:spPr>
          <a:xfrm>
            <a:off x="311760" y="1144800"/>
            <a:ext cx="8520120" cy="3706920"/>
          </a:xfrm>
          <a:prstGeom prst="rect">
            <a:avLst/>
          </a:prstGeom>
          <a:noFill/>
          <a:ln>
            <a:noFill/>
          </a:ln>
        </p:spPr>
        <p:txBody>
          <a:bodyPr tIns="91440" bIns="91440">
            <a:noAutofit/>
          </a:bodyPr>
          <a:p>
            <a:pPr>
              <a:lnSpc>
                <a:spcPct val="115000"/>
              </a:lnSpc>
            </a:pPr>
            <a:r>
              <a:rPr b="0" lang="en" sz="1600" spc="-1" strike="noStrike">
                <a:solidFill>
                  <a:srgbClr val="ffffff"/>
                </a:solidFill>
                <a:latin typeface="EB Garamond"/>
                <a:ea typeface="EB Garamond"/>
              </a:rPr>
              <a:t>I have used Jupyter Notebook to get the values and plot the dataset on the basis of many different parameters and to analyse data.</a:t>
            </a:r>
            <a:endParaRPr b="0" lang="en-IN" sz="1600" spc="-1" strike="noStrike">
              <a:solidFill>
                <a:srgbClr val="000000"/>
              </a:solidFill>
              <a:latin typeface="Arial"/>
            </a:endParaRPr>
          </a:p>
          <a:p>
            <a:pPr>
              <a:lnSpc>
                <a:spcPct val="115000"/>
              </a:lnSpc>
              <a:spcBef>
                <a:spcPts val="1599"/>
              </a:spcBef>
            </a:pPr>
            <a:r>
              <a:rPr b="0" lang="en" sz="1600" spc="-1" strike="noStrike">
                <a:solidFill>
                  <a:srgbClr val="ffffff"/>
                </a:solidFill>
                <a:latin typeface="EB Garamond"/>
                <a:ea typeface="EB Garamond"/>
              </a:rPr>
              <a:t>The libraries I used for it are:-</a:t>
            </a:r>
            <a:endParaRPr b="0" lang="en-IN" sz="1600" spc="-1" strike="noStrike">
              <a:solidFill>
                <a:srgbClr val="000000"/>
              </a:solidFill>
              <a:latin typeface="Arial"/>
            </a:endParaRPr>
          </a:p>
          <a:p>
            <a:pPr marL="457200" indent="-329760">
              <a:lnSpc>
                <a:spcPct val="115000"/>
              </a:lnSpc>
              <a:spcBef>
                <a:spcPts val="1599"/>
              </a:spcBef>
              <a:buClr>
                <a:srgbClr val="ffffff"/>
              </a:buClr>
              <a:buFont typeface="EB Garamond"/>
              <a:buAutoNum type="arabicPeriod"/>
            </a:pPr>
            <a:r>
              <a:rPr b="0" lang="en" sz="1600" spc="-1" strike="noStrike">
                <a:solidFill>
                  <a:srgbClr val="ffffff"/>
                </a:solidFill>
                <a:latin typeface="EB Garamond"/>
                <a:ea typeface="EB Garamond"/>
              </a:rPr>
              <a:t>numpy</a:t>
            </a:r>
            <a:endParaRPr b="0" lang="en-IN" sz="1600" spc="-1" strike="noStrike">
              <a:solidFill>
                <a:srgbClr val="000000"/>
              </a:solidFill>
              <a:latin typeface="Arial"/>
            </a:endParaRPr>
          </a:p>
          <a:p>
            <a:pPr marL="457200" indent="-329760">
              <a:lnSpc>
                <a:spcPct val="115000"/>
              </a:lnSpc>
              <a:buClr>
                <a:srgbClr val="ffffff"/>
              </a:buClr>
              <a:buFont typeface="EB Garamond"/>
              <a:buAutoNum type="arabicPeriod"/>
            </a:pPr>
            <a:r>
              <a:rPr b="0" lang="en" sz="1600" spc="-1" strike="noStrike">
                <a:solidFill>
                  <a:srgbClr val="ffffff"/>
                </a:solidFill>
                <a:latin typeface="EB Garamond"/>
                <a:ea typeface="EB Garamond"/>
              </a:rPr>
              <a:t>pandas</a:t>
            </a:r>
            <a:endParaRPr b="0" lang="en-IN" sz="1600" spc="-1" strike="noStrike">
              <a:solidFill>
                <a:srgbClr val="000000"/>
              </a:solidFill>
              <a:latin typeface="Arial"/>
            </a:endParaRPr>
          </a:p>
          <a:p>
            <a:pPr marL="457200" indent="-329760">
              <a:lnSpc>
                <a:spcPct val="115000"/>
              </a:lnSpc>
              <a:buClr>
                <a:srgbClr val="ffffff"/>
              </a:buClr>
              <a:buFont typeface="EB Garamond"/>
              <a:buAutoNum type="arabicPeriod"/>
            </a:pPr>
            <a:r>
              <a:rPr b="0" lang="en" sz="1600" spc="-1" strike="noStrike">
                <a:solidFill>
                  <a:srgbClr val="ffffff"/>
                </a:solidFill>
                <a:latin typeface="EB Garamond"/>
                <a:ea typeface="EB Garamond"/>
              </a:rPr>
              <a:t>matplotlib</a:t>
            </a:r>
            <a:endParaRPr b="0" lang="en-IN" sz="1600" spc="-1" strike="noStrike">
              <a:solidFill>
                <a:srgbClr val="000000"/>
              </a:solidFill>
              <a:latin typeface="Arial"/>
            </a:endParaRPr>
          </a:p>
          <a:p>
            <a:pPr marL="457200" indent="-329760">
              <a:lnSpc>
                <a:spcPct val="115000"/>
              </a:lnSpc>
              <a:buClr>
                <a:srgbClr val="ffffff"/>
              </a:buClr>
              <a:buFont typeface="EB Garamond"/>
              <a:buAutoNum type="arabicPeriod"/>
            </a:pPr>
            <a:r>
              <a:rPr b="0" lang="en" sz="1600" spc="-1" strike="noStrike">
                <a:solidFill>
                  <a:srgbClr val="ffffff"/>
                </a:solidFill>
                <a:latin typeface="EB Garamond"/>
                <a:ea typeface="EB Garamond"/>
              </a:rPr>
              <a:t>sklearn</a:t>
            </a:r>
            <a:endParaRPr b="0" lang="en-IN" sz="1600" spc="-1" strike="noStrike">
              <a:solidFill>
                <a:srgbClr val="000000"/>
              </a:solidFill>
              <a:latin typeface="Arial"/>
            </a:endParaRPr>
          </a:p>
          <a:p>
            <a:pPr>
              <a:lnSpc>
                <a:spcPct val="115000"/>
              </a:lnSpc>
              <a:spcBef>
                <a:spcPts val="1599"/>
              </a:spcBef>
            </a:pPr>
            <a:r>
              <a:rPr b="0" lang="en" sz="1600" spc="-1" strike="noStrike">
                <a:solidFill>
                  <a:srgbClr val="ffffff"/>
                </a:solidFill>
                <a:latin typeface="EB Garamond"/>
                <a:ea typeface="EB Garamond"/>
              </a:rPr>
              <a:t>I then did the preprocessing by making the dataset into numpy format for analysing the data. I used mean values to fill the missing values in the dataset.</a:t>
            </a:r>
            <a:endParaRPr b="0" lang="en-IN" sz="1600" spc="-1" strike="noStrike">
              <a:solidFill>
                <a:srgbClr val="000000"/>
              </a:solidFill>
              <a:latin typeface="Arial"/>
            </a:endParaRPr>
          </a:p>
          <a:p>
            <a:pPr>
              <a:lnSpc>
                <a:spcPct val="115000"/>
              </a:lnSpc>
              <a:spcBef>
                <a:spcPts val="1599"/>
              </a:spcBef>
              <a:spcAft>
                <a:spcPts val="1599"/>
              </a:spcAft>
            </a:pPr>
            <a:r>
              <a:rPr b="0" lang="en" sz="1600" spc="-1" strike="noStrike">
                <a:solidFill>
                  <a:srgbClr val="ffffff"/>
                </a:solidFill>
                <a:latin typeface="EB Garamond"/>
                <a:ea typeface="EB Garamond"/>
              </a:rPr>
              <a:t>The findings of my analysis  is explained from the next slide onwards.</a:t>
            </a: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b5394"/>
        </a:solidFill>
      </p:bgPr>
    </p:bg>
    <p:spTree>
      <p:nvGrpSpPr>
        <p:cNvPr id="1" name=""/>
        <p:cNvGrpSpPr/>
        <p:nvPr/>
      </p:nvGrpSpPr>
      <p:grpSpPr>
        <a:xfrm>
          <a:off x="0" y="0"/>
          <a:ext cx="0" cy="0"/>
          <a:chOff x="0" y="0"/>
          <a:chExt cx="0" cy="0"/>
        </a:xfrm>
      </p:grpSpPr>
      <p:sp>
        <p:nvSpPr>
          <p:cNvPr id="207" name="TextShape 1"/>
          <p:cNvSpPr txBox="1"/>
          <p:nvPr/>
        </p:nvSpPr>
        <p:spPr>
          <a:xfrm>
            <a:off x="3213720" y="-43920"/>
            <a:ext cx="2716560" cy="975600"/>
          </a:xfrm>
          <a:prstGeom prst="rect">
            <a:avLst/>
          </a:prstGeom>
          <a:noFill/>
          <a:ln>
            <a:noFill/>
          </a:ln>
        </p:spPr>
        <p:txBody>
          <a:bodyPr tIns="91440" bIns="91440">
            <a:noAutofit/>
          </a:bodyPr>
          <a:p>
            <a:pPr algn="ctr">
              <a:lnSpc>
                <a:spcPct val="100000"/>
              </a:lnSpc>
            </a:pPr>
            <a:r>
              <a:rPr b="1" lang="en" sz="3000" spc="-1" strike="noStrike">
                <a:solidFill>
                  <a:srgbClr val="ffffff"/>
                </a:solidFill>
                <a:latin typeface="EB Garamond"/>
                <a:ea typeface="EB Garamond"/>
              </a:rPr>
              <a:t>PART - 1:   </a:t>
            </a:r>
            <a:br/>
            <a:r>
              <a:rPr b="1" lang="en" sz="3000" spc="-1" strike="noStrike">
                <a:solidFill>
                  <a:srgbClr val="ffffff"/>
                </a:solidFill>
                <a:latin typeface="EB Garamond"/>
                <a:ea typeface="EB Garamond"/>
              </a:rPr>
              <a:t>DUTY CYCLE </a:t>
            </a:r>
            <a:endParaRPr b="0" lang="en-IN" sz="3000" spc="-1" strike="noStrike">
              <a:solidFill>
                <a:srgbClr val="000000"/>
              </a:solidFill>
              <a:latin typeface="Arial"/>
            </a:endParaRPr>
          </a:p>
        </p:txBody>
      </p:sp>
      <p:pic>
        <p:nvPicPr>
          <p:cNvPr id="208" name="Google Shape;81;p15" descr=""/>
          <p:cNvPicPr/>
          <p:nvPr/>
        </p:nvPicPr>
        <p:blipFill>
          <a:blip r:embed="rId1"/>
          <a:stretch/>
        </p:blipFill>
        <p:spPr>
          <a:xfrm>
            <a:off x="1038960" y="1073880"/>
            <a:ext cx="7006680" cy="3622320"/>
          </a:xfrm>
          <a:prstGeom prst="rect">
            <a:avLst/>
          </a:prstGeom>
          <a:ln>
            <a:noFill/>
          </a:ln>
        </p:spPr>
      </p:pic>
      <p:sp>
        <p:nvSpPr>
          <p:cNvPr id="209" name="CustomShape 2"/>
          <p:cNvSpPr/>
          <p:nvPr/>
        </p:nvSpPr>
        <p:spPr>
          <a:xfrm>
            <a:off x="3231360" y="4734000"/>
            <a:ext cx="2621880" cy="355320"/>
          </a:xfrm>
          <a:prstGeom prst="rect">
            <a:avLst/>
          </a:prstGeom>
          <a:noFill/>
          <a:ln>
            <a:noFill/>
          </a:ln>
        </p:spPr>
        <p:style>
          <a:lnRef idx="0"/>
          <a:fillRef idx="0"/>
          <a:effectRef idx="0"/>
          <a:fontRef idx="minor"/>
        </p:style>
        <p:txBody>
          <a:bodyPr tIns="91440" bIns="91440">
            <a:noAutofit/>
          </a:bodyPr>
          <a:p>
            <a:pPr>
              <a:lnSpc>
                <a:spcPct val="100000"/>
              </a:lnSpc>
            </a:pPr>
            <a:r>
              <a:rPr b="0" i="1" lang="en" sz="1600" spc="-1" strike="noStrike">
                <a:solidFill>
                  <a:srgbClr val="ffffff"/>
                </a:solidFill>
                <a:latin typeface="Comic Sans MS"/>
                <a:ea typeface="Comic Sans MS"/>
              </a:rPr>
              <a:t>1.1 Duty Cycle Calculation</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73763"/>
        </a:solidFill>
      </p:bgPr>
    </p:bg>
    <p:spTree>
      <p:nvGrpSpPr>
        <p:cNvPr id="1" name=""/>
        <p:cNvGrpSpPr/>
        <p:nvPr/>
      </p:nvGrpSpPr>
      <p:grpSpPr>
        <a:xfrm>
          <a:off x="0" y="0"/>
          <a:ext cx="0" cy="0"/>
          <a:chOff x="0" y="0"/>
          <a:chExt cx="0" cy="0"/>
        </a:xfrm>
      </p:grpSpPr>
      <p:sp>
        <p:nvSpPr>
          <p:cNvPr id="210" name="TextShape 1"/>
          <p:cNvSpPr txBox="1"/>
          <p:nvPr/>
        </p:nvSpPr>
        <p:spPr>
          <a:xfrm>
            <a:off x="2370240" y="284760"/>
            <a:ext cx="4403160" cy="615600"/>
          </a:xfrm>
          <a:prstGeom prst="rect">
            <a:avLst/>
          </a:prstGeom>
          <a:noFill/>
          <a:ln>
            <a:noFill/>
          </a:ln>
        </p:spPr>
        <p:txBody>
          <a:bodyPr tIns="91440" bIns="91440" anchor="ctr">
            <a:noAutofit/>
          </a:bodyPr>
          <a:p>
            <a:pPr algn="ctr">
              <a:lnSpc>
                <a:spcPct val="100000"/>
              </a:lnSpc>
            </a:pPr>
            <a:r>
              <a:rPr b="1" lang="en" sz="2700" spc="-1" strike="noStrike">
                <a:solidFill>
                  <a:srgbClr val="ffffff"/>
                </a:solidFill>
                <a:latin typeface="EB Garamond"/>
                <a:ea typeface="EB Garamond"/>
              </a:rPr>
              <a:t>DUTY CYCLE ANALYSIS</a:t>
            </a:r>
            <a:endParaRPr b="0" lang="en-IN" sz="2700" spc="-1" strike="noStrike">
              <a:solidFill>
                <a:srgbClr val="000000"/>
              </a:solidFill>
              <a:latin typeface="Arial"/>
            </a:endParaRPr>
          </a:p>
        </p:txBody>
      </p:sp>
      <p:sp>
        <p:nvSpPr>
          <p:cNvPr id="211" name="TextShape 2"/>
          <p:cNvSpPr txBox="1"/>
          <p:nvPr/>
        </p:nvSpPr>
        <p:spPr>
          <a:xfrm>
            <a:off x="187560" y="2768400"/>
            <a:ext cx="8768520" cy="2052000"/>
          </a:xfrm>
          <a:prstGeom prst="rect">
            <a:avLst/>
          </a:prstGeom>
          <a:noFill/>
          <a:ln>
            <a:noFill/>
          </a:ln>
        </p:spPr>
        <p:txBody>
          <a:bodyPr tIns="91440" bIns="91440">
            <a:noAutofit/>
          </a:bodyPr>
          <a:p>
            <a:pPr algn="just">
              <a:lnSpc>
                <a:spcPct val="115000"/>
              </a:lnSpc>
              <a:spcAft>
                <a:spcPts val="1599"/>
              </a:spcAft>
            </a:pPr>
            <a:r>
              <a:rPr b="0" lang="en" sz="2000" spc="-1" strike="noStrike">
                <a:solidFill>
                  <a:srgbClr val="ffffff"/>
                </a:solidFill>
                <a:latin typeface="EB Garamond"/>
                <a:ea typeface="EB Garamond"/>
              </a:rPr>
              <a:t>The minimum value of Duty Cycle of Refrigeration Units is calculated by assuming that all the missing values are ‘zero’ and the maximum value is calculated by filling the missing values with the mean value per unit (i.e. No missing value is  ‘zero’ in this case as the  mean for every unit is non-zero). For the first case count of missing value was done and for the later filling of missing value was done with the help of imputer.</a:t>
            </a:r>
            <a:endParaRPr b="0" lang="en-IN" sz="2000" spc="-1" strike="noStrike">
              <a:solidFill>
                <a:srgbClr val="000000"/>
              </a:solidFill>
              <a:latin typeface="Arial"/>
            </a:endParaRPr>
          </a:p>
        </p:txBody>
      </p:sp>
      <p:pic>
        <p:nvPicPr>
          <p:cNvPr id="212" name="Google Shape;89;p16" descr=""/>
          <p:cNvPicPr/>
          <p:nvPr/>
        </p:nvPicPr>
        <p:blipFill>
          <a:blip r:embed="rId1"/>
          <a:stretch/>
        </p:blipFill>
        <p:spPr>
          <a:xfrm>
            <a:off x="937080" y="1124640"/>
            <a:ext cx="7269120" cy="13237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b5394"/>
        </a:solidFill>
      </p:bgPr>
    </p:bg>
    <p:spTree>
      <p:nvGrpSpPr>
        <p:cNvPr id="1" name=""/>
        <p:cNvGrpSpPr/>
        <p:nvPr/>
      </p:nvGrpSpPr>
      <p:grpSpPr>
        <a:xfrm>
          <a:off x="0" y="0"/>
          <a:ext cx="0" cy="0"/>
          <a:chOff x="0" y="0"/>
          <a:chExt cx="0" cy="0"/>
        </a:xfrm>
      </p:grpSpPr>
      <p:pic>
        <p:nvPicPr>
          <p:cNvPr id="213" name="Google Shape;94;p17" descr=""/>
          <p:cNvPicPr/>
          <p:nvPr/>
        </p:nvPicPr>
        <p:blipFill>
          <a:blip r:embed="rId1"/>
          <a:srcRect l="-1348" t="-4266" r="1348" b="4266"/>
          <a:stretch/>
        </p:blipFill>
        <p:spPr>
          <a:xfrm>
            <a:off x="1347120" y="132480"/>
            <a:ext cx="6537240" cy="2549160"/>
          </a:xfrm>
          <a:prstGeom prst="rect">
            <a:avLst/>
          </a:prstGeom>
          <a:ln>
            <a:noFill/>
          </a:ln>
        </p:spPr>
      </p:pic>
      <p:pic>
        <p:nvPicPr>
          <p:cNvPr id="214" name="Google Shape;95;p17" descr=""/>
          <p:cNvPicPr/>
          <p:nvPr/>
        </p:nvPicPr>
        <p:blipFill>
          <a:blip r:embed="rId2"/>
          <a:stretch/>
        </p:blipFill>
        <p:spPr>
          <a:xfrm>
            <a:off x="1303200" y="3341880"/>
            <a:ext cx="6537240" cy="1108800"/>
          </a:xfrm>
          <a:prstGeom prst="rect">
            <a:avLst/>
          </a:prstGeom>
          <a:ln>
            <a:noFill/>
          </a:ln>
        </p:spPr>
      </p:pic>
      <p:sp>
        <p:nvSpPr>
          <p:cNvPr id="215" name="CustomShape 1"/>
          <p:cNvSpPr/>
          <p:nvPr/>
        </p:nvSpPr>
        <p:spPr>
          <a:xfrm>
            <a:off x="2807280" y="2784600"/>
            <a:ext cx="3528720" cy="388440"/>
          </a:xfrm>
          <a:prstGeom prst="rect">
            <a:avLst/>
          </a:prstGeom>
          <a:noFill/>
          <a:ln>
            <a:noFill/>
          </a:ln>
        </p:spPr>
        <p:style>
          <a:lnRef idx="0"/>
          <a:fillRef idx="0"/>
          <a:effectRef idx="0"/>
          <a:fontRef idx="minor"/>
        </p:style>
        <p:txBody>
          <a:bodyPr tIns="91440" bIns="91440">
            <a:noAutofit/>
          </a:bodyPr>
          <a:p>
            <a:pPr>
              <a:lnSpc>
                <a:spcPct val="100000"/>
              </a:lnSpc>
            </a:pPr>
            <a:r>
              <a:rPr b="0" i="1" lang="en" sz="1400" spc="-1" strike="noStrike">
                <a:solidFill>
                  <a:srgbClr val="ffffff"/>
                </a:solidFill>
                <a:latin typeface="Comic Sans MS"/>
                <a:ea typeface="Comic Sans MS"/>
              </a:rPr>
              <a:t>1.3 Counting no. of missing value per unit</a:t>
            </a:r>
            <a:endParaRPr b="0" lang="en-IN" sz="1400" spc="-1" strike="noStrike">
              <a:latin typeface="Arial"/>
            </a:endParaRPr>
          </a:p>
        </p:txBody>
      </p:sp>
      <p:sp>
        <p:nvSpPr>
          <p:cNvPr id="216" name="CustomShape 2"/>
          <p:cNvSpPr/>
          <p:nvPr/>
        </p:nvSpPr>
        <p:spPr>
          <a:xfrm>
            <a:off x="3404520" y="4575960"/>
            <a:ext cx="2422440" cy="388440"/>
          </a:xfrm>
          <a:prstGeom prst="rect">
            <a:avLst/>
          </a:prstGeom>
          <a:noFill/>
          <a:ln>
            <a:noFill/>
          </a:ln>
        </p:spPr>
        <p:style>
          <a:lnRef idx="0"/>
          <a:fillRef idx="0"/>
          <a:effectRef idx="0"/>
          <a:fontRef idx="minor"/>
        </p:style>
        <p:txBody>
          <a:bodyPr tIns="91440" bIns="91440">
            <a:noAutofit/>
          </a:bodyPr>
          <a:p>
            <a:pPr>
              <a:lnSpc>
                <a:spcPct val="100000"/>
              </a:lnSpc>
            </a:pPr>
            <a:r>
              <a:rPr b="0" i="1" lang="en" sz="1400" spc="-1" strike="noStrike">
                <a:solidFill>
                  <a:srgbClr val="ffffff"/>
                </a:solidFill>
                <a:latin typeface="Comic Sans MS"/>
                <a:ea typeface="Comic Sans MS"/>
              </a:rPr>
              <a:t> </a:t>
            </a:r>
            <a:r>
              <a:rPr b="0" i="1" lang="en" sz="1400" spc="-1" strike="noStrike">
                <a:solidFill>
                  <a:srgbClr val="ffffff"/>
                </a:solidFill>
                <a:latin typeface="Comic Sans MS"/>
                <a:ea typeface="Comic Sans MS"/>
              </a:rPr>
              <a:t>1.4 Filling of missing data</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73763"/>
        </a:solidFill>
      </p:bgPr>
    </p:bg>
    <p:spTree>
      <p:nvGrpSpPr>
        <p:cNvPr id="1" name=""/>
        <p:cNvGrpSpPr/>
        <p:nvPr/>
      </p:nvGrpSpPr>
      <p:grpSpPr>
        <a:xfrm>
          <a:off x="0" y="0"/>
          <a:ext cx="0" cy="0"/>
          <a:chOff x="0" y="0"/>
          <a:chExt cx="0" cy="0"/>
        </a:xfrm>
      </p:grpSpPr>
      <p:sp>
        <p:nvSpPr>
          <p:cNvPr id="217" name="TextShape 1"/>
          <p:cNvSpPr txBox="1"/>
          <p:nvPr/>
        </p:nvSpPr>
        <p:spPr>
          <a:xfrm>
            <a:off x="275400" y="0"/>
            <a:ext cx="8683560" cy="997920"/>
          </a:xfrm>
          <a:prstGeom prst="rect">
            <a:avLst/>
          </a:prstGeom>
          <a:noFill/>
          <a:ln>
            <a:noFill/>
          </a:ln>
        </p:spPr>
        <p:txBody>
          <a:bodyPr tIns="91440" bIns="91440">
            <a:noAutofit/>
          </a:bodyPr>
          <a:p>
            <a:pPr algn="ctr">
              <a:lnSpc>
                <a:spcPct val="100000"/>
              </a:lnSpc>
            </a:pPr>
            <a:r>
              <a:rPr b="1" lang="en" sz="3000" spc="-1" strike="noStrike">
                <a:solidFill>
                  <a:srgbClr val="ffffff"/>
                </a:solidFill>
                <a:latin typeface="EB Garamond"/>
                <a:ea typeface="EB Garamond"/>
              </a:rPr>
              <a:t>PART - 2:</a:t>
            </a:r>
            <a:br/>
            <a:r>
              <a:rPr b="1" lang="en" sz="3000" spc="-1" strike="noStrike">
                <a:solidFill>
                  <a:srgbClr val="ffffff"/>
                </a:solidFill>
                <a:latin typeface="EB Garamond"/>
                <a:ea typeface="EB Garamond"/>
              </a:rPr>
              <a:t>TEMPERATURE RANGE</a:t>
            </a:r>
            <a:endParaRPr b="0" lang="en-IN" sz="3000" spc="-1" strike="noStrike">
              <a:solidFill>
                <a:srgbClr val="000000"/>
              </a:solidFill>
              <a:latin typeface="Arial"/>
            </a:endParaRPr>
          </a:p>
        </p:txBody>
      </p:sp>
      <p:pic>
        <p:nvPicPr>
          <p:cNvPr id="218" name="Google Shape;103;p18" descr=""/>
          <p:cNvPicPr/>
          <p:nvPr/>
        </p:nvPicPr>
        <p:blipFill>
          <a:blip r:embed="rId1"/>
          <a:stretch/>
        </p:blipFill>
        <p:spPr>
          <a:xfrm>
            <a:off x="1274760" y="1368000"/>
            <a:ext cx="6657480" cy="2885760"/>
          </a:xfrm>
          <a:prstGeom prst="rect">
            <a:avLst/>
          </a:prstGeom>
          <a:ln>
            <a:noFill/>
          </a:ln>
        </p:spPr>
      </p:pic>
      <p:sp>
        <p:nvSpPr>
          <p:cNvPr id="219" name="CustomShape 2"/>
          <p:cNvSpPr/>
          <p:nvPr/>
        </p:nvSpPr>
        <p:spPr>
          <a:xfrm>
            <a:off x="1795320" y="4461120"/>
            <a:ext cx="5553360" cy="410760"/>
          </a:xfrm>
          <a:prstGeom prst="rect">
            <a:avLst/>
          </a:prstGeom>
          <a:noFill/>
          <a:ln>
            <a:noFill/>
          </a:ln>
        </p:spPr>
        <p:style>
          <a:lnRef idx="0"/>
          <a:fillRef idx="0"/>
          <a:effectRef idx="0"/>
          <a:fontRef idx="minor"/>
        </p:style>
        <p:txBody>
          <a:bodyPr tIns="91440" bIns="91440">
            <a:noAutofit/>
          </a:bodyPr>
          <a:p>
            <a:pPr>
              <a:lnSpc>
                <a:spcPct val="100000"/>
              </a:lnSpc>
            </a:pPr>
            <a:r>
              <a:rPr b="0" i="1" lang="en" sz="1600" spc="-1" strike="noStrike">
                <a:solidFill>
                  <a:srgbClr val="ffffff"/>
                </a:solidFill>
                <a:latin typeface="Comic Sans MS"/>
                <a:ea typeface="Comic Sans MS"/>
              </a:rPr>
              <a:t>2.1 Code for finding min, max and range of Temperature</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b5394"/>
        </a:solidFill>
      </p:bgPr>
    </p:bg>
    <p:spTree>
      <p:nvGrpSpPr>
        <p:cNvPr id="1" name=""/>
        <p:cNvGrpSpPr/>
        <p:nvPr/>
      </p:nvGrpSpPr>
      <p:grpSpPr>
        <a:xfrm>
          <a:off x="0" y="0"/>
          <a:ext cx="0" cy="0"/>
          <a:chOff x="0" y="0"/>
          <a:chExt cx="0" cy="0"/>
        </a:xfrm>
      </p:grpSpPr>
      <p:pic>
        <p:nvPicPr>
          <p:cNvPr id="220" name="Google Shape;109;p19" descr=""/>
          <p:cNvPicPr/>
          <p:nvPr/>
        </p:nvPicPr>
        <p:blipFill>
          <a:blip r:embed="rId1"/>
          <a:stretch/>
        </p:blipFill>
        <p:spPr>
          <a:xfrm>
            <a:off x="2028240" y="154440"/>
            <a:ext cx="5087160" cy="2416680"/>
          </a:xfrm>
          <a:prstGeom prst="rect">
            <a:avLst/>
          </a:prstGeom>
          <a:ln>
            <a:noFill/>
          </a:ln>
        </p:spPr>
      </p:pic>
      <p:pic>
        <p:nvPicPr>
          <p:cNvPr id="221" name="Google Shape;110;p19" descr=""/>
          <p:cNvPicPr/>
          <p:nvPr/>
        </p:nvPicPr>
        <p:blipFill>
          <a:blip r:embed="rId2"/>
          <a:stretch/>
        </p:blipFill>
        <p:spPr>
          <a:xfrm>
            <a:off x="2028240" y="3062160"/>
            <a:ext cx="5087160" cy="1629000"/>
          </a:xfrm>
          <a:prstGeom prst="rect">
            <a:avLst/>
          </a:prstGeom>
          <a:ln>
            <a:noFill/>
          </a:ln>
        </p:spPr>
      </p:pic>
      <p:sp>
        <p:nvSpPr>
          <p:cNvPr id="222" name="CustomShape 1"/>
          <p:cNvSpPr/>
          <p:nvPr/>
        </p:nvSpPr>
        <p:spPr>
          <a:xfrm>
            <a:off x="2683080" y="2571840"/>
            <a:ext cx="3777480" cy="351720"/>
          </a:xfrm>
          <a:prstGeom prst="rect">
            <a:avLst/>
          </a:prstGeom>
          <a:noFill/>
          <a:ln>
            <a:noFill/>
          </a:ln>
        </p:spPr>
        <p:style>
          <a:lnRef idx="0"/>
          <a:fillRef idx="0"/>
          <a:effectRef idx="0"/>
          <a:fontRef idx="minor"/>
        </p:style>
        <p:txBody>
          <a:bodyPr tIns="91440" bIns="91440">
            <a:noAutofit/>
          </a:bodyPr>
          <a:p>
            <a:pPr>
              <a:lnSpc>
                <a:spcPct val="100000"/>
              </a:lnSpc>
            </a:pPr>
            <a:r>
              <a:rPr b="0" i="1" lang="en" sz="1600" spc="-1" strike="noStrike">
                <a:solidFill>
                  <a:srgbClr val="ffffff"/>
                </a:solidFill>
                <a:latin typeface="Comic Sans MS"/>
                <a:ea typeface="Comic Sans MS"/>
              </a:rPr>
              <a:t>2.2 Min, Max, Range of  Temperature</a:t>
            </a:r>
            <a:endParaRPr b="0" lang="en-IN" sz="1600" spc="-1" strike="noStrike">
              <a:latin typeface="Arial"/>
            </a:endParaRPr>
          </a:p>
        </p:txBody>
      </p:sp>
      <p:sp>
        <p:nvSpPr>
          <p:cNvPr id="223" name="CustomShape 2"/>
          <p:cNvSpPr/>
          <p:nvPr/>
        </p:nvSpPr>
        <p:spPr>
          <a:xfrm>
            <a:off x="2451600" y="4691520"/>
            <a:ext cx="4240080" cy="325800"/>
          </a:xfrm>
          <a:prstGeom prst="rect">
            <a:avLst/>
          </a:prstGeom>
          <a:noFill/>
          <a:ln>
            <a:noFill/>
          </a:ln>
        </p:spPr>
        <p:style>
          <a:lnRef idx="0"/>
          <a:fillRef idx="0"/>
          <a:effectRef idx="0"/>
          <a:fontRef idx="minor"/>
        </p:style>
        <p:txBody>
          <a:bodyPr tIns="91440" bIns="91440">
            <a:noAutofit/>
          </a:bodyPr>
          <a:p>
            <a:pPr>
              <a:lnSpc>
                <a:spcPct val="100000"/>
              </a:lnSpc>
            </a:pPr>
            <a:r>
              <a:rPr b="0" i="1" lang="en" sz="1600" spc="-1" strike="noStrike">
                <a:solidFill>
                  <a:srgbClr val="ffffff"/>
                </a:solidFill>
                <a:latin typeface="Comic Sans MS"/>
                <a:ea typeface="Comic Sans MS"/>
              </a:rPr>
              <a:t>2.3 Average value of Temperature per unit</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73763"/>
        </a:solidFill>
      </p:bgPr>
    </p:bg>
    <p:spTree>
      <p:nvGrpSpPr>
        <p:cNvPr id="1" name=""/>
        <p:cNvGrpSpPr/>
        <p:nvPr/>
      </p:nvGrpSpPr>
      <p:grpSpPr>
        <a:xfrm>
          <a:off x="0" y="0"/>
          <a:ext cx="0" cy="0"/>
          <a:chOff x="0" y="0"/>
          <a:chExt cx="0" cy="0"/>
        </a:xfrm>
      </p:grpSpPr>
      <p:sp>
        <p:nvSpPr>
          <p:cNvPr id="224" name="TextShape 1"/>
          <p:cNvSpPr txBox="1"/>
          <p:nvPr/>
        </p:nvSpPr>
        <p:spPr>
          <a:xfrm>
            <a:off x="29520" y="187560"/>
            <a:ext cx="4497480" cy="928080"/>
          </a:xfrm>
          <a:prstGeom prst="rect">
            <a:avLst/>
          </a:prstGeom>
          <a:noFill/>
          <a:ln>
            <a:noFill/>
          </a:ln>
        </p:spPr>
        <p:txBody>
          <a:bodyPr tIns="91440" bIns="91440" anchor="b">
            <a:noAutofit/>
          </a:bodyPr>
          <a:p>
            <a:pPr algn="ctr">
              <a:lnSpc>
                <a:spcPct val="100000"/>
              </a:lnSpc>
            </a:pPr>
            <a:r>
              <a:rPr b="1" lang="en" sz="2400" spc="-1" strike="noStrike">
                <a:solidFill>
                  <a:srgbClr val="ffffff"/>
                </a:solidFill>
                <a:latin typeface="EB Garamond"/>
                <a:ea typeface="EB Garamond"/>
              </a:rPr>
              <a:t>PLOT OF TEMPERATURE ANALYSIS</a:t>
            </a:r>
            <a:endParaRPr b="0" lang="en-IN" sz="2400" spc="-1" strike="noStrike">
              <a:solidFill>
                <a:srgbClr val="000000"/>
              </a:solidFill>
              <a:latin typeface="Arial"/>
            </a:endParaRPr>
          </a:p>
        </p:txBody>
      </p:sp>
      <p:pic>
        <p:nvPicPr>
          <p:cNvPr id="225" name="Google Shape;118;p20" descr=""/>
          <p:cNvPicPr/>
          <p:nvPr/>
        </p:nvPicPr>
        <p:blipFill>
          <a:blip r:embed="rId1"/>
          <a:stretch/>
        </p:blipFill>
        <p:spPr>
          <a:xfrm>
            <a:off x="121320" y="1581480"/>
            <a:ext cx="4313160" cy="3163680"/>
          </a:xfrm>
          <a:prstGeom prst="rect">
            <a:avLst/>
          </a:prstGeom>
          <a:ln>
            <a:noFill/>
          </a:ln>
        </p:spPr>
      </p:pic>
      <p:sp>
        <p:nvSpPr>
          <p:cNvPr id="226" name="TextShape 2"/>
          <p:cNvSpPr txBox="1"/>
          <p:nvPr/>
        </p:nvSpPr>
        <p:spPr>
          <a:xfrm>
            <a:off x="4880880" y="1466640"/>
            <a:ext cx="4063320" cy="3393720"/>
          </a:xfrm>
          <a:prstGeom prst="rect">
            <a:avLst/>
          </a:prstGeom>
          <a:noFill/>
          <a:ln>
            <a:noFill/>
          </a:ln>
        </p:spPr>
        <p:txBody>
          <a:bodyPr tIns="91440" bIns="91440" anchor="ctr">
            <a:noAutofit/>
          </a:bodyPr>
          <a:p>
            <a:pPr algn="just">
              <a:lnSpc>
                <a:spcPct val="115000"/>
              </a:lnSpc>
              <a:spcAft>
                <a:spcPts val="1599"/>
              </a:spcAft>
            </a:pPr>
            <a:r>
              <a:rPr b="0" lang="en" sz="1500" spc="-1" strike="noStrike">
                <a:solidFill>
                  <a:srgbClr val="434343"/>
                </a:solidFill>
                <a:latin typeface="EB Garamond"/>
                <a:ea typeface="EB Garamond"/>
              </a:rPr>
              <a:t>Here, we can clearly see that yellow curve i.e. Unit-2 has the best average daily temperature as it’s range is always between 1 and 3. So, the refrigerator is always maintained at a good temperature and better then rest of the units when compared on the basis of average daily temperature. The spike of red curve i.e. Unit-4 on day-4 is a very poor temperature as it is much higher than ideal temperature range. Similarly, green curve has a spike and also highly uneven daily average.</a:t>
            </a:r>
            <a:endParaRPr b="0" lang="en-IN" sz="1500" spc="-1" strike="noStrike">
              <a:solidFill>
                <a:srgbClr val="000000"/>
              </a:solidFill>
              <a:latin typeface="Arial"/>
            </a:endParaRPr>
          </a:p>
        </p:txBody>
      </p:sp>
      <p:sp>
        <p:nvSpPr>
          <p:cNvPr id="227" name="CustomShape 3"/>
          <p:cNvSpPr/>
          <p:nvPr/>
        </p:nvSpPr>
        <p:spPr>
          <a:xfrm>
            <a:off x="4666680" y="398520"/>
            <a:ext cx="4277520" cy="506160"/>
          </a:xfrm>
          <a:prstGeom prst="rect">
            <a:avLst/>
          </a:prstGeom>
          <a:noFill/>
          <a:ln>
            <a:noFill/>
          </a:ln>
        </p:spPr>
        <p:style>
          <a:lnRef idx="0"/>
          <a:fillRef idx="0"/>
          <a:effectRef idx="0"/>
          <a:fontRef idx="minor"/>
        </p:style>
        <p:txBody>
          <a:bodyPr tIns="91440" bIns="91440">
            <a:noAutofit/>
          </a:bodyPr>
          <a:p>
            <a:pPr algn="ctr">
              <a:lnSpc>
                <a:spcPct val="100000"/>
              </a:lnSpc>
            </a:pPr>
            <a:r>
              <a:rPr b="1" lang="en" sz="2400" spc="-1" strike="noStrike">
                <a:solidFill>
                  <a:srgbClr val="000000"/>
                </a:solidFill>
                <a:latin typeface="EB Garamond"/>
                <a:ea typeface="EB Garamond"/>
              </a:rPr>
              <a:t>ANALYSIS OF THE PLOT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b5394"/>
        </a:solidFill>
      </p:bgPr>
    </p:bg>
    <p:spTree>
      <p:nvGrpSpPr>
        <p:cNvPr id="1" name=""/>
        <p:cNvGrpSpPr/>
        <p:nvPr/>
      </p:nvGrpSpPr>
      <p:grpSpPr>
        <a:xfrm>
          <a:off x="0" y="0"/>
          <a:ext cx="0" cy="0"/>
          <a:chOff x="0" y="0"/>
          <a:chExt cx="0" cy="0"/>
        </a:xfrm>
      </p:grpSpPr>
      <p:sp>
        <p:nvSpPr>
          <p:cNvPr id="228" name="TextShape 1"/>
          <p:cNvSpPr txBox="1"/>
          <p:nvPr/>
        </p:nvSpPr>
        <p:spPr>
          <a:xfrm>
            <a:off x="311760" y="103680"/>
            <a:ext cx="8520120" cy="1069920"/>
          </a:xfrm>
          <a:prstGeom prst="rect">
            <a:avLst/>
          </a:prstGeom>
          <a:noFill/>
          <a:ln>
            <a:noFill/>
          </a:ln>
        </p:spPr>
        <p:txBody>
          <a:bodyPr tIns="91440" bIns="91440">
            <a:noAutofit/>
          </a:bodyPr>
          <a:p>
            <a:pPr algn="ctr">
              <a:lnSpc>
                <a:spcPct val="100000"/>
              </a:lnSpc>
            </a:pPr>
            <a:r>
              <a:rPr b="1" lang="en" sz="3200" spc="-1" strike="noStrike">
                <a:solidFill>
                  <a:srgbClr val="ffffff"/>
                </a:solidFill>
                <a:latin typeface="EB Garamond"/>
                <a:ea typeface="EB Garamond"/>
              </a:rPr>
              <a:t>PART - 3:</a:t>
            </a:r>
            <a:br/>
            <a:r>
              <a:rPr b="1" lang="en" sz="3200" spc="-1" strike="noStrike">
                <a:solidFill>
                  <a:srgbClr val="ffffff"/>
                </a:solidFill>
                <a:latin typeface="EB Garamond"/>
                <a:ea typeface="EB Garamond"/>
              </a:rPr>
              <a:t>AVERAGE DAILY ENERGY CONSUMPTION</a:t>
            </a:r>
            <a:endParaRPr b="0" lang="en-IN" sz="3200" spc="-1" strike="noStrike">
              <a:solidFill>
                <a:srgbClr val="000000"/>
              </a:solidFill>
              <a:latin typeface="Arial"/>
            </a:endParaRPr>
          </a:p>
        </p:txBody>
      </p:sp>
      <p:sp>
        <p:nvSpPr>
          <p:cNvPr id="229" name="TextShape 2"/>
          <p:cNvSpPr txBox="1"/>
          <p:nvPr/>
        </p:nvSpPr>
        <p:spPr>
          <a:xfrm>
            <a:off x="2991600" y="4466160"/>
            <a:ext cx="3160080" cy="471600"/>
          </a:xfrm>
          <a:prstGeom prst="rect">
            <a:avLst/>
          </a:prstGeom>
          <a:noFill/>
          <a:ln>
            <a:noFill/>
          </a:ln>
        </p:spPr>
        <p:txBody>
          <a:bodyPr tIns="91440" bIns="91440">
            <a:noAutofit/>
          </a:bodyPr>
          <a:p>
            <a:pPr>
              <a:lnSpc>
                <a:spcPct val="115000"/>
              </a:lnSpc>
              <a:spcAft>
                <a:spcPts val="1599"/>
              </a:spcAft>
            </a:pPr>
            <a:r>
              <a:rPr b="0" i="1" lang="en" sz="1600" spc="-1" strike="noStrike">
                <a:solidFill>
                  <a:srgbClr val="ffffff"/>
                </a:solidFill>
                <a:latin typeface="Comic Sans MS"/>
                <a:ea typeface="Comic Sans MS"/>
              </a:rPr>
              <a:t>3.1: Unit-1 Energy Consumption</a:t>
            </a:r>
            <a:endParaRPr b="0" lang="en-IN" sz="1600" spc="-1" strike="noStrike">
              <a:solidFill>
                <a:srgbClr val="000000"/>
              </a:solidFill>
              <a:latin typeface="Arial"/>
            </a:endParaRPr>
          </a:p>
        </p:txBody>
      </p:sp>
      <p:pic>
        <p:nvPicPr>
          <p:cNvPr id="230" name="Google Shape;127;p21" descr=""/>
          <p:cNvPicPr/>
          <p:nvPr/>
        </p:nvPicPr>
        <p:blipFill>
          <a:blip r:embed="rId1"/>
          <a:stretch/>
        </p:blipFill>
        <p:spPr>
          <a:xfrm>
            <a:off x="1541520" y="1467360"/>
            <a:ext cx="6060240" cy="28173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LibreOffice/6.4.2.2$Linux_X86_64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2020-06-18T22:54:38Z</dcterms:modified>
  <cp:revision>2</cp:revision>
  <dc:subject/>
  <dc:title/>
</cp:coreProperties>
</file>