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Lora"/>
      <p:regular r:id="rId20"/>
      <p:bold r:id="rId21"/>
      <p:italic r:id="rId22"/>
      <p:boldItalic r:id="rId23"/>
    </p:embeddedFont>
    <p:embeddedFont>
      <p:font typeface="Lora Regular"/>
      <p:regular r:id="rId24"/>
      <p:bold r:id="rId25"/>
      <p:italic r:id="rId26"/>
      <p:boldItalic r:id="rId27"/>
    </p:embeddedFont>
    <p:embeddedFont>
      <p:font typeface="Playfair Display Regular"/>
      <p:bold r:id="rId28"/>
      <p:boldItalic r:id="rId29"/>
    </p:embeddedFont>
    <p:embeddedFont>
      <p:font typeface="EB Garamond Regula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regular.fntdata"/><Relationship Id="rId22" Type="http://schemas.openxmlformats.org/officeDocument/2006/relationships/font" Target="fonts/Lora-italic.fntdata"/><Relationship Id="rId21" Type="http://schemas.openxmlformats.org/officeDocument/2006/relationships/font" Target="fonts/Lora-bold.fntdata"/><Relationship Id="rId24" Type="http://schemas.openxmlformats.org/officeDocument/2006/relationships/font" Target="fonts/LoraRegular-regular.fntdata"/><Relationship Id="rId23" Type="http://schemas.openxmlformats.org/officeDocument/2006/relationships/font" Target="fonts/Lor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Regular-italic.fntdata"/><Relationship Id="rId25" Type="http://schemas.openxmlformats.org/officeDocument/2006/relationships/font" Target="fonts/LoraRegular-bold.fntdata"/><Relationship Id="rId28" Type="http://schemas.openxmlformats.org/officeDocument/2006/relationships/font" Target="fonts/PlayfairDisplayRegular-bold.fntdata"/><Relationship Id="rId27" Type="http://schemas.openxmlformats.org/officeDocument/2006/relationships/font" Target="fonts/LoraRegula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Regular-bold.fntdata"/><Relationship Id="rId30" Type="http://schemas.openxmlformats.org/officeDocument/2006/relationships/font" Target="fonts/EBGaramondRegular-regular.fntdata"/><Relationship Id="rId11" Type="http://schemas.openxmlformats.org/officeDocument/2006/relationships/slide" Target="slides/slide6.xml"/><Relationship Id="rId33" Type="http://schemas.openxmlformats.org/officeDocument/2006/relationships/font" Target="fonts/EBGaramondRegular-boldItalic.fntdata"/><Relationship Id="rId10" Type="http://schemas.openxmlformats.org/officeDocument/2006/relationships/slide" Target="slides/slide5.xml"/><Relationship Id="rId32" Type="http://schemas.openxmlformats.org/officeDocument/2006/relationships/font" Target="fonts/EBGaramondRegula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86119bc77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86119bc7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85d9862c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85d9862c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86119bc7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86119bc7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85d9862c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85d9862c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86119bc7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86119bc7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86119bc7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86119bc7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86119bc7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86119bc7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86119bc7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86119bc7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86119bc7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86119bc7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07376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653950"/>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Regular"/>
                <a:ea typeface="Playfair Display Regular"/>
                <a:cs typeface="Playfair Display Regular"/>
                <a:sym typeface="Playfair Display Regular"/>
              </a:rPr>
              <a:t>StackHack 1.0</a:t>
            </a:r>
            <a:endParaRPr>
              <a:latin typeface="Playfair Display Regular"/>
              <a:ea typeface="Playfair Display Regular"/>
              <a:cs typeface="Playfair Display Regular"/>
              <a:sym typeface="Playfair Display Regular"/>
            </a:endParaRPr>
          </a:p>
        </p:txBody>
      </p:sp>
      <p:sp>
        <p:nvSpPr>
          <p:cNvPr id="68" name="Google Shape;68;p13"/>
          <p:cNvSpPr txBox="1"/>
          <p:nvPr>
            <p:ph idx="1" type="subTitle"/>
          </p:nvPr>
        </p:nvSpPr>
        <p:spPr>
          <a:xfrm>
            <a:off x="390525" y="2407369"/>
            <a:ext cx="8222100" cy="9336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EB Garamond Regular"/>
                <a:ea typeface="EB Garamond Regular"/>
                <a:cs typeface="EB Garamond Regular"/>
                <a:sym typeface="EB Garamond Regular"/>
              </a:rPr>
              <a:t>THEME: </a:t>
            </a:r>
            <a:r>
              <a:rPr lang="en" sz="2400">
                <a:solidFill>
                  <a:srgbClr val="FFFFFF"/>
                </a:solidFill>
                <a:latin typeface="EB Garamond Regular"/>
                <a:ea typeface="EB Garamond Regular"/>
                <a:cs typeface="EB Garamond Regular"/>
                <a:sym typeface="EB Garamond Regular"/>
              </a:rPr>
              <a:t>Task Management To-do list</a:t>
            </a:r>
            <a:endParaRPr sz="2400">
              <a:solidFill>
                <a:srgbClr val="FFFFFF"/>
              </a:solidFill>
              <a:latin typeface="EB Garamond Regular"/>
              <a:ea typeface="EB Garamond Regular"/>
              <a:cs typeface="EB Garamond Regular"/>
              <a:sym typeface="EB Garamond Regular"/>
            </a:endParaRPr>
          </a:p>
          <a:p>
            <a:pPr indent="0" lvl="0" marL="0" rtl="0" algn="ctr">
              <a:spcBef>
                <a:spcPts val="0"/>
              </a:spcBef>
              <a:spcAft>
                <a:spcPts val="0"/>
              </a:spcAft>
              <a:buNone/>
            </a:pPr>
            <a:r>
              <a:rPr lang="en" sz="2400">
                <a:solidFill>
                  <a:srgbClr val="FFFFFF"/>
                </a:solidFill>
                <a:latin typeface="EB Garamond Regular"/>
                <a:ea typeface="EB Garamond Regular"/>
                <a:cs typeface="EB Garamond Regular"/>
                <a:sym typeface="EB Garamond Regular"/>
              </a:rPr>
              <a:t>TITLE : ScheduleIt</a:t>
            </a:r>
            <a:endParaRPr sz="2400">
              <a:solidFill>
                <a:srgbClr val="FFFFFF"/>
              </a:solidFill>
              <a:latin typeface="EB Garamond Regular"/>
              <a:ea typeface="EB Garamond Regular"/>
              <a:cs typeface="EB Garamond Regular"/>
              <a:sym typeface="EB Garamond Regular"/>
            </a:endParaRPr>
          </a:p>
        </p:txBody>
      </p:sp>
      <p:sp>
        <p:nvSpPr>
          <p:cNvPr id="69" name="Google Shape;69;p13"/>
          <p:cNvSpPr txBox="1"/>
          <p:nvPr/>
        </p:nvSpPr>
        <p:spPr>
          <a:xfrm>
            <a:off x="6067725" y="4160800"/>
            <a:ext cx="1979100" cy="6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By: 	ANISH SHUKLA</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	PURBASA KAR</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71900" y="4675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Lora Regular"/>
                <a:ea typeface="Lora Regular"/>
                <a:cs typeface="Lora Regular"/>
                <a:sym typeface="Lora Regular"/>
              </a:rPr>
              <a:t>FUTURE WORK</a:t>
            </a:r>
            <a:endParaRPr sz="3500">
              <a:latin typeface="Lora Regular"/>
              <a:ea typeface="Lora Regular"/>
              <a:cs typeface="Lora Regular"/>
              <a:sym typeface="Lora Regular"/>
            </a:endParaRPr>
          </a:p>
        </p:txBody>
      </p:sp>
      <p:sp>
        <p:nvSpPr>
          <p:cNvPr id="130" name="Google Shape;130;p22"/>
          <p:cNvSpPr txBox="1"/>
          <p:nvPr>
            <p:ph idx="1" type="body"/>
          </p:nvPr>
        </p:nvSpPr>
        <p:spPr>
          <a:xfrm>
            <a:off x="471900" y="2202825"/>
            <a:ext cx="8222100" cy="2438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Lora"/>
              <a:buChar char="●"/>
            </a:pPr>
            <a:r>
              <a:rPr lang="en" sz="1500">
                <a:solidFill>
                  <a:srgbClr val="000000"/>
                </a:solidFill>
                <a:latin typeface="Lora"/>
                <a:ea typeface="Lora"/>
                <a:cs typeface="Lora"/>
                <a:sym typeface="Lora"/>
              </a:rPr>
              <a:t>Search and Filter option can be added.</a:t>
            </a:r>
            <a:endParaRPr sz="1500">
              <a:solidFill>
                <a:srgbClr val="000000"/>
              </a:solidFill>
              <a:latin typeface="Lora"/>
              <a:ea typeface="Lora"/>
              <a:cs typeface="Lora"/>
              <a:sym typeface="Lora"/>
            </a:endParaRPr>
          </a:p>
          <a:p>
            <a:pPr indent="-323850" lvl="0" marL="457200" rtl="0" algn="just">
              <a:spcBef>
                <a:spcPts val="0"/>
              </a:spcBef>
              <a:spcAft>
                <a:spcPts val="0"/>
              </a:spcAft>
              <a:buClr>
                <a:srgbClr val="000000"/>
              </a:buClr>
              <a:buSzPts val="1500"/>
              <a:buFont typeface="Lora"/>
              <a:buChar char="●"/>
            </a:pPr>
            <a:r>
              <a:rPr lang="en" sz="1500">
                <a:solidFill>
                  <a:srgbClr val="000000"/>
                </a:solidFill>
                <a:latin typeface="Lora"/>
                <a:ea typeface="Lora"/>
                <a:cs typeface="Lora"/>
                <a:sym typeface="Lora"/>
              </a:rPr>
              <a:t>Delete Task for each individual task can be added.</a:t>
            </a:r>
            <a:endParaRPr sz="1500">
              <a:solidFill>
                <a:srgbClr val="000000"/>
              </a:solidFill>
              <a:latin typeface="Lora"/>
              <a:ea typeface="Lora"/>
              <a:cs typeface="Lora"/>
              <a:sym typeface="Lora"/>
            </a:endParaRPr>
          </a:p>
          <a:p>
            <a:pPr indent="-323850" lvl="0" marL="457200" rtl="0" algn="just">
              <a:spcBef>
                <a:spcPts val="0"/>
              </a:spcBef>
              <a:spcAft>
                <a:spcPts val="0"/>
              </a:spcAft>
              <a:buClr>
                <a:srgbClr val="000000"/>
              </a:buClr>
              <a:buSzPts val="1500"/>
              <a:buFont typeface="Lora"/>
              <a:buChar char="●"/>
            </a:pPr>
            <a:r>
              <a:rPr lang="en" sz="1500">
                <a:solidFill>
                  <a:srgbClr val="000000"/>
                </a:solidFill>
                <a:latin typeface="Lora"/>
                <a:ea typeface="Lora"/>
                <a:cs typeface="Lora"/>
                <a:sym typeface="Lora"/>
              </a:rPr>
              <a:t>Delete Archive Tasks can be added.</a:t>
            </a:r>
            <a:endParaRPr sz="1500">
              <a:solidFill>
                <a:srgbClr val="000000"/>
              </a:solidFill>
              <a:latin typeface="Lora"/>
              <a:ea typeface="Lora"/>
              <a:cs typeface="Lora"/>
              <a:sym typeface="Lora"/>
            </a:endParaRPr>
          </a:p>
          <a:p>
            <a:pPr indent="-323850" lvl="0" marL="457200" rtl="0" algn="just">
              <a:spcBef>
                <a:spcPts val="0"/>
              </a:spcBef>
              <a:spcAft>
                <a:spcPts val="0"/>
              </a:spcAft>
              <a:buClr>
                <a:srgbClr val="000000"/>
              </a:buClr>
              <a:buSzPts val="1500"/>
              <a:buFont typeface="Lora"/>
              <a:buChar char="●"/>
            </a:pPr>
            <a:r>
              <a:rPr lang="en" sz="1500">
                <a:solidFill>
                  <a:srgbClr val="000000"/>
                </a:solidFill>
                <a:latin typeface="Lora"/>
                <a:ea typeface="Lora"/>
                <a:cs typeface="Lora"/>
                <a:sym typeface="Lora"/>
              </a:rPr>
              <a:t>Delete Active Tasks can be added.</a:t>
            </a:r>
            <a:endParaRPr sz="1500">
              <a:solidFill>
                <a:srgbClr val="000000"/>
              </a:solidFill>
              <a:latin typeface="Lora"/>
              <a:ea typeface="Lora"/>
              <a:cs typeface="Lora"/>
              <a:sym typeface="Lora"/>
            </a:endParaRPr>
          </a:p>
          <a:p>
            <a:pPr indent="-323850" lvl="0" marL="457200" rtl="0" algn="just">
              <a:spcBef>
                <a:spcPts val="0"/>
              </a:spcBef>
              <a:spcAft>
                <a:spcPts val="0"/>
              </a:spcAft>
              <a:buClr>
                <a:srgbClr val="000000"/>
              </a:buClr>
              <a:buSzPts val="1500"/>
              <a:buFont typeface="Lora"/>
              <a:buChar char="●"/>
            </a:pPr>
            <a:r>
              <a:rPr lang="en" sz="1500">
                <a:solidFill>
                  <a:srgbClr val="000000"/>
                </a:solidFill>
                <a:latin typeface="Lora"/>
                <a:ea typeface="Lora"/>
                <a:cs typeface="Lora"/>
                <a:sym typeface="Lora"/>
              </a:rPr>
              <a:t>Edit option for each individual task can be added.</a:t>
            </a:r>
            <a:endParaRPr sz="1500">
              <a:solidFill>
                <a:srgbClr val="000000"/>
              </a:solidFill>
              <a:latin typeface="Lora"/>
              <a:ea typeface="Lora"/>
              <a:cs typeface="Lora"/>
              <a:sym typeface="Lora"/>
            </a:endParaRPr>
          </a:p>
          <a:p>
            <a:pPr indent="-323850" lvl="0" marL="457200" rtl="0" algn="just">
              <a:spcBef>
                <a:spcPts val="0"/>
              </a:spcBef>
              <a:spcAft>
                <a:spcPts val="0"/>
              </a:spcAft>
              <a:buClr>
                <a:srgbClr val="000000"/>
              </a:buClr>
              <a:buSzPts val="1500"/>
              <a:buFont typeface="Lora"/>
              <a:buChar char="●"/>
            </a:pPr>
            <a:r>
              <a:rPr lang="en" sz="1500">
                <a:solidFill>
                  <a:srgbClr val="000000"/>
                </a:solidFill>
                <a:latin typeface="Lora"/>
                <a:ea typeface="Lora"/>
                <a:cs typeface="Lora"/>
                <a:sym typeface="Lora"/>
              </a:rPr>
              <a:t>Profile Picture update can be made available.</a:t>
            </a:r>
            <a:endParaRPr sz="1500">
              <a:solidFill>
                <a:srgbClr val="000000"/>
              </a:solidFill>
              <a:latin typeface="Lora"/>
              <a:ea typeface="Lora"/>
              <a:cs typeface="Lora"/>
              <a:sym typeface="Lora"/>
            </a:endParaRPr>
          </a:p>
          <a:p>
            <a:pPr indent="-323850" lvl="0" marL="457200" rtl="0" algn="just">
              <a:spcBef>
                <a:spcPts val="0"/>
              </a:spcBef>
              <a:spcAft>
                <a:spcPts val="0"/>
              </a:spcAft>
              <a:buClr>
                <a:srgbClr val="000000"/>
              </a:buClr>
              <a:buSzPts val="1500"/>
              <a:buFont typeface="Lora"/>
              <a:buChar char="●"/>
            </a:pPr>
            <a:r>
              <a:rPr lang="en" sz="1500">
                <a:solidFill>
                  <a:srgbClr val="24292E"/>
                </a:solidFill>
                <a:latin typeface="Lora"/>
                <a:ea typeface="Lora"/>
                <a:cs typeface="Lora"/>
                <a:sym typeface="Lora"/>
              </a:rPr>
              <a:t>Make a Reminder system which reminds the user to add their daily progress</a:t>
            </a:r>
            <a:endParaRPr sz="1500">
              <a:solidFill>
                <a:srgbClr val="24292E"/>
              </a:solidFill>
              <a:latin typeface="Lora"/>
              <a:ea typeface="Lora"/>
              <a:cs typeface="Lora"/>
              <a:sym typeface="Lora"/>
            </a:endParaRPr>
          </a:p>
          <a:p>
            <a:pPr indent="-323850" lvl="0" marL="457200" rtl="0" algn="just">
              <a:spcBef>
                <a:spcPts val="0"/>
              </a:spcBef>
              <a:spcAft>
                <a:spcPts val="0"/>
              </a:spcAft>
              <a:buClr>
                <a:srgbClr val="000000"/>
              </a:buClr>
              <a:buSzPts val="1500"/>
              <a:buFont typeface="Lora"/>
              <a:buChar char="●"/>
            </a:pPr>
            <a:r>
              <a:rPr lang="en" sz="1600">
                <a:solidFill>
                  <a:srgbClr val="24292E"/>
                </a:solidFill>
                <a:latin typeface="Lora"/>
                <a:ea typeface="Lora"/>
                <a:cs typeface="Lora"/>
                <a:sym typeface="Lora"/>
              </a:rPr>
              <a:t>Fetch daily progress api and make a timeline</a:t>
            </a:r>
            <a:endParaRPr sz="1900">
              <a:solidFill>
                <a:srgbClr val="24292E"/>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Lora Regular"/>
                <a:ea typeface="Lora Regular"/>
                <a:cs typeface="Lora Regular"/>
                <a:sym typeface="Lora Regular"/>
              </a:rPr>
              <a:t>Introduction</a:t>
            </a:r>
            <a:endParaRPr sz="3500">
              <a:latin typeface="Lora Regular"/>
              <a:ea typeface="Lora Regular"/>
              <a:cs typeface="Lora Regular"/>
              <a:sym typeface="Lora Regular"/>
            </a:endParaRPr>
          </a:p>
        </p:txBody>
      </p:sp>
      <p:sp>
        <p:nvSpPr>
          <p:cNvPr id="75" name="Google Shape;75;p14"/>
          <p:cNvSpPr txBox="1"/>
          <p:nvPr>
            <p:ph type="title"/>
          </p:nvPr>
        </p:nvSpPr>
        <p:spPr>
          <a:xfrm>
            <a:off x="158700" y="768675"/>
            <a:ext cx="8826600" cy="4092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700">
                <a:solidFill>
                  <a:srgbClr val="000000"/>
                </a:solidFill>
                <a:latin typeface="Lora"/>
                <a:ea typeface="Lora"/>
                <a:cs typeface="Lora"/>
                <a:sym typeface="Lora"/>
              </a:rPr>
              <a:t>We, here are trying to make one in all task management web application. Here, in this project, every user can create their account and then manage tasks and maintain a to-do using a simple yet intuitive User Interface. The user can broadly classify all tasks in 3 broad categories which are Personal, Work, and Others. In, others is a specific section where user can put all the task which are neither closely associated to the work or personal category. Also, a user can update the progress of the task. Updating is broadly classified into 4 categories which are 'IN PROGRESS', 'COMPLETED', 'NOT STARTED' and the user can also 'CANCEL' a task. Also, all the ongoing, future and completed tasks can be seen on the Dashboard where completed tasks, cancelled tasks and the tasks for which deadline has passed will go in the Archived section where completed tasks will be marked as Complete and the later one as incomplete whereas rest which are still ongoing and are not cancelled are in Active section. </a:t>
            </a:r>
            <a:endParaRPr sz="1700">
              <a:solidFill>
                <a:srgbClr val="000000"/>
              </a:solidFill>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148350" y="16350"/>
            <a:ext cx="41805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latin typeface="Lora Regular"/>
                <a:ea typeface="Lora Regular"/>
                <a:cs typeface="Lora Regular"/>
                <a:sym typeface="Lora Regular"/>
              </a:rPr>
              <a:t>Registration Page</a:t>
            </a:r>
            <a:endParaRPr sz="2900">
              <a:latin typeface="Lora Regular"/>
              <a:ea typeface="Lora Regular"/>
              <a:cs typeface="Lora Regular"/>
              <a:sym typeface="Lora Regular"/>
            </a:endParaRPr>
          </a:p>
        </p:txBody>
      </p:sp>
      <p:pic>
        <p:nvPicPr>
          <p:cNvPr id="81" name="Google Shape;81;p15"/>
          <p:cNvPicPr preferRelativeResize="0"/>
          <p:nvPr/>
        </p:nvPicPr>
        <p:blipFill>
          <a:blip r:embed="rId3">
            <a:alphaModFix/>
          </a:blip>
          <a:stretch>
            <a:fillRect/>
          </a:stretch>
        </p:blipFill>
        <p:spPr>
          <a:xfrm>
            <a:off x="148475" y="762700"/>
            <a:ext cx="4180500" cy="4160274"/>
          </a:xfrm>
          <a:prstGeom prst="rect">
            <a:avLst/>
          </a:prstGeom>
          <a:noFill/>
          <a:ln>
            <a:noFill/>
          </a:ln>
        </p:spPr>
      </p:pic>
      <p:pic>
        <p:nvPicPr>
          <p:cNvPr id="82" name="Google Shape;82;p15"/>
          <p:cNvPicPr preferRelativeResize="0"/>
          <p:nvPr/>
        </p:nvPicPr>
        <p:blipFill>
          <a:blip r:embed="rId4">
            <a:alphaModFix/>
          </a:blip>
          <a:stretch>
            <a:fillRect/>
          </a:stretch>
        </p:blipFill>
        <p:spPr>
          <a:xfrm>
            <a:off x="4572000" y="762700"/>
            <a:ext cx="4438626" cy="4160275"/>
          </a:xfrm>
          <a:prstGeom prst="rect">
            <a:avLst/>
          </a:prstGeom>
          <a:noFill/>
          <a:ln>
            <a:noFill/>
          </a:ln>
        </p:spPr>
      </p:pic>
      <p:sp>
        <p:nvSpPr>
          <p:cNvPr id="83" name="Google Shape;83;p15"/>
          <p:cNvSpPr txBox="1"/>
          <p:nvPr/>
        </p:nvSpPr>
        <p:spPr>
          <a:xfrm>
            <a:off x="4572000" y="16350"/>
            <a:ext cx="4438500" cy="6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Lora Regular"/>
                <a:ea typeface="Lora Regular"/>
                <a:cs typeface="Lora Regular"/>
                <a:sym typeface="Lora Regular"/>
              </a:rPr>
              <a:t>Login Page</a:t>
            </a:r>
            <a:endParaRPr sz="3000">
              <a:solidFill>
                <a:srgbClr val="FFFFFF"/>
              </a:solidFill>
              <a:latin typeface="Lora Regular"/>
              <a:ea typeface="Lora Regular"/>
              <a:cs typeface="Lora Regular"/>
              <a:sym typeface="Lora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80375" y="378850"/>
            <a:ext cx="3154500" cy="55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Lora Regular"/>
                <a:ea typeface="Lora Regular"/>
                <a:cs typeface="Lora Regular"/>
                <a:sym typeface="Lora Regular"/>
              </a:rPr>
              <a:t>DashBoard</a:t>
            </a:r>
            <a:endParaRPr sz="3000">
              <a:latin typeface="Lora Regular"/>
              <a:ea typeface="Lora Regular"/>
              <a:cs typeface="Lora Regular"/>
              <a:sym typeface="Lora Regular"/>
            </a:endParaRPr>
          </a:p>
        </p:txBody>
      </p:sp>
      <p:sp>
        <p:nvSpPr>
          <p:cNvPr id="89" name="Google Shape;89;p16"/>
          <p:cNvSpPr txBox="1"/>
          <p:nvPr>
            <p:ph idx="1" type="body"/>
          </p:nvPr>
        </p:nvSpPr>
        <p:spPr>
          <a:xfrm>
            <a:off x="253625" y="1265800"/>
            <a:ext cx="2808000" cy="3475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latin typeface="Lora"/>
                <a:ea typeface="Lora"/>
                <a:cs typeface="Lora"/>
                <a:sym typeface="Lora"/>
              </a:rPr>
              <a:t>On the left is the navigator sidebar and on the top is navigator topbar. The Dashboard is in two section where ACTIVE contains all the pending tasks of the user whereas ARCHIVED contains all the previous and presently not worked upon tasks of the user.</a:t>
            </a:r>
            <a:endParaRPr sz="1700">
              <a:latin typeface="Lora"/>
              <a:ea typeface="Lora"/>
              <a:cs typeface="Lora"/>
              <a:sym typeface="Lora"/>
            </a:endParaRPr>
          </a:p>
        </p:txBody>
      </p:sp>
      <p:pic>
        <p:nvPicPr>
          <p:cNvPr id="90" name="Google Shape;90;p16"/>
          <p:cNvPicPr preferRelativeResize="0"/>
          <p:nvPr/>
        </p:nvPicPr>
        <p:blipFill>
          <a:blip r:embed="rId3">
            <a:alphaModFix/>
          </a:blip>
          <a:stretch>
            <a:fillRect/>
          </a:stretch>
        </p:blipFill>
        <p:spPr>
          <a:xfrm>
            <a:off x="3371150" y="97575"/>
            <a:ext cx="5650077" cy="491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226075" y="190850"/>
            <a:ext cx="2808000" cy="65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Lora Regular"/>
                <a:ea typeface="Lora Regular"/>
                <a:cs typeface="Lora Regular"/>
                <a:sym typeface="Lora Regular"/>
              </a:rPr>
              <a:t>ADD TO-DO	</a:t>
            </a:r>
            <a:endParaRPr sz="3000">
              <a:latin typeface="Lora Regular"/>
              <a:ea typeface="Lora Regular"/>
              <a:cs typeface="Lora Regular"/>
              <a:sym typeface="Lora Regular"/>
            </a:endParaRPr>
          </a:p>
        </p:txBody>
      </p:sp>
      <p:sp>
        <p:nvSpPr>
          <p:cNvPr id="96" name="Google Shape;96;p17"/>
          <p:cNvSpPr txBox="1"/>
          <p:nvPr>
            <p:ph idx="1" type="body"/>
          </p:nvPr>
        </p:nvSpPr>
        <p:spPr>
          <a:xfrm>
            <a:off x="226075" y="994550"/>
            <a:ext cx="2808000" cy="3887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latin typeface="Lora"/>
                <a:ea typeface="Lora"/>
                <a:cs typeface="Lora"/>
                <a:sym typeface="Lora"/>
              </a:rPr>
              <a:t>This is the page where user can add the task with a small note in the description can give title to the task can assign priority to the task, can give deadline for the task. The Work Type and Priority are a select type task where the selected field in Work Type defines whether the task will be added to personal, work or the other section visible on navigation sidebar. On the following next three slides we will be seeing each of the three section.</a:t>
            </a:r>
            <a:endParaRPr sz="1400">
              <a:latin typeface="Lora"/>
              <a:ea typeface="Lora"/>
              <a:cs typeface="Lora"/>
              <a:sym typeface="Lora"/>
            </a:endParaRPr>
          </a:p>
        </p:txBody>
      </p:sp>
      <p:pic>
        <p:nvPicPr>
          <p:cNvPr id="97" name="Google Shape;97;p17"/>
          <p:cNvPicPr preferRelativeResize="0"/>
          <p:nvPr/>
        </p:nvPicPr>
        <p:blipFill>
          <a:blip r:embed="rId3">
            <a:alphaModFix/>
          </a:blip>
          <a:stretch>
            <a:fillRect/>
          </a:stretch>
        </p:blipFill>
        <p:spPr>
          <a:xfrm>
            <a:off x="3435700" y="231050"/>
            <a:ext cx="5573550" cy="465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57150" y="4696825"/>
            <a:ext cx="90444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latin typeface="Lora Regular"/>
                <a:ea typeface="Lora Regular"/>
                <a:cs typeface="Lora Regular"/>
                <a:sym typeface="Lora Regular"/>
              </a:rPr>
              <a:t>Personal TO-DO List</a:t>
            </a:r>
            <a:endParaRPr sz="2700">
              <a:latin typeface="Lora Regular"/>
              <a:ea typeface="Lora Regular"/>
              <a:cs typeface="Lora Regular"/>
              <a:sym typeface="Lora Regular"/>
            </a:endParaRPr>
          </a:p>
        </p:txBody>
      </p:sp>
      <p:pic>
        <p:nvPicPr>
          <p:cNvPr id="103" name="Google Shape;103;p18"/>
          <p:cNvPicPr preferRelativeResize="0"/>
          <p:nvPr/>
        </p:nvPicPr>
        <p:blipFill>
          <a:blip r:embed="rId3">
            <a:alphaModFix/>
          </a:blip>
          <a:stretch>
            <a:fillRect/>
          </a:stretch>
        </p:blipFill>
        <p:spPr>
          <a:xfrm>
            <a:off x="192850" y="122250"/>
            <a:ext cx="8758301" cy="4392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57150" y="4696825"/>
            <a:ext cx="89493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latin typeface="Lora Regular"/>
                <a:ea typeface="Lora Regular"/>
                <a:cs typeface="Lora Regular"/>
                <a:sym typeface="Lora Regular"/>
              </a:rPr>
              <a:t>Work TO-DO List</a:t>
            </a:r>
            <a:endParaRPr sz="2700">
              <a:latin typeface="Lora Regular"/>
              <a:ea typeface="Lora Regular"/>
              <a:cs typeface="Lora Regular"/>
              <a:sym typeface="Lora Regular"/>
            </a:endParaRPr>
          </a:p>
        </p:txBody>
      </p:sp>
      <p:pic>
        <p:nvPicPr>
          <p:cNvPr id="109" name="Google Shape;109;p19"/>
          <p:cNvPicPr preferRelativeResize="0"/>
          <p:nvPr/>
        </p:nvPicPr>
        <p:blipFill>
          <a:blip r:embed="rId3">
            <a:alphaModFix/>
          </a:blip>
          <a:stretch>
            <a:fillRect/>
          </a:stretch>
        </p:blipFill>
        <p:spPr>
          <a:xfrm>
            <a:off x="137588" y="152400"/>
            <a:ext cx="8868823" cy="4392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idx="1" type="body"/>
          </p:nvPr>
        </p:nvSpPr>
        <p:spPr>
          <a:xfrm>
            <a:off x="57150" y="4696825"/>
            <a:ext cx="89505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latin typeface="Lora Regular"/>
                <a:ea typeface="Lora Regular"/>
                <a:cs typeface="Lora Regular"/>
                <a:sym typeface="Lora Regular"/>
              </a:rPr>
              <a:t>Other TO-DO List</a:t>
            </a:r>
            <a:endParaRPr sz="2700">
              <a:latin typeface="Lora Regular"/>
              <a:ea typeface="Lora Regular"/>
              <a:cs typeface="Lora Regular"/>
              <a:sym typeface="Lora Regular"/>
            </a:endParaRPr>
          </a:p>
        </p:txBody>
      </p:sp>
      <p:pic>
        <p:nvPicPr>
          <p:cNvPr id="115" name="Google Shape;115;p20"/>
          <p:cNvPicPr preferRelativeResize="0"/>
          <p:nvPr/>
        </p:nvPicPr>
        <p:blipFill>
          <a:blip r:embed="rId3">
            <a:alphaModFix/>
          </a:blip>
          <a:stretch>
            <a:fillRect/>
          </a:stretch>
        </p:blipFill>
        <p:spPr>
          <a:xfrm>
            <a:off x="144325" y="152400"/>
            <a:ext cx="8855351" cy="4392025"/>
          </a:xfrm>
          <a:prstGeom prst="rect">
            <a:avLst/>
          </a:prstGeom>
          <a:noFill/>
          <a:ln>
            <a:noFill/>
          </a:ln>
        </p:spPr>
      </p:pic>
      <p:sp>
        <p:nvSpPr>
          <p:cNvPr id="116" name="Google Shape;116;p20"/>
          <p:cNvSpPr txBox="1"/>
          <p:nvPr/>
        </p:nvSpPr>
        <p:spPr>
          <a:xfrm>
            <a:off x="3520175" y="2611450"/>
            <a:ext cx="50817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latin typeface="Lora"/>
                <a:ea typeface="Lora"/>
                <a:cs typeface="Lora"/>
                <a:sym typeface="Lora"/>
              </a:rPr>
              <a:t>This is where the update button on the last three pages land to. User can read the details of the tasks and can go through description where user can write notes also user can update the current status of the task by clicking one of the buttons below. The center of the update page is a flipping-card. The next time when user checks the status the user sees the last updated status.</a:t>
            </a:r>
            <a:endParaRPr sz="1300">
              <a:latin typeface="Lora"/>
              <a:ea typeface="Lora"/>
              <a:cs typeface="Lora"/>
              <a:sym typeface="Lora"/>
            </a:endParaRPr>
          </a:p>
        </p:txBody>
      </p:sp>
      <p:sp>
        <p:nvSpPr>
          <p:cNvPr id="122" name="Google Shape;122;p21"/>
          <p:cNvSpPr txBox="1"/>
          <p:nvPr>
            <p:ph type="title"/>
          </p:nvPr>
        </p:nvSpPr>
        <p:spPr>
          <a:xfrm>
            <a:off x="67975" y="103875"/>
            <a:ext cx="3124200" cy="106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latin typeface="Lora Regular"/>
                <a:ea typeface="Lora Regular"/>
                <a:cs typeface="Lora Regular"/>
                <a:sym typeface="Lora Regular"/>
              </a:rPr>
              <a:t>Updating Status of TO-DO</a:t>
            </a:r>
            <a:endParaRPr sz="2700">
              <a:latin typeface="Lora Regular"/>
              <a:ea typeface="Lora Regular"/>
              <a:cs typeface="Lora Regular"/>
              <a:sym typeface="Lora Regular"/>
            </a:endParaRPr>
          </a:p>
        </p:txBody>
      </p:sp>
      <p:pic>
        <p:nvPicPr>
          <p:cNvPr id="123" name="Google Shape;123;p21"/>
          <p:cNvPicPr preferRelativeResize="0"/>
          <p:nvPr/>
        </p:nvPicPr>
        <p:blipFill>
          <a:blip r:embed="rId3">
            <a:alphaModFix/>
          </a:blip>
          <a:stretch>
            <a:fillRect/>
          </a:stretch>
        </p:blipFill>
        <p:spPr>
          <a:xfrm>
            <a:off x="3330075" y="43600"/>
            <a:ext cx="5731326" cy="2477925"/>
          </a:xfrm>
          <a:prstGeom prst="rect">
            <a:avLst/>
          </a:prstGeom>
          <a:noFill/>
          <a:ln>
            <a:noFill/>
          </a:ln>
        </p:spPr>
      </p:pic>
      <p:pic>
        <p:nvPicPr>
          <p:cNvPr id="124" name="Google Shape;124;p21"/>
          <p:cNvPicPr preferRelativeResize="0"/>
          <p:nvPr/>
        </p:nvPicPr>
        <p:blipFill>
          <a:blip r:embed="rId4">
            <a:alphaModFix/>
          </a:blip>
          <a:stretch>
            <a:fillRect/>
          </a:stretch>
        </p:blipFill>
        <p:spPr>
          <a:xfrm>
            <a:off x="3330075" y="2565125"/>
            <a:ext cx="5731326" cy="252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