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64" r:id="rId4"/>
    <p:sldId id="260" r:id="rId5"/>
    <p:sldId id="257" r:id="rId6"/>
    <p:sldId id="261" r:id="rId7"/>
    <p:sldId id="26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4660"/>
  </p:normalViewPr>
  <p:slideViewPr>
    <p:cSldViewPr snapToGrid="0">
      <p:cViewPr varScale="1">
        <p:scale>
          <a:sx n="70" d="100"/>
          <a:sy n="70" d="100"/>
        </p:scale>
        <p:origin x="3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EA07EE-2CC3-4D1B-B289-872FEC38BC88}"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AB79C-B075-476F-A07F-E2AA51133799}" type="slidenum">
              <a:rPr lang="en-IN" smtClean="0"/>
              <a:t>‹#›</a:t>
            </a:fld>
            <a:endParaRPr lang="en-IN"/>
          </a:p>
        </p:txBody>
      </p:sp>
    </p:spTree>
    <p:extLst>
      <p:ext uri="{BB962C8B-B14F-4D97-AF65-F5344CB8AC3E}">
        <p14:creationId xmlns:p14="http://schemas.microsoft.com/office/powerpoint/2010/main" val="417592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EA07EE-2CC3-4D1B-B289-872FEC38BC88}"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AB79C-B075-476F-A07F-E2AA51133799}" type="slidenum">
              <a:rPr lang="en-IN" smtClean="0"/>
              <a:t>‹#›</a:t>
            </a:fld>
            <a:endParaRPr lang="en-IN"/>
          </a:p>
        </p:txBody>
      </p:sp>
    </p:spTree>
    <p:extLst>
      <p:ext uri="{BB962C8B-B14F-4D97-AF65-F5344CB8AC3E}">
        <p14:creationId xmlns:p14="http://schemas.microsoft.com/office/powerpoint/2010/main" val="859616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EA07EE-2CC3-4D1B-B289-872FEC38BC88}"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AB79C-B075-476F-A07F-E2AA51133799}" type="slidenum">
              <a:rPr lang="en-IN" smtClean="0"/>
              <a:t>‹#›</a:t>
            </a:fld>
            <a:endParaRPr lang="en-IN"/>
          </a:p>
        </p:txBody>
      </p:sp>
    </p:spTree>
    <p:extLst>
      <p:ext uri="{BB962C8B-B14F-4D97-AF65-F5344CB8AC3E}">
        <p14:creationId xmlns:p14="http://schemas.microsoft.com/office/powerpoint/2010/main" val="215903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EA07EE-2CC3-4D1B-B289-872FEC38BC88}"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AB79C-B075-476F-A07F-E2AA51133799}" type="slidenum">
              <a:rPr lang="en-IN" smtClean="0"/>
              <a:t>‹#›</a:t>
            </a:fld>
            <a:endParaRPr lang="en-IN"/>
          </a:p>
        </p:txBody>
      </p:sp>
    </p:spTree>
    <p:extLst>
      <p:ext uri="{BB962C8B-B14F-4D97-AF65-F5344CB8AC3E}">
        <p14:creationId xmlns:p14="http://schemas.microsoft.com/office/powerpoint/2010/main" val="11009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EA07EE-2CC3-4D1B-B289-872FEC38BC88}"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0AB79C-B075-476F-A07F-E2AA51133799}" type="slidenum">
              <a:rPr lang="en-IN" smtClean="0"/>
              <a:t>‹#›</a:t>
            </a:fld>
            <a:endParaRPr lang="en-IN"/>
          </a:p>
        </p:txBody>
      </p:sp>
    </p:spTree>
    <p:extLst>
      <p:ext uri="{BB962C8B-B14F-4D97-AF65-F5344CB8AC3E}">
        <p14:creationId xmlns:p14="http://schemas.microsoft.com/office/powerpoint/2010/main" val="64918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6EA07EE-2CC3-4D1B-B289-872FEC38BC88}"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AB79C-B075-476F-A07F-E2AA51133799}" type="slidenum">
              <a:rPr lang="en-IN" smtClean="0"/>
              <a:t>‹#›</a:t>
            </a:fld>
            <a:endParaRPr lang="en-IN"/>
          </a:p>
        </p:txBody>
      </p:sp>
    </p:spTree>
    <p:extLst>
      <p:ext uri="{BB962C8B-B14F-4D97-AF65-F5344CB8AC3E}">
        <p14:creationId xmlns:p14="http://schemas.microsoft.com/office/powerpoint/2010/main" val="227674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6EA07EE-2CC3-4D1B-B289-872FEC38BC88}" type="datetimeFigureOut">
              <a:rPr lang="en-IN" smtClean="0"/>
              <a:t>01-01-2024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0AB79C-B075-476F-A07F-E2AA51133799}" type="slidenum">
              <a:rPr lang="en-IN" smtClean="0"/>
              <a:t>‹#›</a:t>
            </a:fld>
            <a:endParaRPr lang="en-IN"/>
          </a:p>
        </p:txBody>
      </p:sp>
    </p:spTree>
    <p:extLst>
      <p:ext uri="{BB962C8B-B14F-4D97-AF65-F5344CB8AC3E}">
        <p14:creationId xmlns:p14="http://schemas.microsoft.com/office/powerpoint/2010/main" val="106135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EA07EE-2CC3-4D1B-B289-872FEC38BC88}" type="datetimeFigureOut">
              <a:rPr lang="en-IN" smtClean="0"/>
              <a:t>01-01-2024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0AB79C-B075-476F-A07F-E2AA51133799}" type="slidenum">
              <a:rPr lang="en-IN" smtClean="0"/>
              <a:t>‹#›</a:t>
            </a:fld>
            <a:endParaRPr lang="en-IN"/>
          </a:p>
        </p:txBody>
      </p:sp>
    </p:spTree>
    <p:extLst>
      <p:ext uri="{BB962C8B-B14F-4D97-AF65-F5344CB8AC3E}">
        <p14:creationId xmlns:p14="http://schemas.microsoft.com/office/powerpoint/2010/main" val="295756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A07EE-2CC3-4D1B-B289-872FEC38BC88}" type="datetimeFigureOut">
              <a:rPr lang="en-IN" smtClean="0"/>
              <a:t>01-01-2024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0AB79C-B075-476F-A07F-E2AA51133799}" type="slidenum">
              <a:rPr lang="en-IN" smtClean="0"/>
              <a:t>‹#›</a:t>
            </a:fld>
            <a:endParaRPr lang="en-IN"/>
          </a:p>
        </p:txBody>
      </p:sp>
    </p:spTree>
    <p:extLst>
      <p:ext uri="{BB962C8B-B14F-4D97-AF65-F5344CB8AC3E}">
        <p14:creationId xmlns:p14="http://schemas.microsoft.com/office/powerpoint/2010/main" val="163642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A07EE-2CC3-4D1B-B289-872FEC38BC88}"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AB79C-B075-476F-A07F-E2AA51133799}" type="slidenum">
              <a:rPr lang="en-IN" smtClean="0"/>
              <a:t>‹#›</a:t>
            </a:fld>
            <a:endParaRPr lang="en-IN"/>
          </a:p>
        </p:txBody>
      </p:sp>
    </p:spTree>
    <p:extLst>
      <p:ext uri="{BB962C8B-B14F-4D97-AF65-F5344CB8AC3E}">
        <p14:creationId xmlns:p14="http://schemas.microsoft.com/office/powerpoint/2010/main" val="228666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A07EE-2CC3-4D1B-B289-872FEC38BC88}"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0AB79C-B075-476F-A07F-E2AA51133799}" type="slidenum">
              <a:rPr lang="en-IN" smtClean="0"/>
              <a:t>‹#›</a:t>
            </a:fld>
            <a:endParaRPr lang="en-IN"/>
          </a:p>
        </p:txBody>
      </p:sp>
    </p:spTree>
    <p:extLst>
      <p:ext uri="{BB962C8B-B14F-4D97-AF65-F5344CB8AC3E}">
        <p14:creationId xmlns:p14="http://schemas.microsoft.com/office/powerpoint/2010/main" val="3674816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A07EE-2CC3-4D1B-B289-872FEC38BC88}" type="datetimeFigureOut">
              <a:rPr lang="en-IN" smtClean="0"/>
              <a:t>01-01-2024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AB79C-B075-476F-A07F-E2AA51133799}" type="slidenum">
              <a:rPr lang="en-IN" smtClean="0"/>
              <a:t>‹#›</a:t>
            </a:fld>
            <a:endParaRPr lang="en-IN"/>
          </a:p>
        </p:txBody>
      </p:sp>
    </p:spTree>
    <p:extLst>
      <p:ext uri="{BB962C8B-B14F-4D97-AF65-F5344CB8AC3E}">
        <p14:creationId xmlns:p14="http://schemas.microsoft.com/office/powerpoint/2010/main" val="1049402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865" y="1992516"/>
            <a:ext cx="1258433" cy="78765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KPI creation</a:t>
            </a:r>
            <a:endParaRPr lang="en-IN" dirty="0">
              <a:solidFill>
                <a:schemeClr val="tx1"/>
              </a:solidFill>
            </a:endParaRPr>
          </a:p>
        </p:txBody>
      </p:sp>
      <p:sp>
        <p:nvSpPr>
          <p:cNvPr id="3" name="Rectangle 2"/>
          <p:cNvSpPr/>
          <p:nvPr/>
        </p:nvSpPr>
        <p:spPr>
          <a:xfrm>
            <a:off x="2736269" y="1001959"/>
            <a:ext cx="1592564" cy="6971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Bi/multivariate </a:t>
            </a:r>
            <a:r>
              <a:rPr lang="en-US" dirty="0" smtClean="0">
                <a:solidFill>
                  <a:schemeClr val="tx1"/>
                </a:solidFill>
              </a:rPr>
              <a:t>analysis</a:t>
            </a:r>
            <a:endParaRPr lang="en-IN" dirty="0">
              <a:solidFill>
                <a:schemeClr val="tx1"/>
              </a:solidFill>
            </a:endParaRPr>
          </a:p>
        </p:txBody>
      </p:sp>
      <p:sp>
        <p:nvSpPr>
          <p:cNvPr id="4" name="Rectangle 3"/>
          <p:cNvSpPr/>
          <p:nvPr/>
        </p:nvSpPr>
        <p:spPr>
          <a:xfrm>
            <a:off x="2804355" y="3014591"/>
            <a:ext cx="1457608" cy="10411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Bucketing &amp; assigning segments</a:t>
            </a:r>
            <a:endParaRPr lang="en-IN" dirty="0">
              <a:solidFill>
                <a:schemeClr val="tx1"/>
              </a:solidFill>
            </a:endParaRPr>
          </a:p>
        </p:txBody>
      </p:sp>
      <p:sp>
        <p:nvSpPr>
          <p:cNvPr id="5" name="Rectangle 4"/>
          <p:cNvSpPr/>
          <p:nvPr/>
        </p:nvSpPr>
        <p:spPr>
          <a:xfrm>
            <a:off x="5194422" y="2163776"/>
            <a:ext cx="1481752" cy="69711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Segmentation</a:t>
            </a:r>
            <a:endParaRPr lang="en-IN" dirty="0">
              <a:solidFill>
                <a:schemeClr val="tx1"/>
              </a:solidFill>
            </a:endParaRPr>
          </a:p>
        </p:txBody>
      </p:sp>
      <p:sp>
        <p:nvSpPr>
          <p:cNvPr id="7" name="Rectangle 6"/>
          <p:cNvSpPr/>
          <p:nvPr/>
        </p:nvSpPr>
        <p:spPr>
          <a:xfrm>
            <a:off x="10096119" y="982301"/>
            <a:ext cx="1428939" cy="97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Demand forecasting/</a:t>
            </a:r>
          </a:p>
          <a:p>
            <a:pPr algn="ctr"/>
            <a:r>
              <a:rPr lang="en-US" dirty="0" smtClean="0">
                <a:solidFill>
                  <a:schemeClr val="tx1"/>
                </a:solidFill>
              </a:rPr>
              <a:t>prediction</a:t>
            </a:r>
            <a:endParaRPr lang="en-IN" dirty="0">
              <a:solidFill>
                <a:schemeClr val="tx1"/>
              </a:solidFill>
            </a:endParaRPr>
          </a:p>
        </p:txBody>
      </p:sp>
      <p:sp>
        <p:nvSpPr>
          <p:cNvPr id="8" name="Rectangle 7"/>
          <p:cNvSpPr/>
          <p:nvPr/>
        </p:nvSpPr>
        <p:spPr>
          <a:xfrm>
            <a:off x="10096119" y="3182293"/>
            <a:ext cx="1428939" cy="79670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Quantity optimization</a:t>
            </a:r>
            <a:endParaRPr lang="en-IN" dirty="0">
              <a:solidFill>
                <a:schemeClr val="tx1"/>
              </a:solidFill>
            </a:endParaRPr>
          </a:p>
        </p:txBody>
      </p:sp>
      <p:sp>
        <p:nvSpPr>
          <p:cNvPr id="9" name="Rectangle 8"/>
          <p:cNvSpPr/>
          <p:nvPr/>
        </p:nvSpPr>
        <p:spPr>
          <a:xfrm>
            <a:off x="7743727" y="2068715"/>
            <a:ext cx="1428939" cy="97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CDT analysis, listing, </a:t>
            </a:r>
          </a:p>
          <a:p>
            <a:pPr algn="ctr"/>
            <a:r>
              <a:rPr lang="en-US" dirty="0" smtClean="0">
                <a:solidFill>
                  <a:schemeClr val="tx1"/>
                </a:solidFill>
              </a:rPr>
              <a:t>de-listing </a:t>
            </a:r>
            <a:endParaRPr lang="en-IN" dirty="0">
              <a:solidFill>
                <a:schemeClr val="tx1"/>
              </a:solidFill>
            </a:endParaRPr>
          </a:p>
        </p:txBody>
      </p:sp>
      <p:cxnSp>
        <p:nvCxnSpPr>
          <p:cNvPr id="11" name="Straight Connector 10"/>
          <p:cNvCxnSpPr/>
          <p:nvPr/>
        </p:nvCxnSpPr>
        <p:spPr>
          <a:xfrm>
            <a:off x="2199803" y="733330"/>
            <a:ext cx="0" cy="4916032"/>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87585" y="777089"/>
            <a:ext cx="0" cy="4916032"/>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57672" y="777089"/>
            <a:ext cx="0" cy="4916032"/>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628171" y="777089"/>
            <a:ext cx="0" cy="4916032"/>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89710" y="4952245"/>
            <a:ext cx="1819747" cy="905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317686" y="4952245"/>
            <a:ext cx="2245260" cy="905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897924" y="4952245"/>
            <a:ext cx="2254313" cy="905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360467" y="4961298"/>
            <a:ext cx="2118511"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9741528" y="4952245"/>
            <a:ext cx="2009869" cy="905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9298" y="5051833"/>
            <a:ext cx="1720159" cy="307777"/>
          </a:xfrm>
          <a:prstGeom prst="rect">
            <a:avLst/>
          </a:prstGeom>
          <a:noFill/>
        </p:spPr>
        <p:txBody>
          <a:bodyPr wrap="square" rtlCol="0">
            <a:spAutoFit/>
          </a:bodyPr>
          <a:lstStyle/>
          <a:p>
            <a:r>
              <a:rPr lang="en-US" sz="1400" dirty="0" smtClean="0"/>
              <a:t>Data preprocessing</a:t>
            </a:r>
            <a:endParaRPr lang="en-IN" sz="1400" dirty="0"/>
          </a:p>
        </p:txBody>
      </p:sp>
      <p:sp>
        <p:nvSpPr>
          <p:cNvPr id="30" name="TextBox 29"/>
          <p:cNvSpPr txBox="1"/>
          <p:nvPr/>
        </p:nvSpPr>
        <p:spPr>
          <a:xfrm>
            <a:off x="2783847" y="5051833"/>
            <a:ext cx="1720159" cy="307777"/>
          </a:xfrm>
          <a:prstGeom prst="rect">
            <a:avLst/>
          </a:prstGeom>
          <a:noFill/>
        </p:spPr>
        <p:txBody>
          <a:bodyPr wrap="square" rtlCol="0">
            <a:spAutoFit/>
          </a:bodyPr>
          <a:lstStyle/>
          <a:p>
            <a:r>
              <a:rPr lang="en-US" sz="1400" dirty="0" smtClean="0"/>
              <a:t>Data wrangling</a:t>
            </a:r>
            <a:endParaRPr lang="en-IN" sz="1400" dirty="0"/>
          </a:p>
        </p:txBody>
      </p:sp>
      <p:sp>
        <p:nvSpPr>
          <p:cNvPr id="31" name="TextBox 30"/>
          <p:cNvSpPr txBox="1"/>
          <p:nvPr/>
        </p:nvSpPr>
        <p:spPr>
          <a:xfrm>
            <a:off x="5281846" y="5051833"/>
            <a:ext cx="1720159" cy="307777"/>
          </a:xfrm>
          <a:prstGeom prst="rect">
            <a:avLst/>
          </a:prstGeom>
          <a:noFill/>
        </p:spPr>
        <p:txBody>
          <a:bodyPr wrap="square" rtlCol="0">
            <a:spAutoFit/>
          </a:bodyPr>
          <a:lstStyle/>
          <a:p>
            <a:r>
              <a:rPr lang="en-US" sz="1400" dirty="0" smtClean="0"/>
              <a:t>Heuristic modelling </a:t>
            </a:r>
            <a:endParaRPr lang="en-IN" sz="1400" dirty="0"/>
          </a:p>
        </p:txBody>
      </p:sp>
      <p:sp>
        <p:nvSpPr>
          <p:cNvPr id="32" name="TextBox 31"/>
          <p:cNvSpPr txBox="1"/>
          <p:nvPr/>
        </p:nvSpPr>
        <p:spPr>
          <a:xfrm>
            <a:off x="7652344" y="5051832"/>
            <a:ext cx="1720159" cy="307777"/>
          </a:xfrm>
          <a:prstGeom prst="rect">
            <a:avLst/>
          </a:prstGeom>
          <a:noFill/>
        </p:spPr>
        <p:txBody>
          <a:bodyPr wrap="square" rtlCol="0">
            <a:spAutoFit/>
          </a:bodyPr>
          <a:lstStyle/>
          <a:p>
            <a:r>
              <a:rPr lang="en-US" sz="1400" dirty="0" smtClean="0"/>
              <a:t>Business validation</a:t>
            </a:r>
            <a:endParaRPr lang="en-IN" sz="1400" dirty="0"/>
          </a:p>
        </p:txBody>
      </p:sp>
      <p:sp>
        <p:nvSpPr>
          <p:cNvPr id="33" name="TextBox 32"/>
          <p:cNvSpPr txBox="1"/>
          <p:nvPr/>
        </p:nvSpPr>
        <p:spPr>
          <a:xfrm>
            <a:off x="10471841" y="5232902"/>
            <a:ext cx="1720159" cy="307777"/>
          </a:xfrm>
          <a:prstGeom prst="rect">
            <a:avLst/>
          </a:prstGeom>
          <a:noFill/>
        </p:spPr>
        <p:txBody>
          <a:bodyPr wrap="square" rtlCol="0">
            <a:spAutoFit/>
          </a:bodyPr>
          <a:lstStyle/>
          <a:p>
            <a:r>
              <a:rPr lang="en-US" sz="1400" dirty="0" smtClean="0"/>
              <a:t>Modelling </a:t>
            </a:r>
            <a:endParaRPr lang="en-IN" sz="1400" dirty="0"/>
          </a:p>
        </p:txBody>
      </p:sp>
      <p:cxnSp>
        <p:nvCxnSpPr>
          <p:cNvPr id="35" name="Straight Arrow Connector 34"/>
          <p:cNvCxnSpPr/>
          <p:nvPr/>
        </p:nvCxnSpPr>
        <p:spPr>
          <a:xfrm flipV="1">
            <a:off x="389298" y="5576934"/>
            <a:ext cx="4173648" cy="905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57007" y="5688615"/>
            <a:ext cx="1720159" cy="307777"/>
          </a:xfrm>
          <a:prstGeom prst="rect">
            <a:avLst/>
          </a:prstGeom>
          <a:noFill/>
        </p:spPr>
        <p:txBody>
          <a:bodyPr wrap="square" rtlCol="0">
            <a:spAutoFit/>
          </a:bodyPr>
          <a:lstStyle/>
          <a:p>
            <a:r>
              <a:rPr lang="en-US" sz="1400" dirty="0" smtClean="0"/>
              <a:t>Feature engineering</a:t>
            </a:r>
            <a:endParaRPr lang="en-IN" sz="1400" dirty="0"/>
          </a:p>
        </p:txBody>
      </p:sp>
      <p:sp>
        <p:nvSpPr>
          <p:cNvPr id="37" name="Right Arrow 36"/>
          <p:cNvSpPr/>
          <p:nvPr/>
        </p:nvSpPr>
        <p:spPr>
          <a:xfrm>
            <a:off x="434564" y="490397"/>
            <a:ext cx="10852088" cy="280657"/>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p:cNvSpPr txBox="1"/>
          <p:nvPr/>
        </p:nvSpPr>
        <p:spPr>
          <a:xfrm>
            <a:off x="249624" y="92874"/>
            <a:ext cx="9636760" cy="369332"/>
          </a:xfrm>
          <a:prstGeom prst="rect">
            <a:avLst/>
          </a:prstGeom>
          <a:noFill/>
        </p:spPr>
        <p:txBody>
          <a:bodyPr wrap="square" rtlCol="0">
            <a:spAutoFit/>
          </a:bodyPr>
          <a:lstStyle/>
          <a:p>
            <a:r>
              <a:rPr lang="en-US" b="1" dirty="0" smtClean="0"/>
              <a:t>Assortment planning (data science &amp; analytical) model pipeline high level overview</a:t>
            </a:r>
            <a:endParaRPr lang="en-IN" b="1" dirty="0"/>
          </a:p>
        </p:txBody>
      </p:sp>
      <p:sp>
        <p:nvSpPr>
          <p:cNvPr id="39" name="TextBox 38"/>
          <p:cNvSpPr txBox="1"/>
          <p:nvPr/>
        </p:nvSpPr>
        <p:spPr>
          <a:xfrm>
            <a:off x="389298" y="6120143"/>
            <a:ext cx="11253458" cy="584775"/>
          </a:xfrm>
          <a:prstGeom prst="rect">
            <a:avLst/>
          </a:prstGeom>
          <a:noFill/>
        </p:spPr>
        <p:txBody>
          <a:bodyPr wrap="square" rtlCol="0">
            <a:spAutoFit/>
          </a:bodyPr>
          <a:lstStyle/>
          <a:p>
            <a:r>
              <a:rPr lang="en-US" sz="1600" b="1" i="1" dirty="0" smtClean="0"/>
              <a:t>If the assortment planning is seasonal, this approach (in a pipeline) can be </a:t>
            </a:r>
            <a:r>
              <a:rPr lang="en-US" sz="1600" b="1" i="1" dirty="0" smtClean="0"/>
              <a:t>easily deployed/is </a:t>
            </a:r>
            <a:r>
              <a:rPr lang="en-US" sz="1600" b="1" i="1" dirty="0" smtClean="0"/>
              <a:t>dynamic and scalable enough to run and to handle all angles and exceptions. </a:t>
            </a:r>
            <a:endParaRPr lang="en-IN" sz="1600" b="1" i="1" dirty="0"/>
          </a:p>
        </p:txBody>
      </p:sp>
      <p:sp>
        <p:nvSpPr>
          <p:cNvPr id="6" name="TextBox 5"/>
          <p:cNvSpPr txBox="1"/>
          <p:nvPr/>
        </p:nvSpPr>
        <p:spPr>
          <a:xfrm>
            <a:off x="135802" y="2813586"/>
            <a:ext cx="1976198" cy="461665"/>
          </a:xfrm>
          <a:prstGeom prst="rect">
            <a:avLst/>
          </a:prstGeom>
          <a:noFill/>
        </p:spPr>
        <p:txBody>
          <a:bodyPr wrap="square" rtlCol="0">
            <a:spAutoFit/>
          </a:bodyPr>
          <a:lstStyle/>
          <a:p>
            <a:r>
              <a:rPr lang="en-US" sz="1200" dirty="0" smtClean="0"/>
              <a:t>Create SKU performance and uniqueness KPIs </a:t>
            </a:r>
            <a:endParaRPr lang="en-IN" sz="1200" dirty="0"/>
          </a:p>
        </p:txBody>
      </p:sp>
      <p:sp>
        <p:nvSpPr>
          <p:cNvPr id="34" name="TextBox 33"/>
          <p:cNvSpPr txBox="1"/>
          <p:nvPr/>
        </p:nvSpPr>
        <p:spPr>
          <a:xfrm>
            <a:off x="2373563" y="1765625"/>
            <a:ext cx="2326218" cy="830997"/>
          </a:xfrm>
          <a:prstGeom prst="rect">
            <a:avLst/>
          </a:prstGeom>
          <a:noFill/>
        </p:spPr>
        <p:txBody>
          <a:bodyPr wrap="square" rtlCol="0">
            <a:spAutoFit/>
          </a:bodyPr>
          <a:lstStyle/>
          <a:p>
            <a:r>
              <a:rPr lang="en-US" sz="1200" dirty="0" smtClean="0"/>
              <a:t>Multi dimensional analysis of SKU from sales and economic performance, uniqueness &amp; over all impact   </a:t>
            </a:r>
            <a:endParaRPr lang="en-IN" sz="1200" dirty="0"/>
          </a:p>
        </p:txBody>
      </p:sp>
      <p:sp>
        <p:nvSpPr>
          <p:cNvPr id="40" name="TextBox 39"/>
          <p:cNvSpPr txBox="1"/>
          <p:nvPr/>
        </p:nvSpPr>
        <p:spPr>
          <a:xfrm>
            <a:off x="2343672" y="4075980"/>
            <a:ext cx="2326218" cy="461665"/>
          </a:xfrm>
          <a:prstGeom prst="rect">
            <a:avLst/>
          </a:prstGeom>
          <a:noFill/>
        </p:spPr>
        <p:txBody>
          <a:bodyPr wrap="square" rtlCol="0">
            <a:spAutoFit/>
          </a:bodyPr>
          <a:lstStyle/>
          <a:p>
            <a:r>
              <a:rPr lang="en-US" sz="1200" dirty="0" smtClean="0"/>
              <a:t>Bucketing the analytical views for further evaluation</a:t>
            </a:r>
            <a:endParaRPr lang="en-IN" sz="1200" dirty="0"/>
          </a:p>
        </p:txBody>
      </p:sp>
      <p:sp>
        <p:nvSpPr>
          <p:cNvPr id="41" name="TextBox 40"/>
          <p:cNvSpPr txBox="1"/>
          <p:nvPr/>
        </p:nvSpPr>
        <p:spPr>
          <a:xfrm>
            <a:off x="4852918" y="2905918"/>
            <a:ext cx="2326218" cy="461665"/>
          </a:xfrm>
          <a:prstGeom prst="rect">
            <a:avLst/>
          </a:prstGeom>
          <a:noFill/>
        </p:spPr>
        <p:txBody>
          <a:bodyPr wrap="square" rtlCol="0">
            <a:spAutoFit/>
          </a:bodyPr>
          <a:lstStyle/>
          <a:p>
            <a:r>
              <a:rPr lang="en-US" sz="1200" dirty="0" smtClean="0"/>
              <a:t>Ranking of the SKUs for assortment decision making</a:t>
            </a:r>
            <a:endParaRPr lang="en-IN" sz="1200" dirty="0"/>
          </a:p>
        </p:txBody>
      </p:sp>
      <p:sp>
        <p:nvSpPr>
          <p:cNvPr id="42" name="TextBox 41"/>
          <p:cNvSpPr txBox="1"/>
          <p:nvPr/>
        </p:nvSpPr>
        <p:spPr>
          <a:xfrm>
            <a:off x="7415310" y="3136750"/>
            <a:ext cx="2326218" cy="1015663"/>
          </a:xfrm>
          <a:prstGeom prst="rect">
            <a:avLst/>
          </a:prstGeom>
          <a:noFill/>
        </p:spPr>
        <p:txBody>
          <a:bodyPr wrap="square" rtlCol="0">
            <a:spAutoFit/>
          </a:bodyPr>
          <a:lstStyle/>
          <a:p>
            <a:r>
              <a:rPr lang="en-US" sz="1200" dirty="0" smtClean="0"/>
              <a:t>Analyzing segments, dynamically creating customer decision tree with ML and heuristics and accordingly deciding on listing and delisting of SKU</a:t>
            </a:r>
            <a:endParaRPr lang="en-IN" sz="1200" dirty="0"/>
          </a:p>
        </p:txBody>
      </p:sp>
      <p:sp>
        <p:nvSpPr>
          <p:cNvPr id="43" name="TextBox 42"/>
          <p:cNvSpPr txBox="1"/>
          <p:nvPr/>
        </p:nvSpPr>
        <p:spPr>
          <a:xfrm>
            <a:off x="9781135" y="1992516"/>
            <a:ext cx="2326218" cy="646331"/>
          </a:xfrm>
          <a:prstGeom prst="rect">
            <a:avLst/>
          </a:prstGeom>
          <a:noFill/>
        </p:spPr>
        <p:txBody>
          <a:bodyPr wrap="square" rtlCol="0">
            <a:spAutoFit/>
          </a:bodyPr>
          <a:lstStyle/>
          <a:p>
            <a:r>
              <a:rPr lang="en-US" sz="1200" dirty="0" smtClean="0"/>
              <a:t>Demand prediction of SKUs for assortment stocking, filling and replenishing </a:t>
            </a:r>
            <a:endParaRPr lang="en-IN" sz="1200" dirty="0"/>
          </a:p>
        </p:txBody>
      </p:sp>
      <p:sp>
        <p:nvSpPr>
          <p:cNvPr id="44" name="TextBox 43"/>
          <p:cNvSpPr txBox="1"/>
          <p:nvPr/>
        </p:nvSpPr>
        <p:spPr>
          <a:xfrm>
            <a:off x="9786456" y="4034310"/>
            <a:ext cx="2326218" cy="646331"/>
          </a:xfrm>
          <a:prstGeom prst="rect">
            <a:avLst/>
          </a:prstGeom>
          <a:noFill/>
        </p:spPr>
        <p:txBody>
          <a:bodyPr wrap="square" rtlCol="0">
            <a:spAutoFit/>
          </a:bodyPr>
          <a:lstStyle/>
          <a:p>
            <a:r>
              <a:rPr lang="en-US" sz="1200" dirty="0" smtClean="0"/>
              <a:t>SKU stocking strategy for maximizing profit/revenue/sales etc.</a:t>
            </a:r>
            <a:endParaRPr lang="en-IN" sz="1200" dirty="0"/>
          </a:p>
        </p:txBody>
      </p:sp>
    </p:spTree>
    <p:extLst>
      <p:ext uri="{BB962C8B-B14F-4D97-AF65-F5344CB8AC3E}">
        <p14:creationId xmlns:p14="http://schemas.microsoft.com/office/powerpoint/2010/main" val="47084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4443" y="380246"/>
            <a:ext cx="11525062" cy="1477328"/>
          </a:xfrm>
          <a:prstGeom prst="rect">
            <a:avLst/>
          </a:prstGeom>
          <a:noFill/>
        </p:spPr>
        <p:txBody>
          <a:bodyPr wrap="square" rtlCol="0">
            <a:spAutoFit/>
          </a:bodyPr>
          <a:lstStyle/>
          <a:p>
            <a:r>
              <a:rPr lang="en-US" dirty="0" smtClean="0"/>
              <a:t>Financial, operational and strategic elements are the fundamentals for taking assortment decisions in a business. With the evolving customer base and behavior, assortment optimization is a continuous cycle, in which </a:t>
            </a:r>
            <a:r>
              <a:rPr lang="en-US" b="1" i="1" dirty="0" smtClean="0"/>
              <a:t>de-listing and listing of SKUs </a:t>
            </a:r>
            <a:r>
              <a:rPr lang="en-US" dirty="0" smtClean="0"/>
              <a:t>is done by assessing SKU performance from multiple dimensions and need identification.</a:t>
            </a:r>
          </a:p>
          <a:p>
            <a:endParaRPr lang="en-US" dirty="0" smtClean="0"/>
          </a:p>
          <a:p>
            <a:r>
              <a:rPr lang="en-US" b="1" dirty="0" smtClean="0"/>
              <a:t>SKU performance </a:t>
            </a:r>
            <a:r>
              <a:rPr lang="en-US" dirty="0" smtClean="0"/>
              <a:t>is measured by calculating/deriving multiple KPIs like:</a:t>
            </a:r>
          </a:p>
        </p:txBody>
      </p:sp>
      <p:graphicFrame>
        <p:nvGraphicFramePr>
          <p:cNvPr id="3" name="Table 2"/>
          <p:cNvGraphicFramePr>
            <a:graphicFrameLocks noGrp="1"/>
          </p:cNvGraphicFramePr>
          <p:nvPr>
            <p:extLst>
              <p:ext uri="{D42A27DB-BD31-4B8C-83A1-F6EECF244321}">
                <p14:modId xmlns:p14="http://schemas.microsoft.com/office/powerpoint/2010/main" val="543202451"/>
              </p:ext>
            </p:extLst>
          </p:nvPr>
        </p:nvGraphicFramePr>
        <p:xfrm>
          <a:off x="244443" y="1923777"/>
          <a:ext cx="11171976" cy="3606800"/>
        </p:xfrm>
        <a:graphic>
          <a:graphicData uri="http://schemas.openxmlformats.org/drawingml/2006/table">
            <a:tbl>
              <a:tblPr firstRow="1" bandRow="1">
                <a:tableStyleId>{5940675A-B579-460E-94D1-54222C63F5DA}</a:tableStyleId>
              </a:tblPr>
              <a:tblGrid>
                <a:gridCol w="2792994"/>
                <a:gridCol w="2792994"/>
                <a:gridCol w="2792994"/>
                <a:gridCol w="2792994"/>
              </a:tblGrid>
              <a:tr h="370840">
                <a:tc>
                  <a:txBody>
                    <a:bodyPr/>
                    <a:lstStyle/>
                    <a:p>
                      <a:r>
                        <a:rPr lang="en-US" b="1" dirty="0" smtClean="0"/>
                        <a:t>Financial performance KPIs</a:t>
                      </a:r>
                      <a:endParaRPr lang="en-IN" b="1" dirty="0"/>
                    </a:p>
                  </a:txBody>
                  <a:tcPr/>
                </a:tc>
                <a:tc>
                  <a:txBody>
                    <a:bodyPr/>
                    <a:lstStyle/>
                    <a:p>
                      <a:r>
                        <a:rPr lang="en-US" b="1" dirty="0" smtClean="0"/>
                        <a:t>Sales Analysis KPIs</a:t>
                      </a:r>
                      <a:endParaRPr lang="en-IN" b="1" dirty="0"/>
                    </a:p>
                  </a:txBody>
                  <a:tcPr/>
                </a:tc>
                <a:tc>
                  <a:txBody>
                    <a:bodyPr/>
                    <a:lstStyle/>
                    <a:p>
                      <a:r>
                        <a:rPr lang="en-US" b="1" dirty="0" smtClean="0"/>
                        <a:t>Cost analysis KPIs</a:t>
                      </a:r>
                      <a:endParaRPr lang="en-IN" b="1" dirty="0"/>
                    </a:p>
                  </a:txBody>
                  <a:tcPr/>
                </a:tc>
                <a:tc>
                  <a:txBody>
                    <a:bodyPr/>
                    <a:lstStyle/>
                    <a:p>
                      <a:r>
                        <a:rPr lang="en-US" b="1" dirty="0" smtClean="0"/>
                        <a:t>Supply chain</a:t>
                      </a:r>
                      <a:r>
                        <a:rPr lang="en-US" b="1" baseline="0" dirty="0" smtClean="0"/>
                        <a:t> KPIs</a:t>
                      </a:r>
                      <a:endParaRPr lang="en-IN" b="1" dirty="0"/>
                    </a:p>
                  </a:txBody>
                  <a:tcPr/>
                </a:tc>
              </a:tr>
              <a:tr h="370840">
                <a:tc>
                  <a:txBody>
                    <a:bodyPr/>
                    <a:lstStyle/>
                    <a:p>
                      <a:pPr marL="285750" indent="-285750">
                        <a:buFont typeface="Arial" panose="020B0604020202020204" pitchFamily="34" charset="0"/>
                        <a:buChar char="•"/>
                      </a:pPr>
                      <a:r>
                        <a:rPr lang="en-US" sz="1400" b="1" dirty="0" smtClean="0">
                          <a:solidFill>
                            <a:srgbClr val="FF0000"/>
                          </a:solidFill>
                        </a:rPr>
                        <a:t>Gross profit margin</a:t>
                      </a:r>
                      <a:r>
                        <a:rPr lang="en-US" sz="1400" b="1" dirty="0" smtClean="0"/>
                        <a:t> </a:t>
                      </a:r>
                      <a:r>
                        <a:rPr lang="en-US" sz="1400" dirty="0" smtClean="0"/>
                        <a:t>= [(revenue – COGs)/revenue]</a:t>
                      </a:r>
                    </a:p>
                    <a:p>
                      <a:pPr marL="285750" indent="-285750">
                        <a:buFont typeface="Arial" panose="020B0604020202020204" pitchFamily="34" charset="0"/>
                        <a:buChar char="•"/>
                      </a:pPr>
                      <a:r>
                        <a:rPr lang="en-US" sz="1400" b="1" dirty="0" smtClean="0">
                          <a:solidFill>
                            <a:srgbClr val="FF0000"/>
                          </a:solidFill>
                        </a:rPr>
                        <a:t>ROI</a:t>
                      </a:r>
                      <a:r>
                        <a:rPr lang="en-US" sz="1400" baseline="0" dirty="0" smtClean="0"/>
                        <a:t> = [net profit/COGs]</a:t>
                      </a:r>
                    </a:p>
                    <a:p>
                      <a:pPr marL="285750" indent="-285750">
                        <a:buFont typeface="Arial" panose="020B0604020202020204" pitchFamily="34" charset="0"/>
                        <a:buChar char="•"/>
                      </a:pPr>
                      <a:r>
                        <a:rPr lang="en-US" sz="1400" b="1" baseline="0" dirty="0" smtClean="0">
                          <a:solidFill>
                            <a:srgbClr val="FF0000"/>
                          </a:solidFill>
                        </a:rPr>
                        <a:t>Contribution margin </a:t>
                      </a:r>
                      <a:r>
                        <a:rPr lang="en-US" sz="1400" baseline="0" dirty="0" smtClean="0"/>
                        <a:t>= [(revenue – variable costs)/revenue]</a:t>
                      </a:r>
                    </a:p>
                    <a:p>
                      <a:pPr marL="285750" indent="-285750">
                        <a:buFont typeface="Arial" panose="020B0604020202020204" pitchFamily="34" charset="0"/>
                        <a:buChar char="•"/>
                      </a:pPr>
                      <a:r>
                        <a:rPr lang="en-US" sz="1400" b="1" baseline="0" dirty="0" smtClean="0">
                          <a:solidFill>
                            <a:srgbClr val="FF0000"/>
                          </a:solidFill>
                        </a:rPr>
                        <a:t>Sales revenue </a:t>
                      </a:r>
                      <a:r>
                        <a:rPr lang="en-US" sz="1400" baseline="0" dirty="0" smtClean="0"/>
                        <a:t>= total revenue generated in FY or a time frame</a:t>
                      </a:r>
                    </a:p>
                    <a:p>
                      <a:endParaRPr lang="en-IN" sz="1400" dirty="0"/>
                    </a:p>
                  </a:txBody>
                  <a:tcPr/>
                </a:tc>
                <a:tc>
                  <a:txBody>
                    <a:bodyPr/>
                    <a:lstStyle/>
                    <a:p>
                      <a:pPr marL="285750" indent="-285750">
                        <a:buFont typeface="Arial" panose="020B0604020202020204" pitchFamily="34" charset="0"/>
                        <a:buChar char="•"/>
                      </a:pPr>
                      <a:r>
                        <a:rPr lang="en-US" sz="1400" b="1" dirty="0" smtClean="0">
                          <a:solidFill>
                            <a:srgbClr val="FF0000"/>
                          </a:solidFill>
                        </a:rPr>
                        <a:t>Sell through rate </a:t>
                      </a:r>
                      <a:r>
                        <a:rPr lang="en-US" sz="1400" dirty="0" smtClean="0"/>
                        <a:t>= [Total</a:t>
                      </a:r>
                      <a:r>
                        <a:rPr lang="en-US" sz="1400" baseline="0" dirty="0" smtClean="0"/>
                        <a:t> units sold/(total units sold + EOP inventory)]</a:t>
                      </a:r>
                    </a:p>
                    <a:p>
                      <a:pPr marL="285750" indent="-285750">
                        <a:buFont typeface="Arial" panose="020B0604020202020204" pitchFamily="34" charset="0"/>
                        <a:buChar char="•"/>
                      </a:pPr>
                      <a:r>
                        <a:rPr lang="en-US" sz="1400" b="1" baseline="0" dirty="0" smtClean="0">
                          <a:solidFill>
                            <a:srgbClr val="FF0000"/>
                          </a:solidFill>
                        </a:rPr>
                        <a:t>Sales per week per store </a:t>
                      </a:r>
                      <a:r>
                        <a:rPr lang="en-US" sz="1400" baseline="0" dirty="0" smtClean="0"/>
                        <a:t>= [total sales of SKU/No. of stores]</a:t>
                      </a:r>
                    </a:p>
                    <a:p>
                      <a:pPr marL="285750" indent="-285750">
                        <a:buFont typeface="Arial" panose="020B0604020202020204" pitchFamily="34" charset="0"/>
                        <a:buChar char="•"/>
                      </a:pPr>
                      <a:r>
                        <a:rPr lang="en-US" sz="1400" b="1" dirty="0" smtClean="0">
                          <a:solidFill>
                            <a:srgbClr val="FF0000"/>
                          </a:solidFill>
                        </a:rPr>
                        <a:t>Volume of sales </a:t>
                      </a:r>
                      <a:r>
                        <a:rPr lang="en-US" sz="1400" dirty="0" smtClean="0"/>
                        <a:t>= Avg. demand</a:t>
                      </a:r>
                    </a:p>
                    <a:p>
                      <a:pPr marL="285750" indent="-285750">
                        <a:buFont typeface="Arial" panose="020B0604020202020204" pitchFamily="34" charset="0"/>
                        <a:buChar char="•"/>
                      </a:pPr>
                      <a:r>
                        <a:rPr lang="en-US" sz="1400" b="1" baseline="0" dirty="0" smtClean="0">
                          <a:solidFill>
                            <a:srgbClr val="FF0000"/>
                          </a:solidFill>
                        </a:rPr>
                        <a:t>Demand variability </a:t>
                      </a:r>
                      <a:r>
                        <a:rPr lang="en-US" sz="1400" baseline="0" dirty="0" smtClean="0"/>
                        <a:t>= [standard deviation/avg. sales] </a:t>
                      </a:r>
                    </a:p>
                    <a:p>
                      <a:pPr marL="285750" indent="-285750">
                        <a:buFont typeface="Arial" panose="020B0604020202020204" pitchFamily="34" charset="0"/>
                        <a:buChar char="•"/>
                      </a:pPr>
                      <a:r>
                        <a:rPr lang="en-US" sz="1400" b="1" baseline="0" dirty="0" smtClean="0">
                          <a:solidFill>
                            <a:srgbClr val="FF0000"/>
                          </a:solidFill>
                        </a:rPr>
                        <a:t>Full price realization </a:t>
                      </a:r>
                      <a:r>
                        <a:rPr lang="en-US" sz="1400" baseline="0" dirty="0" smtClean="0"/>
                        <a:t>= [full price net unit sold/total net unit sold]</a:t>
                      </a:r>
                    </a:p>
                    <a:p>
                      <a:endParaRPr lang="en-IN" sz="1400" dirty="0"/>
                    </a:p>
                  </a:txBody>
                  <a:tcPr/>
                </a:tc>
                <a:tc>
                  <a:txBody>
                    <a:bodyPr/>
                    <a:lstStyle/>
                    <a:p>
                      <a:pPr marL="285750" indent="-285750">
                        <a:buFont typeface="Arial" panose="020B0604020202020204" pitchFamily="34" charset="0"/>
                        <a:buChar char="•"/>
                      </a:pPr>
                      <a:r>
                        <a:rPr lang="en-US" sz="1400" b="1" dirty="0" smtClean="0">
                          <a:solidFill>
                            <a:srgbClr val="FF0000"/>
                          </a:solidFill>
                        </a:rPr>
                        <a:t>Cost to serve </a:t>
                      </a:r>
                      <a:r>
                        <a:rPr lang="en-US" sz="1400" dirty="0" smtClean="0"/>
                        <a:t>= [total</a:t>
                      </a:r>
                      <a:r>
                        <a:rPr lang="en-US" sz="1400" baseline="0" dirty="0" smtClean="0"/>
                        <a:t> cost to serve/Number of units sold]</a:t>
                      </a:r>
                    </a:p>
                    <a:p>
                      <a:pPr marL="285750" indent="-285750">
                        <a:buFont typeface="Arial" panose="020B0604020202020204" pitchFamily="34" charset="0"/>
                        <a:buChar char="•"/>
                      </a:pPr>
                      <a:r>
                        <a:rPr lang="en-US" sz="1400" b="1" baseline="0" dirty="0" smtClean="0">
                          <a:solidFill>
                            <a:srgbClr val="FF0000"/>
                          </a:solidFill>
                        </a:rPr>
                        <a:t>Inventory holding cost </a:t>
                      </a:r>
                      <a:r>
                        <a:rPr lang="en-US" sz="1400" baseline="0" dirty="0" smtClean="0"/>
                        <a:t>= [avg. inventory value of SKU/total inventory value]</a:t>
                      </a:r>
                    </a:p>
                    <a:p>
                      <a:pPr marL="285750" indent="-285750">
                        <a:buFont typeface="Arial" panose="020B0604020202020204" pitchFamily="34" charset="0"/>
                        <a:buChar char="•"/>
                      </a:pPr>
                      <a:r>
                        <a:rPr lang="en-US" sz="1400" b="1" baseline="0" dirty="0" smtClean="0">
                          <a:solidFill>
                            <a:srgbClr val="FF0000"/>
                          </a:solidFill>
                        </a:rPr>
                        <a:t>% contribution of sales in its category </a:t>
                      </a:r>
                      <a:r>
                        <a:rPr lang="en-US" sz="1400" baseline="0" dirty="0" smtClean="0"/>
                        <a:t>= [sales of SKU/total sales of category]  </a:t>
                      </a:r>
                      <a:endParaRPr lang="en-IN" sz="1400" dirty="0"/>
                    </a:p>
                  </a:txBody>
                  <a:tcPr/>
                </a:tc>
                <a:tc>
                  <a:txBody>
                    <a:bodyPr/>
                    <a:lstStyle/>
                    <a:p>
                      <a:pPr marL="285750" indent="-285750">
                        <a:buFont typeface="Arial" panose="020B0604020202020204" pitchFamily="34" charset="0"/>
                        <a:buChar char="•"/>
                      </a:pPr>
                      <a:r>
                        <a:rPr lang="en-US" sz="1400" b="1" dirty="0" smtClean="0">
                          <a:solidFill>
                            <a:srgbClr val="FF0000"/>
                          </a:solidFill>
                        </a:rPr>
                        <a:t>Inventory turns </a:t>
                      </a:r>
                      <a:r>
                        <a:rPr lang="en-US" sz="1400" dirty="0" smtClean="0"/>
                        <a:t>= [total sales/EOP inventory]</a:t>
                      </a:r>
                    </a:p>
                    <a:p>
                      <a:pPr marL="285750" indent="-285750">
                        <a:buFont typeface="Arial" panose="020B0604020202020204" pitchFamily="34" charset="0"/>
                        <a:buChar char="•"/>
                      </a:pPr>
                      <a:r>
                        <a:rPr lang="en-US" sz="1400" b="1" dirty="0" smtClean="0">
                          <a:solidFill>
                            <a:srgbClr val="FF0000"/>
                          </a:solidFill>
                        </a:rPr>
                        <a:t>Days of supply(cover)</a:t>
                      </a:r>
                      <a:r>
                        <a:rPr lang="en-US" sz="1400" b="1" baseline="0" dirty="0" smtClean="0">
                          <a:solidFill>
                            <a:srgbClr val="FF0000"/>
                          </a:solidFill>
                        </a:rPr>
                        <a:t> </a:t>
                      </a:r>
                      <a:r>
                        <a:rPr lang="en-US" sz="1400" baseline="0" dirty="0" smtClean="0"/>
                        <a:t>= [EOP inventory/avg. daily sales]</a:t>
                      </a:r>
                    </a:p>
                    <a:p>
                      <a:pPr marL="285750" indent="-285750">
                        <a:buFont typeface="Arial" panose="020B0604020202020204" pitchFamily="34" charset="0"/>
                        <a:buChar char="•"/>
                      </a:pPr>
                      <a:r>
                        <a:rPr lang="en-US" sz="1400" b="1" baseline="0" dirty="0" smtClean="0">
                          <a:solidFill>
                            <a:srgbClr val="FF0000"/>
                          </a:solidFill>
                        </a:rPr>
                        <a:t>Inventory turnover</a:t>
                      </a:r>
                      <a:r>
                        <a:rPr lang="en-US" sz="1400" b="1" baseline="0" dirty="0" smtClean="0"/>
                        <a:t> </a:t>
                      </a:r>
                      <a:r>
                        <a:rPr lang="en-US" sz="1400" baseline="0" dirty="0" smtClean="0"/>
                        <a:t>= [COGs/avg. inventory]</a:t>
                      </a:r>
                      <a:endParaRPr lang="en-IN" sz="1400" dirty="0"/>
                    </a:p>
                  </a:txBody>
                  <a:tcPr/>
                </a:tc>
              </a:tr>
              <a:tr h="370840">
                <a:tc gridSpan="4">
                  <a:txBody>
                    <a:bodyPr/>
                    <a:lstStyle/>
                    <a:p>
                      <a:r>
                        <a:rPr lang="en-US" sz="1400" dirty="0" smtClean="0"/>
                        <a:t>COGs = cost of goods sold;</a:t>
                      </a:r>
                      <a:r>
                        <a:rPr lang="en-US" sz="1400" baseline="0" dirty="0" smtClean="0"/>
                        <a:t> EOP = End of period inventory</a:t>
                      </a:r>
                      <a:endParaRPr lang="en-IN" sz="1400" dirty="0"/>
                    </a:p>
                  </a:txBody>
                  <a:tcPr/>
                </a:tc>
                <a:tc hMerge="1">
                  <a:txBody>
                    <a:bodyPr/>
                    <a:lstStyle/>
                    <a:p>
                      <a:endParaRPr lang="en-IN" sz="1400" dirty="0"/>
                    </a:p>
                  </a:txBody>
                  <a:tcPr/>
                </a:tc>
                <a:tc hMerge="1">
                  <a:txBody>
                    <a:bodyPr/>
                    <a:lstStyle/>
                    <a:p>
                      <a:pPr marL="285750" indent="-285750">
                        <a:buFont typeface="Arial" panose="020B0604020202020204" pitchFamily="34" charset="0"/>
                        <a:buChar char="•"/>
                      </a:pPr>
                      <a:endParaRPr lang="en-IN" sz="1400" dirty="0"/>
                    </a:p>
                  </a:txBody>
                  <a:tcPr/>
                </a:tc>
                <a:tc hMerge="1">
                  <a:txBody>
                    <a:bodyPr/>
                    <a:lstStyle/>
                    <a:p>
                      <a:pPr marL="285750" indent="-285750">
                        <a:buFont typeface="Arial" panose="020B0604020202020204" pitchFamily="34" charset="0"/>
                        <a:buChar char="•"/>
                      </a:pPr>
                      <a:endParaRPr lang="en-IN" sz="1400" dirty="0"/>
                    </a:p>
                  </a:txBody>
                  <a:tcPr/>
                </a:tc>
              </a:tr>
            </a:tbl>
          </a:graphicData>
        </a:graphic>
      </p:graphicFrame>
      <p:sp>
        <p:nvSpPr>
          <p:cNvPr id="5" name="Rectangle 4"/>
          <p:cNvSpPr/>
          <p:nvPr/>
        </p:nvSpPr>
        <p:spPr>
          <a:xfrm>
            <a:off x="244443" y="5683374"/>
            <a:ext cx="6096000" cy="923330"/>
          </a:xfrm>
          <a:prstGeom prst="rect">
            <a:avLst/>
          </a:prstGeom>
        </p:spPr>
        <p:txBody>
          <a:bodyPr>
            <a:spAutoFit/>
          </a:bodyPr>
          <a:lstStyle/>
          <a:p>
            <a:r>
              <a:rPr lang="en-US" b="1" dirty="0"/>
              <a:t>Need identification of SKUs </a:t>
            </a:r>
            <a:r>
              <a:rPr lang="en-US" dirty="0"/>
              <a:t>is measured by:</a:t>
            </a:r>
          </a:p>
          <a:p>
            <a:pPr marL="285750" indent="-285750">
              <a:buFont typeface="Arial" panose="020B0604020202020204" pitchFamily="34" charset="0"/>
              <a:buChar char="•"/>
            </a:pPr>
            <a:r>
              <a:rPr lang="en-US" b="1" dirty="0"/>
              <a:t>Uniqueness</a:t>
            </a:r>
            <a:r>
              <a:rPr lang="en-US" dirty="0"/>
              <a:t> of SKU [SKU </a:t>
            </a:r>
            <a:r>
              <a:rPr lang="en-US" b="1" dirty="0"/>
              <a:t>substitutability</a:t>
            </a:r>
            <a:r>
              <a:rPr lang="en-US" dirty="0"/>
              <a:t>] </a:t>
            </a:r>
          </a:p>
          <a:p>
            <a:pPr marL="285750" indent="-285750">
              <a:buFont typeface="Arial" panose="020B0604020202020204" pitchFamily="34" charset="0"/>
              <a:buChar char="•"/>
            </a:pPr>
            <a:r>
              <a:rPr lang="en-US" b="1" dirty="0"/>
              <a:t>Customer decision tree </a:t>
            </a:r>
            <a:r>
              <a:rPr lang="en-US" dirty="0"/>
              <a:t>creation as per product lines </a:t>
            </a:r>
          </a:p>
        </p:txBody>
      </p:sp>
      <p:sp>
        <p:nvSpPr>
          <p:cNvPr id="6" name="TextBox 5"/>
          <p:cNvSpPr txBox="1"/>
          <p:nvPr/>
        </p:nvSpPr>
        <p:spPr>
          <a:xfrm>
            <a:off x="9392192" y="5514097"/>
            <a:ext cx="1127935" cy="338554"/>
          </a:xfrm>
          <a:prstGeom prst="rect">
            <a:avLst/>
          </a:prstGeom>
          <a:noFill/>
        </p:spPr>
        <p:txBody>
          <a:bodyPr wrap="square" rtlCol="0">
            <a:spAutoFit/>
          </a:bodyPr>
          <a:lstStyle/>
          <a:p>
            <a:r>
              <a:rPr lang="en-US" sz="1600" dirty="0" smtClean="0"/>
              <a:t>Exhibit 1</a:t>
            </a:r>
            <a:endParaRPr lang="en-IN" sz="1600" dirty="0"/>
          </a:p>
        </p:txBody>
      </p:sp>
    </p:spTree>
    <p:extLst>
      <p:ext uri="{BB962C8B-B14F-4D97-AF65-F5344CB8AC3E}">
        <p14:creationId xmlns:p14="http://schemas.microsoft.com/office/powerpoint/2010/main" val="2821375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8075691" y="1539089"/>
            <a:ext cx="1" cy="2326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H="1" flipV="1">
            <a:off x="8075691" y="3864320"/>
            <a:ext cx="2617959" cy="15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rot="2838502">
            <a:off x="7986822" y="3425973"/>
            <a:ext cx="634843" cy="307777"/>
          </a:xfrm>
          <a:prstGeom prst="rect">
            <a:avLst/>
          </a:prstGeom>
          <a:noFill/>
        </p:spPr>
        <p:txBody>
          <a:bodyPr wrap="square" rtlCol="0">
            <a:spAutoFit/>
          </a:bodyPr>
          <a:lstStyle/>
          <a:p>
            <a:r>
              <a:rPr lang="en-US" sz="1400" dirty="0">
                <a:solidFill>
                  <a:srgbClr val="00B050"/>
                </a:solidFill>
              </a:rPr>
              <a:t>D</a:t>
            </a:r>
            <a:r>
              <a:rPr lang="en-US" sz="1400" dirty="0" smtClean="0">
                <a:solidFill>
                  <a:srgbClr val="00B050"/>
                </a:solidFill>
              </a:rPr>
              <a:t>elist</a:t>
            </a:r>
            <a:endParaRPr lang="en-IN" sz="1400" dirty="0">
              <a:solidFill>
                <a:srgbClr val="00B050"/>
              </a:solidFill>
            </a:endParaRPr>
          </a:p>
        </p:txBody>
      </p:sp>
      <p:sp>
        <p:nvSpPr>
          <p:cNvPr id="5" name="TextBox 4"/>
          <p:cNvSpPr txBox="1"/>
          <p:nvPr/>
        </p:nvSpPr>
        <p:spPr>
          <a:xfrm>
            <a:off x="7913651" y="3922122"/>
            <a:ext cx="3251703" cy="307777"/>
          </a:xfrm>
          <a:prstGeom prst="rect">
            <a:avLst/>
          </a:prstGeom>
          <a:noFill/>
        </p:spPr>
        <p:txBody>
          <a:bodyPr wrap="square" rtlCol="0">
            <a:spAutoFit/>
          </a:bodyPr>
          <a:lstStyle/>
          <a:p>
            <a:r>
              <a:rPr lang="en-US" sz="1400" dirty="0" smtClean="0"/>
              <a:t>L    </a:t>
            </a:r>
            <a:r>
              <a:rPr lang="en-US" sz="1400" dirty="0" smtClean="0">
                <a:solidFill>
                  <a:srgbClr val="FF0000"/>
                </a:solidFill>
              </a:rPr>
              <a:t>% </a:t>
            </a:r>
            <a:r>
              <a:rPr lang="en-US" sz="1400" dirty="0" err="1" smtClean="0">
                <a:solidFill>
                  <a:srgbClr val="FF0000"/>
                </a:solidFill>
              </a:rPr>
              <a:t>contri</a:t>
            </a:r>
            <a:r>
              <a:rPr lang="en-US" sz="1400" dirty="0" smtClean="0">
                <a:solidFill>
                  <a:srgbClr val="FF0000"/>
                </a:solidFill>
              </a:rPr>
              <a:t>. of sales in that category </a:t>
            </a:r>
            <a:r>
              <a:rPr lang="en-US" sz="1400" dirty="0" smtClean="0"/>
              <a:t>  H</a:t>
            </a:r>
            <a:endParaRPr lang="en-IN" sz="1400" dirty="0"/>
          </a:p>
        </p:txBody>
      </p:sp>
      <p:cxnSp>
        <p:nvCxnSpPr>
          <p:cNvPr id="6" name="Straight Connector 5"/>
          <p:cNvCxnSpPr/>
          <p:nvPr/>
        </p:nvCxnSpPr>
        <p:spPr>
          <a:xfrm>
            <a:off x="8139065" y="3123446"/>
            <a:ext cx="561315" cy="6609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224295" y="2250530"/>
            <a:ext cx="1195057" cy="14304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18120" y="1553424"/>
            <a:ext cx="1602464" cy="19604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6817608" y="2515899"/>
            <a:ext cx="2048345" cy="307777"/>
          </a:xfrm>
          <a:prstGeom prst="rect">
            <a:avLst/>
          </a:prstGeom>
          <a:noFill/>
        </p:spPr>
        <p:txBody>
          <a:bodyPr wrap="square" rtlCol="0">
            <a:spAutoFit/>
          </a:bodyPr>
          <a:lstStyle/>
          <a:p>
            <a:r>
              <a:rPr lang="en-US" sz="1400" dirty="0" smtClean="0"/>
              <a:t>L    </a:t>
            </a:r>
            <a:r>
              <a:rPr lang="en-US" sz="1400" dirty="0" smtClean="0">
                <a:solidFill>
                  <a:srgbClr val="FF0000"/>
                </a:solidFill>
              </a:rPr>
              <a:t>Sales/store/week</a:t>
            </a:r>
            <a:r>
              <a:rPr lang="en-US" sz="1400" dirty="0" smtClean="0"/>
              <a:t>     H</a:t>
            </a:r>
            <a:endParaRPr lang="en-IN" sz="1400" dirty="0"/>
          </a:p>
        </p:txBody>
      </p:sp>
      <p:sp>
        <p:nvSpPr>
          <p:cNvPr id="10" name="TextBox 9"/>
          <p:cNvSpPr txBox="1"/>
          <p:nvPr/>
        </p:nvSpPr>
        <p:spPr>
          <a:xfrm rot="2999160">
            <a:off x="8106483" y="3134699"/>
            <a:ext cx="1169182" cy="307777"/>
          </a:xfrm>
          <a:prstGeom prst="rect">
            <a:avLst/>
          </a:prstGeom>
          <a:noFill/>
        </p:spPr>
        <p:txBody>
          <a:bodyPr wrap="square" rtlCol="0">
            <a:spAutoFit/>
          </a:bodyPr>
          <a:lstStyle/>
          <a:p>
            <a:r>
              <a:rPr lang="en-US" sz="1400" dirty="0" smtClean="0">
                <a:solidFill>
                  <a:srgbClr val="00B050"/>
                </a:solidFill>
              </a:rPr>
              <a:t>Poor selling</a:t>
            </a:r>
            <a:endParaRPr lang="en-IN" sz="1400" dirty="0">
              <a:solidFill>
                <a:srgbClr val="00B050"/>
              </a:solidFill>
            </a:endParaRPr>
          </a:p>
        </p:txBody>
      </p:sp>
      <p:sp>
        <p:nvSpPr>
          <p:cNvPr id="11" name="TextBox 10"/>
          <p:cNvSpPr txBox="1"/>
          <p:nvPr/>
        </p:nvSpPr>
        <p:spPr>
          <a:xfrm rot="2999160">
            <a:off x="8652284" y="2744162"/>
            <a:ext cx="1193127" cy="307777"/>
          </a:xfrm>
          <a:prstGeom prst="rect">
            <a:avLst/>
          </a:prstGeom>
          <a:noFill/>
        </p:spPr>
        <p:txBody>
          <a:bodyPr wrap="square" rtlCol="0">
            <a:spAutoFit/>
          </a:bodyPr>
          <a:lstStyle/>
          <a:p>
            <a:r>
              <a:rPr lang="en-US" sz="1400" dirty="0" smtClean="0">
                <a:solidFill>
                  <a:srgbClr val="00B050"/>
                </a:solidFill>
              </a:rPr>
              <a:t>Good selling</a:t>
            </a:r>
            <a:endParaRPr lang="en-IN" sz="1400" dirty="0">
              <a:solidFill>
                <a:srgbClr val="00B050"/>
              </a:solidFill>
            </a:endParaRPr>
          </a:p>
        </p:txBody>
      </p:sp>
      <p:sp>
        <p:nvSpPr>
          <p:cNvPr id="12" name="TextBox 11"/>
          <p:cNvSpPr txBox="1"/>
          <p:nvPr/>
        </p:nvSpPr>
        <p:spPr>
          <a:xfrm rot="2999160">
            <a:off x="9233540" y="2406222"/>
            <a:ext cx="1111539" cy="307777"/>
          </a:xfrm>
          <a:prstGeom prst="rect">
            <a:avLst/>
          </a:prstGeom>
          <a:noFill/>
        </p:spPr>
        <p:txBody>
          <a:bodyPr wrap="square" rtlCol="0">
            <a:spAutoFit/>
          </a:bodyPr>
          <a:lstStyle/>
          <a:p>
            <a:r>
              <a:rPr lang="en-US" sz="1400" dirty="0" smtClean="0">
                <a:solidFill>
                  <a:srgbClr val="00B050"/>
                </a:solidFill>
              </a:rPr>
              <a:t>Top selling</a:t>
            </a:r>
            <a:endParaRPr lang="en-IN" sz="1400" dirty="0">
              <a:solidFill>
                <a:srgbClr val="00B050"/>
              </a:solidFill>
            </a:endParaRPr>
          </a:p>
        </p:txBody>
      </p:sp>
      <p:cxnSp>
        <p:nvCxnSpPr>
          <p:cNvPr id="14" name="Straight Connector 13"/>
          <p:cNvCxnSpPr/>
          <p:nvPr/>
        </p:nvCxnSpPr>
        <p:spPr>
          <a:xfrm>
            <a:off x="5617771" y="494514"/>
            <a:ext cx="9054" cy="6038661"/>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a:stretch>
            <a:fillRect/>
          </a:stretch>
        </p:blipFill>
        <p:spPr>
          <a:xfrm>
            <a:off x="674570" y="970260"/>
            <a:ext cx="4295775" cy="3543300"/>
          </a:xfrm>
          <a:prstGeom prst="rect">
            <a:avLst/>
          </a:prstGeom>
        </p:spPr>
      </p:pic>
      <p:cxnSp>
        <p:nvCxnSpPr>
          <p:cNvPr id="17" name="Straight Connector 16"/>
          <p:cNvCxnSpPr/>
          <p:nvPr/>
        </p:nvCxnSpPr>
        <p:spPr>
          <a:xfrm>
            <a:off x="1294645" y="2576769"/>
            <a:ext cx="968721"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1811084" y="4117068"/>
            <a:ext cx="2734146" cy="307777"/>
          </a:xfrm>
          <a:prstGeom prst="rect">
            <a:avLst/>
          </a:prstGeom>
          <a:noFill/>
        </p:spPr>
        <p:txBody>
          <a:bodyPr wrap="square" rtlCol="0">
            <a:spAutoFit/>
          </a:bodyPr>
          <a:lstStyle/>
          <a:p>
            <a:r>
              <a:rPr lang="en-US" sz="1400" dirty="0" smtClean="0"/>
              <a:t>L         </a:t>
            </a:r>
            <a:r>
              <a:rPr lang="en-US" sz="1400" dirty="0" smtClean="0">
                <a:solidFill>
                  <a:srgbClr val="FF0000"/>
                </a:solidFill>
              </a:rPr>
              <a:t>Sales revenue          </a:t>
            </a:r>
            <a:r>
              <a:rPr lang="en-US" sz="1400" dirty="0" smtClean="0"/>
              <a:t>H</a:t>
            </a:r>
            <a:endParaRPr lang="en-IN" sz="1400" dirty="0"/>
          </a:p>
        </p:txBody>
      </p:sp>
      <p:sp>
        <p:nvSpPr>
          <p:cNvPr id="19" name="TextBox 18"/>
          <p:cNvSpPr txBox="1"/>
          <p:nvPr/>
        </p:nvSpPr>
        <p:spPr>
          <a:xfrm rot="16200000">
            <a:off x="-553246" y="2197484"/>
            <a:ext cx="3159261" cy="307777"/>
          </a:xfrm>
          <a:prstGeom prst="rect">
            <a:avLst/>
          </a:prstGeom>
          <a:noFill/>
        </p:spPr>
        <p:txBody>
          <a:bodyPr wrap="square" rtlCol="0">
            <a:spAutoFit/>
          </a:bodyPr>
          <a:lstStyle/>
          <a:p>
            <a:r>
              <a:rPr lang="en-US" sz="1400" dirty="0" smtClean="0"/>
              <a:t>L         </a:t>
            </a:r>
            <a:r>
              <a:rPr lang="en-US" sz="1400" dirty="0" smtClean="0">
                <a:solidFill>
                  <a:srgbClr val="FF0000"/>
                </a:solidFill>
              </a:rPr>
              <a:t>SKU count </a:t>
            </a:r>
            <a:r>
              <a:rPr lang="en-US" sz="1400" dirty="0" smtClean="0"/>
              <a:t>(in that category)          H</a:t>
            </a:r>
            <a:endParaRPr lang="en-IN" sz="1400" dirty="0"/>
          </a:p>
        </p:txBody>
      </p:sp>
      <p:sp>
        <p:nvSpPr>
          <p:cNvPr id="20" name="Oval 19"/>
          <p:cNvSpPr/>
          <p:nvPr/>
        </p:nvSpPr>
        <p:spPr>
          <a:xfrm>
            <a:off x="2111219" y="2333780"/>
            <a:ext cx="398353" cy="399707"/>
          </a:xfrm>
          <a:prstGeom prst="ellipse">
            <a:avLst/>
          </a:prstGeom>
          <a:noFill/>
          <a:ln w="285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o</a:t>
            </a:r>
            <a:endParaRPr lang="en-IN" sz="3200" dirty="0">
              <a:solidFill>
                <a:schemeClr val="tx1"/>
              </a:solidFill>
            </a:endParaRPr>
          </a:p>
        </p:txBody>
      </p:sp>
      <p:sp>
        <p:nvSpPr>
          <p:cNvPr id="21" name="TextBox 20"/>
          <p:cNvSpPr txBox="1"/>
          <p:nvPr/>
        </p:nvSpPr>
        <p:spPr>
          <a:xfrm>
            <a:off x="450449" y="5039450"/>
            <a:ext cx="4744016" cy="954107"/>
          </a:xfrm>
          <a:prstGeom prst="rect">
            <a:avLst/>
          </a:prstGeom>
          <a:noFill/>
        </p:spPr>
        <p:txBody>
          <a:bodyPr wrap="square" rtlCol="0">
            <a:spAutoFit/>
          </a:bodyPr>
          <a:lstStyle/>
          <a:p>
            <a:r>
              <a:rPr lang="en-US" sz="1400" dirty="0" smtClean="0"/>
              <a:t>This point shows the optimal number of SKUs that should be planned (under that category). Increasing the no. of SKUs won’t optimize the assortment and might eat up more space, also leaving the customer confused.</a:t>
            </a:r>
            <a:endParaRPr lang="en-IN" sz="1400" dirty="0"/>
          </a:p>
        </p:txBody>
      </p:sp>
      <p:sp>
        <p:nvSpPr>
          <p:cNvPr id="22" name="TextBox 21"/>
          <p:cNvSpPr txBox="1"/>
          <p:nvPr/>
        </p:nvSpPr>
        <p:spPr>
          <a:xfrm>
            <a:off x="249624" y="92874"/>
            <a:ext cx="4519896" cy="371192"/>
          </a:xfrm>
          <a:prstGeom prst="rect">
            <a:avLst/>
          </a:prstGeom>
          <a:noFill/>
        </p:spPr>
        <p:txBody>
          <a:bodyPr wrap="square" rtlCol="0">
            <a:spAutoFit/>
          </a:bodyPr>
          <a:lstStyle/>
          <a:p>
            <a:r>
              <a:rPr lang="en-US" b="1" dirty="0" smtClean="0"/>
              <a:t>Choice count analysis (category wise)</a:t>
            </a:r>
            <a:endParaRPr lang="en-IN" b="1" dirty="0"/>
          </a:p>
        </p:txBody>
      </p:sp>
      <p:sp>
        <p:nvSpPr>
          <p:cNvPr id="23" name="TextBox 22"/>
          <p:cNvSpPr txBox="1"/>
          <p:nvPr/>
        </p:nvSpPr>
        <p:spPr>
          <a:xfrm>
            <a:off x="6274251" y="92874"/>
            <a:ext cx="4519896" cy="371192"/>
          </a:xfrm>
          <a:prstGeom prst="rect">
            <a:avLst/>
          </a:prstGeom>
          <a:noFill/>
        </p:spPr>
        <p:txBody>
          <a:bodyPr wrap="square" rtlCol="0">
            <a:spAutoFit/>
          </a:bodyPr>
          <a:lstStyle/>
          <a:p>
            <a:r>
              <a:rPr lang="en-US" b="1" dirty="0" smtClean="0"/>
              <a:t>SKU performance analysis </a:t>
            </a:r>
            <a:endParaRPr lang="en-IN" b="1" dirty="0"/>
          </a:p>
        </p:txBody>
      </p:sp>
      <p:sp>
        <p:nvSpPr>
          <p:cNvPr id="24" name="TextBox 23"/>
          <p:cNvSpPr txBox="1"/>
          <p:nvPr/>
        </p:nvSpPr>
        <p:spPr>
          <a:xfrm>
            <a:off x="7529361" y="1016731"/>
            <a:ext cx="4519896" cy="338554"/>
          </a:xfrm>
          <a:prstGeom prst="rect">
            <a:avLst/>
          </a:prstGeom>
          <a:noFill/>
        </p:spPr>
        <p:txBody>
          <a:bodyPr wrap="square" rtlCol="0">
            <a:spAutoFit/>
          </a:bodyPr>
          <a:lstStyle/>
          <a:p>
            <a:r>
              <a:rPr lang="en-US" sz="1600" b="1" dirty="0" smtClean="0"/>
              <a:t>Sales performance analysis of SKUs</a:t>
            </a:r>
            <a:endParaRPr lang="en-IN" sz="1600" b="1" dirty="0"/>
          </a:p>
        </p:txBody>
      </p:sp>
      <p:sp>
        <p:nvSpPr>
          <p:cNvPr id="25" name="TextBox 24"/>
          <p:cNvSpPr txBox="1"/>
          <p:nvPr/>
        </p:nvSpPr>
        <p:spPr>
          <a:xfrm>
            <a:off x="8821823" y="4424845"/>
            <a:ext cx="1127935" cy="338554"/>
          </a:xfrm>
          <a:prstGeom prst="rect">
            <a:avLst/>
          </a:prstGeom>
          <a:noFill/>
        </p:spPr>
        <p:txBody>
          <a:bodyPr wrap="square" rtlCol="0">
            <a:spAutoFit/>
          </a:bodyPr>
          <a:lstStyle/>
          <a:p>
            <a:r>
              <a:rPr lang="en-US" sz="1600" dirty="0" smtClean="0"/>
              <a:t>Exhibit 2</a:t>
            </a:r>
            <a:endParaRPr lang="en-IN" sz="1600" dirty="0"/>
          </a:p>
        </p:txBody>
      </p:sp>
      <p:sp>
        <p:nvSpPr>
          <p:cNvPr id="27" name="TextBox 26"/>
          <p:cNvSpPr txBox="1"/>
          <p:nvPr/>
        </p:nvSpPr>
        <p:spPr>
          <a:xfrm>
            <a:off x="5843034" y="6374865"/>
            <a:ext cx="1553647" cy="307777"/>
          </a:xfrm>
          <a:prstGeom prst="rect">
            <a:avLst/>
          </a:prstGeom>
          <a:noFill/>
        </p:spPr>
        <p:txBody>
          <a:bodyPr wrap="square" rtlCol="0">
            <a:spAutoFit/>
          </a:bodyPr>
          <a:lstStyle/>
          <a:p>
            <a:r>
              <a:rPr lang="en-US" sz="1400" b="1" dirty="0" smtClean="0">
                <a:solidFill>
                  <a:srgbClr val="FF0000"/>
                </a:solidFill>
              </a:rPr>
              <a:t>Calculated KPIs</a:t>
            </a:r>
            <a:endParaRPr lang="en-IN" sz="1400" b="1" dirty="0">
              <a:solidFill>
                <a:srgbClr val="FF0000"/>
              </a:solidFill>
            </a:endParaRPr>
          </a:p>
        </p:txBody>
      </p:sp>
      <p:sp>
        <p:nvSpPr>
          <p:cNvPr id="28" name="TextBox 27"/>
          <p:cNvSpPr txBox="1"/>
          <p:nvPr/>
        </p:nvSpPr>
        <p:spPr>
          <a:xfrm>
            <a:off x="7913651" y="6374864"/>
            <a:ext cx="4199034" cy="307777"/>
          </a:xfrm>
          <a:prstGeom prst="rect">
            <a:avLst/>
          </a:prstGeom>
          <a:noFill/>
        </p:spPr>
        <p:txBody>
          <a:bodyPr wrap="square" rtlCol="0">
            <a:spAutoFit/>
          </a:bodyPr>
          <a:lstStyle/>
          <a:p>
            <a:r>
              <a:rPr lang="en-US" sz="1400" b="1" dirty="0" smtClean="0">
                <a:solidFill>
                  <a:srgbClr val="00B050"/>
                </a:solidFill>
              </a:rPr>
              <a:t>Grouping/assigning names as per buckets and analysis</a:t>
            </a:r>
            <a:endParaRPr lang="en-IN" sz="1400" b="1" dirty="0">
              <a:solidFill>
                <a:srgbClr val="00B050"/>
              </a:solidFill>
            </a:endParaRPr>
          </a:p>
        </p:txBody>
      </p:sp>
    </p:spTree>
    <p:extLst>
      <p:ext uri="{BB962C8B-B14F-4D97-AF65-F5344CB8AC3E}">
        <p14:creationId xmlns:p14="http://schemas.microsoft.com/office/powerpoint/2010/main" val="217195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410323814"/>
              </p:ext>
            </p:extLst>
          </p:nvPr>
        </p:nvGraphicFramePr>
        <p:xfrm>
          <a:off x="3992577" y="543208"/>
          <a:ext cx="7867461" cy="6156960"/>
        </p:xfrm>
        <a:graphic>
          <a:graphicData uri="http://schemas.openxmlformats.org/drawingml/2006/table">
            <a:tbl>
              <a:tblPr firstRow="1" bandRow="1">
                <a:tableStyleId>{5940675A-B579-460E-94D1-54222C63F5DA}</a:tableStyleId>
              </a:tblPr>
              <a:tblGrid>
                <a:gridCol w="786746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SKU</a:t>
                      </a:r>
                      <a:r>
                        <a:rPr lang="en-US" sz="1400" b="1" baseline="0" dirty="0" smtClean="0"/>
                        <a:t> uniqueness index calculation </a:t>
                      </a:r>
                      <a:r>
                        <a:rPr lang="en-US" sz="1400" baseline="0" dirty="0" smtClean="0"/>
                        <a:t>(all SKUs under one category)</a:t>
                      </a:r>
                      <a:endParaRPr lang="en-US" sz="1400" dirty="0" smtClean="0"/>
                    </a:p>
                    <a:p>
                      <a:endParaRPr lang="en-US" sz="1400" dirty="0" smtClean="0"/>
                    </a:p>
                    <a:p>
                      <a:pPr marL="285750" indent="-285750">
                        <a:buFont typeface="Arial" panose="020B0604020202020204" pitchFamily="34" charset="0"/>
                        <a:buChar char="•"/>
                      </a:pPr>
                      <a:r>
                        <a:rPr lang="en-US" sz="1400" b="1" dirty="0" err="1" smtClean="0">
                          <a:solidFill>
                            <a:srgbClr val="FF0000"/>
                          </a:solidFill>
                        </a:rPr>
                        <a:t>Jaccard</a:t>
                      </a:r>
                      <a:r>
                        <a:rPr lang="en-US" sz="1400" b="1" dirty="0" smtClean="0">
                          <a:solidFill>
                            <a:srgbClr val="FF0000"/>
                          </a:solidFill>
                        </a:rPr>
                        <a:t> similarity </a:t>
                      </a:r>
                      <a:r>
                        <a:rPr lang="en-US" sz="1400" b="1" dirty="0" err="1" smtClean="0">
                          <a:solidFill>
                            <a:srgbClr val="FF0000"/>
                          </a:solidFill>
                        </a:rPr>
                        <a:t>coeff</a:t>
                      </a:r>
                      <a:r>
                        <a:rPr lang="en-US" sz="1400" b="1" dirty="0" smtClean="0">
                          <a:solidFill>
                            <a:srgbClr val="FF0000"/>
                          </a:solidFill>
                        </a:rPr>
                        <a:t>.: </a:t>
                      </a:r>
                    </a:p>
                    <a:p>
                      <a:pPr lvl="1"/>
                      <a:r>
                        <a:rPr lang="en-US" sz="1400" i="1" dirty="0" smtClean="0"/>
                        <a:t>Data</a:t>
                      </a:r>
                      <a:r>
                        <a:rPr lang="en-US" sz="1400" i="1" baseline="0" dirty="0" smtClean="0"/>
                        <a:t> structure – SKU: {bought by customer set}</a:t>
                      </a:r>
                      <a:endParaRPr lang="en-US" sz="1400" i="1" dirty="0" smtClean="0"/>
                    </a:p>
                    <a:p>
                      <a:pPr lvl="1"/>
                      <a:r>
                        <a:rPr lang="en-IN" sz="1400" dirty="0" smtClean="0"/>
                        <a:t>SKU1: {customer1, customer2, customer3}</a:t>
                      </a:r>
                    </a:p>
                    <a:p>
                      <a:pPr lvl="1"/>
                      <a:r>
                        <a:rPr lang="en-IN" sz="1400" dirty="0" smtClean="0"/>
                        <a:t>SKU2: {customer2, customer3, customer4}</a:t>
                      </a:r>
                    </a:p>
                    <a:p>
                      <a:pPr lvl="1"/>
                      <a:r>
                        <a:rPr lang="en-IN" sz="1400" dirty="0" smtClean="0"/>
                        <a:t>SKU3: {customer1, customer4, customer5}</a:t>
                      </a:r>
                    </a:p>
                    <a:p>
                      <a:pPr lvl="1"/>
                      <a:r>
                        <a:rPr lang="en-US" sz="1400" b="1" i="1" dirty="0" err="1" smtClean="0"/>
                        <a:t>Jaccard</a:t>
                      </a:r>
                      <a:r>
                        <a:rPr lang="en-US" sz="1400" b="1" i="1" dirty="0" smtClean="0"/>
                        <a:t> similarity between 2 sets (of SKUs) = </a:t>
                      </a:r>
                      <a:r>
                        <a:rPr lang="en-US" sz="1400" b="0" i="1" dirty="0" smtClean="0"/>
                        <a:t>Intersection of sets / Union of sets</a:t>
                      </a:r>
                    </a:p>
                    <a:p>
                      <a:pPr lvl="1"/>
                      <a:r>
                        <a:rPr lang="en-US" sz="1400" dirty="0" smtClean="0"/>
                        <a:t>Or,</a:t>
                      </a:r>
                      <a:r>
                        <a:rPr lang="en-US" sz="1400" baseline="0" dirty="0" smtClean="0"/>
                        <a:t> use </a:t>
                      </a:r>
                      <a:r>
                        <a:rPr lang="en-US" sz="1400" baseline="0" dirty="0" err="1" smtClean="0"/>
                        <a:t>sklearn.metrics</a:t>
                      </a:r>
                      <a:r>
                        <a:rPr lang="en-US" sz="1400" baseline="0" dirty="0" smtClean="0"/>
                        <a:t> </a:t>
                      </a:r>
                      <a:r>
                        <a:rPr lang="en-US" sz="1400" baseline="0" dirty="0" err="1" smtClean="0"/>
                        <a:t>jaccard_score</a:t>
                      </a:r>
                      <a:r>
                        <a:rPr lang="en-US" sz="1400" baseline="0" dirty="0" smtClean="0"/>
                        <a:t> function</a:t>
                      </a:r>
                    </a:p>
                    <a:p>
                      <a:endParaRPr lang="en-US" sz="1400" baseline="0" dirty="0" smtClean="0"/>
                    </a:p>
                    <a:p>
                      <a:pPr marL="285750" indent="-285750">
                        <a:buFont typeface="Arial" panose="020B0604020202020204" pitchFamily="34" charset="0"/>
                        <a:buChar char="•"/>
                      </a:pPr>
                      <a:r>
                        <a:rPr lang="en-US" sz="1400" b="1" dirty="0" smtClean="0">
                          <a:solidFill>
                            <a:srgbClr val="FF0000"/>
                          </a:solidFill>
                        </a:rPr>
                        <a:t>Euclidian distance</a:t>
                      </a:r>
                      <a:r>
                        <a:rPr lang="en-US" sz="1400" b="1" baseline="0" dirty="0" smtClean="0">
                          <a:solidFill>
                            <a:srgbClr val="FF0000"/>
                          </a:solidFill>
                        </a:rPr>
                        <a:t>:</a:t>
                      </a:r>
                    </a:p>
                    <a:p>
                      <a:pPr lvl="1"/>
                      <a:r>
                        <a:rPr lang="en-US" sz="1400" i="1" baseline="0" dirty="0" smtClean="0"/>
                        <a:t>Data structure – SKU: [weight, shelf life, price, purchase frequency, </a:t>
                      </a:r>
                      <a:r>
                        <a:rPr lang="en-US" sz="1400" b="1" i="1" baseline="0" dirty="0" smtClean="0">
                          <a:solidFill>
                            <a:srgbClr val="FF0000"/>
                          </a:solidFill>
                        </a:rPr>
                        <a:t>Market basket support &amp; confidence score</a:t>
                      </a:r>
                      <a:r>
                        <a:rPr lang="en-US" sz="1400" i="1" baseline="0" dirty="0" smtClean="0"/>
                        <a:t>]</a:t>
                      </a:r>
                    </a:p>
                    <a:p>
                      <a:pPr lvl="1"/>
                      <a:r>
                        <a:rPr lang="pl-PL" sz="1400" dirty="0" smtClean="0"/>
                        <a:t>SKU1: [1.2, 3</a:t>
                      </a:r>
                      <a:r>
                        <a:rPr lang="en-US" sz="1400" dirty="0" smtClean="0"/>
                        <a:t>0</a:t>
                      </a:r>
                      <a:r>
                        <a:rPr lang="pl-PL" sz="1400" dirty="0" smtClean="0"/>
                        <a:t>, </a:t>
                      </a:r>
                      <a:r>
                        <a:rPr lang="en-US" sz="1400" dirty="0" smtClean="0"/>
                        <a:t>36, 2.5, 0.3, 0.5</a:t>
                      </a:r>
                      <a:r>
                        <a:rPr lang="pl-PL" sz="1400" dirty="0" smtClean="0"/>
                        <a:t>]</a:t>
                      </a:r>
                    </a:p>
                    <a:p>
                      <a:pPr lvl="1"/>
                      <a:r>
                        <a:rPr lang="pl-PL" sz="1400" dirty="0" smtClean="0"/>
                        <a:t>SKU2: [0.8, </a:t>
                      </a:r>
                      <a:r>
                        <a:rPr lang="en-US" sz="1400" dirty="0" smtClean="0"/>
                        <a:t>25</a:t>
                      </a:r>
                      <a:r>
                        <a:rPr lang="pl-PL" sz="1400" dirty="0" smtClean="0"/>
                        <a:t>, </a:t>
                      </a:r>
                      <a:r>
                        <a:rPr lang="en-US" sz="1400" dirty="0" smtClean="0"/>
                        <a:t>45, 5.0, 0.6, 0.2</a:t>
                      </a:r>
                      <a:r>
                        <a:rPr lang="pl-PL" sz="1400" dirty="0" smtClean="0"/>
                        <a:t>]</a:t>
                      </a:r>
                    </a:p>
                    <a:p>
                      <a:pPr lvl="1"/>
                      <a:r>
                        <a:rPr lang="pl-PL" sz="1400" dirty="0" smtClean="0"/>
                        <a:t>SKU3: [1.0, </a:t>
                      </a:r>
                      <a:r>
                        <a:rPr lang="en-US" sz="1400" dirty="0" smtClean="0"/>
                        <a:t>18</a:t>
                      </a:r>
                      <a:r>
                        <a:rPr lang="pl-PL" sz="1400" dirty="0" smtClean="0"/>
                        <a:t>, </a:t>
                      </a:r>
                      <a:r>
                        <a:rPr lang="en-US" sz="1400" dirty="0" smtClean="0"/>
                        <a:t>30, 3, 0.6, 0.9</a:t>
                      </a:r>
                      <a:r>
                        <a:rPr lang="pl-PL" sz="1400" dirty="0" smtClean="0"/>
                        <a:t>]</a:t>
                      </a:r>
                      <a:endParaRPr lang="en-US" sz="1400" dirty="0" smtClean="0"/>
                    </a:p>
                    <a:p>
                      <a:pPr lvl="1"/>
                      <a:r>
                        <a:rPr lang="en-US" sz="1400" b="1" i="1" dirty="0" smtClean="0"/>
                        <a:t>Euclidian distance = </a:t>
                      </a:r>
                      <a:r>
                        <a:rPr lang="en-US" sz="1400" b="0" i="1" dirty="0" err="1" smtClean="0"/>
                        <a:t>np.linalg.norm</a:t>
                      </a:r>
                      <a:r>
                        <a:rPr lang="en-US" sz="1400" b="0" i="1" dirty="0" smtClean="0"/>
                        <a:t> (vector1 - vector2)</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Note: Take the avg. </a:t>
                      </a:r>
                      <a:r>
                        <a:rPr lang="en-US" sz="1400" baseline="0" dirty="0" err="1" smtClean="0"/>
                        <a:t>Jaccard</a:t>
                      </a:r>
                      <a:r>
                        <a:rPr lang="en-US" sz="1400" baseline="0" dirty="0" smtClean="0"/>
                        <a:t> similarity score and avg. Euclidian distance of every SKU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sng" baseline="0" dirty="0" smtClean="0">
                          <a:solidFill>
                            <a:srgbClr val="FF0000"/>
                          </a:solidFill>
                        </a:rPr>
                        <a:t>Uniqueness index per SKU</a:t>
                      </a:r>
                      <a:r>
                        <a:rPr lang="en-US" sz="1400" b="1" i="1" u="sng" baseline="0" dirty="0" smtClean="0"/>
                        <a:t> = w1*</a:t>
                      </a:r>
                      <a:r>
                        <a:rPr lang="en-US" sz="1400" b="1" i="1" u="sng" baseline="0" dirty="0" err="1" smtClean="0"/>
                        <a:t>Jaccard</a:t>
                      </a:r>
                      <a:r>
                        <a:rPr lang="en-US" sz="1400" b="1" i="1" u="sng" baseline="0" dirty="0" smtClean="0"/>
                        <a:t> score + w2*Euclidian score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w1 &amp; w2 are weight and can be tweaked as per business objectives as </a:t>
                      </a:r>
                      <a:r>
                        <a:rPr lang="en-US" sz="1400" baseline="0" dirty="0" err="1" smtClean="0"/>
                        <a:t>Jaccard</a:t>
                      </a:r>
                      <a:r>
                        <a:rPr lang="en-US" sz="1400" baseline="0" dirty="0" smtClean="0"/>
                        <a:t> score is based on customer purchase pattern and Euclidian score is as per product description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t>SKU economic performance index calculation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sng" baseline="0" dirty="0" smtClean="0">
                          <a:solidFill>
                            <a:srgbClr val="FF0000"/>
                          </a:solidFill>
                        </a:rPr>
                        <a:t>Economic index </a:t>
                      </a:r>
                      <a:r>
                        <a:rPr lang="en-US" sz="1400" b="1" i="1" u="sng" baseline="0" dirty="0" smtClean="0"/>
                        <a:t>= w1*sales revenue + w2*profit margin + w3*ROI + w4*Inventory turnover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Normalize the values to bring it under same scale; w1,w2,w3 &amp; w4 are weights are can be tweaked as per business needs i.e. e.g. is goal is more profit then assign more weights to w2 &amp; w3, but if goal is more revenue then high weights to w1 &amp; w4 </a:t>
                      </a:r>
                    </a:p>
                  </a:txBody>
                  <a:tcPr/>
                </a:tc>
              </a:tr>
            </a:tbl>
          </a:graphicData>
        </a:graphic>
      </p:graphicFrame>
      <p:cxnSp>
        <p:nvCxnSpPr>
          <p:cNvPr id="14" name="Straight Connector 13"/>
          <p:cNvCxnSpPr/>
          <p:nvPr/>
        </p:nvCxnSpPr>
        <p:spPr>
          <a:xfrm>
            <a:off x="841974" y="1287861"/>
            <a:ext cx="1" cy="2326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841974" y="3613092"/>
            <a:ext cx="2617959" cy="15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2838502">
            <a:off x="753105" y="3174745"/>
            <a:ext cx="634843" cy="307777"/>
          </a:xfrm>
          <a:prstGeom prst="rect">
            <a:avLst/>
          </a:prstGeom>
          <a:noFill/>
        </p:spPr>
        <p:txBody>
          <a:bodyPr wrap="square" rtlCol="0">
            <a:spAutoFit/>
          </a:bodyPr>
          <a:lstStyle/>
          <a:p>
            <a:r>
              <a:rPr lang="en-US" sz="1400" dirty="0">
                <a:solidFill>
                  <a:srgbClr val="00B050"/>
                </a:solidFill>
              </a:rPr>
              <a:t>D</a:t>
            </a:r>
            <a:r>
              <a:rPr lang="en-US" sz="1400" dirty="0" smtClean="0">
                <a:solidFill>
                  <a:srgbClr val="00B050"/>
                </a:solidFill>
              </a:rPr>
              <a:t>elist</a:t>
            </a:r>
            <a:endParaRPr lang="en-IN" sz="1400" dirty="0">
              <a:solidFill>
                <a:srgbClr val="00B050"/>
              </a:solidFill>
            </a:endParaRPr>
          </a:p>
        </p:txBody>
      </p:sp>
      <p:sp>
        <p:nvSpPr>
          <p:cNvPr id="17" name="TextBox 16"/>
          <p:cNvSpPr txBox="1"/>
          <p:nvPr/>
        </p:nvSpPr>
        <p:spPr>
          <a:xfrm>
            <a:off x="1186005" y="3716464"/>
            <a:ext cx="1935030" cy="307777"/>
          </a:xfrm>
          <a:prstGeom prst="rect">
            <a:avLst/>
          </a:prstGeom>
          <a:noFill/>
        </p:spPr>
        <p:txBody>
          <a:bodyPr wrap="square" rtlCol="0">
            <a:spAutoFit/>
          </a:bodyPr>
          <a:lstStyle/>
          <a:p>
            <a:r>
              <a:rPr lang="en-US" sz="1400" dirty="0" smtClean="0"/>
              <a:t>L    </a:t>
            </a:r>
            <a:r>
              <a:rPr lang="en-US" sz="1400" dirty="0" smtClean="0">
                <a:solidFill>
                  <a:srgbClr val="FF0000"/>
                </a:solidFill>
              </a:rPr>
              <a:t>Economic index   </a:t>
            </a:r>
            <a:r>
              <a:rPr lang="en-US" sz="1400" dirty="0" smtClean="0"/>
              <a:t>H</a:t>
            </a:r>
            <a:endParaRPr lang="en-IN" sz="1400" dirty="0"/>
          </a:p>
        </p:txBody>
      </p:sp>
      <p:cxnSp>
        <p:nvCxnSpPr>
          <p:cNvPr id="18" name="Straight Connector 17"/>
          <p:cNvCxnSpPr/>
          <p:nvPr/>
        </p:nvCxnSpPr>
        <p:spPr>
          <a:xfrm>
            <a:off x="905348" y="2872218"/>
            <a:ext cx="561315" cy="6609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90578" y="1999302"/>
            <a:ext cx="1195057" cy="1430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84403" y="1302196"/>
            <a:ext cx="1602464" cy="19604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16200000">
            <a:off x="-416109" y="2264671"/>
            <a:ext cx="2048345" cy="307777"/>
          </a:xfrm>
          <a:prstGeom prst="rect">
            <a:avLst/>
          </a:prstGeom>
          <a:noFill/>
        </p:spPr>
        <p:txBody>
          <a:bodyPr wrap="square" rtlCol="0">
            <a:spAutoFit/>
          </a:bodyPr>
          <a:lstStyle/>
          <a:p>
            <a:r>
              <a:rPr lang="en-US" sz="1400" dirty="0" smtClean="0"/>
              <a:t>L    </a:t>
            </a:r>
            <a:r>
              <a:rPr lang="en-US" sz="1400" dirty="0" smtClean="0">
                <a:solidFill>
                  <a:srgbClr val="FF0000"/>
                </a:solidFill>
              </a:rPr>
              <a:t>Uniqueness index   </a:t>
            </a:r>
            <a:r>
              <a:rPr lang="en-US" sz="1400" dirty="0" smtClean="0"/>
              <a:t>H</a:t>
            </a:r>
            <a:endParaRPr lang="en-IN" sz="1400" dirty="0"/>
          </a:p>
        </p:txBody>
      </p:sp>
      <p:sp>
        <p:nvSpPr>
          <p:cNvPr id="22" name="TextBox 21"/>
          <p:cNvSpPr txBox="1"/>
          <p:nvPr/>
        </p:nvSpPr>
        <p:spPr>
          <a:xfrm rot="2999160">
            <a:off x="738220" y="2843821"/>
            <a:ext cx="1425190" cy="307777"/>
          </a:xfrm>
          <a:prstGeom prst="rect">
            <a:avLst/>
          </a:prstGeom>
          <a:noFill/>
        </p:spPr>
        <p:txBody>
          <a:bodyPr wrap="square" rtlCol="0">
            <a:spAutoFit/>
          </a:bodyPr>
          <a:lstStyle/>
          <a:p>
            <a:r>
              <a:rPr lang="en-US" sz="1400" dirty="0" smtClean="0">
                <a:solidFill>
                  <a:srgbClr val="00B050"/>
                </a:solidFill>
              </a:rPr>
              <a:t>Potentially delist </a:t>
            </a:r>
            <a:endParaRPr lang="en-IN" sz="1400" dirty="0">
              <a:solidFill>
                <a:srgbClr val="00B050"/>
              </a:solidFill>
            </a:endParaRPr>
          </a:p>
        </p:txBody>
      </p:sp>
      <p:sp>
        <p:nvSpPr>
          <p:cNvPr id="23" name="TextBox 22"/>
          <p:cNvSpPr txBox="1"/>
          <p:nvPr/>
        </p:nvSpPr>
        <p:spPr>
          <a:xfrm rot="2999160">
            <a:off x="1251997" y="2461394"/>
            <a:ext cx="1482976" cy="307777"/>
          </a:xfrm>
          <a:prstGeom prst="rect">
            <a:avLst/>
          </a:prstGeom>
          <a:noFill/>
        </p:spPr>
        <p:txBody>
          <a:bodyPr wrap="square" rtlCol="0">
            <a:spAutoFit/>
          </a:bodyPr>
          <a:lstStyle/>
          <a:p>
            <a:r>
              <a:rPr lang="en-US" sz="1400" dirty="0" smtClean="0">
                <a:solidFill>
                  <a:srgbClr val="00B050"/>
                </a:solidFill>
              </a:rPr>
              <a:t>Potentially keep</a:t>
            </a:r>
            <a:endParaRPr lang="en-IN" sz="1400" dirty="0">
              <a:solidFill>
                <a:srgbClr val="00B050"/>
              </a:solidFill>
            </a:endParaRPr>
          </a:p>
        </p:txBody>
      </p:sp>
      <p:sp>
        <p:nvSpPr>
          <p:cNvPr id="24" name="TextBox 23"/>
          <p:cNvSpPr txBox="1"/>
          <p:nvPr/>
        </p:nvSpPr>
        <p:spPr>
          <a:xfrm rot="2999160">
            <a:off x="1861973" y="2158233"/>
            <a:ext cx="1396956" cy="307777"/>
          </a:xfrm>
          <a:prstGeom prst="rect">
            <a:avLst/>
          </a:prstGeom>
          <a:noFill/>
        </p:spPr>
        <p:txBody>
          <a:bodyPr wrap="square" rtlCol="0">
            <a:spAutoFit/>
          </a:bodyPr>
          <a:lstStyle/>
          <a:p>
            <a:r>
              <a:rPr lang="en-US" sz="1400" dirty="0" smtClean="0">
                <a:solidFill>
                  <a:srgbClr val="00B050"/>
                </a:solidFill>
              </a:rPr>
              <a:t>Keep for sure</a:t>
            </a:r>
            <a:endParaRPr lang="en-IN" sz="1400" dirty="0">
              <a:solidFill>
                <a:srgbClr val="00B050"/>
              </a:solidFill>
            </a:endParaRPr>
          </a:p>
        </p:txBody>
      </p:sp>
      <p:sp>
        <p:nvSpPr>
          <p:cNvPr id="25" name="TextBox 24"/>
          <p:cNvSpPr txBox="1"/>
          <p:nvPr/>
        </p:nvSpPr>
        <p:spPr>
          <a:xfrm>
            <a:off x="249624" y="92874"/>
            <a:ext cx="4519896" cy="371192"/>
          </a:xfrm>
          <a:prstGeom prst="rect">
            <a:avLst/>
          </a:prstGeom>
          <a:noFill/>
        </p:spPr>
        <p:txBody>
          <a:bodyPr wrap="square" rtlCol="0">
            <a:spAutoFit/>
          </a:bodyPr>
          <a:lstStyle/>
          <a:p>
            <a:r>
              <a:rPr lang="en-US" b="1" dirty="0" smtClean="0"/>
              <a:t>Diversified individual SKU performance </a:t>
            </a:r>
            <a:endParaRPr lang="en-IN" b="1" dirty="0"/>
          </a:p>
        </p:txBody>
      </p:sp>
      <p:sp>
        <p:nvSpPr>
          <p:cNvPr id="26" name="TextBox 25"/>
          <p:cNvSpPr txBox="1"/>
          <p:nvPr/>
        </p:nvSpPr>
        <p:spPr>
          <a:xfrm>
            <a:off x="1586985" y="4051862"/>
            <a:ext cx="1127935" cy="338554"/>
          </a:xfrm>
          <a:prstGeom prst="rect">
            <a:avLst/>
          </a:prstGeom>
          <a:noFill/>
        </p:spPr>
        <p:txBody>
          <a:bodyPr wrap="square" rtlCol="0">
            <a:spAutoFit/>
          </a:bodyPr>
          <a:lstStyle/>
          <a:p>
            <a:r>
              <a:rPr lang="en-US" sz="1600" dirty="0" smtClean="0"/>
              <a:t>Exhibit 3</a:t>
            </a:r>
            <a:endParaRPr lang="en-IN" sz="1600" dirty="0"/>
          </a:p>
        </p:txBody>
      </p:sp>
      <p:sp>
        <p:nvSpPr>
          <p:cNvPr id="27" name="TextBox 26"/>
          <p:cNvSpPr txBox="1"/>
          <p:nvPr/>
        </p:nvSpPr>
        <p:spPr>
          <a:xfrm>
            <a:off x="380246" y="4780230"/>
            <a:ext cx="3250194" cy="1384995"/>
          </a:xfrm>
          <a:prstGeom prst="rect">
            <a:avLst/>
          </a:prstGeom>
          <a:noFill/>
        </p:spPr>
        <p:txBody>
          <a:bodyPr wrap="square" rtlCol="0">
            <a:spAutoFit/>
          </a:bodyPr>
          <a:lstStyle/>
          <a:p>
            <a:r>
              <a:rPr lang="en-US" sz="1400" dirty="0" smtClean="0"/>
              <a:t>Uniqueness, can be a measurement of need identification of the SKU. It will help category planner to understand the product diversity better. Later while substituting, similar characteristics will be considered. </a:t>
            </a:r>
            <a:endParaRPr lang="en-IN" sz="1400" dirty="0"/>
          </a:p>
        </p:txBody>
      </p:sp>
      <p:sp>
        <p:nvSpPr>
          <p:cNvPr id="28" name="TextBox 27"/>
          <p:cNvSpPr txBox="1"/>
          <p:nvPr/>
        </p:nvSpPr>
        <p:spPr>
          <a:xfrm>
            <a:off x="328157" y="708260"/>
            <a:ext cx="4519896" cy="338554"/>
          </a:xfrm>
          <a:prstGeom prst="rect">
            <a:avLst/>
          </a:prstGeom>
          <a:noFill/>
        </p:spPr>
        <p:txBody>
          <a:bodyPr wrap="square" rtlCol="0">
            <a:spAutoFit/>
          </a:bodyPr>
          <a:lstStyle/>
          <a:p>
            <a:r>
              <a:rPr lang="en-US" sz="1600" b="1" dirty="0" smtClean="0"/>
              <a:t>Multidimensional SKU evaluation</a:t>
            </a:r>
            <a:endParaRPr lang="en-IN" sz="1600" b="1" dirty="0"/>
          </a:p>
        </p:txBody>
      </p:sp>
    </p:spTree>
    <p:extLst>
      <p:ext uri="{BB962C8B-B14F-4D97-AF65-F5344CB8AC3E}">
        <p14:creationId xmlns:p14="http://schemas.microsoft.com/office/powerpoint/2010/main" val="1531180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489450" y="1206044"/>
            <a:ext cx="1710796" cy="738664"/>
          </a:xfrm>
          <a:prstGeom prst="rect">
            <a:avLst/>
          </a:prstGeom>
          <a:noFill/>
        </p:spPr>
        <p:txBody>
          <a:bodyPr wrap="square" rtlCol="0">
            <a:spAutoFit/>
          </a:bodyPr>
          <a:lstStyle/>
          <a:p>
            <a:r>
              <a:rPr lang="en-US" sz="1400" dirty="0" smtClean="0"/>
              <a:t>High moving, high velocity and low incrementally SKU</a:t>
            </a:r>
            <a:endParaRPr lang="en-IN" sz="1400" dirty="0"/>
          </a:p>
        </p:txBody>
      </p:sp>
      <p:graphicFrame>
        <p:nvGraphicFramePr>
          <p:cNvPr id="24" name="Table 23"/>
          <p:cNvGraphicFramePr>
            <a:graphicFrameLocks noGrp="1"/>
          </p:cNvGraphicFramePr>
          <p:nvPr>
            <p:extLst>
              <p:ext uri="{D42A27DB-BD31-4B8C-83A1-F6EECF244321}">
                <p14:modId xmlns:p14="http://schemas.microsoft.com/office/powerpoint/2010/main" val="1880816249"/>
              </p:ext>
            </p:extLst>
          </p:nvPr>
        </p:nvGraphicFramePr>
        <p:xfrm>
          <a:off x="6464174" y="231939"/>
          <a:ext cx="5287224" cy="6380480"/>
        </p:xfrm>
        <a:graphic>
          <a:graphicData uri="http://schemas.openxmlformats.org/drawingml/2006/table">
            <a:tbl>
              <a:tblPr firstRow="1" bandRow="1">
                <a:tableStyleId>{5940675A-B579-460E-94D1-54222C63F5DA}</a:tableStyleId>
              </a:tblPr>
              <a:tblGrid>
                <a:gridCol w="5287224"/>
              </a:tblGrid>
              <a:tr h="370840">
                <a:tc>
                  <a:txBody>
                    <a:bodyPr/>
                    <a:lstStyle/>
                    <a:p>
                      <a:r>
                        <a:rPr lang="en-US" sz="1600" b="1" dirty="0" smtClean="0"/>
                        <a:t>Incremental value of SKU calculation within a category</a:t>
                      </a:r>
                      <a:endParaRPr lang="en-IN" sz="1600" b="1" dirty="0"/>
                    </a:p>
                  </a:txBody>
                  <a:tcPr/>
                </a:tc>
              </a:tr>
              <a:tr h="370840">
                <a:tc>
                  <a:txBody>
                    <a:bodyPr/>
                    <a:lstStyle/>
                    <a:p>
                      <a:r>
                        <a:rPr lang="en-US" sz="1400" dirty="0" smtClean="0"/>
                        <a:t>By new SKU introduction or within existing SKU base</a:t>
                      </a:r>
                      <a:endParaRPr lang="en-IN" sz="1400" dirty="0"/>
                    </a:p>
                  </a:txBody>
                  <a:tcPr/>
                </a:tc>
              </a:tr>
              <a:tr h="370840">
                <a:tc>
                  <a:txBody>
                    <a:bodyPr/>
                    <a:lstStyle/>
                    <a:p>
                      <a:r>
                        <a:rPr lang="en-US" sz="1400" b="1" dirty="0" smtClean="0"/>
                        <a:t>Baseline revenue </a:t>
                      </a:r>
                      <a:r>
                        <a:rPr lang="en-US" sz="1400" dirty="0" smtClean="0"/>
                        <a:t>= No.</a:t>
                      </a:r>
                      <a:r>
                        <a:rPr lang="en-US" sz="1400" baseline="0" dirty="0" smtClean="0"/>
                        <a:t> of existing SKUs * average weekly revenue per SKU</a:t>
                      </a:r>
                    </a:p>
                    <a:p>
                      <a:r>
                        <a:rPr lang="en-US" sz="1400" b="1" baseline="0" dirty="0" smtClean="0"/>
                        <a:t>Total impact </a:t>
                      </a:r>
                      <a:r>
                        <a:rPr lang="en-US" sz="1400" baseline="0" dirty="0" smtClean="0"/>
                        <a:t>= New total revenue </a:t>
                      </a:r>
                    </a:p>
                    <a:p>
                      <a:r>
                        <a:rPr lang="en-US" sz="1400" b="1" baseline="0" dirty="0" smtClean="0"/>
                        <a:t>Incremental value </a:t>
                      </a:r>
                      <a:r>
                        <a:rPr lang="en-US" sz="1400" baseline="0" dirty="0" smtClean="0"/>
                        <a:t>= mod (Total impact – baseline revenue)</a:t>
                      </a:r>
                    </a:p>
                    <a:p>
                      <a:r>
                        <a:rPr lang="en-US" sz="1400" b="1" i="1" baseline="0" dirty="0" smtClean="0">
                          <a:solidFill>
                            <a:srgbClr val="FF0000"/>
                          </a:solidFill>
                        </a:rPr>
                        <a:t>Incremental value per store per week</a:t>
                      </a:r>
                      <a:r>
                        <a:rPr lang="en-US" sz="1400" i="1" baseline="0" dirty="0" smtClean="0">
                          <a:solidFill>
                            <a:srgbClr val="FF0000"/>
                          </a:solidFill>
                        </a:rPr>
                        <a:t> </a:t>
                      </a:r>
                      <a:r>
                        <a:rPr lang="en-US" sz="1400" b="1" i="1" baseline="0" dirty="0" smtClean="0"/>
                        <a:t>= Incremental value/(no. of store * no. of weeks)</a:t>
                      </a:r>
                    </a:p>
                    <a:p>
                      <a:endParaRPr lang="en-US" sz="1400" baseline="0" dirty="0" smtClean="0"/>
                    </a:p>
                    <a:p>
                      <a:r>
                        <a:rPr lang="en-US" sz="1400" b="1" baseline="0" dirty="0" smtClean="0">
                          <a:solidFill>
                            <a:srgbClr val="FF0000"/>
                          </a:solidFill>
                        </a:rPr>
                        <a:t>Reduction</a:t>
                      </a:r>
                      <a:r>
                        <a:rPr lang="en-US" sz="1400" baseline="0" dirty="0" smtClean="0">
                          <a:solidFill>
                            <a:srgbClr val="FF0000"/>
                          </a:solidFill>
                        </a:rPr>
                        <a:t> </a:t>
                      </a:r>
                      <a:r>
                        <a:rPr lang="en-US" sz="1400" b="1" baseline="0" dirty="0" smtClean="0">
                          <a:solidFill>
                            <a:srgbClr val="FF0000"/>
                          </a:solidFill>
                        </a:rPr>
                        <a:t>rate</a:t>
                      </a:r>
                      <a:r>
                        <a:rPr lang="en-US" sz="1400" baseline="0" dirty="0" smtClean="0">
                          <a:solidFill>
                            <a:srgbClr val="FF0000"/>
                          </a:solidFill>
                        </a:rPr>
                        <a:t> </a:t>
                      </a:r>
                      <a:r>
                        <a:rPr lang="en-US" sz="1400" b="1" baseline="0" dirty="0" smtClean="0">
                          <a:solidFill>
                            <a:srgbClr val="FF0000"/>
                          </a:solidFill>
                        </a:rPr>
                        <a:t>in</a:t>
                      </a:r>
                      <a:r>
                        <a:rPr lang="en-US" sz="1400" baseline="0" dirty="0" smtClean="0">
                          <a:solidFill>
                            <a:srgbClr val="FF0000"/>
                          </a:solidFill>
                        </a:rPr>
                        <a:t> </a:t>
                      </a:r>
                      <a:r>
                        <a:rPr lang="en-US" sz="1400" b="1" baseline="0" dirty="0" smtClean="0">
                          <a:solidFill>
                            <a:srgbClr val="FF0000"/>
                          </a:solidFill>
                        </a:rPr>
                        <a:t>sales</a:t>
                      </a:r>
                      <a:r>
                        <a:rPr lang="en-US" sz="1400" baseline="0" dirty="0" smtClean="0">
                          <a:solidFill>
                            <a:srgbClr val="FF0000"/>
                          </a:solidFill>
                        </a:rPr>
                        <a:t> </a:t>
                      </a:r>
                      <a:r>
                        <a:rPr lang="en-US" sz="1400" b="1" baseline="0" dirty="0" smtClean="0"/>
                        <a:t>per</a:t>
                      </a:r>
                      <a:r>
                        <a:rPr lang="en-US" sz="1400" baseline="0" dirty="0" smtClean="0"/>
                        <a:t> </a:t>
                      </a:r>
                      <a:r>
                        <a:rPr lang="en-US" sz="1400" b="1" baseline="0" dirty="0" smtClean="0"/>
                        <a:t>SKU</a:t>
                      </a:r>
                      <a:r>
                        <a:rPr lang="en-US" sz="1400" baseline="0" dirty="0" smtClean="0"/>
                        <a:t> </a:t>
                      </a:r>
                      <a:r>
                        <a:rPr lang="en-US" sz="1400" b="1" baseline="0" dirty="0" smtClean="0"/>
                        <a:t>per</a:t>
                      </a:r>
                      <a:r>
                        <a:rPr lang="en-US" sz="1400" baseline="0" dirty="0" smtClean="0"/>
                        <a:t> </a:t>
                      </a:r>
                      <a:r>
                        <a:rPr lang="en-US" sz="1400" b="1" baseline="0" dirty="0" smtClean="0"/>
                        <a:t>week</a:t>
                      </a:r>
                      <a:r>
                        <a:rPr lang="en-US" sz="1400" baseline="0" dirty="0" smtClean="0"/>
                        <a:t> = Average ([previous sales – new sales]/previous sales) </a:t>
                      </a:r>
                    </a:p>
                    <a:p>
                      <a:endParaRPr lang="en-US" sz="1400" baseline="0" dirty="0" smtClean="0"/>
                    </a:p>
                    <a:p>
                      <a:r>
                        <a:rPr lang="en-US" sz="1400" i="1" baseline="0" dirty="0" smtClean="0"/>
                        <a:t>{ Note: applicable only if +</a:t>
                      </a:r>
                      <a:r>
                        <a:rPr lang="en-US" sz="1400" i="1" baseline="0" dirty="0" err="1" smtClean="0"/>
                        <a:t>ve</a:t>
                      </a:r>
                      <a:r>
                        <a:rPr lang="en-US" sz="1400" i="1" baseline="0" dirty="0" smtClean="0"/>
                        <a:t> i.e. prev. sales &gt; new sales }</a:t>
                      </a:r>
                    </a:p>
                    <a:p>
                      <a:r>
                        <a:rPr lang="en-US" sz="1400" i="1" baseline="0" dirty="0" smtClean="0"/>
                        <a:t>{ If –</a:t>
                      </a:r>
                      <a:r>
                        <a:rPr lang="en-US" sz="1400" i="1" baseline="0" dirty="0" err="1" smtClean="0"/>
                        <a:t>ve</a:t>
                      </a:r>
                      <a:r>
                        <a:rPr lang="en-US" sz="1400" i="1" baseline="0" dirty="0" smtClean="0"/>
                        <a:t> i.e. prev. sales &lt; new sales, then, 1 + above equation value = increased rate }</a:t>
                      </a:r>
                    </a:p>
                    <a:p>
                      <a:endParaRPr lang="en-US" sz="1400" baseline="0" dirty="0" smtClean="0"/>
                    </a:p>
                    <a:p>
                      <a:r>
                        <a:rPr lang="en-US" sz="1400" b="1" baseline="0" dirty="0" smtClean="0">
                          <a:solidFill>
                            <a:srgbClr val="FF0000"/>
                          </a:solidFill>
                        </a:rPr>
                        <a:t>Cannibalization or Increased </a:t>
                      </a:r>
                      <a:r>
                        <a:rPr lang="en-US" sz="1400" b="1" baseline="0" dirty="0" smtClean="0"/>
                        <a:t>= </a:t>
                      </a:r>
                      <a:r>
                        <a:rPr lang="en-US" sz="1400" b="1" i="1" baseline="0" dirty="0" smtClean="0"/>
                        <a:t>Avg. Reduction in sales per SKU or Increased rate * Avg. price per unit </a:t>
                      </a:r>
                    </a:p>
                    <a:p>
                      <a:endParaRPr lang="en-US" sz="1400" baseline="0" dirty="0" smtClean="0"/>
                    </a:p>
                    <a:p>
                      <a:r>
                        <a:rPr lang="en-US" sz="1400" b="1" i="1" baseline="0" dirty="0" smtClean="0"/>
                        <a:t>Adjusted Incremental value</a:t>
                      </a:r>
                      <a:r>
                        <a:rPr lang="en-US" sz="1400" baseline="0" dirty="0" smtClean="0"/>
                        <a:t> = </a:t>
                      </a:r>
                      <a:r>
                        <a:rPr lang="en-US" sz="1400" i="1" baseline="0" dirty="0" smtClean="0"/>
                        <a:t>Incremental value – cannibalization or Increased</a:t>
                      </a:r>
                    </a:p>
                    <a:p>
                      <a:endParaRPr lang="en-US"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baseline="0" dirty="0" smtClean="0">
                          <a:solidFill>
                            <a:srgbClr val="FF0000"/>
                          </a:solidFill>
                        </a:rPr>
                        <a:t>Adjusted Incremental value per store per week </a:t>
                      </a:r>
                      <a:r>
                        <a:rPr lang="en-US" sz="1400" b="1" i="1" baseline="0" dirty="0" smtClean="0"/>
                        <a:t>= Adjusted Incremental value/(no. of store * no. of weeks)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1" i="1" u="sng" baseline="0" dirty="0" smtClean="0">
                          <a:solidFill>
                            <a:srgbClr val="FF0000"/>
                          </a:solidFill>
                        </a:rPr>
                        <a:t>Incremental change </a:t>
                      </a:r>
                      <a:r>
                        <a:rPr lang="en-US" sz="1400" b="1" i="1" u="sng" baseline="0" dirty="0" smtClean="0"/>
                        <a:t>= Adjusted Incremental value per store per week - Incremental value per store per week</a:t>
                      </a:r>
                      <a:r>
                        <a:rPr lang="en-US" sz="14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Can also be decremented change if cannibalization happens.</a:t>
                      </a:r>
                    </a:p>
                  </a:txBody>
                  <a:tcPr/>
                </a:tc>
              </a:tr>
            </a:tbl>
          </a:graphicData>
        </a:graphic>
      </p:graphicFrame>
      <p:cxnSp>
        <p:nvCxnSpPr>
          <p:cNvPr id="26" name="Straight Connector 25"/>
          <p:cNvCxnSpPr/>
          <p:nvPr/>
        </p:nvCxnSpPr>
        <p:spPr>
          <a:xfrm flipH="1">
            <a:off x="3617957" y="986828"/>
            <a:ext cx="12483" cy="3376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97117" y="2966342"/>
            <a:ext cx="5585988" cy="165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16200000">
            <a:off x="-1334422" y="2372029"/>
            <a:ext cx="3438388" cy="307777"/>
          </a:xfrm>
          <a:prstGeom prst="rect">
            <a:avLst/>
          </a:prstGeom>
          <a:noFill/>
        </p:spPr>
        <p:txBody>
          <a:bodyPr wrap="square" rtlCol="0">
            <a:spAutoFit/>
          </a:bodyPr>
          <a:lstStyle/>
          <a:p>
            <a:r>
              <a:rPr lang="en-US" sz="1400" dirty="0" smtClean="0"/>
              <a:t>0    L    </a:t>
            </a:r>
            <a:r>
              <a:rPr lang="en-US" sz="1400" dirty="0" smtClean="0">
                <a:solidFill>
                  <a:srgbClr val="FF0000"/>
                </a:solidFill>
              </a:rPr>
              <a:t>Sell through rate/store/week     </a:t>
            </a:r>
            <a:r>
              <a:rPr lang="en-US" sz="1400" dirty="0" smtClean="0"/>
              <a:t>H   +</a:t>
            </a:r>
            <a:r>
              <a:rPr lang="en-US" sz="1400" dirty="0" err="1" smtClean="0"/>
              <a:t>ve</a:t>
            </a:r>
            <a:endParaRPr lang="en-IN" sz="1400" dirty="0"/>
          </a:p>
        </p:txBody>
      </p:sp>
      <p:sp>
        <p:nvSpPr>
          <p:cNvPr id="31" name="TextBox 30"/>
          <p:cNvSpPr txBox="1"/>
          <p:nvPr/>
        </p:nvSpPr>
        <p:spPr>
          <a:xfrm>
            <a:off x="1414016" y="4572753"/>
            <a:ext cx="4662535" cy="307777"/>
          </a:xfrm>
          <a:prstGeom prst="rect">
            <a:avLst/>
          </a:prstGeom>
          <a:noFill/>
        </p:spPr>
        <p:txBody>
          <a:bodyPr wrap="square" rtlCol="0">
            <a:spAutoFit/>
          </a:bodyPr>
          <a:lstStyle/>
          <a:p>
            <a:r>
              <a:rPr lang="en-US" sz="1400" dirty="0" smtClean="0"/>
              <a:t>-</a:t>
            </a:r>
            <a:r>
              <a:rPr lang="en-US" sz="1400" dirty="0" err="1" smtClean="0"/>
              <a:t>ve</a:t>
            </a:r>
            <a:r>
              <a:rPr lang="en-US" sz="1400" dirty="0" smtClean="0"/>
              <a:t>       L       </a:t>
            </a:r>
            <a:r>
              <a:rPr lang="en-US" sz="1400" dirty="0" smtClean="0">
                <a:solidFill>
                  <a:srgbClr val="FF0000"/>
                </a:solidFill>
              </a:rPr>
              <a:t>Incremental change /store/week        </a:t>
            </a:r>
            <a:r>
              <a:rPr lang="en-US" sz="1400" dirty="0" smtClean="0"/>
              <a:t>H              +</a:t>
            </a:r>
            <a:r>
              <a:rPr lang="en-US" sz="1400" dirty="0" err="1" smtClean="0"/>
              <a:t>ve</a:t>
            </a:r>
            <a:endParaRPr lang="en-IN" sz="1400" dirty="0"/>
          </a:p>
        </p:txBody>
      </p:sp>
      <p:sp>
        <p:nvSpPr>
          <p:cNvPr id="33" name="TextBox 32"/>
          <p:cNvSpPr txBox="1"/>
          <p:nvPr/>
        </p:nvSpPr>
        <p:spPr>
          <a:xfrm>
            <a:off x="1489450" y="3571096"/>
            <a:ext cx="1710796" cy="738664"/>
          </a:xfrm>
          <a:prstGeom prst="rect">
            <a:avLst/>
          </a:prstGeom>
          <a:noFill/>
        </p:spPr>
        <p:txBody>
          <a:bodyPr wrap="square" rtlCol="0">
            <a:spAutoFit/>
          </a:bodyPr>
          <a:lstStyle/>
          <a:p>
            <a:r>
              <a:rPr lang="en-US" sz="1400" dirty="0" smtClean="0"/>
              <a:t>Slow moving, low velocity and low incrementally SKU</a:t>
            </a:r>
            <a:endParaRPr lang="en-IN" sz="1400" dirty="0"/>
          </a:p>
        </p:txBody>
      </p:sp>
      <p:sp>
        <p:nvSpPr>
          <p:cNvPr id="34" name="TextBox 33"/>
          <p:cNvSpPr txBox="1"/>
          <p:nvPr/>
        </p:nvSpPr>
        <p:spPr>
          <a:xfrm>
            <a:off x="1037236" y="2327501"/>
            <a:ext cx="2082143" cy="954107"/>
          </a:xfrm>
          <a:prstGeom prst="rect">
            <a:avLst/>
          </a:prstGeom>
          <a:noFill/>
        </p:spPr>
        <p:txBody>
          <a:bodyPr wrap="square" rtlCol="0">
            <a:spAutoFit/>
          </a:bodyPr>
          <a:lstStyle/>
          <a:p>
            <a:r>
              <a:rPr lang="en-US" sz="1400" i="1" dirty="0" smtClean="0"/>
              <a:t>SKU in this region is cannibalizing sales and demand, affecting category performance</a:t>
            </a:r>
            <a:endParaRPr lang="en-IN" sz="1400" i="1" dirty="0"/>
          </a:p>
        </p:txBody>
      </p:sp>
      <p:sp>
        <p:nvSpPr>
          <p:cNvPr id="37" name="TextBox 36"/>
          <p:cNvSpPr txBox="1"/>
          <p:nvPr/>
        </p:nvSpPr>
        <p:spPr>
          <a:xfrm>
            <a:off x="4193421" y="1206044"/>
            <a:ext cx="1710796" cy="738664"/>
          </a:xfrm>
          <a:prstGeom prst="rect">
            <a:avLst/>
          </a:prstGeom>
          <a:noFill/>
        </p:spPr>
        <p:txBody>
          <a:bodyPr wrap="square" rtlCol="0">
            <a:spAutoFit/>
          </a:bodyPr>
          <a:lstStyle/>
          <a:p>
            <a:r>
              <a:rPr lang="en-US" sz="1400" dirty="0" smtClean="0"/>
              <a:t>High moving, high velocity and high incrementally SKU</a:t>
            </a:r>
            <a:endParaRPr lang="en-IN" sz="1400" dirty="0"/>
          </a:p>
        </p:txBody>
      </p:sp>
      <p:sp>
        <p:nvSpPr>
          <p:cNvPr id="38" name="TextBox 37"/>
          <p:cNvSpPr txBox="1"/>
          <p:nvPr/>
        </p:nvSpPr>
        <p:spPr>
          <a:xfrm>
            <a:off x="4193421" y="3555476"/>
            <a:ext cx="1710796" cy="738664"/>
          </a:xfrm>
          <a:prstGeom prst="rect">
            <a:avLst/>
          </a:prstGeom>
          <a:noFill/>
        </p:spPr>
        <p:txBody>
          <a:bodyPr wrap="square" rtlCol="0">
            <a:spAutoFit/>
          </a:bodyPr>
          <a:lstStyle/>
          <a:p>
            <a:r>
              <a:rPr lang="en-US" sz="1400" dirty="0" smtClean="0"/>
              <a:t>Low moving, low velocity and high incrementally SKU</a:t>
            </a:r>
            <a:endParaRPr lang="en-IN" sz="1400" dirty="0"/>
          </a:p>
        </p:txBody>
      </p:sp>
      <p:sp>
        <p:nvSpPr>
          <p:cNvPr id="45" name="TextBox 44"/>
          <p:cNvSpPr txBox="1"/>
          <p:nvPr/>
        </p:nvSpPr>
        <p:spPr>
          <a:xfrm>
            <a:off x="4541081" y="2435222"/>
            <a:ext cx="2082143" cy="738664"/>
          </a:xfrm>
          <a:prstGeom prst="rect">
            <a:avLst/>
          </a:prstGeom>
          <a:noFill/>
        </p:spPr>
        <p:txBody>
          <a:bodyPr wrap="square" rtlCol="0">
            <a:spAutoFit/>
          </a:bodyPr>
          <a:lstStyle/>
          <a:p>
            <a:r>
              <a:rPr lang="en-US" sz="1400" i="1" dirty="0" smtClean="0"/>
              <a:t>SKU in this region contribute to overall category growth</a:t>
            </a:r>
            <a:endParaRPr lang="en-IN" sz="1400" i="1" dirty="0"/>
          </a:p>
        </p:txBody>
      </p:sp>
      <p:sp>
        <p:nvSpPr>
          <p:cNvPr id="46" name="TextBox 45"/>
          <p:cNvSpPr txBox="1"/>
          <p:nvPr/>
        </p:nvSpPr>
        <p:spPr>
          <a:xfrm>
            <a:off x="3119379" y="2789931"/>
            <a:ext cx="375259" cy="369332"/>
          </a:xfrm>
          <a:prstGeom prst="rect">
            <a:avLst/>
          </a:prstGeom>
          <a:noFill/>
        </p:spPr>
        <p:txBody>
          <a:bodyPr wrap="square" rtlCol="0">
            <a:spAutoFit/>
          </a:bodyPr>
          <a:lstStyle/>
          <a:p>
            <a:r>
              <a:rPr lang="en-US" dirty="0" smtClean="0">
                <a:solidFill>
                  <a:srgbClr val="00B050"/>
                </a:solidFill>
              </a:rPr>
              <a:t>1</a:t>
            </a:r>
            <a:endParaRPr lang="en-IN" dirty="0">
              <a:solidFill>
                <a:srgbClr val="00B050"/>
              </a:solidFill>
            </a:endParaRPr>
          </a:p>
        </p:txBody>
      </p:sp>
      <p:sp>
        <p:nvSpPr>
          <p:cNvPr id="47" name="TextBox 46"/>
          <p:cNvSpPr txBox="1"/>
          <p:nvPr/>
        </p:nvSpPr>
        <p:spPr>
          <a:xfrm>
            <a:off x="3902657" y="3139848"/>
            <a:ext cx="375259" cy="369332"/>
          </a:xfrm>
          <a:prstGeom prst="rect">
            <a:avLst/>
          </a:prstGeom>
          <a:noFill/>
        </p:spPr>
        <p:txBody>
          <a:bodyPr wrap="square" rtlCol="0">
            <a:spAutoFit/>
          </a:bodyPr>
          <a:lstStyle/>
          <a:p>
            <a:r>
              <a:rPr lang="en-US" dirty="0">
                <a:solidFill>
                  <a:srgbClr val="00B050"/>
                </a:solidFill>
              </a:rPr>
              <a:t>2</a:t>
            </a:r>
            <a:endParaRPr lang="en-IN" dirty="0">
              <a:solidFill>
                <a:srgbClr val="00B050"/>
              </a:solidFill>
            </a:endParaRPr>
          </a:p>
        </p:txBody>
      </p:sp>
      <p:sp>
        <p:nvSpPr>
          <p:cNvPr id="48" name="TextBox 47"/>
          <p:cNvSpPr txBox="1"/>
          <p:nvPr/>
        </p:nvSpPr>
        <p:spPr>
          <a:xfrm>
            <a:off x="3902657" y="2285188"/>
            <a:ext cx="375259" cy="369332"/>
          </a:xfrm>
          <a:prstGeom prst="rect">
            <a:avLst/>
          </a:prstGeom>
          <a:noFill/>
        </p:spPr>
        <p:txBody>
          <a:bodyPr wrap="square" rtlCol="0">
            <a:spAutoFit/>
          </a:bodyPr>
          <a:lstStyle/>
          <a:p>
            <a:r>
              <a:rPr lang="en-US" dirty="0" smtClean="0">
                <a:solidFill>
                  <a:srgbClr val="00B050"/>
                </a:solidFill>
              </a:rPr>
              <a:t>3</a:t>
            </a:r>
            <a:endParaRPr lang="en-IN" dirty="0">
              <a:solidFill>
                <a:srgbClr val="00B050"/>
              </a:solidFill>
            </a:endParaRPr>
          </a:p>
        </p:txBody>
      </p:sp>
      <p:sp>
        <p:nvSpPr>
          <p:cNvPr id="49" name="TextBox 48"/>
          <p:cNvSpPr txBox="1"/>
          <p:nvPr/>
        </p:nvSpPr>
        <p:spPr>
          <a:xfrm>
            <a:off x="878186" y="5350598"/>
            <a:ext cx="4807390" cy="738664"/>
          </a:xfrm>
          <a:prstGeom prst="rect">
            <a:avLst/>
          </a:prstGeom>
          <a:noFill/>
        </p:spPr>
        <p:txBody>
          <a:bodyPr wrap="square" rtlCol="0">
            <a:spAutoFit/>
          </a:bodyPr>
          <a:lstStyle/>
          <a:p>
            <a:r>
              <a:rPr lang="en-US" sz="1400" dirty="0" smtClean="0">
                <a:solidFill>
                  <a:srgbClr val="00B050"/>
                </a:solidFill>
              </a:rPr>
              <a:t>1: Cannibalizes sales and category performance</a:t>
            </a:r>
          </a:p>
          <a:p>
            <a:r>
              <a:rPr lang="en-US" sz="1400" dirty="0" smtClean="0">
                <a:solidFill>
                  <a:srgbClr val="00B050"/>
                </a:solidFill>
              </a:rPr>
              <a:t>2: Nurture/substitute </a:t>
            </a:r>
          </a:p>
          <a:p>
            <a:r>
              <a:rPr lang="en-US" sz="1400" dirty="0" smtClean="0">
                <a:solidFill>
                  <a:srgbClr val="00B050"/>
                </a:solidFill>
              </a:rPr>
              <a:t>3: </a:t>
            </a:r>
            <a:r>
              <a:rPr lang="en-US" sz="1400" dirty="0">
                <a:solidFill>
                  <a:srgbClr val="00B050"/>
                </a:solidFill>
              </a:rPr>
              <a:t>H</a:t>
            </a:r>
            <a:r>
              <a:rPr lang="en-US" sz="1400" dirty="0" smtClean="0">
                <a:solidFill>
                  <a:srgbClr val="00B050"/>
                </a:solidFill>
              </a:rPr>
              <a:t>igh performing</a:t>
            </a:r>
            <a:endParaRPr lang="en-IN" sz="1400" dirty="0">
              <a:solidFill>
                <a:srgbClr val="00B050"/>
              </a:solidFill>
            </a:endParaRPr>
          </a:p>
        </p:txBody>
      </p:sp>
      <p:sp>
        <p:nvSpPr>
          <p:cNvPr id="50" name="TextBox 49"/>
          <p:cNvSpPr txBox="1"/>
          <p:nvPr/>
        </p:nvSpPr>
        <p:spPr>
          <a:xfrm>
            <a:off x="249624" y="92874"/>
            <a:ext cx="4519896" cy="371192"/>
          </a:xfrm>
          <a:prstGeom prst="rect">
            <a:avLst/>
          </a:prstGeom>
          <a:noFill/>
        </p:spPr>
        <p:txBody>
          <a:bodyPr wrap="square" rtlCol="0">
            <a:spAutoFit/>
          </a:bodyPr>
          <a:lstStyle/>
          <a:p>
            <a:r>
              <a:rPr lang="en-US" b="1" dirty="0" smtClean="0"/>
              <a:t>Areas to grow or optimize </a:t>
            </a:r>
            <a:endParaRPr lang="en-IN" b="1" dirty="0"/>
          </a:p>
        </p:txBody>
      </p:sp>
      <p:sp>
        <p:nvSpPr>
          <p:cNvPr id="51" name="TextBox 50"/>
          <p:cNvSpPr txBox="1"/>
          <p:nvPr/>
        </p:nvSpPr>
        <p:spPr>
          <a:xfrm>
            <a:off x="3119379" y="4974246"/>
            <a:ext cx="1127935" cy="338554"/>
          </a:xfrm>
          <a:prstGeom prst="rect">
            <a:avLst/>
          </a:prstGeom>
          <a:noFill/>
        </p:spPr>
        <p:txBody>
          <a:bodyPr wrap="square" rtlCol="0">
            <a:spAutoFit/>
          </a:bodyPr>
          <a:lstStyle/>
          <a:p>
            <a:r>
              <a:rPr lang="en-US" sz="1600" dirty="0" smtClean="0"/>
              <a:t>Exhibit 4</a:t>
            </a:r>
            <a:endParaRPr lang="en-IN" sz="1600" dirty="0"/>
          </a:p>
        </p:txBody>
      </p:sp>
      <p:sp>
        <p:nvSpPr>
          <p:cNvPr id="53" name="TextBox 52"/>
          <p:cNvSpPr txBox="1"/>
          <p:nvPr/>
        </p:nvSpPr>
        <p:spPr>
          <a:xfrm>
            <a:off x="1556655" y="546253"/>
            <a:ext cx="4519896" cy="338554"/>
          </a:xfrm>
          <a:prstGeom prst="rect">
            <a:avLst/>
          </a:prstGeom>
          <a:noFill/>
        </p:spPr>
        <p:txBody>
          <a:bodyPr wrap="square" rtlCol="0">
            <a:spAutoFit/>
          </a:bodyPr>
          <a:lstStyle/>
          <a:p>
            <a:r>
              <a:rPr lang="en-US" sz="1600" b="1" dirty="0" smtClean="0"/>
              <a:t>Overall Impact of SKU in that category assortment </a:t>
            </a:r>
            <a:endParaRPr lang="en-IN" sz="1600" b="1" dirty="0"/>
          </a:p>
        </p:txBody>
      </p:sp>
    </p:spTree>
    <p:extLst>
      <p:ext uri="{BB962C8B-B14F-4D97-AF65-F5344CB8AC3E}">
        <p14:creationId xmlns:p14="http://schemas.microsoft.com/office/powerpoint/2010/main" val="228158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819" y="708825"/>
            <a:ext cx="11488847" cy="6124754"/>
          </a:xfrm>
          <a:prstGeom prst="rect">
            <a:avLst/>
          </a:prstGeom>
          <a:noFill/>
        </p:spPr>
        <p:txBody>
          <a:bodyPr wrap="square" rtlCol="0">
            <a:spAutoFit/>
          </a:bodyPr>
          <a:lstStyle/>
          <a:p>
            <a:r>
              <a:rPr lang="en-US" sz="1400" dirty="0" smtClean="0"/>
              <a:t>The decision path taken by a customer to purchase a product (SKU) under one single category depends on multiple factors like : </a:t>
            </a:r>
          </a:p>
          <a:p>
            <a:pPr marL="285750" indent="-285750">
              <a:buFont typeface="Arial" panose="020B0604020202020204" pitchFamily="34" charset="0"/>
              <a:buChar char="•"/>
            </a:pPr>
            <a:r>
              <a:rPr lang="en-US" sz="1400" dirty="0" smtClean="0"/>
              <a:t>Major Features of every SKU (under one category) -  [Exhibit 5]   </a:t>
            </a:r>
            <a:r>
              <a:rPr lang="en-US" sz="1400" i="1" dirty="0" smtClean="0"/>
              <a:t>Note: groupings defined as per business understanding and creation of CDT</a:t>
            </a:r>
          </a:p>
          <a:p>
            <a:pPr marL="742950" lvl="1" indent="-285750">
              <a:buFont typeface="Arial" panose="020B0604020202020204" pitchFamily="34" charset="0"/>
              <a:buChar char="•"/>
            </a:pPr>
            <a:r>
              <a:rPr lang="en-US" sz="1400" b="1" dirty="0" smtClean="0">
                <a:solidFill>
                  <a:srgbClr val="00B050"/>
                </a:solidFill>
              </a:rPr>
              <a:t>Budget</a:t>
            </a:r>
            <a:r>
              <a:rPr lang="en-US" sz="1400" dirty="0" smtClean="0"/>
              <a:t>: </a:t>
            </a:r>
            <a:r>
              <a:rPr lang="en-US" sz="1400" i="1" dirty="0" smtClean="0"/>
              <a:t>price, </a:t>
            </a:r>
            <a:r>
              <a:rPr lang="en-US" sz="1400" i="1" dirty="0"/>
              <a:t>promotion </a:t>
            </a:r>
            <a:r>
              <a:rPr lang="en-US" sz="1400" i="1" dirty="0" smtClean="0"/>
              <a:t>effective</a:t>
            </a:r>
          </a:p>
          <a:p>
            <a:pPr marL="742950" lvl="1" indent="-285750">
              <a:buFont typeface="Arial" panose="020B0604020202020204" pitchFamily="34" charset="0"/>
              <a:buChar char="•"/>
            </a:pPr>
            <a:r>
              <a:rPr lang="en-US" sz="1400" b="1" dirty="0" smtClean="0">
                <a:solidFill>
                  <a:srgbClr val="00B050"/>
                </a:solidFill>
              </a:rPr>
              <a:t>Popularity</a:t>
            </a:r>
            <a:r>
              <a:rPr lang="en-US" sz="1400" dirty="0" smtClean="0"/>
              <a:t>: </a:t>
            </a:r>
            <a:r>
              <a:rPr lang="en-US" sz="1400" i="1" dirty="0" smtClean="0"/>
              <a:t>brand reputation, product reviews </a:t>
            </a:r>
          </a:p>
          <a:p>
            <a:pPr marL="742950" lvl="1" indent="-285750">
              <a:buFont typeface="Arial" panose="020B0604020202020204" pitchFamily="34" charset="0"/>
              <a:buChar char="•"/>
            </a:pPr>
            <a:r>
              <a:rPr lang="en-US" sz="1400" b="1" dirty="0" smtClean="0">
                <a:solidFill>
                  <a:srgbClr val="00B050"/>
                </a:solidFill>
              </a:rPr>
              <a:t>Longevity</a:t>
            </a:r>
            <a:r>
              <a:rPr lang="en-US" sz="1400" dirty="0" smtClean="0"/>
              <a:t>: </a:t>
            </a:r>
            <a:r>
              <a:rPr lang="en-US" sz="1400" i="1" dirty="0" smtClean="0"/>
              <a:t>availability, shelf life</a:t>
            </a:r>
            <a:endParaRPr lang="en-US" sz="1400" dirty="0" smtClean="0"/>
          </a:p>
          <a:p>
            <a:pPr marL="742950" lvl="1" indent="-285750">
              <a:buFont typeface="Arial" panose="020B0604020202020204" pitchFamily="34" charset="0"/>
              <a:buChar char="•"/>
            </a:pPr>
            <a:r>
              <a:rPr lang="en-US" sz="1400" b="1" dirty="0" smtClean="0">
                <a:solidFill>
                  <a:srgbClr val="00B050"/>
                </a:solidFill>
              </a:rPr>
              <a:t>Specialty</a:t>
            </a:r>
            <a:r>
              <a:rPr lang="en-US" sz="1400" dirty="0" smtClean="0"/>
              <a:t>: </a:t>
            </a:r>
            <a:r>
              <a:rPr lang="en-US" sz="1400" i="1" dirty="0" smtClean="0"/>
              <a:t>product category, specific description (benefits, additional advantages etc.)</a:t>
            </a:r>
          </a:p>
          <a:p>
            <a:pPr marL="742950" lvl="1" indent="-285750">
              <a:buFont typeface="Arial" panose="020B0604020202020204" pitchFamily="34" charset="0"/>
              <a:buChar char="•"/>
            </a:pPr>
            <a:r>
              <a:rPr lang="en-US" sz="1400" b="1" dirty="0" smtClean="0">
                <a:solidFill>
                  <a:srgbClr val="00B050"/>
                </a:solidFill>
              </a:rPr>
              <a:t>Presentation</a:t>
            </a:r>
            <a:r>
              <a:rPr lang="en-US" sz="1400" dirty="0" smtClean="0"/>
              <a:t>: </a:t>
            </a:r>
            <a:r>
              <a:rPr lang="en-US" sz="1400" i="1" dirty="0" smtClean="0"/>
              <a:t>packaging, size</a:t>
            </a:r>
          </a:p>
          <a:p>
            <a:pPr marL="742950" lvl="1"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Other features of other products/categories bought with it in that transaction - </a:t>
            </a:r>
          </a:p>
          <a:p>
            <a:pPr marL="742950" lvl="1" indent="-285750">
              <a:buFont typeface="Arial" panose="020B0604020202020204" pitchFamily="34" charset="0"/>
              <a:buChar char="•"/>
            </a:pPr>
            <a:r>
              <a:rPr lang="en-US" sz="1400" i="1" dirty="0" smtClean="0"/>
              <a:t>Customer demographics</a:t>
            </a:r>
            <a:r>
              <a:rPr lang="en-US" sz="1400" dirty="0" smtClean="0"/>
              <a:t>, </a:t>
            </a:r>
            <a:r>
              <a:rPr lang="en-US" sz="1400" i="1" dirty="0" smtClean="0"/>
              <a:t>basket information </a:t>
            </a:r>
            <a:r>
              <a:rPr lang="en-US" sz="1400" dirty="0" smtClean="0"/>
              <a:t>(with what all products was it bought, how many products had similar characteristics even if bought from a different category or product family)  </a:t>
            </a:r>
          </a:p>
          <a:p>
            <a:endParaRPr lang="en-US" sz="1400" dirty="0" smtClean="0"/>
          </a:p>
          <a:p>
            <a:r>
              <a:rPr lang="en-US" sz="1400" dirty="0" smtClean="0"/>
              <a:t>The dataset is </a:t>
            </a:r>
            <a:r>
              <a:rPr lang="en-US" sz="1400" b="1" dirty="0" smtClean="0"/>
              <a:t>x-variables</a:t>
            </a:r>
            <a:r>
              <a:rPr lang="en-US" sz="1400" dirty="0" smtClean="0"/>
              <a:t>: </a:t>
            </a:r>
            <a:r>
              <a:rPr lang="en-US" sz="1400" i="1" dirty="0" smtClean="0"/>
              <a:t>{all features of the SKU that was purchased, other features of the products/categories and customers demographics – customer X transaction level data} </a:t>
            </a:r>
            <a:r>
              <a:rPr lang="en-US" sz="1400" dirty="0" smtClean="0"/>
              <a:t>and </a:t>
            </a:r>
            <a:r>
              <a:rPr lang="en-US" sz="1400" b="1" dirty="0" smtClean="0"/>
              <a:t>Y-variable</a:t>
            </a:r>
            <a:r>
              <a:rPr lang="en-US" sz="1400" dirty="0" smtClean="0"/>
              <a:t> is the </a:t>
            </a:r>
            <a:r>
              <a:rPr lang="en-US" sz="1400" i="1" dirty="0" smtClean="0"/>
              <a:t>SKU {SKU1, SKU2, SKU3… etc. of one single product category}</a:t>
            </a:r>
          </a:p>
          <a:p>
            <a:r>
              <a:rPr lang="en-US" sz="1400" b="1" i="1" dirty="0" smtClean="0"/>
              <a:t>Fit a decision tree classifier ML algorithm that predicts the purchase of a SKU as per the transaction patterns of different customers. </a:t>
            </a:r>
          </a:p>
          <a:p>
            <a:endParaRPr lang="en-US" sz="1400" dirty="0"/>
          </a:p>
          <a:p>
            <a:r>
              <a:rPr lang="en-US" sz="1400" dirty="0" smtClean="0"/>
              <a:t>In a decision tree, the splits on features are prioritized on the information gain. The combination of splitting decisions, when the decision tree is created/trained to it’s complete depth, we get the maximum information gain, that helps us to reach to that particular SKU (under that category) being bought by a customer.  These priority wise splitting decision can me mapped to a customer buying pattern behavior for purchasing the product.       </a:t>
            </a:r>
          </a:p>
          <a:p>
            <a:endParaRPr lang="en-US" sz="1400" dirty="0" smtClean="0"/>
          </a:p>
          <a:p>
            <a:r>
              <a:rPr lang="en-US" sz="1400" b="1" dirty="0" smtClean="0"/>
              <a:t>Understanding the tree to create CDT :</a:t>
            </a:r>
            <a:endParaRPr lang="en-US" sz="1400" b="1" dirty="0"/>
          </a:p>
          <a:p>
            <a:pPr marL="285750" indent="-285750">
              <a:buFont typeface="Arial" panose="020B0604020202020204" pitchFamily="34" charset="0"/>
              <a:buChar char="•"/>
            </a:pPr>
            <a:r>
              <a:rPr lang="en-US" sz="1400" dirty="0"/>
              <a:t>Running the decision algorithm for individual category to predict the purchase of SKUs (under that category) </a:t>
            </a:r>
          </a:p>
          <a:p>
            <a:pPr marL="285750" indent="-285750">
              <a:buFont typeface="Arial" panose="020B0604020202020204" pitchFamily="34" charset="0"/>
              <a:buChar char="•"/>
            </a:pPr>
            <a:r>
              <a:rPr lang="en-US" sz="1400" dirty="0"/>
              <a:t>Visualize the tree and understand the splitting process that get to the SKU</a:t>
            </a:r>
          </a:p>
          <a:p>
            <a:pPr marL="742950" lvl="1" indent="-285750">
              <a:buFont typeface="Arial" panose="020B0604020202020204" pitchFamily="34" charset="0"/>
              <a:buChar char="•"/>
            </a:pPr>
            <a:r>
              <a:rPr lang="en-US" sz="1400" dirty="0"/>
              <a:t>Different categories will have different combinations in which feature splitting process is prioritized to get the maximized information </a:t>
            </a:r>
            <a:r>
              <a:rPr lang="en-US" sz="1400" dirty="0" smtClean="0"/>
              <a:t>gain</a:t>
            </a:r>
          </a:p>
          <a:p>
            <a:endParaRPr lang="en-US" sz="1400" dirty="0"/>
          </a:p>
          <a:p>
            <a:r>
              <a:rPr lang="en-US" sz="1400" b="1" i="1" u="sng" dirty="0"/>
              <a:t>On the basis of the </a:t>
            </a:r>
            <a:r>
              <a:rPr lang="en-US" sz="1400" b="1" i="1" u="sng" dirty="0" smtClean="0"/>
              <a:t>major features group </a:t>
            </a:r>
            <a:r>
              <a:rPr lang="en-US" sz="1400" b="1" i="1" u="sng" dirty="0"/>
              <a:t>of every SKU </a:t>
            </a:r>
            <a:r>
              <a:rPr lang="en-US" sz="1400" b="1" i="1" u="sng" dirty="0" smtClean="0"/>
              <a:t>(under </a:t>
            </a:r>
            <a:r>
              <a:rPr lang="en-US" sz="1400" b="1" i="1" u="sng" dirty="0"/>
              <a:t>one </a:t>
            </a:r>
            <a:r>
              <a:rPr lang="en-US" sz="1400" b="1" i="1" u="sng" dirty="0" smtClean="0"/>
              <a:t>category) </a:t>
            </a:r>
            <a:r>
              <a:rPr lang="en-US" sz="1400" b="1" i="1" u="sng" dirty="0"/>
              <a:t>(Exhibit </a:t>
            </a:r>
            <a:r>
              <a:rPr lang="en-US" sz="1400" b="1" i="1" u="sng" dirty="0" smtClean="0"/>
              <a:t>5), </a:t>
            </a:r>
            <a:r>
              <a:rPr lang="en-US" sz="1400" b="1" i="1" u="sng" dirty="0"/>
              <a:t>create the Customer Decision Tree (CDT) as per the priority wise splits that the DT model suggested to reach that product, thus replicating a customer buying decision behavior/pattern.</a:t>
            </a:r>
          </a:p>
          <a:p>
            <a:endParaRPr lang="en-IN" sz="1400" dirty="0"/>
          </a:p>
        </p:txBody>
      </p:sp>
      <p:sp>
        <p:nvSpPr>
          <p:cNvPr id="14" name="TextBox 13"/>
          <p:cNvSpPr txBox="1"/>
          <p:nvPr/>
        </p:nvSpPr>
        <p:spPr>
          <a:xfrm>
            <a:off x="249624" y="92874"/>
            <a:ext cx="7165164" cy="369332"/>
          </a:xfrm>
          <a:prstGeom prst="rect">
            <a:avLst/>
          </a:prstGeom>
          <a:noFill/>
        </p:spPr>
        <p:txBody>
          <a:bodyPr wrap="square" rtlCol="0">
            <a:spAutoFit/>
          </a:bodyPr>
          <a:lstStyle/>
          <a:p>
            <a:r>
              <a:rPr lang="en-US" b="1" dirty="0" smtClean="0"/>
              <a:t>Mining behavioral &amp; attitudinal insights from customer transactions</a:t>
            </a:r>
            <a:endParaRPr lang="en-IN" b="1" dirty="0"/>
          </a:p>
        </p:txBody>
      </p:sp>
      <p:sp>
        <p:nvSpPr>
          <p:cNvPr id="15" name="TextBox 14"/>
          <p:cNvSpPr txBox="1"/>
          <p:nvPr/>
        </p:nvSpPr>
        <p:spPr>
          <a:xfrm>
            <a:off x="249624" y="416239"/>
            <a:ext cx="5798091" cy="338554"/>
          </a:xfrm>
          <a:prstGeom prst="rect">
            <a:avLst/>
          </a:prstGeom>
          <a:noFill/>
        </p:spPr>
        <p:txBody>
          <a:bodyPr wrap="square" rtlCol="0">
            <a:spAutoFit/>
          </a:bodyPr>
          <a:lstStyle/>
          <a:p>
            <a:r>
              <a:rPr lang="en-US" sz="1600" b="1" dirty="0" smtClean="0"/>
              <a:t>Replicating customer thought process while buying a product</a:t>
            </a:r>
            <a:endParaRPr lang="en-IN" sz="1600" b="1" dirty="0"/>
          </a:p>
        </p:txBody>
      </p:sp>
    </p:spTree>
    <p:extLst>
      <p:ext uri="{BB962C8B-B14F-4D97-AF65-F5344CB8AC3E}">
        <p14:creationId xmlns:p14="http://schemas.microsoft.com/office/powerpoint/2010/main" val="191485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785999" y="442267"/>
            <a:ext cx="3487235" cy="2415548"/>
          </a:xfrm>
          <a:prstGeom prst="rect">
            <a:avLst/>
          </a:prstGeom>
        </p:spPr>
      </p:pic>
      <p:sp>
        <p:nvSpPr>
          <p:cNvPr id="12" name="TextBox 11"/>
          <p:cNvSpPr txBox="1"/>
          <p:nvPr/>
        </p:nvSpPr>
        <p:spPr>
          <a:xfrm>
            <a:off x="872904" y="2902814"/>
            <a:ext cx="506994" cy="276999"/>
          </a:xfrm>
          <a:prstGeom prst="rect">
            <a:avLst/>
          </a:prstGeom>
          <a:noFill/>
        </p:spPr>
        <p:txBody>
          <a:bodyPr wrap="square" rtlCol="0">
            <a:spAutoFit/>
          </a:bodyPr>
          <a:lstStyle/>
          <a:p>
            <a:r>
              <a:rPr lang="en-US" sz="1200" dirty="0" smtClean="0"/>
              <a:t>sku1</a:t>
            </a:r>
            <a:endParaRPr lang="en-IN" sz="1200" dirty="0"/>
          </a:p>
        </p:txBody>
      </p:sp>
      <p:sp>
        <p:nvSpPr>
          <p:cNvPr id="13" name="TextBox 12"/>
          <p:cNvSpPr txBox="1"/>
          <p:nvPr/>
        </p:nvSpPr>
        <p:spPr>
          <a:xfrm>
            <a:off x="1720300" y="2843151"/>
            <a:ext cx="562824" cy="461665"/>
          </a:xfrm>
          <a:prstGeom prst="rect">
            <a:avLst/>
          </a:prstGeom>
          <a:noFill/>
        </p:spPr>
        <p:txBody>
          <a:bodyPr wrap="square" rtlCol="0">
            <a:spAutoFit/>
          </a:bodyPr>
          <a:lstStyle/>
          <a:p>
            <a:r>
              <a:rPr lang="en-US" sz="1200" dirty="0"/>
              <a:t>s</a:t>
            </a:r>
            <a:r>
              <a:rPr lang="en-US" sz="1200" dirty="0" smtClean="0"/>
              <a:t>ku2, sku4</a:t>
            </a:r>
            <a:endParaRPr lang="en-IN" sz="1200" dirty="0"/>
          </a:p>
        </p:txBody>
      </p:sp>
      <p:sp>
        <p:nvSpPr>
          <p:cNvPr id="14" name="TextBox 13"/>
          <p:cNvSpPr txBox="1"/>
          <p:nvPr/>
        </p:nvSpPr>
        <p:spPr>
          <a:xfrm>
            <a:off x="2877022" y="2942816"/>
            <a:ext cx="562824" cy="276999"/>
          </a:xfrm>
          <a:prstGeom prst="rect">
            <a:avLst/>
          </a:prstGeom>
          <a:noFill/>
        </p:spPr>
        <p:txBody>
          <a:bodyPr wrap="square" rtlCol="0">
            <a:spAutoFit/>
          </a:bodyPr>
          <a:lstStyle/>
          <a:p>
            <a:r>
              <a:rPr lang="en-US" sz="1200" dirty="0"/>
              <a:t>s</a:t>
            </a:r>
            <a:r>
              <a:rPr lang="en-US" sz="1200" dirty="0" smtClean="0"/>
              <a:t>ku3</a:t>
            </a:r>
            <a:endParaRPr lang="en-IN" sz="1200" dirty="0"/>
          </a:p>
        </p:txBody>
      </p:sp>
      <p:sp>
        <p:nvSpPr>
          <p:cNvPr id="15" name="TextBox 14"/>
          <p:cNvSpPr txBox="1"/>
          <p:nvPr/>
        </p:nvSpPr>
        <p:spPr>
          <a:xfrm>
            <a:off x="3725947" y="2272981"/>
            <a:ext cx="562824" cy="646331"/>
          </a:xfrm>
          <a:prstGeom prst="rect">
            <a:avLst/>
          </a:prstGeom>
          <a:noFill/>
        </p:spPr>
        <p:txBody>
          <a:bodyPr wrap="square" rtlCol="0">
            <a:spAutoFit/>
          </a:bodyPr>
          <a:lstStyle/>
          <a:p>
            <a:r>
              <a:rPr lang="en-US" sz="1200" dirty="0"/>
              <a:t>s</a:t>
            </a:r>
            <a:r>
              <a:rPr lang="en-US" sz="1200" dirty="0" smtClean="0"/>
              <a:t>ku5, sku6, sku7</a:t>
            </a:r>
            <a:endParaRPr lang="en-IN" sz="1200" dirty="0"/>
          </a:p>
        </p:txBody>
      </p:sp>
      <p:cxnSp>
        <p:nvCxnSpPr>
          <p:cNvPr id="16" name="Straight Arrow Connector 15"/>
          <p:cNvCxnSpPr>
            <a:endCxn id="12" idx="0"/>
          </p:cNvCxnSpPr>
          <p:nvPr/>
        </p:nvCxnSpPr>
        <p:spPr>
          <a:xfrm>
            <a:off x="1126401" y="2587627"/>
            <a:ext cx="0" cy="3151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994921" y="2587626"/>
            <a:ext cx="0" cy="3151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939908" y="2033855"/>
            <a:ext cx="0" cy="3151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34149" y="2632626"/>
            <a:ext cx="0" cy="3151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79073" y="442267"/>
            <a:ext cx="7230703" cy="2893100"/>
          </a:xfrm>
          <a:prstGeom prst="rect">
            <a:avLst/>
          </a:prstGeom>
          <a:noFill/>
        </p:spPr>
        <p:txBody>
          <a:bodyPr wrap="square" rtlCol="0">
            <a:spAutoFit/>
          </a:bodyPr>
          <a:lstStyle/>
          <a:p>
            <a:r>
              <a:rPr lang="en-US" sz="1400" dirty="0" smtClean="0"/>
              <a:t>To buy </a:t>
            </a:r>
            <a:r>
              <a:rPr lang="en-US" sz="1400" b="1" dirty="0" smtClean="0"/>
              <a:t>sku1</a:t>
            </a:r>
            <a:r>
              <a:rPr lang="en-US" sz="1400" dirty="0" smtClean="0"/>
              <a:t> &amp; </a:t>
            </a:r>
            <a:r>
              <a:rPr lang="en-US" sz="1400" b="1" dirty="0" smtClean="0"/>
              <a:t>sku3</a:t>
            </a:r>
            <a:r>
              <a:rPr lang="en-US" sz="1400" dirty="0" smtClean="0"/>
              <a:t>, customers drill down by taking a </a:t>
            </a:r>
            <a:r>
              <a:rPr lang="en-US" sz="1400" b="1" dirty="0" smtClean="0"/>
              <a:t>specific decision path</a:t>
            </a:r>
            <a:r>
              <a:rPr lang="en-US" sz="1400" dirty="0" smtClean="0"/>
              <a:t>, thus making the SKUs </a:t>
            </a:r>
            <a:r>
              <a:rPr lang="en-US" sz="1400" b="1" dirty="0" smtClean="0"/>
              <a:t>unique</a:t>
            </a:r>
            <a:r>
              <a:rPr lang="en-US" sz="1400" dirty="0" smtClean="0"/>
              <a:t>. These customers are very </a:t>
            </a:r>
            <a:r>
              <a:rPr lang="en-US" sz="1400" b="1" i="1" u="sng" dirty="0" smtClean="0"/>
              <a:t>less likely to change to a different SKU</a:t>
            </a:r>
            <a:r>
              <a:rPr lang="en-US" sz="1400" dirty="0" smtClean="0"/>
              <a:t> as they are looking for a specific class of product under that category. Thus planning these SKUs in the assortment would </a:t>
            </a:r>
            <a:r>
              <a:rPr lang="en-US" sz="1400" b="1" i="1" dirty="0" smtClean="0"/>
              <a:t>improve customer satisfaction and retention</a:t>
            </a:r>
            <a:r>
              <a:rPr lang="en-US" sz="1400" dirty="0" smtClean="0"/>
              <a:t>.</a:t>
            </a:r>
          </a:p>
          <a:p>
            <a:endParaRPr lang="en-US" sz="1400" dirty="0"/>
          </a:p>
          <a:p>
            <a:r>
              <a:rPr lang="en-US" sz="1400" b="1" dirty="0"/>
              <a:t>S</a:t>
            </a:r>
            <a:r>
              <a:rPr lang="en-US" sz="1400" b="1" dirty="0" smtClean="0"/>
              <a:t>ku2</a:t>
            </a:r>
            <a:r>
              <a:rPr lang="en-US" sz="1400" dirty="0" smtClean="0"/>
              <a:t>, </a:t>
            </a:r>
            <a:r>
              <a:rPr lang="en-US" sz="1400" b="1" dirty="0" smtClean="0"/>
              <a:t>sku4</a:t>
            </a:r>
            <a:r>
              <a:rPr lang="en-US" sz="1400" dirty="0" smtClean="0"/>
              <a:t> has a litter lesser likelihood of customers switching to a different product, as for purchasing these, customers too take a long decision path. So if these products aren’t performing up-to expectations </a:t>
            </a:r>
            <a:r>
              <a:rPr lang="en-US" sz="1400" i="1" dirty="0" smtClean="0"/>
              <a:t>(can be accessed with Exhibit 2, Exhibit 3 and Exhibit 4) </a:t>
            </a:r>
            <a:r>
              <a:rPr lang="en-US" sz="1400" dirty="0" smtClean="0"/>
              <a:t>category managers </a:t>
            </a:r>
            <a:r>
              <a:rPr lang="en-US" sz="1400" b="1" i="1" dirty="0" smtClean="0"/>
              <a:t>needs to either nurture them with proper marketing strategies or substitute them for generating overall category growth</a:t>
            </a:r>
            <a:r>
              <a:rPr lang="en-US" sz="1400" dirty="0" smtClean="0"/>
              <a:t>.  </a:t>
            </a:r>
          </a:p>
          <a:p>
            <a:endParaRPr lang="en-US" sz="1400" dirty="0"/>
          </a:p>
          <a:p>
            <a:r>
              <a:rPr lang="en-US" sz="1400" b="1" i="1" dirty="0" smtClean="0"/>
              <a:t>Sku5, sku6 &amp; sku7 has higher likelihood of customers switching from one product to another </a:t>
            </a:r>
            <a:r>
              <a:rPr lang="en-US" sz="1400" dirty="0" smtClean="0"/>
              <a:t>as they can be similar, mainstream and commonly purchased products under that category. </a:t>
            </a:r>
            <a:endParaRPr lang="en-IN" sz="1400" dirty="0"/>
          </a:p>
        </p:txBody>
      </p:sp>
      <p:sp>
        <p:nvSpPr>
          <p:cNvPr id="21" name="TextBox 20"/>
          <p:cNvSpPr txBox="1"/>
          <p:nvPr/>
        </p:nvSpPr>
        <p:spPr>
          <a:xfrm>
            <a:off x="313107" y="3461290"/>
            <a:ext cx="11353517" cy="523220"/>
          </a:xfrm>
          <a:prstGeom prst="rect">
            <a:avLst/>
          </a:prstGeom>
          <a:noFill/>
        </p:spPr>
        <p:txBody>
          <a:bodyPr wrap="square" rtlCol="0">
            <a:spAutoFit/>
          </a:bodyPr>
          <a:lstStyle/>
          <a:p>
            <a:r>
              <a:rPr lang="en-US" sz="1400" b="1" i="1" u="sng" dirty="0" smtClean="0"/>
              <a:t>For example</a:t>
            </a:r>
            <a:r>
              <a:rPr lang="en-US" sz="1400" dirty="0" smtClean="0"/>
              <a:t>, running the DT model on milk category products (which has multiple milk SKUs in it), the model created the decision tree, and from a certain decision node split, </a:t>
            </a:r>
            <a:r>
              <a:rPr lang="en-US" sz="1400" b="1" i="1" dirty="0" smtClean="0"/>
              <a:t>the priority of split was according to longevity, budget and popularity</a:t>
            </a:r>
            <a:r>
              <a:rPr lang="en-US" sz="1400" b="1" dirty="0" smtClean="0"/>
              <a:t>. </a:t>
            </a:r>
            <a:r>
              <a:rPr lang="en-US" sz="1400" dirty="0" smtClean="0"/>
              <a:t>So while creating the CDT for milk, create it as below.</a:t>
            </a:r>
          </a:p>
        </p:txBody>
      </p:sp>
      <p:sp>
        <p:nvSpPr>
          <p:cNvPr id="24" name="TextBox 23"/>
          <p:cNvSpPr txBox="1"/>
          <p:nvPr/>
        </p:nvSpPr>
        <p:spPr>
          <a:xfrm>
            <a:off x="6088131" y="4110433"/>
            <a:ext cx="5805368" cy="1169551"/>
          </a:xfrm>
          <a:prstGeom prst="rect">
            <a:avLst/>
          </a:prstGeom>
          <a:noFill/>
        </p:spPr>
        <p:txBody>
          <a:bodyPr wrap="square" rtlCol="0">
            <a:spAutoFit/>
          </a:bodyPr>
          <a:lstStyle/>
          <a:p>
            <a:r>
              <a:rPr lang="en-US" sz="1400" b="1" i="1" u="sng" dirty="0" smtClean="0"/>
              <a:t>Another example</a:t>
            </a:r>
            <a:r>
              <a:rPr lang="en-US" sz="1400" dirty="0" smtClean="0"/>
              <a:t>, running the DT model on detergent category products (which has multiple detergent SKUs in it), the model created the decision tree, and from a certain decision node split, </a:t>
            </a:r>
            <a:r>
              <a:rPr lang="en-US" sz="1400" b="1" i="1" dirty="0" smtClean="0"/>
              <a:t>the priority of split was according to budget, popularity and specialty.</a:t>
            </a:r>
            <a:r>
              <a:rPr lang="en-US" sz="1400" dirty="0" smtClean="0"/>
              <a:t> So while creating the CDT for detergent, follow this decision path to reach the SKU.</a:t>
            </a:r>
          </a:p>
        </p:txBody>
      </p:sp>
      <p:pic>
        <p:nvPicPr>
          <p:cNvPr id="25" name="Picture 24"/>
          <p:cNvPicPr>
            <a:picLocks noChangeAspect="1"/>
          </p:cNvPicPr>
          <p:nvPr/>
        </p:nvPicPr>
        <p:blipFill>
          <a:blip r:embed="rId3"/>
          <a:stretch>
            <a:fillRect/>
          </a:stretch>
        </p:blipFill>
        <p:spPr>
          <a:xfrm>
            <a:off x="180166" y="4140984"/>
            <a:ext cx="5907965" cy="2468046"/>
          </a:xfrm>
          <a:prstGeom prst="rect">
            <a:avLst/>
          </a:prstGeom>
        </p:spPr>
      </p:pic>
      <p:sp>
        <p:nvSpPr>
          <p:cNvPr id="27" name="TextBox 26"/>
          <p:cNvSpPr txBox="1"/>
          <p:nvPr/>
        </p:nvSpPr>
        <p:spPr>
          <a:xfrm>
            <a:off x="249624" y="92874"/>
            <a:ext cx="9636760" cy="369332"/>
          </a:xfrm>
          <a:prstGeom prst="rect">
            <a:avLst/>
          </a:prstGeom>
          <a:noFill/>
        </p:spPr>
        <p:txBody>
          <a:bodyPr wrap="square" rtlCol="0">
            <a:spAutoFit/>
          </a:bodyPr>
          <a:lstStyle/>
          <a:p>
            <a:r>
              <a:rPr lang="en-US" b="1" dirty="0" smtClean="0"/>
              <a:t>Understanding the purchase behavior of customer through product dimensions (uniqueness)</a:t>
            </a:r>
            <a:endParaRPr lang="en-IN" b="1" dirty="0"/>
          </a:p>
        </p:txBody>
      </p:sp>
      <p:sp>
        <p:nvSpPr>
          <p:cNvPr id="28" name="TextBox 27"/>
          <p:cNvSpPr txBox="1"/>
          <p:nvPr/>
        </p:nvSpPr>
        <p:spPr>
          <a:xfrm>
            <a:off x="6667552" y="5747273"/>
            <a:ext cx="5805368" cy="307777"/>
          </a:xfrm>
          <a:prstGeom prst="rect">
            <a:avLst/>
          </a:prstGeom>
          <a:noFill/>
        </p:spPr>
        <p:txBody>
          <a:bodyPr wrap="square" rtlCol="0">
            <a:spAutoFit/>
          </a:bodyPr>
          <a:lstStyle/>
          <a:p>
            <a:r>
              <a:rPr lang="en-US" sz="1400" b="1" i="1" dirty="0" smtClean="0"/>
              <a:t>Note: This process is dynamic and is easily scalable for any category</a:t>
            </a:r>
            <a:endParaRPr lang="en-US" sz="1400" dirty="0" smtClean="0"/>
          </a:p>
        </p:txBody>
      </p:sp>
    </p:spTree>
    <p:extLst>
      <p:ext uri="{BB962C8B-B14F-4D97-AF65-F5344CB8AC3E}">
        <p14:creationId xmlns:p14="http://schemas.microsoft.com/office/powerpoint/2010/main" val="66116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04808714"/>
              </p:ext>
            </p:extLst>
          </p:nvPr>
        </p:nvGraphicFramePr>
        <p:xfrm>
          <a:off x="344032" y="638185"/>
          <a:ext cx="11470742" cy="2194560"/>
        </p:xfrm>
        <a:graphic>
          <a:graphicData uri="http://schemas.openxmlformats.org/drawingml/2006/table">
            <a:tbl>
              <a:tblPr firstRow="1" bandRow="1">
                <a:tableStyleId>{5940675A-B579-460E-94D1-54222C63F5DA}</a:tableStyleId>
              </a:tblPr>
              <a:tblGrid>
                <a:gridCol w="729459"/>
                <a:gridCol w="1677756"/>
                <a:gridCol w="2306913"/>
                <a:gridCol w="2042486"/>
                <a:gridCol w="1705110"/>
                <a:gridCol w="1741531"/>
                <a:gridCol w="1267487"/>
              </a:tblGrid>
              <a:tr h="370840">
                <a:tc>
                  <a:txBody>
                    <a:bodyPr/>
                    <a:lstStyle/>
                    <a:p>
                      <a:endParaRPr lang="en-IN" dirty="0"/>
                    </a:p>
                  </a:txBody>
                  <a:tcPr/>
                </a:tc>
                <a:tc>
                  <a:txBody>
                    <a:bodyPr/>
                    <a:lstStyle/>
                    <a:p>
                      <a:r>
                        <a:rPr lang="en-US" sz="1600" dirty="0" smtClean="0"/>
                        <a:t>SKU evaluation KPIs</a:t>
                      </a:r>
                      <a:endParaRPr lang="en-IN" sz="1600" dirty="0"/>
                    </a:p>
                  </a:txBody>
                  <a:tcPr/>
                </a:tc>
                <a:tc>
                  <a:txBody>
                    <a:bodyPr/>
                    <a:lstStyle/>
                    <a:p>
                      <a:r>
                        <a:rPr lang="en-US" sz="1600" dirty="0" smtClean="0"/>
                        <a:t>Derived KPIs using math &amp; data science techniques</a:t>
                      </a:r>
                      <a:endParaRPr lang="en-IN" sz="1600" dirty="0"/>
                    </a:p>
                  </a:txBody>
                  <a:tcPr/>
                </a:tc>
                <a:tc>
                  <a:txBody>
                    <a:bodyPr/>
                    <a:lstStyle/>
                    <a:p>
                      <a:r>
                        <a:rPr lang="en-US" sz="1600" dirty="0" smtClean="0"/>
                        <a:t>Exhibit 2 segments</a:t>
                      </a:r>
                      <a:endParaRPr lang="en-IN" sz="1600" dirty="0"/>
                    </a:p>
                  </a:txBody>
                  <a:tcPr/>
                </a:tc>
                <a:tc>
                  <a:txBody>
                    <a:bodyPr/>
                    <a:lstStyle/>
                    <a:p>
                      <a:r>
                        <a:rPr lang="en-US" sz="1600" dirty="0" smtClean="0"/>
                        <a:t>Exhibit 3 segments</a:t>
                      </a:r>
                      <a:endParaRPr lang="en-IN" sz="1600" dirty="0"/>
                    </a:p>
                  </a:txBody>
                  <a:tcPr/>
                </a:tc>
                <a:tc>
                  <a:txBody>
                    <a:bodyPr/>
                    <a:lstStyle/>
                    <a:p>
                      <a:r>
                        <a:rPr lang="en-US" sz="1600" smtClean="0"/>
                        <a:t>Exhibit 4 </a:t>
                      </a:r>
                      <a:r>
                        <a:rPr lang="en-US" sz="1600" dirty="0" smtClean="0"/>
                        <a:t>segments</a:t>
                      </a:r>
                      <a:endParaRPr lang="en-IN" sz="1600" dirty="0"/>
                    </a:p>
                  </a:txBody>
                  <a:tcPr/>
                </a:tc>
                <a:tc>
                  <a:txBody>
                    <a:bodyPr/>
                    <a:lstStyle/>
                    <a:p>
                      <a:r>
                        <a:rPr lang="en-US" sz="1600" dirty="0" smtClean="0"/>
                        <a:t>Final SKU segment/</a:t>
                      </a:r>
                    </a:p>
                    <a:p>
                      <a:r>
                        <a:rPr lang="en-US" sz="1600" dirty="0" smtClean="0"/>
                        <a:t>Rank</a:t>
                      </a:r>
                      <a:r>
                        <a:rPr lang="en-US" sz="1600" baseline="0" dirty="0" smtClean="0"/>
                        <a:t> of SKU</a:t>
                      </a:r>
                      <a:endParaRPr lang="en-IN" sz="1600" dirty="0"/>
                    </a:p>
                  </a:txBody>
                  <a:tcPr/>
                </a:tc>
              </a:tr>
              <a:tr h="370840">
                <a:tc>
                  <a:txBody>
                    <a:bodyPr/>
                    <a:lstStyle/>
                    <a:p>
                      <a:r>
                        <a:rPr lang="en-US" sz="1400" dirty="0" smtClean="0"/>
                        <a:t>SKU1</a:t>
                      </a:r>
                      <a:endParaRPr lang="en-IN" sz="1400" dirty="0"/>
                    </a:p>
                  </a:txBody>
                  <a:tcPr/>
                </a:tc>
                <a:tc>
                  <a:txBody>
                    <a:bodyPr/>
                    <a:lstStyle/>
                    <a:p>
                      <a:r>
                        <a:rPr lang="en-US" sz="1400" dirty="0" smtClean="0"/>
                        <a:t>Financial analysis KPIs,</a:t>
                      </a:r>
                      <a:r>
                        <a:rPr lang="en-US" sz="1400" baseline="0" dirty="0" smtClean="0"/>
                        <a:t> Sales analysis KPIs, Cost analysis KPIs, Supply chain analysis KPIs</a:t>
                      </a:r>
                      <a:endParaRPr lang="en-IN" sz="1400" dirty="0"/>
                    </a:p>
                  </a:txBody>
                  <a:tcPr/>
                </a:tc>
                <a:tc>
                  <a:txBody>
                    <a:bodyPr/>
                    <a:lstStyle/>
                    <a:p>
                      <a:r>
                        <a:rPr lang="en-US" sz="1400" dirty="0" err="1" smtClean="0"/>
                        <a:t>Jaccard</a:t>
                      </a:r>
                      <a:r>
                        <a:rPr lang="en-US" sz="1400" dirty="0" smtClean="0"/>
                        <a:t> similarity </a:t>
                      </a:r>
                      <a:r>
                        <a:rPr lang="en-US" sz="1400" dirty="0" err="1" smtClean="0"/>
                        <a:t>coeff</a:t>
                      </a:r>
                      <a:r>
                        <a:rPr lang="en-US" sz="1400" dirty="0" smtClean="0"/>
                        <a:t>, Euclidian distance, Uniqueness index, </a:t>
                      </a:r>
                    </a:p>
                    <a:p>
                      <a:r>
                        <a:rPr lang="en-US" sz="1400" dirty="0" smtClean="0"/>
                        <a:t>Economic index,</a:t>
                      </a:r>
                    </a:p>
                    <a:p>
                      <a:r>
                        <a:rPr lang="en-US" sz="1400" dirty="0" smtClean="0"/>
                        <a:t>Incremental</a:t>
                      </a:r>
                      <a:r>
                        <a:rPr lang="en-US" sz="1400" baseline="0" dirty="0" smtClean="0"/>
                        <a:t> change (cannibalization)</a:t>
                      </a:r>
                      <a:endParaRPr lang="en-IN" sz="1400" dirty="0"/>
                    </a:p>
                  </a:txBody>
                  <a:tcPr/>
                </a:tc>
                <a:tc>
                  <a:txBody>
                    <a:bodyPr/>
                    <a:lstStyle/>
                    <a:p>
                      <a:r>
                        <a:rPr lang="en-US" sz="1400" dirty="0" smtClean="0"/>
                        <a:t>Top selling, Good selling, Poor selling, Delist</a:t>
                      </a:r>
                      <a:endParaRPr lang="en-IN" sz="1400" dirty="0"/>
                    </a:p>
                  </a:txBody>
                  <a:tcPr/>
                </a:tc>
                <a:tc>
                  <a:txBody>
                    <a:bodyPr/>
                    <a:lstStyle/>
                    <a:p>
                      <a:r>
                        <a:rPr lang="en-US" sz="1400" dirty="0" smtClean="0"/>
                        <a:t>Keep for sure, Potentially keep, Potentially delist, Delist</a:t>
                      </a:r>
                      <a:endParaRPr lang="en-IN" sz="1400" dirty="0"/>
                    </a:p>
                  </a:txBody>
                  <a:tcPr/>
                </a:tc>
                <a:tc>
                  <a:txBody>
                    <a:bodyPr/>
                    <a:lstStyle/>
                    <a:p>
                      <a:r>
                        <a:rPr lang="en-US" sz="1400" dirty="0" smtClean="0"/>
                        <a:t>High performing, Nurture/  Substitute, Cannibalizes sales and</a:t>
                      </a:r>
                      <a:r>
                        <a:rPr lang="en-US" sz="1400" baseline="0" dirty="0" smtClean="0"/>
                        <a:t> category performance</a:t>
                      </a:r>
                      <a:endParaRPr lang="en-IN" sz="1400" dirty="0"/>
                    </a:p>
                  </a:txBody>
                  <a:tcPr/>
                </a:tc>
                <a:tc>
                  <a:txBody>
                    <a:bodyPr/>
                    <a:lstStyle/>
                    <a:p>
                      <a:r>
                        <a:rPr lang="en-US" sz="1400" dirty="0" smtClean="0"/>
                        <a:t>A, B,</a:t>
                      </a:r>
                      <a:r>
                        <a:rPr lang="en-US" sz="1400" baseline="0" dirty="0" smtClean="0"/>
                        <a:t> C</a:t>
                      </a:r>
                      <a:endParaRPr lang="en-IN" sz="1400" dirty="0"/>
                    </a:p>
                  </a:txBody>
                  <a:tcPr/>
                </a:tc>
              </a:tr>
            </a:tbl>
          </a:graphicData>
        </a:graphic>
      </p:graphicFrame>
      <p:sp>
        <p:nvSpPr>
          <p:cNvPr id="3" name="TextBox 2"/>
          <p:cNvSpPr txBox="1"/>
          <p:nvPr/>
        </p:nvSpPr>
        <p:spPr>
          <a:xfrm>
            <a:off x="325924" y="2978590"/>
            <a:ext cx="10719303" cy="3785652"/>
          </a:xfrm>
          <a:prstGeom prst="rect">
            <a:avLst/>
          </a:prstGeom>
          <a:noFill/>
        </p:spPr>
        <p:txBody>
          <a:bodyPr wrap="square" rtlCol="0">
            <a:spAutoFit/>
          </a:bodyPr>
          <a:lstStyle/>
          <a:p>
            <a:r>
              <a:rPr lang="en-US" sz="1600" b="1" u="sng" dirty="0" smtClean="0"/>
              <a:t>Segmentation model :</a:t>
            </a:r>
          </a:p>
          <a:p>
            <a:r>
              <a:rPr lang="en-US" sz="1600" b="1" dirty="0" smtClean="0">
                <a:solidFill>
                  <a:srgbClr val="00B050"/>
                </a:solidFill>
              </a:rPr>
              <a:t>Segment A </a:t>
            </a:r>
            <a:r>
              <a:rPr lang="en-US" sz="1600" b="1" dirty="0" smtClean="0"/>
              <a:t>: </a:t>
            </a:r>
            <a:r>
              <a:rPr lang="en-US" sz="1600" b="1" i="1" dirty="0" smtClean="0"/>
              <a:t>(Top selling || good selling) &amp;&amp; (Keep for sure) &amp;&amp; (High performing) </a:t>
            </a:r>
          </a:p>
          <a:p>
            <a:r>
              <a:rPr lang="en-US" sz="1600" dirty="0" smtClean="0"/>
              <a:t>These are the champion SKUs for the business and should be kept/prioritized in the assortment.</a:t>
            </a:r>
          </a:p>
          <a:p>
            <a:endParaRPr lang="en-US" sz="1600" dirty="0"/>
          </a:p>
          <a:p>
            <a:r>
              <a:rPr lang="en-US" sz="1600" b="1" dirty="0" smtClean="0">
                <a:solidFill>
                  <a:srgbClr val="00B050"/>
                </a:solidFill>
              </a:rPr>
              <a:t>Segment B </a:t>
            </a:r>
            <a:r>
              <a:rPr lang="en-US" sz="1600" b="1" dirty="0" smtClean="0"/>
              <a:t>: </a:t>
            </a:r>
            <a:r>
              <a:rPr lang="en-US" sz="1600" b="1" i="1" dirty="0" smtClean="0"/>
              <a:t>(poor selling) &amp;&amp; (potentially keep || potentially delist) &amp;&amp; (Nurture/Substitute)</a:t>
            </a:r>
          </a:p>
          <a:p>
            <a:r>
              <a:rPr lang="en-US" sz="1600" dirty="0" smtClean="0"/>
              <a:t>These are the list of SKUs for which category planners should deep dive into </a:t>
            </a:r>
            <a:r>
              <a:rPr lang="en-US" sz="1600" dirty="0" smtClean="0"/>
              <a:t>leveraging </a:t>
            </a:r>
            <a:r>
              <a:rPr lang="en-US" sz="1600" dirty="0" smtClean="0"/>
              <a:t>the customer decision tree analysis to understand the buy pattern or behavior of customers. Accordingly take marketing decisions; replace/substitute with new SKUs of similar characteristics as per CDT so that we don’t loose a niche customer base; or do a stock clearance sale and finally delist by moving it to segment C if performance still falls.</a:t>
            </a:r>
          </a:p>
          <a:p>
            <a:endParaRPr lang="en-US" sz="1600" dirty="0"/>
          </a:p>
          <a:p>
            <a:r>
              <a:rPr lang="en-US" sz="1600" b="1" dirty="0" smtClean="0">
                <a:solidFill>
                  <a:srgbClr val="00B050"/>
                </a:solidFill>
              </a:rPr>
              <a:t>Segment C </a:t>
            </a:r>
            <a:r>
              <a:rPr lang="en-US" sz="1600" b="1" dirty="0" smtClean="0"/>
              <a:t>: </a:t>
            </a:r>
            <a:r>
              <a:rPr lang="en-US" sz="1600" b="1" i="1" dirty="0" smtClean="0"/>
              <a:t>(Delist) &amp;&amp; (Delist) &amp;&amp; (</a:t>
            </a:r>
            <a:r>
              <a:rPr lang="en-US" sz="1600" b="1" i="1" dirty="0"/>
              <a:t>Cannibalizes sales and category </a:t>
            </a:r>
            <a:r>
              <a:rPr lang="en-US" sz="1600" b="1" i="1" dirty="0" smtClean="0"/>
              <a:t>performance) </a:t>
            </a:r>
          </a:p>
          <a:p>
            <a:r>
              <a:rPr lang="en-US" sz="1600" dirty="0" smtClean="0"/>
              <a:t>These are the poorest performing set of SKUs, that shouldn’t be planned in the assortment </a:t>
            </a:r>
          </a:p>
          <a:p>
            <a:endParaRPr lang="en-US" sz="1600" dirty="0"/>
          </a:p>
          <a:p>
            <a:r>
              <a:rPr lang="en-US" sz="1600" dirty="0"/>
              <a:t>T</a:t>
            </a:r>
            <a:r>
              <a:rPr lang="en-US" sz="1600" dirty="0" smtClean="0"/>
              <a:t>hese would be the major combinations of segments that will be created.</a:t>
            </a:r>
          </a:p>
          <a:p>
            <a:r>
              <a:rPr lang="en-US" sz="1600" dirty="0" smtClean="0"/>
              <a:t>Similarly for a few other combination of segments, analyze and accordingly assign them the respective groups.</a:t>
            </a:r>
            <a:endParaRPr lang="en-IN" sz="1600" dirty="0"/>
          </a:p>
        </p:txBody>
      </p:sp>
      <p:sp>
        <p:nvSpPr>
          <p:cNvPr id="4" name="TextBox 3"/>
          <p:cNvSpPr txBox="1"/>
          <p:nvPr/>
        </p:nvSpPr>
        <p:spPr>
          <a:xfrm>
            <a:off x="249624" y="92874"/>
            <a:ext cx="9636760" cy="369332"/>
          </a:xfrm>
          <a:prstGeom prst="rect">
            <a:avLst/>
          </a:prstGeom>
          <a:noFill/>
        </p:spPr>
        <p:txBody>
          <a:bodyPr wrap="square" rtlCol="0">
            <a:spAutoFit/>
          </a:bodyPr>
          <a:lstStyle/>
          <a:p>
            <a:r>
              <a:rPr lang="en-US" b="1" dirty="0" smtClean="0"/>
              <a:t>Segmentation/ranking of SKUs for assortment decision making</a:t>
            </a:r>
            <a:endParaRPr lang="en-IN" b="1" dirty="0"/>
          </a:p>
        </p:txBody>
      </p:sp>
    </p:spTree>
    <p:extLst>
      <p:ext uri="{BB962C8B-B14F-4D97-AF65-F5344CB8AC3E}">
        <p14:creationId xmlns:p14="http://schemas.microsoft.com/office/powerpoint/2010/main" val="176203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658" y="456247"/>
            <a:ext cx="11688023" cy="6340197"/>
          </a:xfrm>
          <a:prstGeom prst="rect">
            <a:avLst/>
          </a:prstGeom>
          <a:noFill/>
        </p:spPr>
        <p:txBody>
          <a:bodyPr wrap="square" rtlCol="0">
            <a:spAutoFit/>
          </a:bodyPr>
          <a:lstStyle/>
          <a:p>
            <a:r>
              <a:rPr lang="en-US" sz="1600" b="1" u="sng" dirty="0" smtClean="0"/>
              <a:t>Demand prediction model : </a:t>
            </a:r>
            <a:r>
              <a:rPr lang="en-US" sz="1400" b="1" i="1" dirty="0" smtClean="0"/>
              <a:t>Calculation of SKU demand </a:t>
            </a:r>
            <a:r>
              <a:rPr lang="en-US" sz="1400" i="1" dirty="0" smtClean="0"/>
              <a:t>= [</a:t>
            </a:r>
            <a:r>
              <a:rPr lang="en-US" sz="1400" i="1" dirty="0"/>
              <a:t>Moving average demand </a:t>
            </a:r>
            <a:r>
              <a:rPr lang="en-US" sz="1400" i="1" dirty="0" smtClean="0"/>
              <a:t> + (Z * Standard deviation of demand) ] * (Day wise factor) * (Event and Promo factor) * (holiday factor)  * (trend factor for seasonality) </a:t>
            </a:r>
          </a:p>
          <a:p>
            <a:endParaRPr lang="en-US" sz="1400" dirty="0"/>
          </a:p>
          <a:p>
            <a:pPr marL="285750" indent="-285750">
              <a:buFont typeface="Arial" panose="020B0604020202020204" pitchFamily="34" charset="0"/>
              <a:buChar char="•"/>
            </a:pPr>
            <a:r>
              <a:rPr lang="en-US" sz="1400" i="1" dirty="0"/>
              <a:t>Moving average </a:t>
            </a:r>
            <a:r>
              <a:rPr lang="en-US" sz="1400" i="1" dirty="0" smtClean="0"/>
              <a:t>demand:</a:t>
            </a:r>
            <a:r>
              <a:rPr lang="en-US" sz="1400" dirty="0" smtClean="0"/>
              <a:t> Can be last 7 days demand past 4 weeks demand [time range as per business needs]</a:t>
            </a:r>
          </a:p>
          <a:p>
            <a:pPr marL="285750" indent="-285750">
              <a:buFont typeface="Arial" panose="020B0604020202020204" pitchFamily="34" charset="0"/>
              <a:buChar char="•"/>
            </a:pPr>
            <a:r>
              <a:rPr lang="en-US" sz="1400" i="1" dirty="0"/>
              <a:t>(Z * Standard deviation of demand</a:t>
            </a:r>
            <a:r>
              <a:rPr lang="en-US" sz="1400" i="1" dirty="0" smtClean="0"/>
              <a:t>): </a:t>
            </a:r>
            <a:r>
              <a:rPr lang="en-US" sz="1400" dirty="0" smtClean="0"/>
              <a:t>Error factor as per the demand volatilities, where Z is the serviceability and std. of demand can be calc. at daily level or week level</a:t>
            </a:r>
          </a:p>
          <a:p>
            <a:pPr marL="285750" indent="-285750">
              <a:buFont typeface="Arial" panose="020B0604020202020204" pitchFamily="34" charset="0"/>
              <a:buChar char="•"/>
            </a:pPr>
            <a:r>
              <a:rPr lang="en-US" sz="1400" i="1" dirty="0" smtClean="0"/>
              <a:t>Day wise factor: </a:t>
            </a:r>
            <a:r>
              <a:rPr lang="en-US" sz="1400" dirty="0" smtClean="0"/>
              <a:t>If </a:t>
            </a:r>
            <a:r>
              <a:rPr lang="en-US" sz="1400" dirty="0" err="1" smtClean="0"/>
              <a:t>clac</a:t>
            </a:r>
            <a:r>
              <a:rPr lang="en-US" sz="1400" dirty="0" smtClean="0"/>
              <a:t>. Demand at a daily level then use this [calculated by taking past 3 or 6 months of daily per SKU level data, then avg. of all the records of the % of the sales for days of the week ]</a:t>
            </a:r>
          </a:p>
          <a:p>
            <a:pPr marL="285750" indent="-285750">
              <a:buFont typeface="Arial" panose="020B0604020202020204" pitchFamily="34" charset="0"/>
              <a:buChar char="•"/>
            </a:pPr>
            <a:r>
              <a:rPr lang="en-US" sz="1400" i="1" dirty="0" smtClean="0"/>
              <a:t>Event and Promo factor: </a:t>
            </a:r>
            <a:r>
              <a:rPr lang="en-US" sz="1400" dirty="0" smtClean="0"/>
              <a:t>(promo day sales/Avg. sales of past 15 days), </a:t>
            </a:r>
            <a:r>
              <a:rPr lang="en-US" sz="1400" dirty="0"/>
              <a:t>different </a:t>
            </a:r>
            <a:r>
              <a:rPr lang="en-US" sz="1400" dirty="0" smtClean="0"/>
              <a:t>promos will </a:t>
            </a:r>
            <a:r>
              <a:rPr lang="en-US" sz="1400" dirty="0"/>
              <a:t>have different factors </a:t>
            </a:r>
            <a:endParaRPr lang="en-US" sz="1400" dirty="0" smtClean="0"/>
          </a:p>
          <a:p>
            <a:pPr marL="285750" indent="-285750">
              <a:buFont typeface="Arial" panose="020B0604020202020204" pitchFamily="34" charset="0"/>
              <a:buChar char="•"/>
            </a:pPr>
            <a:r>
              <a:rPr lang="en-US" sz="1400" i="1" dirty="0" smtClean="0"/>
              <a:t>Holiday factor: </a:t>
            </a:r>
            <a:r>
              <a:rPr lang="en-US" sz="1400" dirty="0" smtClean="0"/>
              <a:t>(holiday sales/Avg</a:t>
            </a:r>
            <a:r>
              <a:rPr lang="en-US" sz="1400" dirty="0"/>
              <a:t>. sales of past 15 </a:t>
            </a:r>
            <a:r>
              <a:rPr lang="en-US" sz="1400" dirty="0" smtClean="0"/>
              <a:t>days), different holiday dates will have different factors </a:t>
            </a:r>
          </a:p>
          <a:p>
            <a:pPr marL="285750" indent="-285750">
              <a:buFont typeface="Arial" panose="020B0604020202020204" pitchFamily="34" charset="0"/>
              <a:buChar char="•"/>
            </a:pPr>
            <a:r>
              <a:rPr lang="en-US" sz="1400" i="1" dirty="0" smtClean="0"/>
              <a:t>Trend factor: </a:t>
            </a:r>
            <a:r>
              <a:rPr lang="en-US" sz="1400" dirty="0" smtClean="0"/>
              <a:t>(last year same date forward looking </a:t>
            </a:r>
            <a:r>
              <a:rPr lang="en-US" sz="1400" dirty="0" err="1" smtClean="0"/>
              <a:t>avg</a:t>
            </a:r>
            <a:r>
              <a:rPr lang="en-US" sz="1400" dirty="0" smtClean="0"/>
              <a:t> demand/last </a:t>
            </a:r>
            <a:r>
              <a:rPr lang="en-US" sz="1400" dirty="0"/>
              <a:t>year same date </a:t>
            </a:r>
            <a:r>
              <a:rPr lang="en-US" sz="1400" dirty="0" smtClean="0"/>
              <a:t>backward looking </a:t>
            </a:r>
            <a:r>
              <a:rPr lang="en-US" sz="1400" dirty="0" err="1"/>
              <a:t>avg</a:t>
            </a:r>
            <a:r>
              <a:rPr lang="en-US" sz="1400" dirty="0"/>
              <a:t> </a:t>
            </a:r>
            <a:r>
              <a:rPr lang="en-US" sz="1400" dirty="0" smtClean="0"/>
              <a:t>demand)</a:t>
            </a:r>
          </a:p>
          <a:p>
            <a:r>
              <a:rPr lang="en-US" sz="1400" i="1" dirty="0" smtClean="0"/>
              <a:t>Demand calculation at SKU level can be done at a daily, weekly or 15 days level, depends on the replenishment cycle that the business decides to do.</a:t>
            </a:r>
          </a:p>
          <a:p>
            <a:endParaRPr lang="en-US" sz="1400" dirty="0" smtClean="0"/>
          </a:p>
          <a:p>
            <a:r>
              <a:rPr lang="en-US" sz="1600" b="1" u="sng" dirty="0" smtClean="0"/>
              <a:t>SKU stocking strategy model :</a:t>
            </a:r>
          </a:p>
          <a:p>
            <a:r>
              <a:rPr lang="en-US" sz="1400" dirty="0" smtClean="0"/>
              <a:t>Lets </a:t>
            </a:r>
            <a:r>
              <a:rPr lang="en-US" sz="1400" dirty="0"/>
              <a:t>take an example of how to </a:t>
            </a:r>
            <a:r>
              <a:rPr lang="en-US" sz="1400" b="1" i="1" dirty="0"/>
              <a:t>plan the number of each products quantities </a:t>
            </a:r>
            <a:r>
              <a:rPr lang="en-US" sz="1400" b="1" i="1" dirty="0" smtClean="0"/>
              <a:t>as per the </a:t>
            </a:r>
            <a:r>
              <a:rPr lang="en-US" sz="1400" b="1" i="1" dirty="0"/>
              <a:t>shelf space </a:t>
            </a:r>
            <a:r>
              <a:rPr lang="en-US" sz="1400" b="1" i="1" dirty="0" smtClean="0"/>
              <a:t>allocated</a:t>
            </a:r>
            <a:r>
              <a:rPr lang="en-US" sz="1400" dirty="0" smtClean="0"/>
              <a:t> for </a:t>
            </a:r>
            <a:r>
              <a:rPr lang="en-US" sz="1400" i="1" dirty="0" smtClean="0"/>
              <a:t>generating maximum revenue and high gross profit margins</a:t>
            </a:r>
            <a:endParaRPr lang="en-US" sz="1400" i="1" dirty="0"/>
          </a:p>
          <a:p>
            <a:r>
              <a:rPr lang="en-US" sz="1400" dirty="0"/>
              <a:t>Milk = 100 units can be stocked at once in the shelf</a:t>
            </a:r>
          </a:p>
          <a:p>
            <a:r>
              <a:rPr lang="en-US" sz="1400" dirty="0"/>
              <a:t>Sku1 demand = 100 units; sku2 demand = 60 units; sku3 demand = 40 units</a:t>
            </a:r>
          </a:p>
          <a:p>
            <a:r>
              <a:rPr lang="en-US" sz="1400" b="1" i="1" u="sng" dirty="0" smtClean="0"/>
              <a:t>Mathematical/statistical model :</a:t>
            </a:r>
            <a:r>
              <a:rPr lang="en-US" sz="1400" dirty="0" smtClean="0"/>
              <a:t> </a:t>
            </a:r>
            <a:r>
              <a:rPr lang="en-US" sz="1400" i="1" dirty="0" smtClean="0"/>
              <a:t>Calculate </a:t>
            </a:r>
            <a:r>
              <a:rPr lang="en-US" sz="1400" i="1" dirty="0"/>
              <a:t>ratio = sku1:sku2:sku3 = </a:t>
            </a:r>
            <a:r>
              <a:rPr lang="en-US" sz="1400" i="1" dirty="0" smtClean="0"/>
              <a:t>5:3:2  </a:t>
            </a:r>
            <a:endParaRPr lang="en-US" sz="1400" i="1" dirty="0"/>
          </a:p>
          <a:p>
            <a:r>
              <a:rPr lang="en-US" sz="1400" dirty="0"/>
              <a:t>So, sku1 = 50 units, sku2 = 30 units, sku3 = 20 units and once it gets finished it can again be restocked as per the same distribution </a:t>
            </a:r>
            <a:endParaRPr lang="en-US" sz="1400" dirty="0" smtClean="0"/>
          </a:p>
          <a:p>
            <a:endParaRPr lang="en-US" sz="1400" dirty="0"/>
          </a:p>
          <a:p>
            <a:r>
              <a:rPr lang="en-US" sz="1400" dirty="0" smtClean="0"/>
              <a:t>If the </a:t>
            </a:r>
            <a:r>
              <a:rPr lang="en-US" sz="1400" b="1" i="1" dirty="0" smtClean="0"/>
              <a:t>objective is to maximize profit</a:t>
            </a:r>
            <a:r>
              <a:rPr lang="en-US" sz="1400" dirty="0" smtClean="0"/>
              <a:t>, by placing the right quantities of SKUs as per the demand and the space allocation, create a </a:t>
            </a:r>
            <a:r>
              <a:rPr lang="en-US" sz="1400" b="1" i="1" u="sng" dirty="0" smtClean="0"/>
              <a:t>Mixed Integer Linear Program model which generates SKU wise quantities and maximizes net profit</a:t>
            </a:r>
            <a:r>
              <a:rPr lang="en-US" sz="1400" dirty="0" smtClean="0"/>
              <a:t>.</a:t>
            </a:r>
          </a:p>
          <a:p>
            <a:r>
              <a:rPr lang="en-US" sz="1400" dirty="0"/>
              <a:t>Milk = 100 units can be stocked at once in the shelf</a:t>
            </a:r>
          </a:p>
          <a:p>
            <a:r>
              <a:rPr lang="en-US" sz="1400" dirty="0"/>
              <a:t>Sku1 demand = 100 units; sku2 demand = 60 units; sku3 demand = 40 </a:t>
            </a:r>
            <a:r>
              <a:rPr lang="en-US" sz="1400" dirty="0" smtClean="0"/>
              <a:t>units</a:t>
            </a:r>
          </a:p>
          <a:p>
            <a:r>
              <a:rPr lang="en-US" sz="1400" dirty="0" smtClean="0"/>
              <a:t>Profit margin : sku1 = 3; sku2 = 5; sku3 = 4</a:t>
            </a:r>
          </a:p>
          <a:p>
            <a:r>
              <a:rPr lang="en-US" sz="1400" dirty="0"/>
              <a:t>	</a:t>
            </a:r>
            <a:r>
              <a:rPr lang="en-US" sz="1400" dirty="0" smtClean="0"/>
              <a:t>	</a:t>
            </a:r>
            <a:r>
              <a:rPr lang="en-US" sz="1400" b="1" dirty="0" err="1" smtClean="0"/>
              <a:t>MiLp</a:t>
            </a:r>
            <a:r>
              <a:rPr lang="en-US" sz="1400" b="1" dirty="0" smtClean="0"/>
              <a:t> equation = MAX { summation (</a:t>
            </a:r>
            <a:r>
              <a:rPr lang="en-US" sz="1400" b="1" dirty="0" err="1" smtClean="0"/>
              <a:t>i</a:t>
            </a:r>
            <a:r>
              <a:rPr lang="en-US" sz="1400" b="1" dirty="0" smtClean="0"/>
              <a:t> =1 to 3) X(</a:t>
            </a:r>
            <a:r>
              <a:rPr lang="en-US" sz="1400" b="1" dirty="0" err="1" smtClean="0"/>
              <a:t>i</a:t>
            </a:r>
            <a:r>
              <a:rPr lang="en-US" sz="1400" b="1" dirty="0" smtClean="0"/>
              <a:t>) * profit(</a:t>
            </a:r>
            <a:r>
              <a:rPr lang="en-US" sz="1400" b="1" dirty="0" err="1" smtClean="0"/>
              <a:t>i</a:t>
            </a:r>
            <a:r>
              <a:rPr lang="en-US" sz="1400" b="1" dirty="0" smtClean="0"/>
              <a:t>) }  </a:t>
            </a:r>
            <a:r>
              <a:rPr lang="en-US" sz="1400" dirty="0" smtClean="0"/>
              <a:t>- this is give quantity of every product to be kept </a:t>
            </a:r>
          </a:p>
          <a:p>
            <a:r>
              <a:rPr lang="en-US" sz="1400" dirty="0"/>
              <a:t>	</a:t>
            </a:r>
            <a:r>
              <a:rPr lang="en-US" sz="1400" dirty="0" smtClean="0"/>
              <a:t>	</a:t>
            </a:r>
            <a:r>
              <a:rPr lang="en-US" sz="1400" b="1" i="1" dirty="0" smtClean="0"/>
              <a:t>Constraint – X(</a:t>
            </a:r>
            <a:r>
              <a:rPr lang="en-US" sz="1400" b="1" i="1" dirty="0" err="1" smtClean="0"/>
              <a:t>i</a:t>
            </a:r>
            <a:r>
              <a:rPr lang="en-US" sz="1400" b="1" i="1" dirty="0" smtClean="0"/>
              <a:t>) (</a:t>
            </a:r>
            <a:r>
              <a:rPr lang="en-US" sz="1400" b="1" i="1" dirty="0" err="1" smtClean="0"/>
              <a:t>i</a:t>
            </a:r>
            <a:r>
              <a:rPr lang="en-US" sz="1400" b="1" i="1" dirty="0" smtClean="0"/>
              <a:t> = 1 to 3) &lt;= shelf capacity</a:t>
            </a:r>
            <a:endParaRPr lang="en-US" sz="1400" b="1" i="1" dirty="0"/>
          </a:p>
          <a:p>
            <a:r>
              <a:rPr lang="en-US" sz="1400" dirty="0" smtClean="0"/>
              <a:t> We definitely need to </a:t>
            </a:r>
            <a:r>
              <a:rPr lang="en-US" sz="1400" i="1" dirty="0" smtClean="0"/>
              <a:t>add multiple constraints, handle multiple edge cases by further adding more components to the equations </a:t>
            </a:r>
            <a:r>
              <a:rPr lang="en-US" sz="1400" dirty="0" smtClean="0"/>
              <a:t>and refining it</a:t>
            </a:r>
            <a:endParaRPr lang="en-IN" sz="1400" dirty="0"/>
          </a:p>
        </p:txBody>
      </p:sp>
      <p:sp>
        <p:nvSpPr>
          <p:cNvPr id="3" name="TextBox 2"/>
          <p:cNvSpPr txBox="1"/>
          <p:nvPr/>
        </p:nvSpPr>
        <p:spPr>
          <a:xfrm>
            <a:off x="249624" y="92874"/>
            <a:ext cx="9636760" cy="369332"/>
          </a:xfrm>
          <a:prstGeom prst="rect">
            <a:avLst/>
          </a:prstGeom>
          <a:noFill/>
        </p:spPr>
        <p:txBody>
          <a:bodyPr wrap="square" rtlCol="0">
            <a:spAutoFit/>
          </a:bodyPr>
          <a:lstStyle/>
          <a:p>
            <a:r>
              <a:rPr lang="en-US" b="1" dirty="0" smtClean="0"/>
              <a:t>Calculating the right quantity of every SKU </a:t>
            </a:r>
            <a:endParaRPr lang="en-IN" b="1" dirty="0"/>
          </a:p>
        </p:txBody>
      </p:sp>
    </p:spTree>
    <p:extLst>
      <p:ext uri="{BB962C8B-B14F-4D97-AF65-F5344CB8AC3E}">
        <p14:creationId xmlns:p14="http://schemas.microsoft.com/office/powerpoint/2010/main" val="2938651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2116</TotalTime>
  <Words>2681</Words>
  <Application>Microsoft Office PowerPoint</Application>
  <PresentationFormat>Widescreen</PresentationFormat>
  <Paragraphs>229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113</cp:revision>
  <dcterms:created xsi:type="dcterms:W3CDTF">2023-12-28T11:46:06Z</dcterms:created>
  <dcterms:modified xsi:type="dcterms:W3CDTF">2024-01-01T20:21:16Z</dcterms:modified>
</cp:coreProperties>
</file>