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4" r:id="rId9"/>
    <p:sldId id="265"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2ACA6D-0455-4199-95DE-05A703621FB3}"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165614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2ACA6D-0455-4199-95DE-05A703621FB3}"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4439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2ACA6D-0455-4199-95DE-05A703621FB3}"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89651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2ACA6D-0455-4199-95DE-05A703621FB3}"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306609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2ACA6D-0455-4199-95DE-05A703621FB3}"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11643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2ACA6D-0455-4199-95DE-05A703621FB3}"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296043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2ACA6D-0455-4199-95DE-05A703621FB3}" type="datetimeFigureOut">
              <a:rPr lang="en-IN" smtClean="0"/>
              <a:t>31-12-2023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420993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2ACA6D-0455-4199-95DE-05A703621FB3}" type="datetimeFigureOut">
              <a:rPr lang="en-IN" smtClean="0"/>
              <a:t>31-12-2023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246757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ACA6D-0455-4199-95DE-05A703621FB3}" type="datetimeFigureOut">
              <a:rPr lang="en-IN" smtClean="0"/>
              <a:t>31-12-2023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426131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ACA6D-0455-4199-95DE-05A703621FB3}"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3326429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2ACA6D-0455-4199-95DE-05A703621FB3}"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CA50B-112B-460B-ADE1-F30F3F9860FE}" type="slidenum">
              <a:rPr lang="en-IN" smtClean="0"/>
              <a:t>‹#›</a:t>
            </a:fld>
            <a:endParaRPr lang="en-IN"/>
          </a:p>
        </p:txBody>
      </p:sp>
    </p:spTree>
    <p:extLst>
      <p:ext uri="{BB962C8B-B14F-4D97-AF65-F5344CB8AC3E}">
        <p14:creationId xmlns:p14="http://schemas.microsoft.com/office/powerpoint/2010/main" val="205563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ACA6D-0455-4199-95DE-05A703621FB3}" type="datetimeFigureOut">
              <a:rPr lang="en-IN" smtClean="0"/>
              <a:t>31-12-2023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A50B-112B-460B-ADE1-F30F3F9860FE}" type="slidenum">
              <a:rPr lang="en-IN" smtClean="0"/>
              <a:t>‹#›</a:t>
            </a:fld>
            <a:endParaRPr lang="en-IN"/>
          </a:p>
        </p:txBody>
      </p:sp>
    </p:spTree>
    <p:extLst>
      <p:ext uri="{BB962C8B-B14F-4D97-AF65-F5344CB8AC3E}">
        <p14:creationId xmlns:p14="http://schemas.microsoft.com/office/powerpoint/2010/main" val="411096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8353" y="457241"/>
            <a:ext cx="11253457" cy="923330"/>
          </a:xfrm>
          <a:prstGeom prst="rect">
            <a:avLst/>
          </a:prstGeom>
          <a:noFill/>
        </p:spPr>
        <p:txBody>
          <a:bodyPr wrap="square" rtlCol="0">
            <a:spAutoFit/>
          </a:bodyPr>
          <a:lstStyle/>
          <a:p>
            <a:r>
              <a:rPr lang="en-US" b="1" dirty="0" smtClean="0"/>
              <a:t>Lets suppose today is 1</a:t>
            </a:r>
            <a:r>
              <a:rPr lang="en-US" b="1" baseline="30000" dirty="0" smtClean="0"/>
              <a:t>st</a:t>
            </a:r>
            <a:r>
              <a:rPr lang="en-US" b="1" dirty="0" smtClean="0"/>
              <a:t> oct’23, approx. 1 month before Diwali’23, when this modelling pipeline will run every year</a:t>
            </a:r>
            <a:r>
              <a:rPr lang="en-US" dirty="0" smtClean="0"/>
              <a:t>, and generate the list of categories and products under it that needs to promoted, and also the type of promotions that should be used to maximize sales, revenue and profit i.e. achieve all business targets.  </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186486431"/>
              </p:ext>
            </p:extLst>
          </p:nvPr>
        </p:nvGraphicFramePr>
        <p:xfrm>
          <a:off x="2381059" y="1651646"/>
          <a:ext cx="9551408" cy="4359678"/>
        </p:xfrm>
        <a:graphic>
          <a:graphicData uri="http://schemas.openxmlformats.org/drawingml/2006/table">
            <a:tbl>
              <a:tblPr firstRow="1" bandRow="1">
                <a:tableStyleId>{5940675A-B579-460E-94D1-54222C63F5DA}</a:tableStyleId>
              </a:tblPr>
              <a:tblGrid>
                <a:gridCol w="2387852"/>
                <a:gridCol w="2387852"/>
                <a:gridCol w="2387852"/>
                <a:gridCol w="2387852"/>
              </a:tblGrid>
              <a:tr h="336318">
                <a:tc>
                  <a:txBody>
                    <a:bodyPr/>
                    <a:lstStyle/>
                    <a:p>
                      <a:pPr algn="ctr"/>
                      <a:r>
                        <a:rPr lang="en-US" sz="1600" b="1" dirty="0" smtClean="0"/>
                        <a:t>Financial</a:t>
                      </a:r>
                      <a:r>
                        <a:rPr lang="en-US" sz="1600" b="1" baseline="0" dirty="0" smtClean="0"/>
                        <a:t> KPIs</a:t>
                      </a:r>
                      <a:endParaRPr lang="en-IN" sz="1600" b="1" dirty="0"/>
                    </a:p>
                  </a:txBody>
                  <a:tcPr/>
                </a:tc>
                <a:tc>
                  <a:txBody>
                    <a:bodyPr/>
                    <a:lstStyle/>
                    <a:p>
                      <a:pPr algn="ctr"/>
                      <a:r>
                        <a:rPr lang="en-US" sz="1600" b="1" dirty="0" smtClean="0"/>
                        <a:t>Sales KPIs</a:t>
                      </a:r>
                      <a:endParaRPr lang="en-IN" sz="1600" b="1" dirty="0"/>
                    </a:p>
                  </a:txBody>
                  <a:tcPr/>
                </a:tc>
                <a:tc>
                  <a:txBody>
                    <a:bodyPr/>
                    <a:lstStyle/>
                    <a:p>
                      <a:pPr algn="ctr"/>
                      <a:r>
                        <a:rPr lang="en-US" sz="1600" b="1" dirty="0" smtClean="0"/>
                        <a:t>Customer KPIs</a:t>
                      </a:r>
                      <a:endParaRPr lang="en-IN" sz="1600" b="1" dirty="0"/>
                    </a:p>
                  </a:txBody>
                  <a:tcPr/>
                </a:tc>
                <a:tc>
                  <a:txBody>
                    <a:bodyPr/>
                    <a:lstStyle/>
                    <a:p>
                      <a:pPr algn="ctr"/>
                      <a:r>
                        <a:rPr lang="en-US" sz="1600" b="1" dirty="0" smtClean="0"/>
                        <a:t>Digital</a:t>
                      </a:r>
                      <a:r>
                        <a:rPr lang="en-US" sz="1600" b="1" baseline="0" dirty="0" smtClean="0"/>
                        <a:t> KPIs</a:t>
                      </a:r>
                      <a:endParaRPr lang="en-IN" sz="1600" b="1" dirty="0"/>
                    </a:p>
                  </a:txBody>
                  <a:tcPr/>
                </a:tc>
              </a:tr>
              <a:tr h="370840">
                <a:tc>
                  <a:txBody>
                    <a:bodyPr/>
                    <a:lstStyle/>
                    <a:p>
                      <a:pPr marL="285750" indent="-285750">
                        <a:buFont typeface="Arial" panose="020B0604020202020204" pitchFamily="34" charset="0"/>
                        <a:buChar char="•"/>
                      </a:pPr>
                      <a:r>
                        <a:rPr lang="en-US" sz="1400" b="1" dirty="0" smtClean="0">
                          <a:solidFill>
                            <a:srgbClr val="FF0000"/>
                          </a:solidFill>
                        </a:rPr>
                        <a:t>Total</a:t>
                      </a:r>
                      <a:r>
                        <a:rPr lang="en-US" sz="1400" b="1" baseline="0" dirty="0" smtClean="0">
                          <a:solidFill>
                            <a:srgbClr val="FF0000"/>
                          </a:solidFill>
                        </a:rPr>
                        <a:t> revenue </a:t>
                      </a:r>
                      <a:r>
                        <a:rPr lang="en-US" sz="1400" baseline="0" dirty="0" smtClean="0"/>
                        <a:t>= sum(price*quantity)</a:t>
                      </a:r>
                    </a:p>
                    <a:p>
                      <a:pPr marL="285750" indent="-285750">
                        <a:buFont typeface="Arial" panose="020B0604020202020204" pitchFamily="34" charset="0"/>
                        <a:buChar char="•"/>
                      </a:pPr>
                      <a:r>
                        <a:rPr lang="en-US" sz="1400" b="1" baseline="0" dirty="0" smtClean="0">
                          <a:solidFill>
                            <a:srgbClr val="FF0000"/>
                          </a:solidFill>
                        </a:rPr>
                        <a:t>AOV</a:t>
                      </a:r>
                      <a:r>
                        <a:rPr lang="en-US" sz="1400" baseline="0" dirty="0" smtClean="0"/>
                        <a:t> = total revenue/no. of transactions</a:t>
                      </a:r>
                    </a:p>
                    <a:p>
                      <a:pPr marL="285750" indent="-285750">
                        <a:buFont typeface="Arial" panose="020B0604020202020204" pitchFamily="34" charset="0"/>
                        <a:buChar char="•"/>
                      </a:pPr>
                      <a:r>
                        <a:rPr lang="en-US" sz="1400" b="1" baseline="0" dirty="0" smtClean="0">
                          <a:solidFill>
                            <a:srgbClr val="FF0000"/>
                          </a:solidFill>
                        </a:rPr>
                        <a:t>Gross profit margin </a:t>
                      </a:r>
                      <a:r>
                        <a:rPr lang="en-US" sz="1400" baseline="0" dirty="0" smtClean="0"/>
                        <a:t>= [(revenue – COGs)/revenue]</a:t>
                      </a:r>
                    </a:p>
                    <a:p>
                      <a:pPr marL="285750" indent="-285750">
                        <a:buFont typeface="Arial" panose="020B0604020202020204" pitchFamily="34" charset="0"/>
                        <a:buChar char="•"/>
                      </a:pPr>
                      <a:endParaRPr lang="en-IN" sz="1400" dirty="0"/>
                    </a:p>
                  </a:txBody>
                  <a:tcPr/>
                </a:tc>
                <a:tc>
                  <a:txBody>
                    <a:bodyPr/>
                    <a:lstStyle/>
                    <a:p>
                      <a:pPr marL="285750" indent="-285750">
                        <a:buFont typeface="Arial" panose="020B0604020202020204" pitchFamily="34" charset="0"/>
                        <a:buChar char="•"/>
                      </a:pPr>
                      <a:r>
                        <a:rPr lang="en-US" sz="1400" b="1" dirty="0" smtClean="0">
                          <a:solidFill>
                            <a:srgbClr val="FF0000"/>
                          </a:solidFill>
                        </a:rPr>
                        <a:t>Total sales </a:t>
                      </a:r>
                      <a:r>
                        <a:rPr lang="en-US" sz="1400" dirty="0" smtClean="0"/>
                        <a:t>= sum(units sold)</a:t>
                      </a:r>
                    </a:p>
                    <a:p>
                      <a:pPr marL="285750" indent="-285750">
                        <a:buFont typeface="Arial" panose="020B0604020202020204" pitchFamily="34" charset="0"/>
                        <a:buChar char="•"/>
                      </a:pPr>
                      <a:r>
                        <a:rPr lang="en-US" sz="1400" b="1" dirty="0" smtClean="0">
                          <a:solidFill>
                            <a:srgbClr val="FF0000"/>
                          </a:solidFill>
                        </a:rPr>
                        <a:t>Return</a:t>
                      </a:r>
                      <a:r>
                        <a:rPr lang="en-US" sz="1400" b="1" baseline="0" dirty="0" smtClean="0">
                          <a:solidFill>
                            <a:srgbClr val="FF0000"/>
                          </a:solidFill>
                        </a:rPr>
                        <a:t> rate </a:t>
                      </a:r>
                      <a:r>
                        <a:rPr lang="en-US" sz="1400" baseline="0" dirty="0" smtClean="0"/>
                        <a:t>= (no. of returns/no. of units sold)*100</a:t>
                      </a:r>
                    </a:p>
                    <a:p>
                      <a:pPr marL="285750" indent="-285750">
                        <a:buFont typeface="Arial" panose="020B0604020202020204" pitchFamily="34" charset="0"/>
                        <a:buChar char="•"/>
                      </a:pPr>
                      <a:r>
                        <a:rPr lang="en-US" sz="1400" b="1" baseline="0" dirty="0" smtClean="0">
                          <a:solidFill>
                            <a:srgbClr val="FF0000"/>
                          </a:solidFill>
                        </a:rPr>
                        <a:t>Inventory turnover rate </a:t>
                      </a:r>
                      <a:r>
                        <a:rPr lang="en-US" sz="1400" baseline="0" dirty="0" smtClean="0"/>
                        <a:t>= COGs/[(BOP+EOP inv.)/</a:t>
                      </a:r>
                      <a:r>
                        <a:rPr lang="en-US" sz="1400" baseline="0" dirty="0" smtClean="0"/>
                        <a:t>2] i.e</a:t>
                      </a:r>
                      <a:r>
                        <a:rPr lang="en-US" sz="1400" baseline="0" dirty="0" smtClean="0"/>
                        <a:t>. COGs/avg. inventory</a:t>
                      </a:r>
                    </a:p>
                    <a:p>
                      <a:pPr marL="285750" indent="-285750">
                        <a:buFont typeface="Arial" panose="020B0604020202020204" pitchFamily="34" charset="0"/>
                        <a:buChar char="•"/>
                      </a:pPr>
                      <a:r>
                        <a:rPr lang="en-US" sz="1400" b="1" baseline="0" dirty="0" smtClean="0">
                          <a:solidFill>
                            <a:srgbClr val="FF0000"/>
                          </a:solidFill>
                        </a:rPr>
                        <a:t>Sell through rate </a:t>
                      </a:r>
                      <a:r>
                        <a:rPr lang="en-US" sz="1400" dirty="0" smtClean="0"/>
                        <a:t>= [Total units sold/(total units sold + EOP inventory)] </a:t>
                      </a:r>
                    </a:p>
                    <a:p>
                      <a:pPr marL="285750" indent="-285750">
                        <a:buFont typeface="Arial" panose="020B0604020202020204" pitchFamily="34" charset="0"/>
                        <a:buChar char="•"/>
                      </a:pPr>
                      <a:r>
                        <a:rPr lang="en-US" sz="1400" b="1" baseline="0" dirty="0" smtClean="0">
                          <a:solidFill>
                            <a:srgbClr val="FF0000"/>
                          </a:solidFill>
                        </a:rPr>
                        <a:t>Avg. </a:t>
                      </a:r>
                      <a:r>
                        <a:rPr lang="en-US" sz="1400" b="1" baseline="0" dirty="0" smtClean="0">
                          <a:solidFill>
                            <a:srgbClr val="FF0000"/>
                          </a:solidFill>
                        </a:rPr>
                        <a:t>weekly sales </a:t>
                      </a:r>
                      <a:r>
                        <a:rPr lang="en-US" sz="1400" baseline="0" dirty="0" smtClean="0"/>
                        <a:t>= </a:t>
                      </a:r>
                      <a:r>
                        <a:rPr lang="en-US" sz="1400" baseline="0" dirty="0" smtClean="0"/>
                        <a:t>Avg.(</a:t>
                      </a:r>
                      <a:r>
                        <a:rPr lang="en-US" sz="1400" baseline="0" dirty="0" smtClean="0"/>
                        <a:t>week wise sales)</a:t>
                      </a:r>
                      <a:endParaRPr lang="en-US" sz="1400" dirty="0" smtClean="0"/>
                    </a:p>
                  </a:txBody>
                  <a:tcPr/>
                </a:tc>
                <a:tc>
                  <a:txBody>
                    <a:bodyPr/>
                    <a:lstStyle/>
                    <a:p>
                      <a:pPr marL="285750" indent="-285750">
                        <a:buFont typeface="Arial" panose="020B0604020202020204" pitchFamily="34" charset="0"/>
                        <a:buChar char="•"/>
                      </a:pPr>
                      <a:r>
                        <a:rPr lang="en-US" sz="1400" b="1" dirty="0" smtClean="0">
                          <a:solidFill>
                            <a:srgbClr val="FF0000"/>
                          </a:solidFill>
                        </a:rPr>
                        <a:t>Conversion rate </a:t>
                      </a:r>
                      <a:r>
                        <a:rPr lang="en-US" sz="1400" dirty="0" smtClean="0"/>
                        <a:t>= (No. of conversions/No.</a:t>
                      </a:r>
                      <a:r>
                        <a:rPr lang="en-US" sz="1400" baseline="0" dirty="0" smtClean="0"/>
                        <a:t> of visitors)*100</a:t>
                      </a:r>
                    </a:p>
                    <a:p>
                      <a:pPr marL="285750" indent="-285750">
                        <a:buFont typeface="Arial" panose="020B0604020202020204" pitchFamily="34" charset="0"/>
                        <a:buChar char="•"/>
                      </a:pPr>
                      <a:r>
                        <a:rPr lang="en-US" sz="1400" b="1" baseline="0" dirty="0" smtClean="0">
                          <a:solidFill>
                            <a:srgbClr val="FF0000"/>
                          </a:solidFill>
                        </a:rPr>
                        <a:t>Click through rate </a:t>
                      </a:r>
                      <a:r>
                        <a:rPr lang="en-US" sz="1400" baseline="0" dirty="0" smtClean="0"/>
                        <a:t>= (No. of clicks/no. of impressions)*100</a:t>
                      </a:r>
                    </a:p>
                    <a:p>
                      <a:pPr marL="285750" indent="-285750">
                        <a:buFont typeface="Arial" panose="020B0604020202020204" pitchFamily="34" charset="0"/>
                        <a:buChar char="•"/>
                      </a:pPr>
                      <a:r>
                        <a:rPr lang="en-US" sz="1400" b="1" baseline="0" dirty="0" smtClean="0">
                          <a:solidFill>
                            <a:srgbClr val="FF0000"/>
                          </a:solidFill>
                        </a:rPr>
                        <a:t>Customer ratings </a:t>
                      </a:r>
                      <a:r>
                        <a:rPr lang="en-US" sz="1400" baseline="0" dirty="0" smtClean="0"/>
                        <a:t>= Sum of all ratings/No. of ratings</a:t>
                      </a:r>
                    </a:p>
                    <a:p>
                      <a:pPr marL="285750" indent="-285750">
                        <a:buFont typeface="Arial" panose="020B0604020202020204" pitchFamily="34" charset="0"/>
                        <a:buChar char="•"/>
                      </a:pPr>
                      <a:r>
                        <a:rPr lang="en-US" sz="1400" b="1" baseline="0" dirty="0" smtClean="0">
                          <a:solidFill>
                            <a:srgbClr val="FF0000"/>
                          </a:solidFill>
                        </a:rPr>
                        <a:t>Repeat purchase rate </a:t>
                      </a:r>
                      <a:r>
                        <a:rPr lang="en-US" sz="1400" baseline="0" dirty="0" smtClean="0"/>
                        <a:t>= (No. of repeat customers/Total no. of customers)*100</a:t>
                      </a:r>
                      <a:endParaRPr lang="en-IN" sz="1400" dirty="0"/>
                    </a:p>
                  </a:txBody>
                  <a:tcPr/>
                </a:tc>
                <a:tc>
                  <a:txBody>
                    <a:bodyPr/>
                    <a:lstStyle/>
                    <a:p>
                      <a:pPr marL="285750" indent="-285750">
                        <a:buFont typeface="Arial" panose="020B0604020202020204" pitchFamily="34" charset="0"/>
                        <a:buChar char="•"/>
                      </a:pPr>
                      <a:r>
                        <a:rPr lang="en-US" sz="1400" b="1" dirty="0" smtClean="0">
                          <a:solidFill>
                            <a:srgbClr val="FF0000"/>
                          </a:solidFill>
                        </a:rPr>
                        <a:t>Page viewed</a:t>
                      </a:r>
                      <a:r>
                        <a:rPr lang="en-US" sz="1400" b="1" baseline="0" dirty="0" smtClean="0">
                          <a:solidFill>
                            <a:srgbClr val="FF0000"/>
                          </a:solidFill>
                        </a:rPr>
                        <a:t> </a:t>
                      </a:r>
                      <a:r>
                        <a:rPr lang="en-US" sz="1400" baseline="0" dirty="0" smtClean="0"/>
                        <a:t>= sum(page visits)</a:t>
                      </a:r>
                    </a:p>
                    <a:p>
                      <a:pPr marL="285750" indent="-285750">
                        <a:buFont typeface="Arial" panose="020B0604020202020204" pitchFamily="34" charset="0"/>
                        <a:buChar char="•"/>
                      </a:pPr>
                      <a:r>
                        <a:rPr lang="en-US" sz="1400" b="1" baseline="0" dirty="0" smtClean="0">
                          <a:solidFill>
                            <a:srgbClr val="FF0000"/>
                          </a:solidFill>
                        </a:rPr>
                        <a:t>Time spend </a:t>
                      </a:r>
                      <a:r>
                        <a:rPr lang="en-US" sz="1400" baseline="0" dirty="0" smtClean="0"/>
                        <a:t>= </a:t>
                      </a:r>
                      <a:r>
                        <a:rPr lang="en-US" sz="1400" baseline="0" dirty="0" err="1" smtClean="0"/>
                        <a:t>avg</a:t>
                      </a:r>
                      <a:r>
                        <a:rPr lang="en-US" sz="1400" baseline="0" dirty="0" smtClean="0"/>
                        <a:t>(seconds)</a:t>
                      </a:r>
                      <a:endParaRPr lang="en-IN" sz="1400" baseline="0" dirty="0" smtClean="0"/>
                    </a:p>
                    <a:p>
                      <a:pPr marL="285750" indent="-285750">
                        <a:buFont typeface="Arial" panose="020B0604020202020204" pitchFamily="34" charset="0"/>
                        <a:buChar char="•"/>
                      </a:pPr>
                      <a:r>
                        <a:rPr lang="en-US" sz="1400" b="1" baseline="0" dirty="0" smtClean="0">
                          <a:solidFill>
                            <a:srgbClr val="FF0000"/>
                          </a:solidFill>
                        </a:rPr>
                        <a:t>Social media reach rate </a:t>
                      </a:r>
                      <a:r>
                        <a:rPr lang="en-US" sz="1400" baseline="0" dirty="0" smtClean="0"/>
                        <a:t>= (No. of shares/No. of posts)*100</a:t>
                      </a:r>
                    </a:p>
                    <a:p>
                      <a:pPr marL="285750" indent="-285750">
                        <a:buFont typeface="Arial" panose="020B0604020202020204" pitchFamily="34" charset="0"/>
                        <a:buChar char="•"/>
                      </a:pPr>
                      <a:r>
                        <a:rPr lang="en-US" sz="1400" b="1" baseline="0" dirty="0" smtClean="0">
                          <a:solidFill>
                            <a:srgbClr val="FF0000"/>
                          </a:solidFill>
                        </a:rPr>
                        <a:t>Social media engage rate </a:t>
                      </a:r>
                      <a:r>
                        <a:rPr lang="en-US" sz="1400" baseline="0" dirty="0" smtClean="0"/>
                        <a:t>= (No. of likes/No. of posts)</a:t>
                      </a:r>
                    </a:p>
                  </a:txBody>
                  <a:tcPr/>
                </a:tc>
              </a:tr>
              <a:tr h="370840">
                <a:tc gridSpan="4">
                  <a:txBody>
                    <a:bodyPr/>
                    <a:lstStyle/>
                    <a:p>
                      <a:pPr marL="285750" indent="-285750">
                        <a:buFont typeface="Arial" panose="020B0604020202020204" pitchFamily="34" charset="0"/>
                        <a:buChar char="•"/>
                      </a:pPr>
                      <a:r>
                        <a:rPr lang="en-US" sz="1400" b="1" i="1" dirty="0" smtClean="0"/>
                        <a:t>All these KPIs will be calculated at</a:t>
                      </a:r>
                      <a:r>
                        <a:rPr lang="en-US" sz="1400" b="1" i="1" baseline="0" dirty="0" smtClean="0"/>
                        <a:t> category level at YTD (year to date) [for </a:t>
                      </a:r>
                      <a:r>
                        <a:rPr lang="en-US" sz="1400" b="1" i="1" baseline="0" dirty="0" err="1" smtClean="0"/>
                        <a:t>recency</a:t>
                      </a:r>
                      <a:r>
                        <a:rPr lang="en-US" sz="1400" b="1" i="1" baseline="0" dirty="0" smtClean="0"/>
                        <a:t> only]</a:t>
                      </a:r>
                    </a:p>
                    <a:p>
                      <a:pPr marL="285750" indent="-285750">
                        <a:buFont typeface="Arial" panose="020B0604020202020204" pitchFamily="34" charset="0"/>
                        <a:buChar char="•"/>
                      </a:pPr>
                      <a:r>
                        <a:rPr lang="en-US" sz="1400" baseline="0" dirty="0" smtClean="0"/>
                        <a:t>** Considering digital presence of the business exists so creating the customer and digital KPIs. These type of data (digital KPIs) is generally gathered from Adobe analytics and Google analytics clickstream data. </a:t>
                      </a:r>
                    </a:p>
                    <a:p>
                      <a:pPr marL="285750" indent="-285750">
                        <a:buFont typeface="Arial" panose="020B0604020202020204" pitchFamily="34" charset="0"/>
                        <a:buChar char="•"/>
                      </a:pPr>
                      <a:r>
                        <a:rPr lang="en-US" sz="1400" i="1" dirty="0" smtClean="0"/>
                        <a:t>Would be mostly </a:t>
                      </a:r>
                      <a:r>
                        <a:rPr lang="en-US" sz="1400" b="1" i="1" dirty="0" smtClean="0"/>
                        <a:t>considering revenue (and not profit margins)</a:t>
                      </a:r>
                      <a:r>
                        <a:rPr lang="en-US" sz="1400" i="1" dirty="0" smtClean="0"/>
                        <a:t> since during the Diwali</a:t>
                      </a:r>
                      <a:r>
                        <a:rPr lang="en-US" sz="1400" i="1" baseline="0" dirty="0" smtClean="0"/>
                        <a:t> time period, business will be heavily running campaigns and promotions</a:t>
                      </a:r>
                      <a:endParaRPr lang="en-IN" sz="1400" i="1"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r>
            </a:tbl>
          </a:graphicData>
        </a:graphic>
      </p:graphicFrame>
      <p:cxnSp>
        <p:nvCxnSpPr>
          <p:cNvPr id="10" name="Straight Arrow Connector 9"/>
          <p:cNvCxnSpPr/>
          <p:nvPr/>
        </p:nvCxnSpPr>
        <p:spPr>
          <a:xfrm flipH="1">
            <a:off x="783125" y="3714618"/>
            <a:ext cx="9054" cy="179258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8353" y="3406841"/>
            <a:ext cx="1149790" cy="307777"/>
          </a:xfrm>
          <a:prstGeom prst="rect">
            <a:avLst/>
          </a:prstGeom>
          <a:noFill/>
        </p:spPr>
        <p:txBody>
          <a:bodyPr wrap="square" rtlCol="0">
            <a:spAutoFit/>
          </a:bodyPr>
          <a:lstStyle/>
          <a:p>
            <a:r>
              <a:rPr lang="en-US" sz="1400" dirty="0" smtClean="0"/>
              <a:t>1</a:t>
            </a:r>
            <a:r>
              <a:rPr lang="en-US" sz="1400" baseline="30000" dirty="0" smtClean="0"/>
              <a:t>ST</a:t>
            </a:r>
            <a:r>
              <a:rPr lang="en-US" sz="1400" dirty="0" smtClean="0"/>
              <a:t> Jan’23</a:t>
            </a:r>
            <a:endParaRPr lang="en-IN" sz="1400" dirty="0"/>
          </a:p>
        </p:txBody>
      </p:sp>
      <p:sp>
        <p:nvSpPr>
          <p:cNvPr id="12" name="TextBox 11"/>
          <p:cNvSpPr txBox="1"/>
          <p:nvPr/>
        </p:nvSpPr>
        <p:spPr>
          <a:xfrm>
            <a:off x="289711" y="5538850"/>
            <a:ext cx="1149790" cy="307777"/>
          </a:xfrm>
          <a:prstGeom prst="rect">
            <a:avLst/>
          </a:prstGeom>
          <a:noFill/>
        </p:spPr>
        <p:txBody>
          <a:bodyPr wrap="square" rtlCol="0">
            <a:spAutoFit/>
          </a:bodyPr>
          <a:lstStyle/>
          <a:p>
            <a:r>
              <a:rPr lang="en-US" sz="1400" dirty="0" smtClean="0"/>
              <a:t>1</a:t>
            </a:r>
            <a:r>
              <a:rPr lang="en-US" sz="1400" baseline="30000" dirty="0" smtClean="0"/>
              <a:t>ST</a:t>
            </a:r>
            <a:r>
              <a:rPr lang="en-US" sz="1400" dirty="0" smtClean="0"/>
              <a:t> Oct’23</a:t>
            </a:r>
            <a:endParaRPr lang="en-IN" sz="1400" dirty="0"/>
          </a:p>
        </p:txBody>
      </p:sp>
      <p:sp>
        <p:nvSpPr>
          <p:cNvPr id="14" name="TextBox 13"/>
          <p:cNvSpPr txBox="1"/>
          <p:nvPr/>
        </p:nvSpPr>
        <p:spPr>
          <a:xfrm>
            <a:off x="896293" y="4041958"/>
            <a:ext cx="1303699" cy="1169551"/>
          </a:xfrm>
          <a:prstGeom prst="rect">
            <a:avLst/>
          </a:prstGeom>
          <a:noFill/>
        </p:spPr>
        <p:txBody>
          <a:bodyPr wrap="square" rtlCol="0">
            <a:spAutoFit/>
          </a:bodyPr>
          <a:lstStyle/>
          <a:p>
            <a:r>
              <a:rPr lang="en-US" sz="1400" dirty="0" smtClean="0"/>
              <a:t>Time period for which data is considered for calculating the KPIs</a:t>
            </a:r>
            <a:endParaRPr lang="en-IN" sz="1400" dirty="0"/>
          </a:p>
        </p:txBody>
      </p:sp>
      <p:sp>
        <p:nvSpPr>
          <p:cNvPr id="15" name="TextBox 14"/>
          <p:cNvSpPr txBox="1"/>
          <p:nvPr/>
        </p:nvSpPr>
        <p:spPr>
          <a:xfrm>
            <a:off x="2270912" y="6135604"/>
            <a:ext cx="7063211" cy="523220"/>
          </a:xfrm>
          <a:prstGeom prst="rect">
            <a:avLst/>
          </a:prstGeom>
          <a:noFill/>
        </p:spPr>
        <p:txBody>
          <a:bodyPr wrap="square" rtlCol="0">
            <a:spAutoFit/>
          </a:bodyPr>
          <a:lstStyle/>
          <a:p>
            <a:r>
              <a:rPr lang="en-US" sz="1400" b="1" dirty="0" smtClean="0">
                <a:solidFill>
                  <a:srgbClr val="FF0000"/>
                </a:solidFill>
              </a:rPr>
              <a:t>Customer index ( CI ) </a:t>
            </a:r>
            <a:r>
              <a:rPr lang="en-US" sz="1400" dirty="0" smtClean="0"/>
              <a:t>= w1*Conversion rate + w2*click through rate + w3*customer ratings</a:t>
            </a:r>
          </a:p>
          <a:p>
            <a:r>
              <a:rPr lang="en-US" sz="1400" b="1" dirty="0" smtClean="0">
                <a:solidFill>
                  <a:srgbClr val="FF0000"/>
                </a:solidFill>
              </a:rPr>
              <a:t>Digital index ( DI ) </a:t>
            </a:r>
            <a:r>
              <a:rPr lang="en-US" sz="1400" dirty="0" smtClean="0"/>
              <a:t>= w1*page viewed + w2*reach rate +w3*engage rate</a:t>
            </a:r>
            <a:endParaRPr lang="en-IN" sz="1400" dirty="0"/>
          </a:p>
        </p:txBody>
      </p:sp>
      <p:sp>
        <p:nvSpPr>
          <p:cNvPr id="16" name="TextBox 15"/>
          <p:cNvSpPr txBox="1"/>
          <p:nvPr/>
        </p:nvSpPr>
        <p:spPr>
          <a:xfrm>
            <a:off x="181069" y="2544198"/>
            <a:ext cx="1946495" cy="830997"/>
          </a:xfrm>
          <a:prstGeom prst="rect">
            <a:avLst/>
          </a:prstGeom>
          <a:noFill/>
        </p:spPr>
        <p:txBody>
          <a:bodyPr wrap="square" rtlCol="0">
            <a:spAutoFit/>
          </a:bodyPr>
          <a:lstStyle/>
          <a:p>
            <a:r>
              <a:rPr lang="en-US" sz="1600" dirty="0" smtClean="0"/>
              <a:t>Timeline for be considered for </a:t>
            </a:r>
            <a:r>
              <a:rPr lang="en-US" sz="1600" dirty="0" err="1" smtClean="0"/>
              <a:t>recency</a:t>
            </a:r>
            <a:r>
              <a:rPr lang="en-US" sz="1600" dirty="0" smtClean="0"/>
              <a:t> KPI creation:</a:t>
            </a:r>
            <a:endParaRPr lang="en-IN" sz="1600" dirty="0"/>
          </a:p>
        </p:txBody>
      </p:sp>
      <p:sp>
        <p:nvSpPr>
          <p:cNvPr id="17" name="TextBox 16"/>
          <p:cNvSpPr txBox="1"/>
          <p:nvPr/>
        </p:nvSpPr>
        <p:spPr>
          <a:xfrm>
            <a:off x="289711" y="118687"/>
            <a:ext cx="7405735" cy="369332"/>
          </a:xfrm>
          <a:prstGeom prst="rect">
            <a:avLst/>
          </a:prstGeom>
          <a:noFill/>
        </p:spPr>
        <p:txBody>
          <a:bodyPr wrap="square" rtlCol="0">
            <a:spAutoFit/>
          </a:bodyPr>
          <a:lstStyle/>
          <a:p>
            <a:r>
              <a:rPr lang="en-US" b="1" dirty="0" smtClean="0"/>
              <a:t>Initial list of KPI to be considered for model building </a:t>
            </a:r>
            <a:endParaRPr lang="en-IN" b="1" dirty="0"/>
          </a:p>
        </p:txBody>
      </p:sp>
      <p:sp>
        <p:nvSpPr>
          <p:cNvPr id="18" name="TextBox 17"/>
          <p:cNvSpPr txBox="1"/>
          <p:nvPr/>
        </p:nvSpPr>
        <p:spPr>
          <a:xfrm>
            <a:off x="289711" y="1651646"/>
            <a:ext cx="1910281" cy="584775"/>
          </a:xfrm>
          <a:prstGeom prst="rect">
            <a:avLst/>
          </a:prstGeom>
          <a:noFill/>
        </p:spPr>
        <p:txBody>
          <a:bodyPr wrap="square" rtlCol="0">
            <a:spAutoFit/>
          </a:bodyPr>
          <a:lstStyle/>
          <a:p>
            <a:r>
              <a:rPr lang="en-US" sz="1600" b="1" dirty="0" err="1" smtClean="0"/>
              <a:t>Recency</a:t>
            </a:r>
            <a:r>
              <a:rPr lang="en-US" sz="1600" b="1" dirty="0" smtClean="0"/>
              <a:t> analysis framework</a:t>
            </a:r>
            <a:endParaRPr lang="en-IN" sz="1600" b="1" dirty="0"/>
          </a:p>
        </p:txBody>
      </p:sp>
    </p:spTree>
    <p:extLst>
      <p:ext uri="{BB962C8B-B14F-4D97-AF65-F5344CB8AC3E}">
        <p14:creationId xmlns:p14="http://schemas.microsoft.com/office/powerpoint/2010/main" val="358658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3850564"/>
              </p:ext>
            </p:extLst>
          </p:nvPr>
        </p:nvGraphicFramePr>
        <p:xfrm>
          <a:off x="344030" y="715222"/>
          <a:ext cx="11579384" cy="2956560"/>
        </p:xfrm>
        <a:graphic>
          <a:graphicData uri="http://schemas.openxmlformats.org/drawingml/2006/table">
            <a:tbl>
              <a:tblPr firstRow="1" bandRow="1">
                <a:tableStyleId>{5940675A-B579-460E-94D1-54222C63F5DA}</a:tableStyleId>
              </a:tblPr>
              <a:tblGrid>
                <a:gridCol w="1014260"/>
                <a:gridCol w="1024013"/>
                <a:gridCol w="1462874"/>
                <a:gridCol w="1623200"/>
                <a:gridCol w="1768424"/>
                <a:gridCol w="1787099"/>
                <a:gridCol w="1449757"/>
                <a:gridCol w="1449757"/>
              </a:tblGrid>
              <a:tr h="366229">
                <a:tc>
                  <a:txBody>
                    <a:bodyPr/>
                    <a:lstStyle/>
                    <a:p>
                      <a:r>
                        <a:rPr lang="en-US" sz="1600" dirty="0" smtClean="0"/>
                        <a:t>Category </a:t>
                      </a:r>
                      <a:endParaRPr lang="en-IN" sz="1600" dirty="0"/>
                    </a:p>
                  </a:txBody>
                  <a:tcPr/>
                </a:tc>
                <a:tc>
                  <a:txBody>
                    <a:bodyPr/>
                    <a:lstStyle/>
                    <a:p>
                      <a:r>
                        <a:rPr lang="en-US" sz="1600" dirty="0" smtClean="0"/>
                        <a:t>Product </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Category </a:t>
                      </a:r>
                      <a:r>
                        <a:rPr lang="en-US" sz="1600" dirty="0" err="1" smtClean="0"/>
                        <a:t>Recency</a:t>
                      </a:r>
                      <a:r>
                        <a:rPr lang="en-US" sz="1600" baseline="0" dirty="0" smtClean="0"/>
                        <a:t> bucket</a:t>
                      </a:r>
                      <a:endParaRPr lang="en-IN" sz="1600" dirty="0" smtClean="0"/>
                    </a:p>
                  </a:txBody>
                  <a:tcPr/>
                </a:tc>
                <a:tc>
                  <a:txBody>
                    <a:bodyPr/>
                    <a:lstStyle/>
                    <a:p>
                      <a:r>
                        <a:rPr lang="en-US" sz="1600" dirty="0" smtClean="0"/>
                        <a:t>Category Historical bucket</a:t>
                      </a:r>
                      <a:endParaRPr lang="en-IN" sz="1600" dirty="0"/>
                    </a:p>
                  </a:txBody>
                  <a:tcPr/>
                </a:tc>
                <a:tc>
                  <a:txBody>
                    <a:bodyPr/>
                    <a:lstStyle/>
                    <a:p>
                      <a:r>
                        <a:rPr lang="en-US" sz="1600" dirty="0" smtClean="0"/>
                        <a:t>Product </a:t>
                      </a:r>
                      <a:r>
                        <a:rPr lang="en-US" sz="1600" dirty="0" err="1" smtClean="0"/>
                        <a:t>Recency</a:t>
                      </a:r>
                      <a:r>
                        <a:rPr lang="en-US" sz="1600" baseline="0" dirty="0" smtClean="0"/>
                        <a:t> bucket</a:t>
                      </a:r>
                      <a:endParaRPr lang="en-IN" sz="1600" dirty="0"/>
                    </a:p>
                  </a:txBody>
                  <a:tcPr/>
                </a:tc>
                <a:tc>
                  <a:txBody>
                    <a:bodyPr/>
                    <a:lstStyle/>
                    <a:p>
                      <a:r>
                        <a:rPr lang="en-US" sz="1600" dirty="0" smtClean="0"/>
                        <a:t>Product Historical bucket</a:t>
                      </a:r>
                      <a:endParaRPr lang="en-IN" sz="1600" dirty="0"/>
                    </a:p>
                  </a:txBody>
                  <a:tcPr/>
                </a:tc>
                <a:tc>
                  <a:txBody>
                    <a:bodyPr/>
                    <a:lstStyle/>
                    <a:p>
                      <a:r>
                        <a:rPr lang="en-US" sz="1600" dirty="0" smtClean="0"/>
                        <a:t>Category</a:t>
                      </a:r>
                      <a:r>
                        <a:rPr lang="en-US" sz="1600" baseline="0" dirty="0" smtClean="0"/>
                        <a:t> segment</a:t>
                      </a:r>
                      <a:endParaRPr lang="en-IN" sz="1600" dirty="0"/>
                    </a:p>
                  </a:txBody>
                  <a:tcPr/>
                </a:tc>
                <a:tc>
                  <a:txBody>
                    <a:bodyPr/>
                    <a:lstStyle/>
                    <a:p>
                      <a:r>
                        <a:rPr lang="en-US" sz="1600" dirty="0" smtClean="0"/>
                        <a:t>Product Segment </a:t>
                      </a:r>
                      <a:endParaRPr lang="en-IN" sz="1600" dirty="0"/>
                    </a:p>
                  </a:txBody>
                  <a:tcPr/>
                </a:tc>
              </a:tr>
              <a:tr h="370840">
                <a:tc>
                  <a:txBody>
                    <a:bodyPr/>
                    <a:lstStyle/>
                    <a:p>
                      <a:r>
                        <a:rPr lang="en-US" sz="1600" dirty="0" smtClean="0"/>
                        <a:t>Category</a:t>
                      </a:r>
                      <a:endParaRPr lang="en-IN" sz="1600" dirty="0"/>
                    </a:p>
                  </a:txBody>
                  <a:tcPr/>
                </a:tc>
                <a:tc>
                  <a:txBody>
                    <a:bodyPr/>
                    <a:lstStyle/>
                    <a:p>
                      <a:r>
                        <a:rPr lang="en-US" sz="1600" dirty="0" smtClean="0"/>
                        <a:t>Product</a:t>
                      </a:r>
                      <a:r>
                        <a:rPr lang="en-US" sz="1600" baseline="0" dirty="0" smtClean="0"/>
                        <a:t> ID</a:t>
                      </a:r>
                      <a:endParaRPr lang="en-IN" sz="1600" dirty="0"/>
                    </a:p>
                  </a:txBody>
                  <a:tcPr/>
                </a:tc>
                <a:tc>
                  <a:txBody>
                    <a:bodyPr/>
                    <a:lstStyle/>
                    <a:p>
                      <a:r>
                        <a:rPr lang="en-US" sz="1600" dirty="0" smtClean="0"/>
                        <a:t>strong </a:t>
                      </a:r>
                      <a:r>
                        <a:rPr lang="en-US" sz="1600" dirty="0" err="1" smtClean="0"/>
                        <a:t>recency</a:t>
                      </a:r>
                      <a:r>
                        <a:rPr lang="en-US" sz="1600" baseline="0" dirty="0" smtClean="0"/>
                        <a:t> financials and engagement, strong </a:t>
                      </a:r>
                      <a:r>
                        <a:rPr lang="en-US" sz="1600" baseline="0" dirty="0" err="1" smtClean="0"/>
                        <a:t>recency</a:t>
                      </a:r>
                      <a:r>
                        <a:rPr lang="en-US" sz="1600" baseline="0" dirty="0" smtClean="0"/>
                        <a:t> financials, strong </a:t>
                      </a:r>
                      <a:r>
                        <a:rPr lang="en-US" sz="1600" baseline="0" dirty="0" err="1" smtClean="0"/>
                        <a:t>recency</a:t>
                      </a:r>
                      <a:r>
                        <a:rPr lang="en-US" sz="1600" baseline="0" dirty="0" smtClean="0"/>
                        <a:t> engagement</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strong historical </a:t>
                      </a:r>
                      <a:r>
                        <a:rPr lang="en-US" sz="1600" baseline="0" dirty="0" smtClean="0"/>
                        <a:t>financials and engagement, strong historical financials, strong historical engagement</a:t>
                      </a:r>
                      <a:endParaRPr lang="en-IN" sz="1600" dirty="0" smtClean="0"/>
                    </a:p>
                  </a:txBody>
                  <a:tcPr/>
                </a:tc>
                <a:tc>
                  <a:txBody>
                    <a:bodyPr/>
                    <a:lstStyle/>
                    <a:p>
                      <a:r>
                        <a:rPr lang="en-US" sz="1600" dirty="0" smtClean="0"/>
                        <a:t>strong </a:t>
                      </a:r>
                      <a:r>
                        <a:rPr lang="en-US" sz="1600" dirty="0" err="1" smtClean="0"/>
                        <a:t>recency</a:t>
                      </a:r>
                      <a:r>
                        <a:rPr lang="en-US" sz="1600" baseline="0" dirty="0" smtClean="0"/>
                        <a:t> sales and engagement, strong </a:t>
                      </a:r>
                      <a:r>
                        <a:rPr lang="en-US" sz="1600" baseline="0" dirty="0" err="1" smtClean="0"/>
                        <a:t>recency</a:t>
                      </a:r>
                      <a:r>
                        <a:rPr lang="en-US" sz="1600" baseline="0" dirty="0" smtClean="0"/>
                        <a:t> sales, strong </a:t>
                      </a:r>
                      <a:r>
                        <a:rPr lang="en-US" sz="1600" baseline="0" dirty="0" err="1" smtClean="0"/>
                        <a:t>recency</a:t>
                      </a:r>
                      <a:r>
                        <a:rPr lang="en-US" sz="1600" baseline="0" dirty="0" smtClean="0"/>
                        <a:t> engagement</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strong historical </a:t>
                      </a:r>
                      <a:r>
                        <a:rPr lang="en-US" sz="1600" baseline="0" dirty="0" smtClean="0"/>
                        <a:t>sales and engagement, strong historical sales, strong historical engagement</a:t>
                      </a:r>
                      <a:endParaRPr lang="en-IN" sz="1600" dirty="0" smtClean="0"/>
                    </a:p>
                  </a:txBody>
                  <a:tcPr/>
                </a:tc>
                <a:tc>
                  <a:txBody>
                    <a:bodyPr/>
                    <a:lstStyle/>
                    <a:p>
                      <a:r>
                        <a:rPr lang="en-US" sz="1600" dirty="0" smtClean="0"/>
                        <a:t>A,</a:t>
                      </a:r>
                      <a:r>
                        <a:rPr lang="en-US" sz="1600" baseline="0" dirty="0" smtClean="0"/>
                        <a:t> B, C</a:t>
                      </a:r>
                      <a:endParaRPr lang="en-IN" sz="1600" dirty="0"/>
                    </a:p>
                  </a:txBody>
                  <a:tcPr/>
                </a:tc>
                <a:tc>
                  <a:txBody>
                    <a:bodyPr/>
                    <a:lstStyle/>
                    <a:p>
                      <a:r>
                        <a:rPr lang="en-US" sz="1600" dirty="0" smtClean="0"/>
                        <a:t>A, B, C</a:t>
                      </a:r>
                      <a:endParaRPr lang="en-IN" sz="1600" dirty="0"/>
                    </a:p>
                  </a:txBody>
                  <a:tcPr/>
                </a:tc>
              </a:tr>
              <a:tr h="370840">
                <a:tc gridSpan="8">
                  <a:txBody>
                    <a:bodyPr/>
                    <a:lstStyle/>
                    <a:p>
                      <a:r>
                        <a:rPr lang="en-US" sz="1600" dirty="0" smtClean="0"/>
                        <a:t>Can be any one of these values or segments under every</a:t>
                      </a:r>
                      <a:r>
                        <a:rPr lang="en-US" sz="1600" baseline="0" dirty="0" smtClean="0"/>
                        <a:t> column</a:t>
                      </a:r>
                      <a:r>
                        <a:rPr lang="en-US" sz="1600" dirty="0" smtClean="0"/>
                        <a:t> of </a:t>
                      </a:r>
                      <a:r>
                        <a:rPr lang="en-US" sz="1600" dirty="0" err="1" smtClean="0"/>
                        <a:t>recency</a:t>
                      </a:r>
                      <a:r>
                        <a:rPr lang="en-US" sz="1600" dirty="0" smtClean="0"/>
                        <a:t> bucket and historical bucket and accordingly final segment will be decided </a:t>
                      </a:r>
                      <a:endParaRPr lang="en-IN" sz="1600" dirty="0"/>
                    </a:p>
                  </a:txBody>
                  <a:tcPr/>
                </a:tc>
                <a:tc hMerge="1">
                  <a:txBody>
                    <a:bodyPr/>
                    <a:lstStyle/>
                    <a:p>
                      <a:endParaRPr lang="en-IN" sz="1600" dirty="0"/>
                    </a:p>
                  </a:txBody>
                  <a:tcPr/>
                </a:tc>
                <a:tc hMerge="1">
                  <a:txBody>
                    <a:bodyPr/>
                    <a:lstStyle/>
                    <a:p>
                      <a:endParaRPr lang="en-IN" sz="16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p>
                  </a:txBody>
                  <a:tcPr/>
                </a:tc>
                <a:tc hMerge="1">
                  <a:txBody>
                    <a:bodyPr/>
                    <a:lstStyle/>
                    <a:p>
                      <a:endParaRPr lang="en-IN" sz="16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p>
                  </a:txBody>
                  <a:tcPr/>
                </a:tc>
                <a:tc hMerge="1">
                  <a:txBody>
                    <a:bodyPr/>
                    <a:lstStyle/>
                    <a:p>
                      <a:endParaRPr lang="en-IN"/>
                    </a:p>
                  </a:txBody>
                  <a:tcPr/>
                </a:tc>
                <a:tc hMerge="1">
                  <a:txBody>
                    <a:bodyPr/>
                    <a:lstStyle/>
                    <a:p>
                      <a:endParaRPr lang="en-IN" sz="1600" dirty="0"/>
                    </a:p>
                  </a:txBody>
                  <a:tcPr/>
                </a:tc>
              </a:tr>
            </a:tbl>
          </a:graphicData>
        </a:graphic>
      </p:graphicFrame>
      <p:sp>
        <p:nvSpPr>
          <p:cNvPr id="3" name="TextBox 2"/>
          <p:cNvSpPr txBox="1"/>
          <p:nvPr/>
        </p:nvSpPr>
        <p:spPr>
          <a:xfrm>
            <a:off x="325925" y="4200808"/>
            <a:ext cx="11597489" cy="2031325"/>
          </a:xfrm>
          <a:prstGeom prst="rect">
            <a:avLst/>
          </a:prstGeom>
          <a:noFill/>
        </p:spPr>
        <p:txBody>
          <a:bodyPr wrap="square" rtlCol="0">
            <a:spAutoFit/>
          </a:bodyPr>
          <a:lstStyle/>
          <a:p>
            <a:r>
              <a:rPr lang="en-US" dirty="0" smtClean="0"/>
              <a:t>List of products that falls under </a:t>
            </a:r>
            <a:r>
              <a:rPr lang="en-US" b="1" u="sng" dirty="0" smtClean="0"/>
              <a:t>category segment A </a:t>
            </a:r>
            <a:r>
              <a:rPr lang="en-US" dirty="0" smtClean="0"/>
              <a:t>and </a:t>
            </a:r>
            <a:r>
              <a:rPr lang="en-US" b="1" u="sng" dirty="0"/>
              <a:t>p</a:t>
            </a:r>
            <a:r>
              <a:rPr lang="en-US" b="1" u="sng" dirty="0" smtClean="0"/>
              <a:t>roduct segment A </a:t>
            </a:r>
            <a:r>
              <a:rPr lang="en-US" dirty="0" smtClean="0"/>
              <a:t>are highly recommended as they are </a:t>
            </a:r>
            <a:r>
              <a:rPr lang="en-US" b="1" i="1" dirty="0" smtClean="0"/>
              <a:t>high revenue generating, high sell through rate, high average daily sales, consistent selling, high customer and digital presence and engagements both historically and also recently</a:t>
            </a:r>
            <a:r>
              <a:rPr lang="en-US" dirty="0" smtClean="0"/>
              <a:t>. </a:t>
            </a:r>
          </a:p>
          <a:p>
            <a:endParaRPr lang="en-US" dirty="0"/>
          </a:p>
          <a:p>
            <a:r>
              <a:rPr lang="en-US" i="1" dirty="0" smtClean="0"/>
              <a:t>If the list of products are high in numbers, run a </a:t>
            </a:r>
            <a:r>
              <a:rPr lang="en-US" i="1" dirty="0" err="1" smtClean="0"/>
              <a:t>pareto</a:t>
            </a:r>
            <a:r>
              <a:rPr lang="en-US" i="1" dirty="0" smtClean="0"/>
              <a:t> </a:t>
            </a:r>
            <a:r>
              <a:rPr lang="en-US" i="1" dirty="0" err="1" smtClean="0"/>
              <a:t>anlaysis</a:t>
            </a:r>
            <a:r>
              <a:rPr lang="en-US" i="1" dirty="0" smtClean="0"/>
              <a:t> and chart the top 20% products that contributes to the 80% revenue in this </a:t>
            </a:r>
            <a:r>
              <a:rPr lang="en-US" i="1" dirty="0" smtClean="0"/>
              <a:t>category and product segment A. We can further run a market basket score and halo effect score on the products to better club and generate tailor made recommendations for promotions. </a:t>
            </a:r>
            <a:endParaRPr lang="en-IN" i="1" dirty="0"/>
          </a:p>
        </p:txBody>
      </p:sp>
      <p:sp>
        <p:nvSpPr>
          <p:cNvPr id="4" name="TextBox 3"/>
          <p:cNvSpPr txBox="1"/>
          <p:nvPr/>
        </p:nvSpPr>
        <p:spPr>
          <a:xfrm>
            <a:off x="289711" y="118687"/>
            <a:ext cx="9759636" cy="369332"/>
          </a:xfrm>
          <a:prstGeom prst="rect">
            <a:avLst/>
          </a:prstGeom>
          <a:noFill/>
        </p:spPr>
        <p:txBody>
          <a:bodyPr wrap="square" rtlCol="0">
            <a:spAutoFit/>
          </a:bodyPr>
          <a:lstStyle/>
          <a:p>
            <a:r>
              <a:rPr lang="en-US" b="1" dirty="0" smtClean="0"/>
              <a:t>Final category wise product filtering and recommendation for campaign, promotions and analysis</a:t>
            </a:r>
            <a:endParaRPr lang="en-IN" b="1" dirty="0"/>
          </a:p>
        </p:txBody>
      </p:sp>
    </p:spTree>
    <p:extLst>
      <p:ext uri="{BB962C8B-B14F-4D97-AF65-F5344CB8AC3E}">
        <p14:creationId xmlns:p14="http://schemas.microsoft.com/office/powerpoint/2010/main" val="40671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872" y="570369"/>
            <a:ext cx="11506954" cy="6617196"/>
          </a:xfrm>
          <a:prstGeom prst="rect">
            <a:avLst/>
          </a:prstGeom>
          <a:noFill/>
        </p:spPr>
        <p:txBody>
          <a:bodyPr wrap="square" rtlCol="0">
            <a:spAutoFit/>
          </a:bodyPr>
          <a:lstStyle/>
          <a:p>
            <a:r>
              <a:rPr lang="en-US" sz="1400" dirty="0"/>
              <a:t>Most general approach - </a:t>
            </a:r>
            <a:r>
              <a:rPr lang="en-US" sz="1400" b="1" i="1" u="sng" dirty="0"/>
              <a:t>Fit a linear model using the following features</a:t>
            </a:r>
            <a:r>
              <a:rPr lang="en-US" sz="1400" dirty="0"/>
              <a:t>, get the </a:t>
            </a:r>
            <a:r>
              <a:rPr lang="en-US" sz="1400" dirty="0" err="1" smtClean="0"/>
              <a:t>coeffs</a:t>
            </a:r>
            <a:r>
              <a:rPr lang="en-US" sz="1400" dirty="0" smtClean="0"/>
              <a:t>., Y-variable is revenue. For every category, </a:t>
            </a:r>
            <a:r>
              <a:rPr lang="en-US" sz="1400" b="1" dirty="0" smtClean="0"/>
              <a:t>filter category wise data and built separate models</a:t>
            </a:r>
            <a:r>
              <a:rPr lang="en-US" sz="1400" dirty="0" smtClean="0"/>
              <a:t>; </a:t>
            </a:r>
            <a:r>
              <a:rPr lang="en-US" sz="1400" i="1" dirty="0" smtClean="0"/>
              <a:t>choose the categories that fall under segment A</a:t>
            </a:r>
            <a:r>
              <a:rPr lang="en-US" sz="1400" dirty="0" smtClean="0"/>
              <a:t>. Take </a:t>
            </a:r>
            <a:r>
              <a:rPr lang="en-US" sz="1400" b="1" i="1" dirty="0" smtClean="0"/>
              <a:t>historical 3 years of data at daily date level </a:t>
            </a:r>
            <a:r>
              <a:rPr lang="en-US" sz="1400" dirty="0" smtClean="0"/>
              <a:t>with all these features and value, mentioned below as examples.</a:t>
            </a:r>
            <a:endParaRPr lang="en-US" sz="1400" b="0" dirty="0" smtClean="0">
              <a:effectLst/>
            </a:endParaRPr>
          </a:p>
          <a:p>
            <a:r>
              <a:rPr lang="en-US" sz="1400" b="1" i="1" dirty="0"/>
              <a:t>Multiply the coefficients with the X feature values and get the incremental (from the base value</a:t>
            </a:r>
            <a:r>
              <a:rPr lang="en-US" sz="1400" b="1" i="1" dirty="0" smtClean="0"/>
              <a:t>).</a:t>
            </a:r>
          </a:p>
          <a:p>
            <a:endParaRPr lang="en-US" b="1" i="1" dirty="0">
              <a:effectLst/>
            </a:endParaRPr>
          </a:p>
          <a:p>
            <a:pPr fontAlgn="base"/>
            <a:r>
              <a:rPr lang="en-US" sz="1400" b="1" i="1" dirty="0"/>
              <a:t>Promotion-related Features: </a:t>
            </a:r>
          </a:p>
          <a:p>
            <a:pPr lvl="1" fontAlgn="base"/>
            <a:r>
              <a:rPr lang="en-US" sz="1400" b="1" i="1" dirty="0"/>
              <a:t>Promotion Type</a:t>
            </a:r>
            <a:r>
              <a:rPr lang="en-US" sz="1400" dirty="0"/>
              <a:t>: Identify the type of promotion </a:t>
            </a:r>
            <a:r>
              <a:rPr lang="en-US" sz="1400" b="1" dirty="0"/>
              <a:t>(e.g., discount, BOGO, free </a:t>
            </a:r>
            <a:r>
              <a:rPr lang="en-US" sz="1400" b="1" dirty="0" smtClean="0"/>
              <a:t>shipping, 20% discount, 50% discount etc. as columns)</a:t>
            </a:r>
            <a:r>
              <a:rPr lang="en-US" sz="1400" dirty="0" smtClean="0"/>
              <a:t> [Values – 1, 0 flags as on that day was one of these promotions running or not; multiple promotions can also run, so accordingly multiple column values can have 1, 0]</a:t>
            </a:r>
            <a:endParaRPr lang="en-US" sz="1400" dirty="0"/>
          </a:p>
          <a:p>
            <a:pPr lvl="1" fontAlgn="base"/>
            <a:r>
              <a:rPr lang="en-US" sz="1400" b="1" i="1" dirty="0"/>
              <a:t>Promotion Duration: </a:t>
            </a:r>
            <a:r>
              <a:rPr lang="en-US" sz="1400" dirty="0"/>
              <a:t>The length of time the promotion is active</a:t>
            </a:r>
            <a:r>
              <a:rPr lang="en-US" sz="1400" dirty="0" smtClean="0"/>
              <a:t>. [Values – since it a daily level data, insert 1, 0 accordingly, so if it runs for 3 days continuously, insert 3 1’s for consecutive 3 days on the respective dates] </a:t>
            </a:r>
            <a:endParaRPr lang="en-US" sz="1400" dirty="0"/>
          </a:p>
          <a:p>
            <a:pPr lvl="1" fontAlgn="base"/>
            <a:r>
              <a:rPr lang="en-US" sz="1400" b="1" i="1" dirty="0"/>
              <a:t>Promotion Intensity: </a:t>
            </a:r>
            <a:r>
              <a:rPr lang="en-US" sz="1400" dirty="0"/>
              <a:t>The extent of the discount or the attractiveness of the promotion</a:t>
            </a:r>
            <a:r>
              <a:rPr lang="en-US" sz="1400" dirty="0" smtClean="0"/>
              <a:t>. [Values – H {&gt;=50%}, M {20-50%}, L {&lt;20%}]</a:t>
            </a:r>
            <a:endParaRPr lang="en-US" sz="1400" dirty="0"/>
          </a:p>
          <a:p>
            <a:pPr fontAlgn="base"/>
            <a:r>
              <a:rPr lang="en-US" sz="1400" b="0" dirty="0" smtClean="0">
                <a:effectLst/>
              </a:rPr>
              <a:t/>
            </a:r>
            <a:br>
              <a:rPr lang="en-US" sz="1400" b="0" dirty="0" smtClean="0">
                <a:effectLst/>
              </a:rPr>
            </a:br>
            <a:r>
              <a:rPr lang="en-US" sz="1400" b="1" i="1" dirty="0"/>
              <a:t>Marketing and Advertising:</a:t>
            </a:r>
          </a:p>
          <a:p>
            <a:pPr lvl="1" fontAlgn="base"/>
            <a:r>
              <a:rPr lang="en-US" sz="1400" b="1" i="1" dirty="0"/>
              <a:t>Advertising Spending: </a:t>
            </a:r>
            <a:r>
              <a:rPr lang="en-US" sz="1400" dirty="0"/>
              <a:t>Amount spent on advertising the </a:t>
            </a:r>
            <a:r>
              <a:rPr lang="en-US" sz="1400" dirty="0" smtClean="0"/>
              <a:t>promotion(e.g. </a:t>
            </a:r>
            <a:r>
              <a:rPr lang="en-US" sz="1400" dirty="0" err="1" smtClean="0"/>
              <a:t>facebook</a:t>
            </a:r>
            <a:r>
              <a:rPr lang="en-US" sz="1400" dirty="0" smtClean="0"/>
              <a:t> spend, </a:t>
            </a:r>
            <a:r>
              <a:rPr lang="en-US" sz="1400" dirty="0" smtClean="0"/>
              <a:t>affiliates </a:t>
            </a:r>
            <a:r>
              <a:rPr lang="en-US" sz="1400" dirty="0" smtClean="0"/>
              <a:t>spend etc. as columns). [Values – 1000, 15000…. Numeric spend figures]</a:t>
            </a:r>
            <a:endParaRPr lang="en-US" sz="1400" dirty="0"/>
          </a:p>
          <a:p>
            <a:pPr lvl="1" fontAlgn="base"/>
            <a:r>
              <a:rPr lang="en-US" sz="1400" b="1" i="1" dirty="0"/>
              <a:t>Marketing Channel: </a:t>
            </a:r>
            <a:r>
              <a:rPr lang="en-US" sz="1400" dirty="0"/>
              <a:t>The platform or channel used for marketing (online, offline, social media</a:t>
            </a:r>
            <a:r>
              <a:rPr lang="en-US" sz="1400" dirty="0" smtClean="0"/>
              <a:t>). [Values – </a:t>
            </a:r>
            <a:r>
              <a:rPr lang="en-US" sz="1400" dirty="0" err="1" smtClean="0"/>
              <a:t>facebook</a:t>
            </a:r>
            <a:r>
              <a:rPr lang="en-US" sz="1400" dirty="0" smtClean="0"/>
              <a:t>, hoardings, affiliates etc.]</a:t>
            </a:r>
            <a:endParaRPr lang="en-US" sz="1400" dirty="0"/>
          </a:p>
          <a:p>
            <a:pPr fontAlgn="base"/>
            <a:r>
              <a:rPr lang="en-US" sz="1400" b="0" dirty="0" smtClean="0">
                <a:effectLst/>
              </a:rPr>
              <a:t/>
            </a:r>
            <a:br>
              <a:rPr lang="en-US" sz="1400" b="0" dirty="0" smtClean="0">
                <a:effectLst/>
              </a:rPr>
            </a:br>
            <a:r>
              <a:rPr lang="en-US" sz="1400" b="1" i="1" dirty="0"/>
              <a:t>Product-related Features:</a:t>
            </a:r>
            <a:r>
              <a:rPr lang="en-US" sz="1400" i="1" dirty="0"/>
              <a:t> </a:t>
            </a:r>
          </a:p>
          <a:p>
            <a:pPr lvl="1" fontAlgn="base"/>
            <a:r>
              <a:rPr lang="en-US" sz="1400" b="1" i="1" dirty="0"/>
              <a:t>Category average price: </a:t>
            </a:r>
            <a:r>
              <a:rPr lang="en-US" sz="1400" dirty="0"/>
              <a:t>The average price of products in the </a:t>
            </a:r>
            <a:r>
              <a:rPr lang="en-US" sz="1400" dirty="0" smtClean="0"/>
              <a:t>category [Values – 200, 300…numeric values; avg. price of inventory available that day]</a:t>
            </a:r>
            <a:endParaRPr lang="en-US" sz="1400" dirty="0"/>
          </a:p>
          <a:p>
            <a:pPr lvl="1" fontAlgn="base"/>
            <a:r>
              <a:rPr lang="en-US" sz="1400" b="1" i="1" dirty="0"/>
              <a:t>Product Availability: </a:t>
            </a:r>
            <a:r>
              <a:rPr lang="en-US" sz="1400" dirty="0"/>
              <a:t>Stock levels and product availability during the </a:t>
            </a:r>
            <a:r>
              <a:rPr lang="en-US" sz="1400" dirty="0" smtClean="0"/>
              <a:t>promotion [Values – 100, 150…numeric values; quantity of </a:t>
            </a:r>
            <a:r>
              <a:rPr lang="en-US" sz="1400" dirty="0" smtClean="0"/>
              <a:t>inventory available]</a:t>
            </a:r>
            <a:endParaRPr lang="en-US" sz="1400" dirty="0"/>
          </a:p>
          <a:p>
            <a:pPr fontAlgn="base"/>
            <a:r>
              <a:rPr lang="en-US" sz="1400" b="0" dirty="0" smtClean="0">
                <a:effectLst/>
              </a:rPr>
              <a:t/>
            </a:r>
            <a:br>
              <a:rPr lang="en-US" sz="1400" b="0" dirty="0" smtClean="0">
                <a:effectLst/>
              </a:rPr>
            </a:br>
            <a:r>
              <a:rPr lang="en-US" sz="1400" b="1" i="1" dirty="0"/>
              <a:t>Temporal Features:</a:t>
            </a:r>
          </a:p>
          <a:p>
            <a:pPr lvl="1" fontAlgn="base"/>
            <a:r>
              <a:rPr lang="en-US" sz="1400" b="1" i="1" dirty="0"/>
              <a:t>Seasonality: </a:t>
            </a:r>
            <a:r>
              <a:rPr lang="en-US" sz="1400" dirty="0"/>
              <a:t>Consider if the promotion aligns with seasonal trends</a:t>
            </a:r>
            <a:r>
              <a:rPr lang="en-US" sz="1400" dirty="0" smtClean="0"/>
              <a:t>. [Values – high, medium, low, neutral alignment with season]</a:t>
            </a:r>
            <a:endParaRPr lang="en-US" sz="1400" dirty="0"/>
          </a:p>
          <a:p>
            <a:pPr fontAlgn="base"/>
            <a:r>
              <a:rPr lang="en-US" sz="1400" b="0" dirty="0" smtClean="0">
                <a:effectLst/>
              </a:rPr>
              <a:t/>
            </a:r>
            <a:br>
              <a:rPr lang="en-US" sz="1400" b="0" dirty="0" smtClean="0">
                <a:effectLst/>
              </a:rPr>
            </a:br>
            <a:r>
              <a:rPr lang="en-US" sz="1400" b="1" i="1" dirty="0"/>
              <a:t>Customer Behavior:</a:t>
            </a:r>
          </a:p>
          <a:p>
            <a:pPr lvl="1" fontAlgn="base"/>
            <a:r>
              <a:rPr lang="en-US" sz="1400" b="1" i="1" dirty="0"/>
              <a:t>Historical Purchase Data: </a:t>
            </a:r>
            <a:r>
              <a:rPr lang="en-US" sz="1400" dirty="0"/>
              <a:t>Previous purchases by customers in that category in the last 7, 14, 21 </a:t>
            </a:r>
            <a:r>
              <a:rPr lang="en-US" sz="1400" dirty="0" smtClean="0"/>
              <a:t>days from that day of promotion [Values – numerical values…revenue generated by customers from all transactions 7, 14, 21 days before, from that date ; basically creating exogenous features]</a:t>
            </a:r>
            <a:endParaRPr lang="en-US" sz="1400" dirty="0"/>
          </a:p>
          <a:p>
            <a:pPr lvl="1" fontAlgn="base"/>
            <a:r>
              <a:rPr lang="en-US" sz="1400" b="1" i="1" dirty="0"/>
              <a:t>Customer Loyalty: </a:t>
            </a:r>
            <a:r>
              <a:rPr lang="en-US" sz="1400" dirty="0"/>
              <a:t>Loyalty program participation or repeat purchases</a:t>
            </a:r>
            <a:r>
              <a:rPr lang="en-US" sz="1400" dirty="0" smtClean="0"/>
              <a:t>. [Values – numerical values…no. of purchases under loyalty program]</a:t>
            </a:r>
            <a:endParaRPr lang="en-US" sz="1400" dirty="0"/>
          </a:p>
          <a:p>
            <a:endParaRPr lang="en-US" sz="1400" b="0" dirty="0" smtClean="0">
              <a:effectLst/>
            </a:endParaRPr>
          </a:p>
        </p:txBody>
      </p:sp>
      <p:sp>
        <p:nvSpPr>
          <p:cNvPr id="3" name="TextBox 2"/>
          <p:cNvSpPr txBox="1"/>
          <p:nvPr/>
        </p:nvSpPr>
        <p:spPr>
          <a:xfrm>
            <a:off x="289711" y="118687"/>
            <a:ext cx="9361283" cy="369332"/>
          </a:xfrm>
          <a:prstGeom prst="rect">
            <a:avLst/>
          </a:prstGeom>
          <a:noFill/>
        </p:spPr>
        <p:txBody>
          <a:bodyPr wrap="square" rtlCol="0">
            <a:spAutoFit/>
          </a:bodyPr>
          <a:lstStyle/>
          <a:p>
            <a:r>
              <a:rPr lang="en-US" b="1" dirty="0" smtClean="0"/>
              <a:t>Causal inference model for selecting the best promotions for promoting the category-product</a:t>
            </a:r>
            <a:endParaRPr lang="en-IN" b="1" dirty="0"/>
          </a:p>
        </p:txBody>
      </p:sp>
    </p:spTree>
    <p:extLst>
      <p:ext uri="{BB962C8B-B14F-4D97-AF65-F5344CB8AC3E}">
        <p14:creationId xmlns:p14="http://schemas.microsoft.com/office/powerpoint/2010/main" val="402528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032" y="651850"/>
            <a:ext cx="11506954" cy="2893100"/>
          </a:xfrm>
          <a:prstGeom prst="rect">
            <a:avLst/>
          </a:prstGeom>
          <a:noFill/>
        </p:spPr>
        <p:txBody>
          <a:bodyPr wrap="square" rtlCol="0">
            <a:spAutoFit/>
          </a:bodyPr>
          <a:lstStyle/>
          <a:p>
            <a:pPr fontAlgn="base"/>
            <a:r>
              <a:rPr lang="en-US" sz="1400" b="1" i="1" dirty="0"/>
              <a:t>External Factors</a:t>
            </a:r>
            <a:r>
              <a:rPr lang="en-US" sz="1400" i="1" dirty="0"/>
              <a:t>:</a:t>
            </a:r>
          </a:p>
          <a:p>
            <a:pPr lvl="1" fontAlgn="base"/>
            <a:r>
              <a:rPr lang="en-US" sz="1400" b="1" i="1" dirty="0"/>
              <a:t>Economic Conditions</a:t>
            </a:r>
            <a:r>
              <a:rPr lang="en-US" sz="1400" dirty="0"/>
              <a:t>: Economic indicators that might affect purchasing </a:t>
            </a:r>
            <a:r>
              <a:rPr lang="en-US" sz="1400" dirty="0" smtClean="0"/>
              <a:t>power (e.g. GDP, unemployment rate, CPI index as columns) [Values – downloaded numerical data from govt. repo. If available]</a:t>
            </a:r>
            <a:endParaRPr lang="en-US" sz="1400" dirty="0"/>
          </a:p>
          <a:p>
            <a:pPr lvl="1" fontAlgn="base"/>
            <a:r>
              <a:rPr lang="en-US" sz="1400" b="1" i="1" dirty="0"/>
              <a:t>Competitor Activity: </a:t>
            </a:r>
            <a:r>
              <a:rPr lang="en-US" sz="1400" dirty="0"/>
              <a:t>Actions taken by competitors during the promotion period</a:t>
            </a:r>
            <a:r>
              <a:rPr lang="en-US" sz="1400" dirty="0" smtClean="0"/>
              <a:t>. [Values – competitors spend numerical values from third parties]</a:t>
            </a:r>
            <a:endParaRPr lang="en-US" sz="1400" dirty="0"/>
          </a:p>
          <a:p>
            <a:pPr fontAlgn="base"/>
            <a:r>
              <a:rPr lang="en-US" sz="1400" b="0" dirty="0" smtClean="0">
                <a:effectLst/>
              </a:rPr>
              <a:t/>
            </a:r>
            <a:br>
              <a:rPr lang="en-US" sz="1400" b="0" dirty="0" smtClean="0">
                <a:effectLst/>
              </a:rPr>
            </a:br>
            <a:r>
              <a:rPr lang="en-US" sz="1400" b="1" i="1" dirty="0"/>
              <a:t>Online Presence:</a:t>
            </a:r>
          </a:p>
          <a:p>
            <a:pPr lvl="1" fontAlgn="base"/>
            <a:r>
              <a:rPr lang="en-US" sz="1400" b="1" i="1" dirty="0"/>
              <a:t>Website Traffic: </a:t>
            </a:r>
            <a:r>
              <a:rPr lang="en-US" sz="1400" dirty="0"/>
              <a:t>Number of visitors to the website during the promotion</a:t>
            </a:r>
            <a:r>
              <a:rPr lang="en-US" sz="1400" dirty="0" smtClean="0"/>
              <a:t>. [Values – numerical values as total footfalls on the website for that category]</a:t>
            </a:r>
            <a:endParaRPr lang="en-US" sz="1400" dirty="0"/>
          </a:p>
          <a:p>
            <a:pPr lvl="1" fontAlgn="base"/>
            <a:r>
              <a:rPr lang="en-US" sz="1400" b="1" i="1" dirty="0"/>
              <a:t>Social Media Engagement: </a:t>
            </a:r>
            <a:r>
              <a:rPr lang="en-US" sz="1400" dirty="0"/>
              <a:t>Likes, shares, and comments on social media related to the promotion.</a:t>
            </a:r>
          </a:p>
          <a:p>
            <a:pPr fontAlgn="base"/>
            <a:r>
              <a:rPr lang="en-US" sz="1400" b="0" dirty="0" smtClean="0">
                <a:effectLst/>
              </a:rPr>
              <a:t/>
            </a:r>
            <a:br>
              <a:rPr lang="en-US" sz="1400" b="0" dirty="0" smtClean="0">
                <a:effectLst/>
              </a:rPr>
            </a:br>
            <a:r>
              <a:rPr lang="en-US" sz="1400" b="1" i="1" dirty="0"/>
              <a:t>Customer Feedback:</a:t>
            </a:r>
          </a:p>
          <a:p>
            <a:pPr lvl="1" fontAlgn="base"/>
            <a:r>
              <a:rPr lang="en-US" sz="1400" b="1" i="1" dirty="0"/>
              <a:t>Customer Reviews: </a:t>
            </a:r>
            <a:r>
              <a:rPr lang="en-US" sz="1400" dirty="0"/>
              <a:t>Sentiment analysis of customer reviews during the promotion</a:t>
            </a:r>
            <a:r>
              <a:rPr lang="en-US" sz="1400" dirty="0" smtClean="0"/>
              <a:t>. [Values – can run a basic NLP model and get the sentiments on everyday basis as per the reviews, comments, support tickets raised at daily level] </a:t>
            </a:r>
            <a:endParaRPr lang="en-US" sz="1400" dirty="0"/>
          </a:p>
          <a:p>
            <a:pPr lvl="1" fontAlgn="base"/>
            <a:r>
              <a:rPr lang="en-US" sz="1400" b="1" i="1" dirty="0"/>
              <a:t>Customer </a:t>
            </a:r>
            <a:r>
              <a:rPr lang="en-US" sz="1400" b="1" i="1" dirty="0" smtClean="0"/>
              <a:t>Ratings</a:t>
            </a:r>
            <a:r>
              <a:rPr lang="en-US" sz="1400" dirty="0" smtClean="0"/>
              <a:t>: ratings collected </a:t>
            </a:r>
            <a:r>
              <a:rPr lang="en-US" sz="1400" dirty="0"/>
              <a:t>through </a:t>
            </a:r>
            <a:r>
              <a:rPr lang="en-US" sz="1400" dirty="0" smtClean="0"/>
              <a:t>purchases. [Values – numerical value as avg. customer rating for that category on that day] </a:t>
            </a:r>
          </a:p>
        </p:txBody>
      </p:sp>
      <p:sp>
        <p:nvSpPr>
          <p:cNvPr id="3" name="TextBox 2"/>
          <p:cNvSpPr txBox="1"/>
          <p:nvPr/>
        </p:nvSpPr>
        <p:spPr>
          <a:xfrm>
            <a:off x="344032" y="3596131"/>
            <a:ext cx="11371153" cy="3170099"/>
          </a:xfrm>
          <a:prstGeom prst="rect">
            <a:avLst/>
          </a:prstGeom>
          <a:noFill/>
        </p:spPr>
        <p:txBody>
          <a:bodyPr wrap="square" rtlCol="0">
            <a:spAutoFit/>
          </a:bodyPr>
          <a:lstStyle/>
          <a:p>
            <a:r>
              <a:rPr lang="en-US" sz="1600" b="1" dirty="0" smtClean="0"/>
              <a:t>Regression model : log (Y) = m1*log(x1) + m2*log(x2) + m3*log(x3)……  use log to bring all column values under a single range and then fit the model</a:t>
            </a:r>
          </a:p>
          <a:p>
            <a:endParaRPr lang="en-US" sz="1600" b="1" dirty="0" smtClean="0"/>
          </a:p>
          <a:p>
            <a:r>
              <a:rPr lang="en-US" sz="1400" dirty="0" smtClean="0"/>
              <a:t>Multiple the m(</a:t>
            </a:r>
            <a:r>
              <a:rPr lang="en-US" sz="1400" dirty="0" err="1" smtClean="0"/>
              <a:t>coeff</a:t>
            </a:r>
            <a:r>
              <a:rPr lang="en-US" sz="1400" dirty="0" smtClean="0"/>
              <a:t>.) values of the promotion features, with the promotions x1, x2… values and sum it up i.e. m1*(sum of all values of x1). Check the (incremental/decrement) contribution of that promotion i.e. {[sum of actual x1 promotion values - </a:t>
            </a:r>
            <a:r>
              <a:rPr lang="en-US" sz="1400" dirty="0" smtClean="0"/>
              <a:t>m1*(sum of all values of x1)]/ sum of actual x1 promotion values}. Similarly do this for all the promotions and then RANK the promotions. </a:t>
            </a:r>
          </a:p>
          <a:p>
            <a:endParaRPr lang="en-US" sz="1400" dirty="0"/>
          </a:p>
          <a:p>
            <a:r>
              <a:rPr lang="en-US" sz="1600" dirty="0" smtClean="0"/>
              <a:t>Repeat this exercise on only the Diwali month filtered data for past 5 years. Do PCA since size of data for model fitting is less. </a:t>
            </a:r>
          </a:p>
          <a:p>
            <a:r>
              <a:rPr lang="en-US" sz="1400" dirty="0" smtClean="0"/>
              <a:t>Check the (incremental/decrement) contribution of the promotions and the RANK the promotions.</a:t>
            </a:r>
          </a:p>
          <a:p>
            <a:endParaRPr lang="en-US" sz="1400" dirty="0"/>
          </a:p>
          <a:p>
            <a:r>
              <a:rPr lang="en-US" b="1" dirty="0" smtClean="0"/>
              <a:t>Promotion features/promotion types that ranks as the top in terms of contribution scores for every category, use that type of promotions with the list of products from product segment A that falls under the category segment A model.  </a:t>
            </a:r>
          </a:p>
          <a:p>
            <a:r>
              <a:rPr lang="en-US" sz="1600" dirty="0" smtClean="0"/>
              <a:t> </a:t>
            </a:r>
            <a:endParaRPr lang="en-IN" sz="1600" dirty="0"/>
          </a:p>
        </p:txBody>
      </p:sp>
      <p:sp>
        <p:nvSpPr>
          <p:cNvPr id="4" name="TextBox 3"/>
          <p:cNvSpPr txBox="1"/>
          <p:nvPr/>
        </p:nvSpPr>
        <p:spPr>
          <a:xfrm>
            <a:off x="289711" y="118687"/>
            <a:ext cx="9361283" cy="369332"/>
          </a:xfrm>
          <a:prstGeom prst="rect">
            <a:avLst/>
          </a:prstGeom>
          <a:noFill/>
        </p:spPr>
        <p:txBody>
          <a:bodyPr wrap="square" rtlCol="0">
            <a:spAutoFit/>
          </a:bodyPr>
          <a:lstStyle/>
          <a:p>
            <a:r>
              <a:rPr lang="en-US" b="1" dirty="0" smtClean="0"/>
              <a:t>Causal inference model for selecting the best promotions for promoting the category-product</a:t>
            </a:r>
            <a:endParaRPr lang="en-IN" b="1" dirty="0"/>
          </a:p>
        </p:txBody>
      </p:sp>
    </p:spTree>
    <p:extLst>
      <p:ext uri="{BB962C8B-B14F-4D97-AF65-F5344CB8AC3E}">
        <p14:creationId xmlns:p14="http://schemas.microsoft.com/office/powerpoint/2010/main" val="346998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7805" y="594888"/>
            <a:ext cx="1222219" cy="742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Historical analysis and segmentation</a:t>
            </a:r>
            <a:endParaRPr lang="en-IN" sz="1400" dirty="0">
              <a:solidFill>
                <a:schemeClr val="tx1"/>
              </a:solidFill>
            </a:endParaRPr>
          </a:p>
        </p:txBody>
      </p:sp>
      <p:sp>
        <p:nvSpPr>
          <p:cNvPr id="3" name="Rectangle 2"/>
          <p:cNvSpPr/>
          <p:nvPr/>
        </p:nvSpPr>
        <p:spPr>
          <a:xfrm>
            <a:off x="787651" y="1772970"/>
            <a:ext cx="1077363" cy="499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Recency</a:t>
            </a:r>
            <a:r>
              <a:rPr lang="en-US" sz="1400" dirty="0" smtClean="0">
                <a:solidFill>
                  <a:schemeClr val="tx1"/>
                </a:solidFill>
              </a:rPr>
              <a:t> KPIs calc.</a:t>
            </a:r>
            <a:endParaRPr lang="en-IN" sz="1400" dirty="0">
              <a:solidFill>
                <a:schemeClr val="tx1"/>
              </a:solidFill>
            </a:endParaRPr>
          </a:p>
        </p:txBody>
      </p:sp>
      <p:sp>
        <p:nvSpPr>
          <p:cNvPr id="5" name="Rectangle 4"/>
          <p:cNvSpPr/>
          <p:nvPr/>
        </p:nvSpPr>
        <p:spPr>
          <a:xfrm>
            <a:off x="787651" y="760491"/>
            <a:ext cx="1077363" cy="5145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Historical KPIs calc.</a:t>
            </a:r>
            <a:endParaRPr lang="en-IN" sz="1400" dirty="0">
              <a:solidFill>
                <a:schemeClr val="tx1"/>
              </a:solidFill>
            </a:endParaRPr>
          </a:p>
        </p:txBody>
      </p:sp>
      <p:sp>
        <p:nvSpPr>
          <p:cNvPr id="6" name="Rectangle 5"/>
          <p:cNvSpPr/>
          <p:nvPr/>
        </p:nvSpPr>
        <p:spPr>
          <a:xfrm>
            <a:off x="3607804" y="1646222"/>
            <a:ext cx="1222219" cy="742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Recency</a:t>
            </a:r>
            <a:r>
              <a:rPr lang="en-US" sz="1400" dirty="0" smtClean="0">
                <a:solidFill>
                  <a:schemeClr val="tx1"/>
                </a:solidFill>
              </a:rPr>
              <a:t> analysis and segmentation</a:t>
            </a:r>
            <a:endParaRPr lang="en-IN" sz="1400" dirty="0">
              <a:solidFill>
                <a:schemeClr val="tx1"/>
              </a:solidFill>
            </a:endParaRPr>
          </a:p>
        </p:txBody>
      </p:sp>
      <p:sp>
        <p:nvSpPr>
          <p:cNvPr id="7" name="Rectangle 6"/>
          <p:cNvSpPr/>
          <p:nvPr/>
        </p:nvSpPr>
        <p:spPr>
          <a:xfrm>
            <a:off x="5810059" y="1291628"/>
            <a:ext cx="1222219" cy="742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Category segmentation model </a:t>
            </a:r>
            <a:endParaRPr lang="en-IN" sz="1400" dirty="0">
              <a:solidFill>
                <a:schemeClr val="tx1"/>
              </a:solidFill>
            </a:endParaRPr>
          </a:p>
        </p:txBody>
      </p:sp>
      <p:sp>
        <p:nvSpPr>
          <p:cNvPr id="8" name="Rectangle 7"/>
          <p:cNvSpPr/>
          <p:nvPr/>
        </p:nvSpPr>
        <p:spPr>
          <a:xfrm>
            <a:off x="8012316" y="1291628"/>
            <a:ext cx="1041149" cy="742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Category Filtering analysis</a:t>
            </a:r>
            <a:endParaRPr lang="en-IN" sz="1400" dirty="0">
              <a:solidFill>
                <a:schemeClr val="tx1"/>
              </a:solidFill>
            </a:endParaRPr>
          </a:p>
        </p:txBody>
      </p:sp>
      <p:sp>
        <p:nvSpPr>
          <p:cNvPr id="9" name="Rectangle 8"/>
          <p:cNvSpPr/>
          <p:nvPr/>
        </p:nvSpPr>
        <p:spPr>
          <a:xfrm>
            <a:off x="3607800" y="3033666"/>
            <a:ext cx="1222219" cy="742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Historical analysis and segmentation</a:t>
            </a:r>
            <a:endParaRPr lang="en-IN" sz="1400" dirty="0">
              <a:solidFill>
                <a:schemeClr val="tx1"/>
              </a:solidFill>
            </a:endParaRPr>
          </a:p>
        </p:txBody>
      </p:sp>
      <p:sp>
        <p:nvSpPr>
          <p:cNvPr id="10" name="Rectangle 9"/>
          <p:cNvSpPr/>
          <p:nvPr/>
        </p:nvSpPr>
        <p:spPr>
          <a:xfrm>
            <a:off x="787651" y="4152523"/>
            <a:ext cx="1077363" cy="5462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Recency</a:t>
            </a:r>
            <a:r>
              <a:rPr lang="en-US" sz="1400" dirty="0" smtClean="0">
                <a:solidFill>
                  <a:schemeClr val="tx1"/>
                </a:solidFill>
              </a:rPr>
              <a:t> KPIs calc.</a:t>
            </a:r>
            <a:endParaRPr lang="en-IN" sz="1400" dirty="0">
              <a:solidFill>
                <a:schemeClr val="tx1"/>
              </a:solidFill>
            </a:endParaRPr>
          </a:p>
        </p:txBody>
      </p:sp>
      <p:sp>
        <p:nvSpPr>
          <p:cNvPr id="11" name="Rectangle 10"/>
          <p:cNvSpPr/>
          <p:nvPr/>
        </p:nvSpPr>
        <p:spPr>
          <a:xfrm>
            <a:off x="787651" y="3155133"/>
            <a:ext cx="1077363" cy="499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Historical KPIs calc.</a:t>
            </a:r>
            <a:endParaRPr lang="en-IN" sz="1400" dirty="0">
              <a:solidFill>
                <a:schemeClr val="tx1"/>
              </a:solidFill>
            </a:endParaRPr>
          </a:p>
        </p:txBody>
      </p:sp>
      <p:sp>
        <p:nvSpPr>
          <p:cNvPr id="12" name="Rectangle 11"/>
          <p:cNvSpPr/>
          <p:nvPr/>
        </p:nvSpPr>
        <p:spPr>
          <a:xfrm>
            <a:off x="3607800" y="4049918"/>
            <a:ext cx="1222219" cy="742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Recency</a:t>
            </a:r>
            <a:r>
              <a:rPr lang="en-US" sz="1400" dirty="0" smtClean="0">
                <a:solidFill>
                  <a:schemeClr val="tx1"/>
                </a:solidFill>
              </a:rPr>
              <a:t> analysis and segmentation</a:t>
            </a:r>
            <a:endParaRPr lang="en-IN" sz="1400" dirty="0">
              <a:solidFill>
                <a:schemeClr val="tx1"/>
              </a:solidFill>
            </a:endParaRPr>
          </a:p>
        </p:txBody>
      </p:sp>
      <p:sp>
        <p:nvSpPr>
          <p:cNvPr id="13" name="Rectangle 12"/>
          <p:cNvSpPr/>
          <p:nvPr/>
        </p:nvSpPr>
        <p:spPr>
          <a:xfrm>
            <a:off x="5810058" y="3654583"/>
            <a:ext cx="1222219" cy="742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Product segmentation model </a:t>
            </a:r>
            <a:endParaRPr lang="en-IN" sz="1400" dirty="0">
              <a:solidFill>
                <a:schemeClr val="tx1"/>
              </a:solidFill>
            </a:endParaRPr>
          </a:p>
        </p:txBody>
      </p:sp>
      <p:sp>
        <p:nvSpPr>
          <p:cNvPr id="14" name="Rectangle 13"/>
          <p:cNvSpPr/>
          <p:nvPr/>
        </p:nvSpPr>
        <p:spPr>
          <a:xfrm>
            <a:off x="8012316" y="3654583"/>
            <a:ext cx="1041149" cy="742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Product Filtering analysis</a:t>
            </a:r>
            <a:endParaRPr lang="en-IN" sz="1400" dirty="0">
              <a:solidFill>
                <a:schemeClr val="tx1"/>
              </a:solidFill>
            </a:endParaRPr>
          </a:p>
        </p:txBody>
      </p:sp>
      <p:sp>
        <p:nvSpPr>
          <p:cNvPr id="15" name="Rectangle 14"/>
          <p:cNvSpPr/>
          <p:nvPr/>
        </p:nvSpPr>
        <p:spPr>
          <a:xfrm>
            <a:off x="1865013" y="766338"/>
            <a:ext cx="869133" cy="371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Timeframe iteration</a:t>
            </a:r>
            <a:endParaRPr lang="en-IN" sz="1200" dirty="0">
              <a:solidFill>
                <a:schemeClr val="tx1"/>
              </a:solidFill>
            </a:endParaRPr>
          </a:p>
        </p:txBody>
      </p:sp>
      <p:sp>
        <p:nvSpPr>
          <p:cNvPr id="19" name="Rectangle 18"/>
          <p:cNvSpPr/>
          <p:nvPr/>
        </p:nvSpPr>
        <p:spPr>
          <a:xfrm>
            <a:off x="1865012" y="1775139"/>
            <a:ext cx="869133" cy="371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Timeframe iteration</a:t>
            </a:r>
            <a:endParaRPr lang="en-IN" sz="1200" dirty="0">
              <a:solidFill>
                <a:schemeClr val="tx1"/>
              </a:solidFill>
            </a:endParaRPr>
          </a:p>
        </p:txBody>
      </p:sp>
      <p:sp>
        <p:nvSpPr>
          <p:cNvPr id="20" name="Rectangle 19"/>
          <p:cNvSpPr/>
          <p:nvPr/>
        </p:nvSpPr>
        <p:spPr>
          <a:xfrm>
            <a:off x="1865011" y="3155133"/>
            <a:ext cx="869133" cy="371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Timeframe iteration</a:t>
            </a:r>
            <a:endParaRPr lang="en-IN" sz="1200" dirty="0">
              <a:solidFill>
                <a:schemeClr val="tx1"/>
              </a:solidFill>
            </a:endParaRPr>
          </a:p>
        </p:txBody>
      </p:sp>
      <p:sp>
        <p:nvSpPr>
          <p:cNvPr id="21" name="Rectangle 20"/>
          <p:cNvSpPr/>
          <p:nvPr/>
        </p:nvSpPr>
        <p:spPr>
          <a:xfrm>
            <a:off x="1865010" y="4152523"/>
            <a:ext cx="869133" cy="371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Timeframe iteration</a:t>
            </a:r>
            <a:endParaRPr lang="en-IN" sz="1200" dirty="0">
              <a:solidFill>
                <a:schemeClr val="tx1"/>
              </a:solidFill>
            </a:endParaRPr>
          </a:p>
        </p:txBody>
      </p:sp>
      <p:sp>
        <p:nvSpPr>
          <p:cNvPr id="22" name="Rectangle 21"/>
          <p:cNvSpPr/>
          <p:nvPr/>
        </p:nvSpPr>
        <p:spPr>
          <a:xfrm>
            <a:off x="10033503" y="1299927"/>
            <a:ext cx="1066046" cy="725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Consider all products under selected categories</a:t>
            </a:r>
            <a:endParaRPr lang="en-IN" sz="1100" dirty="0">
              <a:solidFill>
                <a:schemeClr val="tx1"/>
              </a:solidFill>
            </a:endParaRPr>
          </a:p>
        </p:txBody>
      </p:sp>
      <p:cxnSp>
        <p:nvCxnSpPr>
          <p:cNvPr id="28" name="Straight Arrow Connector 27"/>
          <p:cNvCxnSpPr>
            <a:stCxn id="15" idx="2"/>
          </p:cNvCxnSpPr>
          <p:nvPr/>
        </p:nvCxnSpPr>
        <p:spPr>
          <a:xfrm>
            <a:off x="2299580" y="1137530"/>
            <a:ext cx="13082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2"/>
          </p:cNvCxnSpPr>
          <p:nvPr/>
        </p:nvCxnSpPr>
        <p:spPr>
          <a:xfrm>
            <a:off x="2299579" y="2146331"/>
            <a:ext cx="130822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7" idx="1"/>
          </p:cNvCxnSpPr>
          <p:nvPr/>
        </p:nvCxnSpPr>
        <p:spPr>
          <a:xfrm>
            <a:off x="4997513" y="1662820"/>
            <a:ext cx="81254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3"/>
            <a:endCxn id="8" idx="1"/>
          </p:cNvCxnSpPr>
          <p:nvPr/>
        </p:nvCxnSpPr>
        <p:spPr>
          <a:xfrm>
            <a:off x="7032278" y="1662820"/>
            <a:ext cx="98003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3"/>
            <a:endCxn id="22" idx="1"/>
          </p:cNvCxnSpPr>
          <p:nvPr/>
        </p:nvCxnSpPr>
        <p:spPr>
          <a:xfrm>
            <a:off x="9053465" y="1662820"/>
            <a:ext cx="98003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2" idx="2"/>
          </p:cNvCxnSpPr>
          <p:nvPr/>
        </p:nvCxnSpPr>
        <p:spPr>
          <a:xfrm>
            <a:off x="10566526" y="2025713"/>
            <a:ext cx="0" cy="5997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0657" y="2625505"/>
            <a:ext cx="1028586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62551" y="2625505"/>
            <a:ext cx="18105" cy="1350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1" idx="1"/>
          </p:cNvCxnSpPr>
          <p:nvPr/>
        </p:nvCxnSpPr>
        <p:spPr>
          <a:xfrm flipV="1">
            <a:off x="271603" y="3404858"/>
            <a:ext cx="516048" cy="5711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0" idx="1"/>
          </p:cNvCxnSpPr>
          <p:nvPr/>
        </p:nvCxnSpPr>
        <p:spPr>
          <a:xfrm>
            <a:off x="262550" y="3975981"/>
            <a:ext cx="525101" cy="4496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0" idx="2"/>
          </p:cNvCxnSpPr>
          <p:nvPr/>
        </p:nvCxnSpPr>
        <p:spPr>
          <a:xfrm>
            <a:off x="2299578" y="3526325"/>
            <a:ext cx="130822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1" idx="2"/>
          </p:cNvCxnSpPr>
          <p:nvPr/>
        </p:nvCxnSpPr>
        <p:spPr>
          <a:xfrm>
            <a:off x="2299577" y="4523715"/>
            <a:ext cx="13082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3" idx="1"/>
          </p:cNvCxnSpPr>
          <p:nvPr/>
        </p:nvCxnSpPr>
        <p:spPr>
          <a:xfrm>
            <a:off x="4997513" y="4025775"/>
            <a:ext cx="81254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3"/>
            <a:endCxn id="14" idx="1"/>
          </p:cNvCxnSpPr>
          <p:nvPr/>
        </p:nvCxnSpPr>
        <p:spPr>
          <a:xfrm>
            <a:off x="7032277" y="4025775"/>
            <a:ext cx="98003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9422" y="506993"/>
            <a:ext cx="8646059" cy="1990253"/>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579422" y="2910028"/>
            <a:ext cx="8646059" cy="1978843"/>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p:cNvSpPr txBox="1"/>
          <p:nvPr/>
        </p:nvSpPr>
        <p:spPr>
          <a:xfrm>
            <a:off x="7641125" y="522167"/>
            <a:ext cx="2000816" cy="307777"/>
          </a:xfrm>
          <a:prstGeom prst="rect">
            <a:avLst/>
          </a:prstGeom>
          <a:noFill/>
        </p:spPr>
        <p:txBody>
          <a:bodyPr wrap="square" rtlCol="0">
            <a:spAutoFit/>
          </a:bodyPr>
          <a:lstStyle/>
          <a:p>
            <a:r>
              <a:rPr lang="en-US" sz="1400" b="1" dirty="0" smtClean="0"/>
              <a:t>Category pipeline</a:t>
            </a:r>
            <a:endParaRPr lang="en-IN" sz="1400" b="1" dirty="0"/>
          </a:p>
        </p:txBody>
      </p:sp>
      <p:sp>
        <p:nvSpPr>
          <p:cNvPr id="67" name="TextBox 66"/>
          <p:cNvSpPr txBox="1"/>
          <p:nvPr/>
        </p:nvSpPr>
        <p:spPr>
          <a:xfrm>
            <a:off x="7686391" y="2943149"/>
            <a:ext cx="2000816" cy="307777"/>
          </a:xfrm>
          <a:prstGeom prst="rect">
            <a:avLst/>
          </a:prstGeom>
          <a:noFill/>
        </p:spPr>
        <p:txBody>
          <a:bodyPr wrap="square" rtlCol="0">
            <a:spAutoFit/>
          </a:bodyPr>
          <a:lstStyle/>
          <a:p>
            <a:r>
              <a:rPr lang="en-US" sz="1400" b="1" dirty="0" smtClean="0"/>
              <a:t>Product pipeline</a:t>
            </a:r>
            <a:endParaRPr lang="en-IN" sz="1400" b="1" dirty="0"/>
          </a:p>
        </p:txBody>
      </p:sp>
      <p:sp>
        <p:nvSpPr>
          <p:cNvPr id="68" name="Rectangle 67"/>
          <p:cNvSpPr/>
          <p:nvPr/>
        </p:nvSpPr>
        <p:spPr>
          <a:xfrm>
            <a:off x="579422" y="5450186"/>
            <a:ext cx="878186" cy="6699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Causal model</a:t>
            </a:r>
            <a:endParaRPr lang="en-IN" sz="1400" b="1" dirty="0">
              <a:solidFill>
                <a:schemeClr val="tx1"/>
              </a:solidFill>
            </a:endParaRPr>
          </a:p>
        </p:txBody>
      </p:sp>
      <p:sp>
        <p:nvSpPr>
          <p:cNvPr id="69" name="Rectangle 68"/>
          <p:cNvSpPr/>
          <p:nvPr/>
        </p:nvSpPr>
        <p:spPr>
          <a:xfrm>
            <a:off x="2118511" y="5450185"/>
            <a:ext cx="2218100" cy="6699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Promotion contribution/effectiveness analysis and ranking</a:t>
            </a:r>
            <a:endParaRPr lang="en-IN" sz="1400" dirty="0">
              <a:solidFill>
                <a:schemeClr val="tx1"/>
              </a:solidFill>
            </a:endParaRPr>
          </a:p>
        </p:txBody>
      </p:sp>
      <p:sp>
        <p:nvSpPr>
          <p:cNvPr id="70" name="Rectangle 69"/>
          <p:cNvSpPr/>
          <p:nvPr/>
        </p:nvSpPr>
        <p:spPr>
          <a:xfrm>
            <a:off x="434565" y="5088984"/>
            <a:ext cx="4698749" cy="1185068"/>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378573" y="5419583"/>
            <a:ext cx="2308634" cy="731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Combination of product-category with promotion</a:t>
            </a:r>
            <a:endParaRPr lang="en-IN" sz="1600" dirty="0">
              <a:solidFill>
                <a:schemeClr val="tx1"/>
              </a:solidFill>
            </a:endParaRPr>
          </a:p>
        </p:txBody>
      </p:sp>
      <p:cxnSp>
        <p:nvCxnSpPr>
          <p:cNvPr id="73" name="Straight Arrow Connector 72"/>
          <p:cNvCxnSpPr>
            <a:stCxn id="69" idx="3"/>
            <a:endCxn id="71" idx="1"/>
          </p:cNvCxnSpPr>
          <p:nvPr/>
        </p:nvCxnSpPr>
        <p:spPr>
          <a:xfrm flipV="1">
            <a:off x="4336611" y="5785163"/>
            <a:ext cx="30419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8" idx="3"/>
            <a:endCxn id="69" idx="1"/>
          </p:cNvCxnSpPr>
          <p:nvPr/>
        </p:nvCxnSpPr>
        <p:spPr>
          <a:xfrm flipV="1">
            <a:off x="1457608" y="5785164"/>
            <a:ext cx="66090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4" idx="2"/>
            <a:endCxn id="71" idx="0"/>
          </p:cNvCxnSpPr>
          <p:nvPr/>
        </p:nvCxnSpPr>
        <p:spPr>
          <a:xfrm flipH="1">
            <a:off x="8532890" y="4396967"/>
            <a:ext cx="1" cy="1022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830019" y="597531"/>
            <a:ext cx="869133" cy="285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Statistical</a:t>
            </a:r>
            <a:endParaRPr lang="en-IN" sz="1200" dirty="0">
              <a:solidFill>
                <a:schemeClr val="tx1"/>
              </a:solidFill>
            </a:endParaRPr>
          </a:p>
        </p:txBody>
      </p:sp>
      <p:sp>
        <p:nvSpPr>
          <p:cNvPr id="81" name="Rectangle 80"/>
          <p:cNvSpPr/>
          <p:nvPr/>
        </p:nvSpPr>
        <p:spPr>
          <a:xfrm>
            <a:off x="4830018" y="2099252"/>
            <a:ext cx="869133" cy="285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Statistical</a:t>
            </a:r>
            <a:endParaRPr lang="en-IN" sz="1200" dirty="0">
              <a:solidFill>
                <a:schemeClr val="tx1"/>
              </a:solidFill>
            </a:endParaRPr>
          </a:p>
        </p:txBody>
      </p:sp>
      <p:sp>
        <p:nvSpPr>
          <p:cNvPr id="82" name="Rectangle 81"/>
          <p:cNvSpPr/>
          <p:nvPr/>
        </p:nvSpPr>
        <p:spPr>
          <a:xfrm>
            <a:off x="4830017" y="3030630"/>
            <a:ext cx="869133" cy="285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Statistical</a:t>
            </a:r>
            <a:endParaRPr lang="en-IN" sz="1200" dirty="0">
              <a:solidFill>
                <a:schemeClr val="tx1"/>
              </a:solidFill>
            </a:endParaRPr>
          </a:p>
        </p:txBody>
      </p:sp>
      <p:sp>
        <p:nvSpPr>
          <p:cNvPr id="83" name="Rectangle 82"/>
          <p:cNvSpPr/>
          <p:nvPr/>
        </p:nvSpPr>
        <p:spPr>
          <a:xfrm>
            <a:off x="4830016" y="4507892"/>
            <a:ext cx="869133" cy="285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Statistical</a:t>
            </a:r>
            <a:endParaRPr lang="en-IN" sz="1200" dirty="0">
              <a:solidFill>
                <a:schemeClr val="tx1"/>
              </a:solidFill>
            </a:endParaRPr>
          </a:p>
        </p:txBody>
      </p:sp>
      <p:sp>
        <p:nvSpPr>
          <p:cNvPr id="84" name="Rectangle 83"/>
          <p:cNvSpPr/>
          <p:nvPr/>
        </p:nvSpPr>
        <p:spPr>
          <a:xfrm>
            <a:off x="6419468" y="952167"/>
            <a:ext cx="1221657" cy="339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Statistical &amp; </a:t>
            </a:r>
          </a:p>
          <a:p>
            <a:pPr algn="ctr"/>
            <a:r>
              <a:rPr lang="en-US" sz="1050" dirty="0" smtClean="0">
                <a:solidFill>
                  <a:schemeClr val="tx1"/>
                </a:solidFill>
              </a:rPr>
              <a:t>business heuristics</a:t>
            </a:r>
            <a:endParaRPr lang="en-IN" sz="1050" dirty="0">
              <a:solidFill>
                <a:schemeClr val="tx1"/>
              </a:solidFill>
            </a:endParaRPr>
          </a:p>
        </p:txBody>
      </p:sp>
      <p:sp>
        <p:nvSpPr>
          <p:cNvPr id="85" name="Rectangle 84"/>
          <p:cNvSpPr/>
          <p:nvPr/>
        </p:nvSpPr>
        <p:spPr>
          <a:xfrm>
            <a:off x="6507457" y="3314325"/>
            <a:ext cx="1221657" cy="3394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Statistical &amp; </a:t>
            </a:r>
          </a:p>
          <a:p>
            <a:pPr algn="ctr"/>
            <a:r>
              <a:rPr lang="en-US" sz="1050" dirty="0" smtClean="0">
                <a:solidFill>
                  <a:schemeClr val="tx1"/>
                </a:solidFill>
              </a:rPr>
              <a:t>business heuristics</a:t>
            </a:r>
            <a:endParaRPr lang="en-IN" sz="1050" dirty="0">
              <a:solidFill>
                <a:schemeClr val="tx1"/>
              </a:solidFill>
            </a:endParaRPr>
          </a:p>
        </p:txBody>
      </p:sp>
      <p:sp>
        <p:nvSpPr>
          <p:cNvPr id="86" name="TextBox 85"/>
          <p:cNvSpPr txBox="1"/>
          <p:nvPr/>
        </p:nvSpPr>
        <p:spPr>
          <a:xfrm>
            <a:off x="249624" y="92874"/>
            <a:ext cx="9636760" cy="369332"/>
          </a:xfrm>
          <a:prstGeom prst="rect">
            <a:avLst/>
          </a:prstGeom>
          <a:noFill/>
        </p:spPr>
        <p:txBody>
          <a:bodyPr wrap="square" rtlCol="0">
            <a:spAutoFit/>
          </a:bodyPr>
          <a:lstStyle/>
          <a:p>
            <a:r>
              <a:rPr lang="en-US" b="1" dirty="0" smtClean="0"/>
              <a:t>Promotion &amp; campaign planning </a:t>
            </a:r>
            <a:r>
              <a:rPr lang="en-US" b="1" dirty="0" smtClean="0"/>
              <a:t>(data science &amp; analytical) model pipeline high level overview</a:t>
            </a:r>
            <a:endParaRPr lang="en-IN" b="1" dirty="0"/>
          </a:p>
        </p:txBody>
      </p:sp>
      <p:sp>
        <p:nvSpPr>
          <p:cNvPr id="87" name="TextBox 86"/>
          <p:cNvSpPr txBox="1"/>
          <p:nvPr/>
        </p:nvSpPr>
        <p:spPr>
          <a:xfrm>
            <a:off x="3478793" y="5069960"/>
            <a:ext cx="2000816" cy="307777"/>
          </a:xfrm>
          <a:prstGeom prst="rect">
            <a:avLst/>
          </a:prstGeom>
          <a:noFill/>
        </p:spPr>
        <p:txBody>
          <a:bodyPr wrap="square" rtlCol="0">
            <a:spAutoFit/>
          </a:bodyPr>
          <a:lstStyle/>
          <a:p>
            <a:r>
              <a:rPr lang="en-US" sz="1400" b="1" dirty="0" smtClean="0"/>
              <a:t>Promo pipeline</a:t>
            </a:r>
            <a:endParaRPr lang="en-IN" sz="1400" b="1" dirty="0"/>
          </a:p>
        </p:txBody>
      </p:sp>
    </p:spTree>
    <p:extLst>
      <p:ext uri="{BB962C8B-B14F-4D97-AF65-F5344CB8AC3E}">
        <p14:creationId xmlns:p14="http://schemas.microsoft.com/office/powerpoint/2010/main" val="294771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2716041" y="913005"/>
            <a:ext cx="10968" cy="3004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26744" y="2713831"/>
            <a:ext cx="4264182" cy="9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29619" y="1428239"/>
            <a:ext cx="1425920" cy="1285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23343" y="3989849"/>
            <a:ext cx="3707392" cy="307777"/>
          </a:xfrm>
          <a:prstGeom prst="rect">
            <a:avLst/>
          </a:prstGeom>
          <a:noFill/>
        </p:spPr>
        <p:txBody>
          <a:bodyPr wrap="square" rtlCol="0">
            <a:spAutoFit/>
          </a:bodyPr>
          <a:lstStyle/>
          <a:p>
            <a:r>
              <a:rPr lang="en-US" sz="1400" dirty="0" smtClean="0">
                <a:solidFill>
                  <a:srgbClr val="FF0000"/>
                </a:solidFill>
              </a:rPr>
              <a:t>-</a:t>
            </a:r>
            <a:r>
              <a:rPr lang="en-US" sz="1400" dirty="0" err="1" smtClean="0">
                <a:solidFill>
                  <a:srgbClr val="FF0000"/>
                </a:solidFill>
              </a:rPr>
              <a:t>ve</a:t>
            </a:r>
            <a:r>
              <a:rPr lang="en-US" sz="1400" dirty="0" smtClean="0">
                <a:solidFill>
                  <a:srgbClr val="FF0000"/>
                </a:solidFill>
              </a:rPr>
              <a:t>          total revenue YTD                      +</a:t>
            </a:r>
            <a:r>
              <a:rPr lang="en-US" sz="1400" dirty="0" err="1" smtClean="0">
                <a:solidFill>
                  <a:srgbClr val="FF0000"/>
                </a:solidFill>
              </a:rPr>
              <a:t>ve</a:t>
            </a:r>
            <a:endParaRPr lang="en-IN" sz="1400" dirty="0">
              <a:solidFill>
                <a:srgbClr val="FF0000"/>
              </a:solidFill>
            </a:endParaRPr>
          </a:p>
        </p:txBody>
      </p:sp>
      <p:sp>
        <p:nvSpPr>
          <p:cNvPr id="11" name="TextBox 10"/>
          <p:cNvSpPr txBox="1"/>
          <p:nvPr/>
        </p:nvSpPr>
        <p:spPr>
          <a:xfrm rot="16200000">
            <a:off x="-967364" y="2038827"/>
            <a:ext cx="3902043" cy="307777"/>
          </a:xfrm>
          <a:prstGeom prst="rect">
            <a:avLst/>
          </a:prstGeom>
          <a:noFill/>
        </p:spPr>
        <p:txBody>
          <a:bodyPr wrap="square" rtlCol="0">
            <a:spAutoFit/>
          </a:bodyPr>
          <a:lstStyle/>
          <a:p>
            <a:r>
              <a:rPr lang="en-US" sz="1400" dirty="0" smtClean="0">
                <a:solidFill>
                  <a:srgbClr val="FF0000"/>
                </a:solidFill>
              </a:rPr>
              <a:t>-</a:t>
            </a:r>
            <a:r>
              <a:rPr lang="en-US" sz="1400" dirty="0" err="1" smtClean="0">
                <a:solidFill>
                  <a:srgbClr val="FF0000"/>
                </a:solidFill>
              </a:rPr>
              <a:t>ve</a:t>
            </a:r>
            <a:r>
              <a:rPr lang="en-US" sz="1400" dirty="0" smtClean="0">
                <a:solidFill>
                  <a:srgbClr val="FF0000"/>
                </a:solidFill>
              </a:rPr>
              <a:t>     Avg. weekly Sell through rate YTD    +</a:t>
            </a:r>
            <a:r>
              <a:rPr lang="en-US" sz="1400" dirty="0" err="1" smtClean="0">
                <a:solidFill>
                  <a:srgbClr val="FF0000"/>
                </a:solidFill>
              </a:rPr>
              <a:t>ve</a:t>
            </a:r>
            <a:endParaRPr lang="en-IN" sz="1400" dirty="0">
              <a:solidFill>
                <a:srgbClr val="FF0000"/>
              </a:solidFill>
            </a:endParaRPr>
          </a:p>
        </p:txBody>
      </p:sp>
      <p:sp>
        <p:nvSpPr>
          <p:cNvPr id="12" name="TextBox 11"/>
          <p:cNvSpPr txBox="1"/>
          <p:nvPr/>
        </p:nvSpPr>
        <p:spPr>
          <a:xfrm rot="2530635">
            <a:off x="3171697" y="1545434"/>
            <a:ext cx="1398020" cy="523220"/>
          </a:xfrm>
          <a:prstGeom prst="rect">
            <a:avLst/>
          </a:prstGeom>
          <a:noFill/>
          <a:ln>
            <a:solidFill>
              <a:schemeClr val="tx1"/>
            </a:solidFill>
            <a:prstDash val="lgDash"/>
          </a:ln>
        </p:spPr>
        <p:txBody>
          <a:bodyPr wrap="square" rtlCol="0">
            <a:spAutoFit/>
          </a:bodyPr>
          <a:lstStyle/>
          <a:p>
            <a:r>
              <a:rPr lang="en-US" sz="1400" dirty="0" smtClean="0">
                <a:solidFill>
                  <a:srgbClr val="00B050"/>
                </a:solidFill>
              </a:rPr>
              <a:t>Top performing categories</a:t>
            </a:r>
            <a:endParaRPr lang="en-IN" sz="1400" dirty="0">
              <a:solidFill>
                <a:srgbClr val="00B050"/>
              </a:solidFill>
            </a:endParaRPr>
          </a:p>
        </p:txBody>
      </p:sp>
      <p:sp>
        <p:nvSpPr>
          <p:cNvPr id="13" name="TextBox 12"/>
          <p:cNvSpPr txBox="1"/>
          <p:nvPr/>
        </p:nvSpPr>
        <p:spPr>
          <a:xfrm>
            <a:off x="3303019" y="3080527"/>
            <a:ext cx="995881" cy="461665"/>
          </a:xfrm>
          <a:prstGeom prst="rect">
            <a:avLst/>
          </a:prstGeom>
          <a:noFill/>
        </p:spPr>
        <p:txBody>
          <a:bodyPr wrap="square" rtlCol="0">
            <a:spAutoFit/>
          </a:bodyPr>
          <a:lstStyle/>
          <a:p>
            <a:r>
              <a:rPr lang="en-US" sz="1200" dirty="0" smtClean="0"/>
              <a:t>Markdown optimization</a:t>
            </a:r>
            <a:endParaRPr lang="en-IN" sz="1200" dirty="0"/>
          </a:p>
        </p:txBody>
      </p:sp>
      <p:sp>
        <p:nvSpPr>
          <p:cNvPr id="14" name="TextBox 13"/>
          <p:cNvSpPr txBox="1"/>
          <p:nvPr/>
        </p:nvSpPr>
        <p:spPr>
          <a:xfrm>
            <a:off x="1735625" y="1892994"/>
            <a:ext cx="995881" cy="461665"/>
          </a:xfrm>
          <a:prstGeom prst="rect">
            <a:avLst/>
          </a:prstGeom>
          <a:noFill/>
        </p:spPr>
        <p:txBody>
          <a:bodyPr wrap="square" rtlCol="0">
            <a:spAutoFit/>
          </a:bodyPr>
          <a:lstStyle/>
          <a:p>
            <a:r>
              <a:rPr lang="en-US" sz="1200" dirty="0" smtClean="0"/>
              <a:t>Improve pricing</a:t>
            </a:r>
            <a:endParaRPr lang="en-IN" sz="1200" dirty="0"/>
          </a:p>
        </p:txBody>
      </p:sp>
      <p:sp>
        <p:nvSpPr>
          <p:cNvPr id="15" name="TextBox 14"/>
          <p:cNvSpPr txBox="1"/>
          <p:nvPr/>
        </p:nvSpPr>
        <p:spPr>
          <a:xfrm rot="2470980">
            <a:off x="2768669" y="2123826"/>
            <a:ext cx="892003" cy="461665"/>
          </a:xfrm>
          <a:prstGeom prst="rect">
            <a:avLst/>
          </a:prstGeom>
          <a:noFill/>
        </p:spPr>
        <p:txBody>
          <a:bodyPr wrap="square" rtlCol="0">
            <a:spAutoFit/>
          </a:bodyPr>
          <a:lstStyle/>
          <a:p>
            <a:r>
              <a:rPr lang="en-US" sz="1200" dirty="0" smtClean="0"/>
              <a:t>Clearance sale</a:t>
            </a:r>
            <a:endParaRPr lang="en-IN" sz="1200" dirty="0"/>
          </a:p>
        </p:txBody>
      </p:sp>
      <p:cxnSp>
        <p:nvCxnSpPr>
          <p:cNvPr id="16" name="Straight Connector 15"/>
          <p:cNvCxnSpPr/>
          <p:nvPr/>
        </p:nvCxnSpPr>
        <p:spPr>
          <a:xfrm>
            <a:off x="8345703" y="913005"/>
            <a:ext cx="10627" cy="30049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867034" y="2713830"/>
            <a:ext cx="4264182" cy="9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69909" y="1428238"/>
            <a:ext cx="1425920" cy="1285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67034" y="3989848"/>
            <a:ext cx="3159658" cy="307777"/>
          </a:xfrm>
          <a:prstGeom prst="rect">
            <a:avLst/>
          </a:prstGeom>
          <a:noFill/>
        </p:spPr>
        <p:txBody>
          <a:bodyPr wrap="square" rtlCol="0">
            <a:spAutoFit/>
          </a:bodyPr>
          <a:lstStyle/>
          <a:p>
            <a:r>
              <a:rPr lang="en-US" sz="1400" dirty="0" smtClean="0">
                <a:solidFill>
                  <a:srgbClr val="FF0000"/>
                </a:solidFill>
              </a:rPr>
              <a:t>-</a:t>
            </a:r>
            <a:r>
              <a:rPr lang="en-US" sz="1400" dirty="0" err="1" smtClean="0">
                <a:solidFill>
                  <a:srgbClr val="FF0000"/>
                </a:solidFill>
              </a:rPr>
              <a:t>ve</a:t>
            </a:r>
            <a:r>
              <a:rPr lang="en-US" sz="1400" dirty="0" smtClean="0">
                <a:solidFill>
                  <a:srgbClr val="FF0000"/>
                </a:solidFill>
              </a:rPr>
              <a:t>         Digital index YTD        +</a:t>
            </a:r>
            <a:r>
              <a:rPr lang="en-US" sz="1400" dirty="0" err="1" smtClean="0">
                <a:solidFill>
                  <a:srgbClr val="FF0000"/>
                </a:solidFill>
              </a:rPr>
              <a:t>ve</a:t>
            </a:r>
            <a:endParaRPr lang="en-IN" sz="1400" dirty="0">
              <a:solidFill>
                <a:srgbClr val="FF0000"/>
              </a:solidFill>
            </a:endParaRPr>
          </a:p>
        </p:txBody>
      </p:sp>
      <p:sp>
        <p:nvSpPr>
          <p:cNvPr id="20" name="TextBox 19"/>
          <p:cNvSpPr txBox="1"/>
          <p:nvPr/>
        </p:nvSpPr>
        <p:spPr>
          <a:xfrm rot="16200000">
            <a:off x="4884518" y="2088641"/>
            <a:ext cx="3494637" cy="307777"/>
          </a:xfrm>
          <a:prstGeom prst="rect">
            <a:avLst/>
          </a:prstGeom>
          <a:noFill/>
        </p:spPr>
        <p:txBody>
          <a:bodyPr wrap="square" rtlCol="0">
            <a:spAutoFit/>
          </a:bodyPr>
          <a:lstStyle/>
          <a:p>
            <a:r>
              <a:rPr lang="en-US" sz="1400" dirty="0" smtClean="0">
                <a:solidFill>
                  <a:srgbClr val="FF0000"/>
                </a:solidFill>
              </a:rPr>
              <a:t>-</a:t>
            </a:r>
            <a:r>
              <a:rPr lang="en-US" sz="1400" dirty="0" err="1" smtClean="0">
                <a:solidFill>
                  <a:srgbClr val="FF0000"/>
                </a:solidFill>
              </a:rPr>
              <a:t>ve</a:t>
            </a:r>
            <a:r>
              <a:rPr lang="en-US" sz="1400" dirty="0" smtClean="0">
                <a:solidFill>
                  <a:srgbClr val="FF0000"/>
                </a:solidFill>
              </a:rPr>
              <a:t>       customer index YTD          +</a:t>
            </a:r>
            <a:r>
              <a:rPr lang="en-US" sz="1400" dirty="0" err="1" smtClean="0">
                <a:solidFill>
                  <a:srgbClr val="FF0000"/>
                </a:solidFill>
              </a:rPr>
              <a:t>ve</a:t>
            </a:r>
            <a:endParaRPr lang="en-IN" sz="1400" dirty="0">
              <a:solidFill>
                <a:srgbClr val="FF0000"/>
              </a:solidFill>
            </a:endParaRPr>
          </a:p>
        </p:txBody>
      </p:sp>
      <p:sp>
        <p:nvSpPr>
          <p:cNvPr id="21" name="TextBox 20"/>
          <p:cNvSpPr txBox="1"/>
          <p:nvPr/>
        </p:nvSpPr>
        <p:spPr>
          <a:xfrm rot="2530635">
            <a:off x="8813110" y="1542524"/>
            <a:ext cx="1389353" cy="523220"/>
          </a:xfrm>
          <a:prstGeom prst="rect">
            <a:avLst/>
          </a:prstGeom>
          <a:noFill/>
          <a:ln>
            <a:solidFill>
              <a:schemeClr val="tx1"/>
            </a:solidFill>
            <a:prstDash val="lgDash"/>
          </a:ln>
        </p:spPr>
        <p:txBody>
          <a:bodyPr wrap="square" rtlCol="0">
            <a:spAutoFit/>
          </a:bodyPr>
          <a:lstStyle/>
          <a:p>
            <a:r>
              <a:rPr lang="en-US" sz="1400" dirty="0" smtClean="0">
                <a:solidFill>
                  <a:srgbClr val="00B050"/>
                </a:solidFill>
              </a:rPr>
              <a:t>Top performing categories</a:t>
            </a:r>
            <a:endParaRPr lang="en-IN" sz="1400" dirty="0">
              <a:solidFill>
                <a:srgbClr val="00B050"/>
              </a:solidFill>
            </a:endParaRPr>
          </a:p>
        </p:txBody>
      </p:sp>
      <p:sp>
        <p:nvSpPr>
          <p:cNvPr id="22" name="TextBox 21"/>
          <p:cNvSpPr txBox="1"/>
          <p:nvPr/>
        </p:nvSpPr>
        <p:spPr>
          <a:xfrm>
            <a:off x="8943309" y="3080526"/>
            <a:ext cx="995881" cy="276999"/>
          </a:xfrm>
          <a:prstGeom prst="rect">
            <a:avLst/>
          </a:prstGeom>
          <a:noFill/>
        </p:spPr>
        <p:txBody>
          <a:bodyPr wrap="square" rtlCol="0">
            <a:spAutoFit/>
          </a:bodyPr>
          <a:lstStyle/>
          <a:p>
            <a:r>
              <a:rPr lang="en-US" sz="1200" dirty="0" smtClean="0"/>
              <a:t>No returns </a:t>
            </a:r>
            <a:endParaRPr lang="en-IN" sz="1200" dirty="0"/>
          </a:p>
        </p:txBody>
      </p:sp>
      <p:sp>
        <p:nvSpPr>
          <p:cNvPr id="23" name="TextBox 22"/>
          <p:cNvSpPr txBox="1"/>
          <p:nvPr/>
        </p:nvSpPr>
        <p:spPr>
          <a:xfrm>
            <a:off x="7375915" y="1892993"/>
            <a:ext cx="995881" cy="646331"/>
          </a:xfrm>
          <a:prstGeom prst="rect">
            <a:avLst/>
          </a:prstGeom>
          <a:noFill/>
        </p:spPr>
        <p:txBody>
          <a:bodyPr wrap="square" rtlCol="0">
            <a:spAutoFit/>
          </a:bodyPr>
          <a:lstStyle/>
          <a:p>
            <a:r>
              <a:rPr lang="en-US" sz="1200" dirty="0" smtClean="0"/>
              <a:t>Improve digital presence</a:t>
            </a:r>
            <a:endParaRPr lang="en-IN" sz="1200" dirty="0"/>
          </a:p>
        </p:txBody>
      </p:sp>
      <p:sp>
        <p:nvSpPr>
          <p:cNvPr id="25" name="TextBox 24"/>
          <p:cNvSpPr txBox="1"/>
          <p:nvPr/>
        </p:nvSpPr>
        <p:spPr>
          <a:xfrm>
            <a:off x="8435959" y="2014945"/>
            <a:ext cx="995881" cy="646331"/>
          </a:xfrm>
          <a:prstGeom prst="rect">
            <a:avLst/>
          </a:prstGeom>
          <a:noFill/>
        </p:spPr>
        <p:txBody>
          <a:bodyPr wrap="square" rtlCol="0">
            <a:spAutoFit/>
          </a:bodyPr>
          <a:lstStyle/>
          <a:p>
            <a:r>
              <a:rPr lang="en-US" sz="1200" dirty="0" smtClean="0"/>
              <a:t>Improve digital presence</a:t>
            </a:r>
            <a:endParaRPr lang="en-IN" sz="1200" dirty="0"/>
          </a:p>
        </p:txBody>
      </p:sp>
      <p:sp>
        <p:nvSpPr>
          <p:cNvPr id="26" name="TextBox 25"/>
          <p:cNvSpPr txBox="1"/>
          <p:nvPr/>
        </p:nvSpPr>
        <p:spPr>
          <a:xfrm>
            <a:off x="398352" y="4319235"/>
            <a:ext cx="11516009" cy="2677656"/>
          </a:xfrm>
          <a:prstGeom prst="rect">
            <a:avLst/>
          </a:prstGeom>
          <a:noFill/>
        </p:spPr>
        <p:txBody>
          <a:bodyPr wrap="square" rtlCol="0">
            <a:spAutoFit/>
          </a:bodyPr>
          <a:lstStyle/>
          <a:p>
            <a:r>
              <a:rPr lang="en-US" sz="1400" dirty="0"/>
              <a:t>A</a:t>
            </a:r>
            <a:r>
              <a:rPr lang="en-US" sz="1400" dirty="0" smtClean="0"/>
              <a:t>nalyzed and bucketed </a:t>
            </a:r>
            <a:r>
              <a:rPr lang="en-US" sz="1400" b="1" i="1" dirty="0" smtClean="0">
                <a:solidFill>
                  <a:srgbClr val="00B050"/>
                </a:solidFill>
              </a:rPr>
              <a:t>‘top performing categories’ </a:t>
            </a:r>
            <a:r>
              <a:rPr lang="en-US" sz="1400" b="1" i="1" dirty="0" smtClean="0"/>
              <a:t>area list of categories </a:t>
            </a:r>
            <a:r>
              <a:rPr lang="en-US" sz="1400" dirty="0" smtClean="0"/>
              <a:t>and create the segments.</a:t>
            </a:r>
          </a:p>
          <a:p>
            <a:endParaRPr lang="en-US" sz="1400" dirty="0" smtClean="0"/>
          </a:p>
          <a:p>
            <a:r>
              <a:rPr lang="en-US" sz="1400" b="1" u="sng" dirty="0" smtClean="0"/>
              <a:t>List of categories that are overlapping:</a:t>
            </a:r>
            <a:endParaRPr lang="en-US" sz="1400" b="1" u="sng" dirty="0"/>
          </a:p>
          <a:p>
            <a:r>
              <a:rPr lang="en-US" sz="1400" b="1" i="1" dirty="0" smtClean="0">
                <a:solidFill>
                  <a:srgbClr val="00B050"/>
                </a:solidFill>
              </a:rPr>
              <a:t>Strong </a:t>
            </a:r>
            <a:r>
              <a:rPr lang="en-US" sz="1400" b="1" i="1" dirty="0" err="1" smtClean="0">
                <a:solidFill>
                  <a:srgbClr val="00B050"/>
                </a:solidFill>
              </a:rPr>
              <a:t>recency</a:t>
            </a:r>
            <a:r>
              <a:rPr lang="en-US" sz="1400" b="1" i="1" dirty="0" smtClean="0">
                <a:solidFill>
                  <a:srgbClr val="00B050"/>
                </a:solidFill>
              </a:rPr>
              <a:t> financials and engagement</a:t>
            </a:r>
            <a:r>
              <a:rPr lang="en-US" sz="1400" dirty="0" smtClean="0">
                <a:solidFill>
                  <a:srgbClr val="00B050"/>
                </a:solidFill>
              </a:rPr>
              <a:t>: </a:t>
            </a:r>
            <a:r>
              <a:rPr lang="en-US" sz="1400" dirty="0" smtClean="0"/>
              <a:t>are the top performing categories as they have high sell through rate incremental, high revenue incremental, high digital presence incremental and high customer index incremental  for consecutive 2 years </a:t>
            </a:r>
          </a:p>
          <a:p>
            <a:endParaRPr lang="en-US" sz="1400" dirty="0" smtClean="0"/>
          </a:p>
          <a:p>
            <a:r>
              <a:rPr lang="en-US" sz="1400" b="1" u="sng" dirty="0" smtClean="0"/>
              <a:t>List of categories that are present in either of them:</a:t>
            </a:r>
            <a:endParaRPr lang="en-US" sz="1400" b="1" u="sng" dirty="0"/>
          </a:p>
          <a:p>
            <a:r>
              <a:rPr lang="en-US" sz="1400" b="1" i="1" dirty="0" smtClean="0">
                <a:solidFill>
                  <a:srgbClr val="00B050"/>
                </a:solidFill>
              </a:rPr>
              <a:t>Strong </a:t>
            </a:r>
            <a:r>
              <a:rPr lang="en-US" sz="1400" b="1" i="1" dirty="0" err="1" smtClean="0">
                <a:solidFill>
                  <a:srgbClr val="00B050"/>
                </a:solidFill>
              </a:rPr>
              <a:t>recency</a:t>
            </a:r>
            <a:r>
              <a:rPr lang="en-US" sz="1400" b="1" i="1" dirty="0" smtClean="0">
                <a:solidFill>
                  <a:srgbClr val="00B050"/>
                </a:solidFill>
              </a:rPr>
              <a:t> financials (only) </a:t>
            </a:r>
            <a:r>
              <a:rPr lang="en-US" sz="1400" dirty="0" smtClean="0"/>
              <a:t>: </a:t>
            </a:r>
            <a:r>
              <a:rPr lang="en-US" sz="1400" dirty="0" smtClean="0"/>
              <a:t>high sell through rate incremental, high revenue incremental for consecutive 2 years but doesn’t have high / has low engagements </a:t>
            </a:r>
            <a:endParaRPr lang="en-US" sz="1400" dirty="0"/>
          </a:p>
          <a:p>
            <a:r>
              <a:rPr lang="en-US" sz="1400" b="1" i="1" dirty="0" smtClean="0">
                <a:solidFill>
                  <a:srgbClr val="00B050"/>
                </a:solidFill>
              </a:rPr>
              <a:t>Strong </a:t>
            </a:r>
            <a:r>
              <a:rPr lang="en-US" sz="1400" b="1" i="1" dirty="0" err="1" smtClean="0">
                <a:solidFill>
                  <a:srgbClr val="00B050"/>
                </a:solidFill>
              </a:rPr>
              <a:t>recency</a:t>
            </a:r>
            <a:r>
              <a:rPr lang="en-US" sz="1400" b="1" i="1" dirty="0" smtClean="0">
                <a:solidFill>
                  <a:srgbClr val="00B050"/>
                </a:solidFill>
              </a:rPr>
              <a:t> engagement (only)</a:t>
            </a:r>
            <a:r>
              <a:rPr lang="en-US" sz="1400" dirty="0" smtClean="0">
                <a:solidFill>
                  <a:srgbClr val="00B050"/>
                </a:solidFill>
              </a:rPr>
              <a:t>: </a:t>
            </a:r>
            <a:r>
              <a:rPr lang="en-US" sz="1400" dirty="0" smtClean="0"/>
              <a:t>high digital presence incremental and high customer index incremental for consecutive 2 years but doesn’t have high / has low financial</a:t>
            </a:r>
          </a:p>
          <a:p>
            <a:endParaRPr lang="en-IN" sz="1400" dirty="0"/>
          </a:p>
        </p:txBody>
      </p:sp>
      <p:sp>
        <p:nvSpPr>
          <p:cNvPr id="27" name="TextBox 26"/>
          <p:cNvSpPr txBox="1"/>
          <p:nvPr/>
        </p:nvSpPr>
        <p:spPr>
          <a:xfrm>
            <a:off x="4337199" y="913005"/>
            <a:ext cx="1976901" cy="461665"/>
          </a:xfrm>
          <a:prstGeom prst="rect">
            <a:avLst/>
          </a:prstGeom>
          <a:noFill/>
          <a:ln>
            <a:solidFill>
              <a:schemeClr val="tx1"/>
            </a:solidFill>
            <a:prstDash val="lgDash"/>
          </a:ln>
        </p:spPr>
        <p:txBody>
          <a:bodyPr wrap="square" rtlCol="0">
            <a:spAutoFit/>
          </a:bodyPr>
          <a:lstStyle/>
          <a:p>
            <a:r>
              <a:rPr lang="en-US" sz="1200" dirty="0" smtClean="0"/>
              <a:t>Use these 2 list of </a:t>
            </a:r>
          </a:p>
          <a:p>
            <a:r>
              <a:rPr lang="en-US" sz="1200" dirty="0" smtClean="0"/>
              <a:t>categories for segmentation</a:t>
            </a:r>
            <a:endParaRPr lang="en-IN" sz="1200" dirty="0"/>
          </a:p>
        </p:txBody>
      </p:sp>
      <p:cxnSp>
        <p:nvCxnSpPr>
          <p:cNvPr id="29" name="Straight Arrow Connector 28"/>
          <p:cNvCxnSpPr>
            <a:stCxn id="27" idx="1"/>
            <a:endCxn id="12" idx="0"/>
          </p:cNvCxnSpPr>
          <p:nvPr/>
        </p:nvCxnSpPr>
        <p:spPr>
          <a:xfrm flipH="1">
            <a:off x="4046359" y="1143838"/>
            <a:ext cx="290840" cy="46933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1" idx="1"/>
          </p:cNvCxnSpPr>
          <p:nvPr/>
        </p:nvCxnSpPr>
        <p:spPr>
          <a:xfrm>
            <a:off x="6314100" y="1143838"/>
            <a:ext cx="2678882" cy="19387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9711" y="118687"/>
            <a:ext cx="8283921" cy="369332"/>
          </a:xfrm>
          <a:prstGeom prst="rect">
            <a:avLst/>
          </a:prstGeom>
          <a:noFill/>
        </p:spPr>
        <p:txBody>
          <a:bodyPr wrap="square" rtlCol="0">
            <a:spAutoFit/>
          </a:bodyPr>
          <a:lstStyle/>
          <a:p>
            <a:r>
              <a:rPr lang="en-US" b="1" dirty="0" smtClean="0"/>
              <a:t>Category filtering &amp; bucketing through </a:t>
            </a:r>
            <a:r>
              <a:rPr lang="en-US" b="1" dirty="0" err="1" smtClean="0"/>
              <a:t>recency</a:t>
            </a:r>
            <a:r>
              <a:rPr lang="en-US" b="1" dirty="0" smtClean="0"/>
              <a:t> category behaviors &amp; performance </a:t>
            </a:r>
            <a:endParaRPr lang="en-IN" b="1" dirty="0"/>
          </a:p>
        </p:txBody>
      </p:sp>
      <p:sp>
        <p:nvSpPr>
          <p:cNvPr id="9" name="TextBox 8"/>
          <p:cNvSpPr txBox="1"/>
          <p:nvPr/>
        </p:nvSpPr>
        <p:spPr>
          <a:xfrm>
            <a:off x="2276706" y="615605"/>
            <a:ext cx="1837853" cy="338554"/>
          </a:xfrm>
          <a:prstGeom prst="rect">
            <a:avLst/>
          </a:prstGeom>
          <a:noFill/>
        </p:spPr>
        <p:txBody>
          <a:bodyPr wrap="square" rtlCol="0">
            <a:spAutoFit/>
          </a:bodyPr>
          <a:lstStyle/>
          <a:p>
            <a:r>
              <a:rPr lang="en-US" sz="1600" b="1" dirty="0" smtClean="0"/>
              <a:t>Financials</a:t>
            </a:r>
            <a:endParaRPr lang="en-IN" sz="1600" b="1" dirty="0"/>
          </a:p>
        </p:txBody>
      </p:sp>
      <p:sp>
        <p:nvSpPr>
          <p:cNvPr id="30" name="TextBox 29"/>
          <p:cNvSpPr txBox="1"/>
          <p:nvPr/>
        </p:nvSpPr>
        <p:spPr>
          <a:xfrm>
            <a:off x="7865498" y="614444"/>
            <a:ext cx="1837853" cy="338554"/>
          </a:xfrm>
          <a:prstGeom prst="rect">
            <a:avLst/>
          </a:prstGeom>
          <a:noFill/>
        </p:spPr>
        <p:txBody>
          <a:bodyPr wrap="square" rtlCol="0">
            <a:spAutoFit/>
          </a:bodyPr>
          <a:lstStyle/>
          <a:p>
            <a:r>
              <a:rPr lang="en-US" sz="1600" b="1" dirty="0" smtClean="0"/>
              <a:t>Engagement</a:t>
            </a:r>
            <a:endParaRPr lang="en-IN" sz="1600" b="1" dirty="0"/>
          </a:p>
        </p:txBody>
      </p:sp>
    </p:spTree>
    <p:extLst>
      <p:ext uri="{BB962C8B-B14F-4D97-AF65-F5344CB8AC3E}">
        <p14:creationId xmlns:p14="http://schemas.microsoft.com/office/powerpoint/2010/main" val="427207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94556619"/>
              </p:ext>
            </p:extLst>
          </p:nvPr>
        </p:nvGraphicFramePr>
        <p:xfrm>
          <a:off x="232374" y="522952"/>
          <a:ext cx="7031526" cy="1249680"/>
        </p:xfrm>
        <a:graphic>
          <a:graphicData uri="http://schemas.openxmlformats.org/drawingml/2006/table">
            <a:tbl>
              <a:tblPr firstRow="1" bandRow="1">
                <a:tableStyleId>{5940675A-B579-460E-94D1-54222C63F5DA}</a:tableStyleId>
              </a:tblPr>
              <a:tblGrid>
                <a:gridCol w="2343842"/>
                <a:gridCol w="2343842"/>
                <a:gridCol w="2343842"/>
              </a:tblGrid>
              <a:tr h="2430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Sales KPIs</a:t>
                      </a:r>
                      <a:endParaRPr lang="en-IN" sz="1400" dirty="0" smtClean="0"/>
                    </a:p>
                  </a:txBody>
                  <a:tcPr/>
                </a:tc>
                <a:tc>
                  <a:txBody>
                    <a:bodyPr/>
                    <a:lstStyle/>
                    <a:p>
                      <a:r>
                        <a:rPr lang="en-US" sz="1400" dirty="0" smtClean="0"/>
                        <a:t>Digital</a:t>
                      </a:r>
                      <a:r>
                        <a:rPr lang="en-US" sz="1400" baseline="0" dirty="0" smtClean="0"/>
                        <a:t> KPIs</a:t>
                      </a:r>
                      <a:endParaRPr lang="en-IN" sz="1400" dirty="0"/>
                    </a:p>
                  </a:txBody>
                  <a:tcPr/>
                </a:tc>
                <a:tc>
                  <a:txBody>
                    <a:bodyPr/>
                    <a:lstStyle/>
                    <a:p>
                      <a:r>
                        <a:rPr lang="en-US" sz="1400" dirty="0" smtClean="0"/>
                        <a:t>Customer KPIs</a:t>
                      </a:r>
                      <a:endParaRPr lang="en-IN" sz="1400" dirty="0"/>
                    </a:p>
                  </a:txBody>
                  <a:tcPr/>
                </a:tc>
              </a:tr>
              <a:tr h="243063">
                <a:tc gridSpan="3">
                  <a:txBody>
                    <a:bodyPr/>
                    <a:lstStyle/>
                    <a:p>
                      <a:pPr marL="285750" indent="-285750">
                        <a:buFont typeface="Arial" panose="020B0604020202020204" pitchFamily="34" charset="0"/>
                        <a:buChar char="•"/>
                      </a:pPr>
                      <a:r>
                        <a:rPr lang="en-US" sz="1400" dirty="0" smtClean="0"/>
                        <a:t>Calculate all the KPIs in</a:t>
                      </a:r>
                      <a:r>
                        <a:rPr lang="en-US" sz="1400" baseline="0" dirty="0" smtClean="0"/>
                        <a:t> the same fashion i.e. same formula (refer last slide) at </a:t>
                      </a:r>
                      <a:r>
                        <a:rPr lang="en-US" sz="1400" b="1" i="1" u="sng" baseline="0" dirty="0" smtClean="0"/>
                        <a:t>week level</a:t>
                      </a:r>
                    </a:p>
                    <a:p>
                      <a:pPr marL="285750" indent="-285750">
                        <a:buFont typeface="Arial" panose="020B0604020202020204" pitchFamily="34" charset="0"/>
                        <a:buChar char="•"/>
                      </a:pPr>
                      <a:r>
                        <a:rPr lang="en-US" sz="1400" b="1" i="1" baseline="0" dirty="0" smtClean="0"/>
                        <a:t>Only use sell through rate, revenue from sales and financial KPIs and consider all KPIs for digital and customer</a:t>
                      </a:r>
                      <a:r>
                        <a:rPr lang="en-US" sz="1400" baseline="0" dirty="0" smtClean="0"/>
                        <a:t>.</a:t>
                      </a:r>
                    </a:p>
                    <a:p>
                      <a:pPr marL="285750" indent="-285750">
                        <a:buFont typeface="Arial" panose="020B0604020202020204" pitchFamily="34" charset="0"/>
                        <a:buChar char="•"/>
                      </a:pPr>
                      <a:r>
                        <a:rPr lang="en-US" sz="1400" baseline="0" dirty="0" smtClean="0"/>
                        <a:t>Change the timelines for data consideration for KPI calc. as defined below </a:t>
                      </a:r>
                      <a:endParaRPr lang="en-IN" sz="1400" dirty="0"/>
                    </a:p>
                  </a:txBody>
                  <a:tcPr/>
                </a:tc>
                <a:tc hMerge="1">
                  <a:txBody>
                    <a:bodyPr/>
                    <a:lstStyle/>
                    <a:p>
                      <a:endParaRPr lang="en-IN" sz="1600" dirty="0"/>
                    </a:p>
                  </a:txBody>
                  <a:tcPr/>
                </a:tc>
                <a:tc hMerge="1">
                  <a:txBody>
                    <a:bodyPr/>
                    <a:lstStyle/>
                    <a:p>
                      <a:endParaRPr lang="en-IN" sz="1600" dirty="0"/>
                    </a:p>
                  </a:txBody>
                  <a:tcPr/>
                </a:tc>
              </a:tr>
            </a:tbl>
          </a:graphicData>
        </a:graphic>
      </p:graphicFrame>
      <p:cxnSp>
        <p:nvCxnSpPr>
          <p:cNvPr id="3" name="Straight Arrow Connector 2"/>
          <p:cNvCxnSpPr/>
          <p:nvPr/>
        </p:nvCxnSpPr>
        <p:spPr>
          <a:xfrm flipH="1">
            <a:off x="722020" y="2393622"/>
            <a:ext cx="9054" cy="179258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69347" y="1870402"/>
            <a:ext cx="1416869" cy="523220"/>
          </a:xfrm>
          <a:prstGeom prst="rect">
            <a:avLst/>
          </a:prstGeom>
          <a:noFill/>
        </p:spPr>
        <p:txBody>
          <a:bodyPr wrap="square" rtlCol="0">
            <a:spAutoFit/>
          </a:bodyPr>
          <a:lstStyle/>
          <a:p>
            <a:r>
              <a:rPr lang="en-US" sz="1400" dirty="0" smtClean="0"/>
              <a:t>-8 weeks from Diwali’22</a:t>
            </a:r>
            <a:endParaRPr lang="en-IN" sz="1400" dirty="0"/>
          </a:p>
        </p:txBody>
      </p:sp>
      <p:sp>
        <p:nvSpPr>
          <p:cNvPr id="5" name="TextBox 4"/>
          <p:cNvSpPr txBox="1"/>
          <p:nvPr/>
        </p:nvSpPr>
        <p:spPr>
          <a:xfrm>
            <a:off x="269347" y="4232375"/>
            <a:ext cx="1317278" cy="523220"/>
          </a:xfrm>
          <a:prstGeom prst="rect">
            <a:avLst/>
          </a:prstGeom>
          <a:noFill/>
        </p:spPr>
        <p:txBody>
          <a:bodyPr wrap="square" rtlCol="0">
            <a:spAutoFit/>
          </a:bodyPr>
          <a:lstStyle/>
          <a:p>
            <a:r>
              <a:rPr lang="en-US" sz="1400" dirty="0" smtClean="0"/>
              <a:t>-1 week from Diwali’22</a:t>
            </a:r>
            <a:endParaRPr lang="en-IN" sz="1400" dirty="0"/>
          </a:p>
        </p:txBody>
      </p:sp>
      <p:sp>
        <p:nvSpPr>
          <p:cNvPr id="6" name="TextBox 5"/>
          <p:cNvSpPr txBox="1"/>
          <p:nvPr/>
        </p:nvSpPr>
        <p:spPr>
          <a:xfrm>
            <a:off x="771814" y="2705139"/>
            <a:ext cx="1226745" cy="1169551"/>
          </a:xfrm>
          <a:prstGeom prst="rect">
            <a:avLst/>
          </a:prstGeom>
          <a:noFill/>
        </p:spPr>
        <p:txBody>
          <a:bodyPr wrap="square" rtlCol="0">
            <a:spAutoFit/>
          </a:bodyPr>
          <a:lstStyle/>
          <a:p>
            <a:r>
              <a:rPr lang="en-US" sz="1400" dirty="0" smtClean="0"/>
              <a:t>Time period for which data is considered for calculating the KPIs. </a:t>
            </a:r>
            <a:endParaRPr lang="en-IN" sz="1400" dirty="0"/>
          </a:p>
        </p:txBody>
      </p:sp>
      <p:sp>
        <p:nvSpPr>
          <p:cNvPr id="7" name="TextBox 6"/>
          <p:cNvSpPr txBox="1"/>
          <p:nvPr/>
        </p:nvSpPr>
        <p:spPr>
          <a:xfrm>
            <a:off x="269347" y="5113280"/>
            <a:ext cx="1317278" cy="307777"/>
          </a:xfrm>
          <a:prstGeom prst="rect">
            <a:avLst/>
          </a:prstGeom>
          <a:noFill/>
        </p:spPr>
        <p:txBody>
          <a:bodyPr wrap="square" rtlCol="0">
            <a:spAutoFit/>
          </a:bodyPr>
          <a:lstStyle/>
          <a:p>
            <a:r>
              <a:rPr lang="en-US" sz="1400" dirty="0" smtClean="0"/>
              <a:t>Diwali’22</a:t>
            </a:r>
            <a:endParaRPr lang="en-IN" sz="1400" dirty="0"/>
          </a:p>
        </p:txBody>
      </p:sp>
      <p:cxnSp>
        <p:nvCxnSpPr>
          <p:cNvPr id="12" name="Straight Arrow Connector 11"/>
          <p:cNvCxnSpPr/>
          <p:nvPr/>
        </p:nvCxnSpPr>
        <p:spPr>
          <a:xfrm flipV="1">
            <a:off x="722020" y="4755596"/>
            <a:ext cx="0" cy="35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83532" y="2393622"/>
            <a:ext cx="9054" cy="179258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30859" y="1870402"/>
            <a:ext cx="1416869" cy="523220"/>
          </a:xfrm>
          <a:prstGeom prst="rect">
            <a:avLst/>
          </a:prstGeom>
          <a:noFill/>
        </p:spPr>
        <p:txBody>
          <a:bodyPr wrap="square" rtlCol="0">
            <a:spAutoFit/>
          </a:bodyPr>
          <a:lstStyle/>
          <a:p>
            <a:r>
              <a:rPr lang="en-US" sz="1400" dirty="0" smtClean="0"/>
              <a:t>-8 weeks from Diwali’21</a:t>
            </a:r>
            <a:endParaRPr lang="en-IN" sz="1400" dirty="0"/>
          </a:p>
        </p:txBody>
      </p:sp>
      <p:sp>
        <p:nvSpPr>
          <p:cNvPr id="17" name="TextBox 16"/>
          <p:cNvSpPr txBox="1"/>
          <p:nvPr/>
        </p:nvSpPr>
        <p:spPr>
          <a:xfrm>
            <a:off x="2430859" y="4232375"/>
            <a:ext cx="1317278" cy="523220"/>
          </a:xfrm>
          <a:prstGeom prst="rect">
            <a:avLst/>
          </a:prstGeom>
          <a:noFill/>
        </p:spPr>
        <p:txBody>
          <a:bodyPr wrap="square" rtlCol="0">
            <a:spAutoFit/>
          </a:bodyPr>
          <a:lstStyle/>
          <a:p>
            <a:r>
              <a:rPr lang="en-US" sz="1400" dirty="0" smtClean="0"/>
              <a:t>-1 week from Diwali’21</a:t>
            </a:r>
            <a:endParaRPr lang="en-IN" sz="1400" dirty="0"/>
          </a:p>
        </p:txBody>
      </p:sp>
      <p:sp>
        <p:nvSpPr>
          <p:cNvPr id="18" name="TextBox 17"/>
          <p:cNvSpPr txBox="1"/>
          <p:nvPr/>
        </p:nvSpPr>
        <p:spPr>
          <a:xfrm>
            <a:off x="2933326" y="2705139"/>
            <a:ext cx="1226745" cy="1169551"/>
          </a:xfrm>
          <a:prstGeom prst="rect">
            <a:avLst/>
          </a:prstGeom>
          <a:noFill/>
        </p:spPr>
        <p:txBody>
          <a:bodyPr wrap="square" rtlCol="0">
            <a:spAutoFit/>
          </a:bodyPr>
          <a:lstStyle/>
          <a:p>
            <a:r>
              <a:rPr lang="en-US" sz="1400" dirty="0" smtClean="0"/>
              <a:t>Time period for which data is considered for calculating the KPIs. </a:t>
            </a:r>
            <a:endParaRPr lang="en-IN" sz="1400" dirty="0"/>
          </a:p>
        </p:txBody>
      </p:sp>
      <p:sp>
        <p:nvSpPr>
          <p:cNvPr id="19" name="TextBox 18"/>
          <p:cNvSpPr txBox="1"/>
          <p:nvPr/>
        </p:nvSpPr>
        <p:spPr>
          <a:xfrm>
            <a:off x="2430859" y="5113280"/>
            <a:ext cx="1317278" cy="307777"/>
          </a:xfrm>
          <a:prstGeom prst="rect">
            <a:avLst/>
          </a:prstGeom>
          <a:noFill/>
        </p:spPr>
        <p:txBody>
          <a:bodyPr wrap="square" rtlCol="0">
            <a:spAutoFit/>
          </a:bodyPr>
          <a:lstStyle/>
          <a:p>
            <a:r>
              <a:rPr lang="en-US" sz="1400" dirty="0" smtClean="0"/>
              <a:t>Diwali’21</a:t>
            </a:r>
            <a:endParaRPr lang="en-IN" sz="1400" dirty="0"/>
          </a:p>
        </p:txBody>
      </p:sp>
      <p:cxnSp>
        <p:nvCxnSpPr>
          <p:cNvPr id="20" name="Straight Arrow Connector 19"/>
          <p:cNvCxnSpPr/>
          <p:nvPr/>
        </p:nvCxnSpPr>
        <p:spPr>
          <a:xfrm flipV="1">
            <a:off x="2883532" y="4755596"/>
            <a:ext cx="0" cy="357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88821" y="5647432"/>
            <a:ext cx="0" cy="1004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012" y="5647432"/>
            <a:ext cx="3168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0977" y="6652367"/>
            <a:ext cx="3168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38614" y="5646769"/>
            <a:ext cx="1226745" cy="954107"/>
          </a:xfrm>
          <a:prstGeom prst="rect">
            <a:avLst/>
          </a:prstGeom>
          <a:noFill/>
        </p:spPr>
        <p:txBody>
          <a:bodyPr wrap="square" rtlCol="0">
            <a:spAutoFit/>
          </a:bodyPr>
          <a:lstStyle/>
          <a:p>
            <a:r>
              <a:rPr lang="en-US" sz="1400" dirty="0" smtClean="0"/>
              <a:t>Calc. all of these KPIs of the Diwali’22 week</a:t>
            </a:r>
            <a:endParaRPr lang="en-IN" sz="1400" dirty="0"/>
          </a:p>
        </p:txBody>
      </p:sp>
      <p:cxnSp>
        <p:nvCxnSpPr>
          <p:cNvPr id="30" name="Straight Connector 29"/>
          <p:cNvCxnSpPr/>
          <p:nvPr/>
        </p:nvCxnSpPr>
        <p:spPr>
          <a:xfrm>
            <a:off x="2850334" y="5647432"/>
            <a:ext cx="0" cy="1004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28525" y="5647432"/>
            <a:ext cx="3168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22490" y="6652367"/>
            <a:ext cx="3168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00127" y="5646769"/>
            <a:ext cx="1226745" cy="954107"/>
          </a:xfrm>
          <a:prstGeom prst="rect">
            <a:avLst/>
          </a:prstGeom>
          <a:noFill/>
        </p:spPr>
        <p:txBody>
          <a:bodyPr wrap="square" rtlCol="0">
            <a:spAutoFit/>
          </a:bodyPr>
          <a:lstStyle/>
          <a:p>
            <a:r>
              <a:rPr lang="en-US" sz="1400" dirty="0" smtClean="0"/>
              <a:t>Calc. all of these KPIs of the Diwali’21 week</a:t>
            </a:r>
            <a:endParaRPr lang="en-IN" sz="1400" dirty="0"/>
          </a:p>
        </p:txBody>
      </p:sp>
      <p:sp>
        <p:nvSpPr>
          <p:cNvPr id="34" name="TextBox 33"/>
          <p:cNvSpPr txBox="1"/>
          <p:nvPr/>
        </p:nvSpPr>
        <p:spPr>
          <a:xfrm>
            <a:off x="7405735" y="658986"/>
            <a:ext cx="4345663" cy="954107"/>
          </a:xfrm>
          <a:prstGeom prst="rect">
            <a:avLst/>
          </a:prstGeom>
          <a:noFill/>
        </p:spPr>
        <p:txBody>
          <a:bodyPr wrap="square" rtlCol="0">
            <a:spAutoFit/>
          </a:bodyPr>
          <a:lstStyle/>
          <a:p>
            <a:r>
              <a:rPr lang="en-US" sz="1400" dirty="0" smtClean="0"/>
              <a:t>Calculate incremental change for all the KPIs for every category at week level on past 2 years data</a:t>
            </a:r>
          </a:p>
          <a:p>
            <a:r>
              <a:rPr lang="en-US" sz="1400" b="1" i="1" u="sng" dirty="0" smtClean="0">
                <a:solidFill>
                  <a:srgbClr val="FF0000"/>
                </a:solidFill>
              </a:rPr>
              <a:t>Incremental </a:t>
            </a:r>
            <a:r>
              <a:rPr lang="en-US" sz="1400" b="1" i="1" u="sng" dirty="0" smtClean="0"/>
              <a:t>= [Diwali week KPI value – Avg.(weekly values till -8 weeks from Diwali)]/</a:t>
            </a:r>
            <a:r>
              <a:rPr lang="en-US" sz="1400" b="1" i="1" u="sng" dirty="0" smtClean="0"/>
              <a:t>Diwali week KPI value</a:t>
            </a:r>
            <a:r>
              <a:rPr lang="en-US" sz="1400" b="1" i="1" u="sng" dirty="0" smtClean="0"/>
              <a:t> </a:t>
            </a:r>
            <a:endParaRPr lang="en-IN" sz="1400" b="1" i="1" u="sng" dirty="0"/>
          </a:p>
        </p:txBody>
      </p:sp>
      <p:graphicFrame>
        <p:nvGraphicFramePr>
          <p:cNvPr id="35" name="Table 34"/>
          <p:cNvGraphicFramePr>
            <a:graphicFrameLocks noGrp="1"/>
          </p:cNvGraphicFramePr>
          <p:nvPr>
            <p:extLst>
              <p:ext uri="{D42A27DB-BD31-4B8C-83A1-F6EECF244321}">
                <p14:modId xmlns:p14="http://schemas.microsoft.com/office/powerpoint/2010/main" val="2286519498"/>
              </p:ext>
            </p:extLst>
          </p:nvPr>
        </p:nvGraphicFramePr>
        <p:xfrm>
          <a:off x="4559172" y="1968868"/>
          <a:ext cx="7192225" cy="914400"/>
        </p:xfrm>
        <a:graphic>
          <a:graphicData uri="http://schemas.openxmlformats.org/drawingml/2006/table">
            <a:tbl>
              <a:tblPr firstRow="1" bandRow="1">
                <a:tableStyleId>{5940675A-B579-460E-94D1-54222C63F5DA}</a:tableStyleId>
              </a:tblPr>
              <a:tblGrid>
                <a:gridCol w="786942"/>
                <a:gridCol w="987599"/>
                <a:gridCol w="1100467"/>
                <a:gridCol w="1044033"/>
                <a:gridCol w="1128684"/>
                <a:gridCol w="1072250"/>
                <a:gridCol w="1072250"/>
              </a:tblGrid>
              <a:tr h="370840">
                <a:tc>
                  <a:txBody>
                    <a:bodyPr/>
                    <a:lstStyle/>
                    <a:p>
                      <a:r>
                        <a:rPr lang="en-US" sz="1200" dirty="0" smtClean="0"/>
                        <a:t>Category</a:t>
                      </a:r>
                      <a:endParaRPr lang="en-IN" sz="1200" dirty="0"/>
                    </a:p>
                  </a:txBody>
                  <a:tcPr/>
                </a:tc>
                <a:tc>
                  <a:txBody>
                    <a:bodyPr/>
                    <a:lstStyle/>
                    <a:p>
                      <a:r>
                        <a:rPr lang="en-US" sz="1200" dirty="0" smtClean="0"/>
                        <a:t>STR’22</a:t>
                      </a:r>
                      <a:endParaRPr lang="en-IN" sz="1200" dirty="0"/>
                    </a:p>
                  </a:txBody>
                  <a:tcPr/>
                </a:tc>
                <a:tc>
                  <a:txBody>
                    <a:bodyPr/>
                    <a:lstStyle/>
                    <a:p>
                      <a:r>
                        <a:rPr lang="en-US" sz="1200" dirty="0" smtClean="0"/>
                        <a:t>STR’22’Diwali</a:t>
                      </a:r>
                      <a:endParaRPr lang="en-IN" sz="1200" dirty="0"/>
                    </a:p>
                  </a:txBody>
                  <a:tcPr/>
                </a:tc>
                <a:tc>
                  <a:txBody>
                    <a:bodyPr/>
                    <a:lstStyle/>
                    <a:p>
                      <a:r>
                        <a:rPr lang="en-US" sz="1200" dirty="0" smtClean="0"/>
                        <a:t>STR’21</a:t>
                      </a:r>
                      <a:endParaRPr lang="en-IN" sz="1200" dirty="0"/>
                    </a:p>
                  </a:txBody>
                  <a:tcPr/>
                </a:tc>
                <a:tc>
                  <a:txBody>
                    <a:bodyPr/>
                    <a:lstStyle/>
                    <a:p>
                      <a:r>
                        <a:rPr lang="en-US" sz="1200" dirty="0" smtClean="0"/>
                        <a:t>STR’21’Diwali</a:t>
                      </a:r>
                      <a:endParaRPr lang="en-IN" sz="1200" dirty="0"/>
                    </a:p>
                  </a:txBody>
                  <a:tcPr/>
                </a:tc>
                <a:tc>
                  <a:txBody>
                    <a:bodyPr/>
                    <a:lstStyle/>
                    <a:p>
                      <a:r>
                        <a:rPr lang="en-US" sz="1200" b="1" dirty="0" smtClean="0"/>
                        <a:t>STR Increment’22</a:t>
                      </a:r>
                      <a:endParaRPr lang="en-IN" sz="1200" b="1" dirty="0"/>
                    </a:p>
                  </a:txBody>
                  <a:tcPr/>
                </a:tc>
                <a:tc>
                  <a:txBody>
                    <a:bodyPr/>
                    <a:lstStyle/>
                    <a:p>
                      <a:r>
                        <a:rPr lang="en-US" sz="1200" b="1" dirty="0" smtClean="0"/>
                        <a:t>STR Incremnet’21</a:t>
                      </a:r>
                      <a:endParaRPr lang="en-IN" sz="1200" b="1" dirty="0"/>
                    </a:p>
                  </a:txBody>
                  <a:tcPr/>
                </a:tc>
              </a:tr>
              <a:tr h="370840">
                <a:tc>
                  <a:txBody>
                    <a:bodyPr/>
                    <a:lstStyle/>
                    <a:p>
                      <a:r>
                        <a:rPr lang="en-US" sz="1200" dirty="0" smtClean="0"/>
                        <a:t>X</a:t>
                      </a:r>
                      <a:endParaRPr lang="en-IN" sz="1200" dirty="0"/>
                    </a:p>
                  </a:txBody>
                  <a:tcPr/>
                </a:tc>
                <a:tc>
                  <a:txBody>
                    <a:bodyPr/>
                    <a:lstStyle/>
                    <a:p>
                      <a:r>
                        <a:rPr lang="en-US" sz="1200" dirty="0" smtClean="0"/>
                        <a:t>Avg. weekly STR</a:t>
                      </a:r>
                      <a:r>
                        <a:rPr lang="en-US" sz="1200" baseline="0" dirty="0" smtClean="0"/>
                        <a:t> (a1)</a:t>
                      </a:r>
                      <a:endParaRPr lang="en-IN" sz="1200" dirty="0"/>
                    </a:p>
                  </a:txBody>
                  <a:tcPr/>
                </a:tc>
                <a:tc>
                  <a:txBody>
                    <a:bodyPr/>
                    <a:lstStyle/>
                    <a:p>
                      <a:r>
                        <a:rPr lang="en-US" sz="1200" dirty="0" smtClean="0"/>
                        <a:t>STR (b1) Diwali</a:t>
                      </a:r>
                      <a:r>
                        <a:rPr lang="en-US" sz="1200" baseline="0" dirty="0" smtClean="0"/>
                        <a:t> week</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Avg. weekly STR</a:t>
                      </a:r>
                      <a:r>
                        <a:rPr lang="en-US" sz="1200" baseline="0" dirty="0" smtClean="0"/>
                        <a:t> (a2)</a:t>
                      </a:r>
                      <a:endParaRPr lang="en-IN"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STR (b2)</a:t>
                      </a:r>
                      <a:endParaRPr lang="en-IN" sz="1200" dirty="0" smtClean="0"/>
                    </a:p>
                    <a:p>
                      <a:r>
                        <a:rPr lang="en-US" sz="1200" dirty="0" smtClean="0"/>
                        <a:t>Diwali</a:t>
                      </a:r>
                      <a:r>
                        <a:rPr lang="en-US" sz="1200" baseline="0" dirty="0" smtClean="0"/>
                        <a:t> week</a:t>
                      </a:r>
                      <a:endParaRPr lang="en-IN" sz="1200" dirty="0"/>
                    </a:p>
                  </a:txBody>
                  <a:tcPr/>
                </a:tc>
                <a:tc>
                  <a:txBody>
                    <a:bodyPr/>
                    <a:lstStyle/>
                    <a:p>
                      <a:r>
                        <a:rPr lang="en-US" sz="1200" b="1" dirty="0" smtClean="0"/>
                        <a:t>(a1-b1)/a1</a:t>
                      </a:r>
                      <a:endParaRPr lang="en-IN" sz="1200" b="1" dirty="0"/>
                    </a:p>
                  </a:txBody>
                  <a:tcPr anchor="ctr"/>
                </a:tc>
                <a:tc>
                  <a:txBody>
                    <a:bodyPr/>
                    <a:lstStyle/>
                    <a:p>
                      <a:r>
                        <a:rPr lang="en-US" sz="1200" b="1" dirty="0" smtClean="0"/>
                        <a:t>(a2-b2)/a2</a:t>
                      </a:r>
                      <a:endParaRPr lang="en-IN" sz="1200" b="1" dirty="0"/>
                    </a:p>
                  </a:txBody>
                  <a:tcPr anchor="ctr"/>
                </a:tc>
              </a:tr>
            </a:tbl>
          </a:graphicData>
        </a:graphic>
      </p:graphicFrame>
      <p:sp>
        <p:nvSpPr>
          <p:cNvPr id="36" name="TextBox 35"/>
          <p:cNvSpPr txBox="1"/>
          <p:nvPr/>
        </p:nvSpPr>
        <p:spPr>
          <a:xfrm>
            <a:off x="282173" y="3094266"/>
            <a:ext cx="470780" cy="369332"/>
          </a:xfrm>
          <a:prstGeom prst="rect">
            <a:avLst/>
          </a:prstGeom>
          <a:noFill/>
        </p:spPr>
        <p:txBody>
          <a:bodyPr wrap="square" rtlCol="0">
            <a:spAutoFit/>
          </a:bodyPr>
          <a:lstStyle/>
          <a:p>
            <a:r>
              <a:rPr lang="en-US" dirty="0" smtClean="0"/>
              <a:t>a1</a:t>
            </a:r>
            <a:endParaRPr lang="en-IN" dirty="0"/>
          </a:p>
        </p:txBody>
      </p:sp>
      <p:sp>
        <p:nvSpPr>
          <p:cNvPr id="37" name="TextBox 36"/>
          <p:cNvSpPr txBox="1"/>
          <p:nvPr/>
        </p:nvSpPr>
        <p:spPr>
          <a:xfrm>
            <a:off x="227095" y="5906334"/>
            <a:ext cx="470780" cy="369332"/>
          </a:xfrm>
          <a:prstGeom prst="rect">
            <a:avLst/>
          </a:prstGeom>
          <a:noFill/>
        </p:spPr>
        <p:txBody>
          <a:bodyPr wrap="square" rtlCol="0">
            <a:spAutoFit/>
          </a:bodyPr>
          <a:lstStyle/>
          <a:p>
            <a:r>
              <a:rPr lang="en-US" dirty="0"/>
              <a:t>b</a:t>
            </a:r>
            <a:r>
              <a:rPr lang="en-US" dirty="0" smtClean="0"/>
              <a:t>1</a:t>
            </a:r>
            <a:endParaRPr lang="en-IN" dirty="0"/>
          </a:p>
        </p:txBody>
      </p:sp>
      <p:sp>
        <p:nvSpPr>
          <p:cNvPr id="38" name="TextBox 37"/>
          <p:cNvSpPr txBox="1"/>
          <p:nvPr/>
        </p:nvSpPr>
        <p:spPr>
          <a:xfrm>
            <a:off x="2408224" y="3104498"/>
            <a:ext cx="470780" cy="369332"/>
          </a:xfrm>
          <a:prstGeom prst="rect">
            <a:avLst/>
          </a:prstGeom>
          <a:noFill/>
        </p:spPr>
        <p:txBody>
          <a:bodyPr wrap="square" rtlCol="0">
            <a:spAutoFit/>
          </a:bodyPr>
          <a:lstStyle/>
          <a:p>
            <a:r>
              <a:rPr lang="en-US" dirty="0" smtClean="0"/>
              <a:t>a2</a:t>
            </a:r>
            <a:endParaRPr lang="en-IN" dirty="0"/>
          </a:p>
        </p:txBody>
      </p:sp>
      <p:sp>
        <p:nvSpPr>
          <p:cNvPr id="39" name="TextBox 38"/>
          <p:cNvSpPr txBox="1"/>
          <p:nvPr/>
        </p:nvSpPr>
        <p:spPr>
          <a:xfrm>
            <a:off x="2375025" y="5903435"/>
            <a:ext cx="470780" cy="369332"/>
          </a:xfrm>
          <a:prstGeom prst="rect">
            <a:avLst/>
          </a:prstGeom>
          <a:noFill/>
        </p:spPr>
        <p:txBody>
          <a:bodyPr wrap="square" rtlCol="0">
            <a:spAutoFit/>
          </a:bodyPr>
          <a:lstStyle/>
          <a:p>
            <a:r>
              <a:rPr lang="en-US" dirty="0" smtClean="0"/>
              <a:t>b</a:t>
            </a:r>
            <a:r>
              <a:rPr lang="en-US" dirty="0"/>
              <a:t>2</a:t>
            </a:r>
            <a:endParaRPr lang="en-IN" dirty="0"/>
          </a:p>
        </p:txBody>
      </p:sp>
      <p:graphicFrame>
        <p:nvGraphicFramePr>
          <p:cNvPr id="40" name="Table 39"/>
          <p:cNvGraphicFramePr>
            <a:graphicFrameLocks noGrp="1"/>
          </p:cNvGraphicFramePr>
          <p:nvPr>
            <p:extLst>
              <p:ext uri="{D42A27DB-BD31-4B8C-83A1-F6EECF244321}">
                <p14:modId xmlns:p14="http://schemas.microsoft.com/office/powerpoint/2010/main" val="546846378"/>
              </p:ext>
            </p:extLst>
          </p:nvPr>
        </p:nvGraphicFramePr>
        <p:xfrm>
          <a:off x="4555402" y="2984421"/>
          <a:ext cx="7195995" cy="914400"/>
        </p:xfrm>
        <a:graphic>
          <a:graphicData uri="http://schemas.openxmlformats.org/drawingml/2006/table">
            <a:tbl>
              <a:tblPr firstRow="1" bandRow="1">
                <a:tableStyleId>{5940675A-B579-460E-94D1-54222C63F5DA}</a:tableStyleId>
              </a:tblPr>
              <a:tblGrid>
                <a:gridCol w="778326"/>
                <a:gridCol w="996007"/>
                <a:gridCol w="1099366"/>
                <a:gridCol w="1042989"/>
                <a:gridCol w="1127556"/>
                <a:gridCol w="1080573"/>
                <a:gridCol w="1071178"/>
              </a:tblGrid>
              <a:tr h="370840">
                <a:tc>
                  <a:txBody>
                    <a:bodyPr/>
                    <a:lstStyle/>
                    <a:p>
                      <a:r>
                        <a:rPr lang="en-US" sz="1200" dirty="0" smtClean="0"/>
                        <a:t>Category</a:t>
                      </a:r>
                      <a:endParaRPr lang="en-IN" sz="1200" dirty="0"/>
                    </a:p>
                  </a:txBody>
                  <a:tcPr/>
                </a:tc>
                <a:tc>
                  <a:txBody>
                    <a:bodyPr/>
                    <a:lstStyle/>
                    <a:p>
                      <a:r>
                        <a:rPr lang="en-US" sz="1200" dirty="0" smtClean="0"/>
                        <a:t>Revenue’22</a:t>
                      </a:r>
                      <a:endParaRPr lang="en-IN" sz="1200" dirty="0"/>
                    </a:p>
                  </a:txBody>
                  <a:tcPr/>
                </a:tc>
                <a:tc>
                  <a:txBody>
                    <a:bodyPr/>
                    <a:lstStyle/>
                    <a:p>
                      <a:r>
                        <a:rPr lang="en-US" sz="1200" dirty="0" smtClean="0"/>
                        <a:t>Revenue’22’ Diwali</a:t>
                      </a:r>
                      <a:endParaRPr lang="en-IN" sz="1200" dirty="0"/>
                    </a:p>
                  </a:txBody>
                  <a:tcPr/>
                </a:tc>
                <a:tc>
                  <a:txBody>
                    <a:bodyPr/>
                    <a:lstStyle/>
                    <a:p>
                      <a:r>
                        <a:rPr lang="en-US" sz="1200" dirty="0" smtClean="0"/>
                        <a:t>Revenue’21</a:t>
                      </a:r>
                      <a:endParaRPr lang="en-IN" sz="1200" dirty="0"/>
                    </a:p>
                  </a:txBody>
                  <a:tcPr/>
                </a:tc>
                <a:tc>
                  <a:txBody>
                    <a:bodyPr/>
                    <a:lstStyle/>
                    <a:p>
                      <a:r>
                        <a:rPr lang="en-US" sz="1200" dirty="0" smtClean="0"/>
                        <a:t>Revenue’21’ Diwali</a:t>
                      </a:r>
                      <a:endParaRPr lang="en-IN" sz="1200" dirty="0"/>
                    </a:p>
                  </a:txBody>
                  <a:tcPr/>
                </a:tc>
                <a:tc>
                  <a:txBody>
                    <a:bodyPr/>
                    <a:lstStyle/>
                    <a:p>
                      <a:r>
                        <a:rPr lang="en-US" sz="1200" b="1" i="0" dirty="0" smtClean="0"/>
                        <a:t>Revenue Increment’22</a:t>
                      </a:r>
                      <a:endParaRPr lang="en-IN" sz="1200" b="1" i="0" dirty="0"/>
                    </a:p>
                  </a:txBody>
                  <a:tcPr/>
                </a:tc>
                <a:tc>
                  <a:txBody>
                    <a:bodyPr/>
                    <a:lstStyle/>
                    <a:p>
                      <a:r>
                        <a:rPr lang="en-US" sz="1200" b="1" i="0" dirty="0" smtClean="0"/>
                        <a:t>Revenue Incremnet’21</a:t>
                      </a:r>
                      <a:endParaRPr lang="en-IN" sz="1200" b="1" i="0" dirty="0"/>
                    </a:p>
                  </a:txBody>
                  <a:tcPr/>
                </a:tc>
              </a:tr>
              <a:tr h="370840">
                <a:tc>
                  <a:txBody>
                    <a:bodyPr/>
                    <a:lstStyle/>
                    <a:p>
                      <a:r>
                        <a:rPr lang="en-US" sz="1200" dirty="0" smtClean="0"/>
                        <a:t>X</a:t>
                      </a:r>
                      <a:endParaRPr lang="en-IN" sz="1200" dirty="0"/>
                    </a:p>
                  </a:txBody>
                  <a:tcPr/>
                </a:tc>
                <a:tc>
                  <a:txBody>
                    <a:bodyPr/>
                    <a:lstStyle/>
                    <a:p>
                      <a:r>
                        <a:rPr lang="en-US" sz="1200" dirty="0" smtClean="0"/>
                        <a:t>Avg. weekly revenue</a:t>
                      </a:r>
                      <a:r>
                        <a:rPr lang="en-US" sz="1200" baseline="0" dirty="0" smtClean="0"/>
                        <a:t>(a1)</a:t>
                      </a:r>
                      <a:endParaRPr lang="en-IN" sz="1200" dirty="0"/>
                    </a:p>
                  </a:txBody>
                  <a:tcPr/>
                </a:tc>
                <a:tc>
                  <a:txBody>
                    <a:bodyPr/>
                    <a:lstStyle/>
                    <a:p>
                      <a:r>
                        <a:rPr lang="en-US" sz="1200" dirty="0" smtClean="0"/>
                        <a:t>revenue(b1)</a:t>
                      </a:r>
                    </a:p>
                    <a:p>
                      <a:r>
                        <a:rPr lang="en-US" sz="1200" dirty="0" smtClean="0"/>
                        <a:t>Diwali week</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Avg. weekly revenue</a:t>
                      </a:r>
                      <a:r>
                        <a:rPr lang="en-US" sz="1200" baseline="0" dirty="0" smtClean="0"/>
                        <a:t>(a2)</a:t>
                      </a:r>
                      <a:endParaRPr lang="en-IN"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revenue(b2)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Diwali week</a:t>
                      </a:r>
                      <a:endParaRPr lang="en-IN" sz="1200" dirty="0" smtClean="0"/>
                    </a:p>
                  </a:txBody>
                  <a:tcPr/>
                </a:tc>
                <a:tc>
                  <a:txBody>
                    <a:bodyPr/>
                    <a:lstStyle/>
                    <a:p>
                      <a:r>
                        <a:rPr lang="en-US" sz="1200" b="1" i="0" dirty="0" smtClean="0"/>
                        <a:t>(a1-b1)/a1</a:t>
                      </a:r>
                      <a:endParaRPr lang="en-IN" sz="1200" b="1" i="0" dirty="0"/>
                    </a:p>
                  </a:txBody>
                  <a:tcPr anchor="ctr"/>
                </a:tc>
                <a:tc>
                  <a:txBody>
                    <a:bodyPr/>
                    <a:lstStyle/>
                    <a:p>
                      <a:r>
                        <a:rPr lang="en-US" sz="1200" b="1" i="0" dirty="0" smtClean="0"/>
                        <a:t>(a2-b2)/a2</a:t>
                      </a:r>
                      <a:endParaRPr lang="en-IN" sz="1200" b="1" i="0" dirty="0"/>
                    </a:p>
                  </a:txBody>
                  <a:tcPr anchor="ct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4267431790"/>
              </p:ext>
            </p:extLst>
          </p:nvPr>
        </p:nvGraphicFramePr>
        <p:xfrm>
          <a:off x="4559172" y="5004457"/>
          <a:ext cx="6933444" cy="828040"/>
        </p:xfrm>
        <a:graphic>
          <a:graphicData uri="http://schemas.openxmlformats.org/drawingml/2006/table">
            <a:tbl>
              <a:tblPr firstRow="1" bandRow="1">
                <a:tableStyleId>{5940675A-B579-460E-94D1-54222C63F5DA}</a:tableStyleId>
              </a:tblPr>
              <a:tblGrid>
                <a:gridCol w="749928"/>
                <a:gridCol w="959667"/>
                <a:gridCol w="1059255"/>
                <a:gridCol w="1004935"/>
                <a:gridCol w="1086416"/>
                <a:gridCol w="1041148"/>
                <a:gridCol w="1032095"/>
              </a:tblGrid>
              <a:tr h="370840">
                <a:tc>
                  <a:txBody>
                    <a:bodyPr/>
                    <a:lstStyle/>
                    <a:p>
                      <a:r>
                        <a:rPr lang="en-US" sz="1200" dirty="0" smtClean="0"/>
                        <a:t>Category</a:t>
                      </a:r>
                      <a:endParaRPr lang="en-IN" sz="1200" dirty="0"/>
                    </a:p>
                  </a:txBody>
                  <a:tcPr/>
                </a:tc>
                <a:tc>
                  <a:txBody>
                    <a:bodyPr/>
                    <a:lstStyle/>
                    <a:p>
                      <a:r>
                        <a:rPr lang="en-US" sz="1200" dirty="0" smtClean="0"/>
                        <a:t>CI’22</a:t>
                      </a:r>
                      <a:endParaRPr lang="en-IN" sz="1200" dirty="0"/>
                    </a:p>
                  </a:txBody>
                  <a:tcPr/>
                </a:tc>
                <a:tc>
                  <a:txBody>
                    <a:bodyPr/>
                    <a:lstStyle/>
                    <a:p>
                      <a:r>
                        <a:rPr lang="en-US" sz="1200" dirty="0" smtClean="0"/>
                        <a:t>C1’22’ Diwali</a:t>
                      </a:r>
                      <a:endParaRPr lang="en-IN" sz="1200" dirty="0"/>
                    </a:p>
                  </a:txBody>
                  <a:tcPr/>
                </a:tc>
                <a:tc>
                  <a:txBody>
                    <a:bodyPr/>
                    <a:lstStyle/>
                    <a:p>
                      <a:r>
                        <a:rPr lang="en-US" sz="1200" dirty="0" smtClean="0"/>
                        <a:t>CI’21</a:t>
                      </a:r>
                      <a:endParaRPr lang="en-IN" sz="1200" dirty="0"/>
                    </a:p>
                  </a:txBody>
                  <a:tcPr/>
                </a:tc>
                <a:tc>
                  <a:txBody>
                    <a:bodyPr/>
                    <a:lstStyle/>
                    <a:p>
                      <a:r>
                        <a:rPr lang="en-US" sz="1200" dirty="0" smtClean="0"/>
                        <a:t>CI’21’ Diwali</a:t>
                      </a:r>
                      <a:endParaRPr lang="en-IN" sz="1200" dirty="0"/>
                    </a:p>
                  </a:txBody>
                  <a:tcPr/>
                </a:tc>
                <a:tc>
                  <a:txBody>
                    <a:bodyPr/>
                    <a:lstStyle/>
                    <a:p>
                      <a:r>
                        <a:rPr lang="en-US" sz="1200" b="1" dirty="0" smtClean="0"/>
                        <a:t>CI’22</a:t>
                      </a:r>
                      <a:endParaRPr lang="en-IN" sz="1200" b="1" dirty="0"/>
                    </a:p>
                  </a:txBody>
                  <a:tcPr/>
                </a:tc>
                <a:tc>
                  <a:txBody>
                    <a:bodyPr/>
                    <a:lstStyle/>
                    <a:p>
                      <a:r>
                        <a:rPr lang="en-US" sz="1200" b="1" dirty="0" smtClean="0"/>
                        <a:t>CI’21</a:t>
                      </a:r>
                      <a:endParaRPr lang="en-IN" sz="1200" b="1" dirty="0"/>
                    </a:p>
                  </a:txBody>
                  <a:tcPr/>
                </a:tc>
              </a:tr>
              <a:tr h="370840">
                <a:tc>
                  <a:txBody>
                    <a:bodyPr/>
                    <a:lstStyle/>
                    <a:p>
                      <a:r>
                        <a:rPr lang="en-US" sz="1200" dirty="0" smtClean="0"/>
                        <a:t>X</a:t>
                      </a:r>
                      <a:endParaRPr lang="en-IN" sz="1200" dirty="0"/>
                    </a:p>
                  </a:txBody>
                  <a:tcPr/>
                </a:tc>
                <a:tc>
                  <a:txBody>
                    <a:bodyPr/>
                    <a:lstStyle/>
                    <a:p>
                      <a:r>
                        <a:rPr lang="en-US" sz="1200" dirty="0" smtClean="0"/>
                        <a:t>Avg. weekly CI </a:t>
                      </a:r>
                      <a:r>
                        <a:rPr lang="en-US" sz="1200" baseline="0" dirty="0" smtClean="0"/>
                        <a:t>(a1)</a:t>
                      </a:r>
                      <a:endParaRPr lang="en-IN" sz="1200" dirty="0"/>
                    </a:p>
                  </a:txBody>
                  <a:tcPr/>
                </a:tc>
                <a:tc>
                  <a:txBody>
                    <a:bodyPr/>
                    <a:lstStyle/>
                    <a:p>
                      <a:r>
                        <a:rPr lang="en-US" sz="1200" dirty="0" smtClean="0"/>
                        <a:t>CI (b1)</a:t>
                      </a:r>
                    </a:p>
                    <a:p>
                      <a:r>
                        <a:rPr lang="en-US" sz="1200" dirty="0" smtClean="0"/>
                        <a:t>Diwali week</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Avg. weekly CI </a:t>
                      </a:r>
                      <a:r>
                        <a:rPr lang="en-US" sz="1200" baseline="0" dirty="0" smtClean="0"/>
                        <a:t>(a2)</a:t>
                      </a:r>
                      <a:endParaRPr lang="en-IN"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CI (b2)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Diwali week</a:t>
                      </a:r>
                      <a:endParaRPr lang="en-IN" sz="1200" dirty="0" smtClean="0"/>
                    </a:p>
                  </a:txBody>
                  <a:tcPr/>
                </a:tc>
                <a:tc>
                  <a:txBody>
                    <a:bodyPr/>
                    <a:lstStyle/>
                    <a:p>
                      <a:r>
                        <a:rPr lang="en-US" sz="1200" b="1" dirty="0" smtClean="0"/>
                        <a:t>(a1-b1)/a1</a:t>
                      </a:r>
                      <a:endParaRPr lang="en-IN" sz="1200" b="1" dirty="0"/>
                    </a:p>
                  </a:txBody>
                  <a:tcPr/>
                </a:tc>
                <a:tc>
                  <a:txBody>
                    <a:bodyPr/>
                    <a:lstStyle/>
                    <a:p>
                      <a:r>
                        <a:rPr lang="en-US" sz="1200" b="1" dirty="0" smtClean="0"/>
                        <a:t>(a2-b2)/a2</a:t>
                      </a:r>
                      <a:endParaRPr lang="en-IN" sz="1200" b="1" dirty="0"/>
                    </a:p>
                  </a:txBody>
                  <a:tcPr/>
                </a:tc>
              </a:tr>
            </a:tbl>
          </a:graphicData>
        </a:graphic>
      </p:graphicFrame>
      <p:sp>
        <p:nvSpPr>
          <p:cNvPr id="43" name="TextBox 42"/>
          <p:cNvSpPr txBox="1"/>
          <p:nvPr/>
        </p:nvSpPr>
        <p:spPr>
          <a:xfrm>
            <a:off x="4495046" y="5964990"/>
            <a:ext cx="7063211" cy="307777"/>
          </a:xfrm>
          <a:prstGeom prst="rect">
            <a:avLst/>
          </a:prstGeom>
          <a:noFill/>
        </p:spPr>
        <p:txBody>
          <a:bodyPr wrap="square" rtlCol="0">
            <a:spAutoFit/>
          </a:bodyPr>
          <a:lstStyle/>
          <a:p>
            <a:r>
              <a:rPr lang="en-US" sz="1400" dirty="0" smtClean="0"/>
              <a:t>Similarly </a:t>
            </a:r>
            <a:r>
              <a:rPr lang="en-US" sz="1400" b="1" i="1" dirty="0" smtClean="0"/>
              <a:t>calc. for Digital index ( DI )</a:t>
            </a:r>
            <a:endParaRPr lang="en-IN" sz="1400" b="1" i="1" dirty="0"/>
          </a:p>
        </p:txBody>
      </p:sp>
      <p:sp>
        <p:nvSpPr>
          <p:cNvPr id="44" name="TextBox 43"/>
          <p:cNvSpPr txBox="1"/>
          <p:nvPr/>
        </p:nvSpPr>
        <p:spPr>
          <a:xfrm>
            <a:off x="4592371" y="4085440"/>
            <a:ext cx="6461910" cy="646331"/>
          </a:xfrm>
          <a:prstGeom prst="rect">
            <a:avLst/>
          </a:prstGeom>
          <a:noFill/>
        </p:spPr>
        <p:txBody>
          <a:bodyPr wrap="square" rtlCol="0">
            <a:spAutoFit/>
          </a:bodyPr>
          <a:lstStyle/>
          <a:p>
            <a:r>
              <a:rPr lang="en-US" sz="1200" dirty="0" smtClean="0">
                <a:solidFill>
                  <a:srgbClr val="FF0000"/>
                </a:solidFill>
              </a:rPr>
              <a:t>Note: STR is sell through rate </a:t>
            </a:r>
          </a:p>
          <a:p>
            <a:r>
              <a:rPr lang="en-US" sz="1200" b="1" i="1" u="sng" dirty="0" smtClean="0"/>
              <a:t>Category X: STR incremental = (STR incremental’22 + STR incremental’21) / 2 </a:t>
            </a:r>
          </a:p>
          <a:p>
            <a:r>
              <a:rPr lang="en-US" sz="1200" dirty="0" smtClean="0"/>
              <a:t>Similarly, avg. of the revenue incremental</a:t>
            </a:r>
            <a:endParaRPr lang="en-IN" sz="1200" dirty="0"/>
          </a:p>
        </p:txBody>
      </p:sp>
      <p:sp>
        <p:nvSpPr>
          <p:cNvPr id="45" name="TextBox 44"/>
          <p:cNvSpPr txBox="1"/>
          <p:nvPr/>
        </p:nvSpPr>
        <p:spPr>
          <a:xfrm>
            <a:off x="289711" y="118687"/>
            <a:ext cx="8283921" cy="369332"/>
          </a:xfrm>
          <a:prstGeom prst="rect">
            <a:avLst/>
          </a:prstGeom>
          <a:noFill/>
        </p:spPr>
        <p:txBody>
          <a:bodyPr wrap="square" rtlCol="0">
            <a:spAutoFit/>
          </a:bodyPr>
          <a:lstStyle/>
          <a:p>
            <a:r>
              <a:rPr lang="en-US" b="1" dirty="0" smtClean="0"/>
              <a:t>Calculating historical KPIs &amp; metrics [pre Diwali and in Diwali time periods]</a:t>
            </a:r>
            <a:endParaRPr lang="en-IN" b="1" dirty="0"/>
          </a:p>
        </p:txBody>
      </p:sp>
    </p:spTree>
    <p:extLst>
      <p:ext uri="{BB962C8B-B14F-4D97-AF65-F5344CB8AC3E}">
        <p14:creationId xmlns:p14="http://schemas.microsoft.com/office/powerpoint/2010/main" val="136825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2716040" y="995881"/>
            <a:ext cx="10969" cy="29220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26744" y="2713831"/>
            <a:ext cx="4264182" cy="9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29619" y="1428239"/>
            <a:ext cx="1425920" cy="1285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23343" y="3989849"/>
            <a:ext cx="3707392" cy="307777"/>
          </a:xfrm>
          <a:prstGeom prst="rect">
            <a:avLst/>
          </a:prstGeom>
          <a:noFill/>
        </p:spPr>
        <p:txBody>
          <a:bodyPr wrap="square" rtlCol="0">
            <a:spAutoFit/>
          </a:bodyPr>
          <a:lstStyle/>
          <a:p>
            <a:r>
              <a:rPr lang="en-US" sz="1400" dirty="0" smtClean="0">
                <a:solidFill>
                  <a:srgbClr val="FF0000"/>
                </a:solidFill>
              </a:rPr>
              <a:t>-</a:t>
            </a:r>
            <a:r>
              <a:rPr lang="en-US" sz="1400" dirty="0" err="1" smtClean="0">
                <a:solidFill>
                  <a:srgbClr val="FF0000"/>
                </a:solidFill>
              </a:rPr>
              <a:t>ve</a:t>
            </a:r>
            <a:r>
              <a:rPr lang="en-US" sz="1400" dirty="0" smtClean="0">
                <a:solidFill>
                  <a:srgbClr val="FF0000"/>
                </a:solidFill>
              </a:rPr>
              <a:t>           revenue incremental                      +</a:t>
            </a:r>
            <a:r>
              <a:rPr lang="en-US" sz="1400" dirty="0" err="1" smtClean="0">
                <a:solidFill>
                  <a:srgbClr val="FF0000"/>
                </a:solidFill>
              </a:rPr>
              <a:t>ve</a:t>
            </a:r>
            <a:endParaRPr lang="en-IN" sz="1400" dirty="0">
              <a:solidFill>
                <a:srgbClr val="FF0000"/>
              </a:solidFill>
            </a:endParaRPr>
          </a:p>
        </p:txBody>
      </p:sp>
      <p:sp>
        <p:nvSpPr>
          <p:cNvPr id="11" name="TextBox 10"/>
          <p:cNvSpPr txBox="1"/>
          <p:nvPr/>
        </p:nvSpPr>
        <p:spPr>
          <a:xfrm rot="16200000">
            <a:off x="-967364" y="2038827"/>
            <a:ext cx="3902043" cy="307777"/>
          </a:xfrm>
          <a:prstGeom prst="rect">
            <a:avLst/>
          </a:prstGeom>
          <a:noFill/>
        </p:spPr>
        <p:txBody>
          <a:bodyPr wrap="square" rtlCol="0">
            <a:spAutoFit/>
          </a:bodyPr>
          <a:lstStyle/>
          <a:p>
            <a:r>
              <a:rPr lang="en-US" sz="1400" dirty="0" smtClean="0">
                <a:solidFill>
                  <a:srgbClr val="FF0000"/>
                </a:solidFill>
              </a:rPr>
              <a:t>-</a:t>
            </a:r>
            <a:r>
              <a:rPr lang="en-US" sz="1400" dirty="0" err="1" smtClean="0">
                <a:solidFill>
                  <a:srgbClr val="FF0000"/>
                </a:solidFill>
              </a:rPr>
              <a:t>ve</a:t>
            </a:r>
            <a:r>
              <a:rPr lang="en-US" sz="1400" dirty="0" smtClean="0">
                <a:solidFill>
                  <a:srgbClr val="FF0000"/>
                </a:solidFill>
              </a:rPr>
              <a:t>     Sell through rate incremental           +</a:t>
            </a:r>
            <a:r>
              <a:rPr lang="en-US" sz="1400" dirty="0" err="1" smtClean="0">
                <a:solidFill>
                  <a:srgbClr val="FF0000"/>
                </a:solidFill>
              </a:rPr>
              <a:t>ve</a:t>
            </a:r>
            <a:endParaRPr lang="en-IN" sz="1400" dirty="0">
              <a:solidFill>
                <a:srgbClr val="FF0000"/>
              </a:solidFill>
            </a:endParaRPr>
          </a:p>
        </p:txBody>
      </p:sp>
      <p:sp>
        <p:nvSpPr>
          <p:cNvPr id="12" name="TextBox 11"/>
          <p:cNvSpPr txBox="1"/>
          <p:nvPr/>
        </p:nvSpPr>
        <p:spPr>
          <a:xfrm rot="2530635">
            <a:off x="3171697" y="1545434"/>
            <a:ext cx="1398020" cy="523220"/>
          </a:xfrm>
          <a:prstGeom prst="rect">
            <a:avLst/>
          </a:prstGeom>
          <a:noFill/>
          <a:ln>
            <a:solidFill>
              <a:schemeClr val="tx1"/>
            </a:solidFill>
            <a:prstDash val="lgDash"/>
          </a:ln>
        </p:spPr>
        <p:txBody>
          <a:bodyPr wrap="square" rtlCol="0">
            <a:spAutoFit/>
          </a:bodyPr>
          <a:lstStyle/>
          <a:p>
            <a:r>
              <a:rPr lang="en-US" sz="1400" dirty="0" smtClean="0">
                <a:solidFill>
                  <a:srgbClr val="00B050"/>
                </a:solidFill>
              </a:rPr>
              <a:t>Top performing categories</a:t>
            </a:r>
            <a:endParaRPr lang="en-IN" sz="1400" dirty="0">
              <a:solidFill>
                <a:srgbClr val="00B050"/>
              </a:solidFill>
            </a:endParaRPr>
          </a:p>
        </p:txBody>
      </p:sp>
      <p:sp>
        <p:nvSpPr>
          <p:cNvPr id="13" name="TextBox 12"/>
          <p:cNvSpPr txBox="1"/>
          <p:nvPr/>
        </p:nvSpPr>
        <p:spPr>
          <a:xfrm>
            <a:off x="3303019" y="3080527"/>
            <a:ext cx="995881" cy="461665"/>
          </a:xfrm>
          <a:prstGeom prst="rect">
            <a:avLst/>
          </a:prstGeom>
          <a:noFill/>
        </p:spPr>
        <p:txBody>
          <a:bodyPr wrap="square" rtlCol="0">
            <a:spAutoFit/>
          </a:bodyPr>
          <a:lstStyle/>
          <a:p>
            <a:r>
              <a:rPr lang="en-US" sz="1200" dirty="0" smtClean="0"/>
              <a:t>Markdown optimization</a:t>
            </a:r>
            <a:endParaRPr lang="en-IN" sz="1200" dirty="0"/>
          </a:p>
        </p:txBody>
      </p:sp>
      <p:sp>
        <p:nvSpPr>
          <p:cNvPr id="14" name="TextBox 13"/>
          <p:cNvSpPr txBox="1"/>
          <p:nvPr/>
        </p:nvSpPr>
        <p:spPr>
          <a:xfrm>
            <a:off x="1735625" y="1892994"/>
            <a:ext cx="995881" cy="461665"/>
          </a:xfrm>
          <a:prstGeom prst="rect">
            <a:avLst/>
          </a:prstGeom>
          <a:noFill/>
        </p:spPr>
        <p:txBody>
          <a:bodyPr wrap="square" rtlCol="0">
            <a:spAutoFit/>
          </a:bodyPr>
          <a:lstStyle/>
          <a:p>
            <a:r>
              <a:rPr lang="en-US" sz="1200" dirty="0" smtClean="0"/>
              <a:t>Improve pricing</a:t>
            </a:r>
            <a:endParaRPr lang="en-IN" sz="1200" dirty="0"/>
          </a:p>
        </p:txBody>
      </p:sp>
      <p:sp>
        <p:nvSpPr>
          <p:cNvPr id="15" name="TextBox 14"/>
          <p:cNvSpPr txBox="1"/>
          <p:nvPr/>
        </p:nvSpPr>
        <p:spPr>
          <a:xfrm rot="2470980">
            <a:off x="2768669" y="2123826"/>
            <a:ext cx="892003" cy="461665"/>
          </a:xfrm>
          <a:prstGeom prst="rect">
            <a:avLst/>
          </a:prstGeom>
          <a:noFill/>
        </p:spPr>
        <p:txBody>
          <a:bodyPr wrap="square" rtlCol="0">
            <a:spAutoFit/>
          </a:bodyPr>
          <a:lstStyle/>
          <a:p>
            <a:r>
              <a:rPr lang="en-US" sz="1200" dirty="0" smtClean="0"/>
              <a:t>Clearance sale</a:t>
            </a:r>
            <a:endParaRPr lang="en-IN" sz="1200" dirty="0"/>
          </a:p>
        </p:txBody>
      </p:sp>
      <p:cxnSp>
        <p:nvCxnSpPr>
          <p:cNvPr id="16" name="Straight Connector 15"/>
          <p:cNvCxnSpPr/>
          <p:nvPr/>
        </p:nvCxnSpPr>
        <p:spPr>
          <a:xfrm flipH="1">
            <a:off x="8356330" y="913005"/>
            <a:ext cx="13579" cy="30049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867034" y="2713830"/>
            <a:ext cx="4264182" cy="9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69909" y="1428238"/>
            <a:ext cx="1425920" cy="1285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67034" y="3989848"/>
            <a:ext cx="3159658" cy="307777"/>
          </a:xfrm>
          <a:prstGeom prst="rect">
            <a:avLst/>
          </a:prstGeom>
          <a:noFill/>
        </p:spPr>
        <p:txBody>
          <a:bodyPr wrap="square" rtlCol="0">
            <a:spAutoFit/>
          </a:bodyPr>
          <a:lstStyle/>
          <a:p>
            <a:r>
              <a:rPr lang="en-US" sz="1400" dirty="0" smtClean="0">
                <a:solidFill>
                  <a:srgbClr val="FF0000"/>
                </a:solidFill>
              </a:rPr>
              <a:t>-</a:t>
            </a:r>
            <a:r>
              <a:rPr lang="en-US" sz="1400" dirty="0" err="1" smtClean="0">
                <a:solidFill>
                  <a:srgbClr val="FF0000"/>
                </a:solidFill>
              </a:rPr>
              <a:t>ve</a:t>
            </a:r>
            <a:r>
              <a:rPr lang="en-US" sz="1400" dirty="0" smtClean="0">
                <a:solidFill>
                  <a:srgbClr val="FF0000"/>
                </a:solidFill>
              </a:rPr>
              <a:t>         Digital index incremental        +</a:t>
            </a:r>
            <a:r>
              <a:rPr lang="en-US" sz="1400" dirty="0" err="1" smtClean="0">
                <a:solidFill>
                  <a:srgbClr val="FF0000"/>
                </a:solidFill>
              </a:rPr>
              <a:t>ve</a:t>
            </a:r>
            <a:endParaRPr lang="en-IN" sz="1400" dirty="0">
              <a:solidFill>
                <a:srgbClr val="FF0000"/>
              </a:solidFill>
            </a:endParaRPr>
          </a:p>
        </p:txBody>
      </p:sp>
      <p:sp>
        <p:nvSpPr>
          <p:cNvPr id="20" name="TextBox 19"/>
          <p:cNvSpPr txBox="1"/>
          <p:nvPr/>
        </p:nvSpPr>
        <p:spPr>
          <a:xfrm rot="16200000">
            <a:off x="4884518" y="2088641"/>
            <a:ext cx="3494637" cy="307777"/>
          </a:xfrm>
          <a:prstGeom prst="rect">
            <a:avLst/>
          </a:prstGeom>
          <a:noFill/>
        </p:spPr>
        <p:txBody>
          <a:bodyPr wrap="square" rtlCol="0">
            <a:spAutoFit/>
          </a:bodyPr>
          <a:lstStyle/>
          <a:p>
            <a:r>
              <a:rPr lang="en-US" sz="1400" dirty="0" smtClean="0">
                <a:solidFill>
                  <a:srgbClr val="FF0000"/>
                </a:solidFill>
              </a:rPr>
              <a:t>-</a:t>
            </a:r>
            <a:r>
              <a:rPr lang="en-US" sz="1400" dirty="0" err="1" smtClean="0">
                <a:solidFill>
                  <a:srgbClr val="FF0000"/>
                </a:solidFill>
              </a:rPr>
              <a:t>ve</a:t>
            </a:r>
            <a:r>
              <a:rPr lang="en-US" sz="1400" dirty="0" smtClean="0">
                <a:solidFill>
                  <a:srgbClr val="FF0000"/>
                </a:solidFill>
              </a:rPr>
              <a:t>       customer index incremental           +</a:t>
            </a:r>
            <a:r>
              <a:rPr lang="en-US" sz="1400" dirty="0" err="1" smtClean="0">
                <a:solidFill>
                  <a:srgbClr val="FF0000"/>
                </a:solidFill>
              </a:rPr>
              <a:t>ve</a:t>
            </a:r>
            <a:endParaRPr lang="en-IN" sz="1400" dirty="0">
              <a:solidFill>
                <a:srgbClr val="FF0000"/>
              </a:solidFill>
            </a:endParaRPr>
          </a:p>
        </p:txBody>
      </p:sp>
      <p:sp>
        <p:nvSpPr>
          <p:cNvPr id="21" name="TextBox 20"/>
          <p:cNvSpPr txBox="1"/>
          <p:nvPr/>
        </p:nvSpPr>
        <p:spPr>
          <a:xfrm rot="2530635">
            <a:off x="8813110" y="1542524"/>
            <a:ext cx="1389353" cy="523220"/>
          </a:xfrm>
          <a:prstGeom prst="rect">
            <a:avLst/>
          </a:prstGeom>
          <a:noFill/>
          <a:ln>
            <a:solidFill>
              <a:schemeClr val="tx1"/>
            </a:solidFill>
            <a:prstDash val="lgDash"/>
          </a:ln>
        </p:spPr>
        <p:txBody>
          <a:bodyPr wrap="square" rtlCol="0">
            <a:spAutoFit/>
          </a:bodyPr>
          <a:lstStyle/>
          <a:p>
            <a:r>
              <a:rPr lang="en-US" sz="1400" dirty="0" smtClean="0">
                <a:solidFill>
                  <a:srgbClr val="00B050"/>
                </a:solidFill>
              </a:rPr>
              <a:t>Top performing categories</a:t>
            </a:r>
            <a:endParaRPr lang="en-IN" sz="1400" dirty="0">
              <a:solidFill>
                <a:srgbClr val="00B050"/>
              </a:solidFill>
            </a:endParaRPr>
          </a:p>
        </p:txBody>
      </p:sp>
      <p:sp>
        <p:nvSpPr>
          <p:cNvPr id="22" name="TextBox 21"/>
          <p:cNvSpPr txBox="1"/>
          <p:nvPr/>
        </p:nvSpPr>
        <p:spPr>
          <a:xfrm>
            <a:off x="8943309" y="3080526"/>
            <a:ext cx="995881" cy="276999"/>
          </a:xfrm>
          <a:prstGeom prst="rect">
            <a:avLst/>
          </a:prstGeom>
          <a:noFill/>
        </p:spPr>
        <p:txBody>
          <a:bodyPr wrap="square" rtlCol="0">
            <a:spAutoFit/>
          </a:bodyPr>
          <a:lstStyle/>
          <a:p>
            <a:r>
              <a:rPr lang="en-US" sz="1200" dirty="0" smtClean="0"/>
              <a:t>No returns </a:t>
            </a:r>
            <a:endParaRPr lang="en-IN" sz="1200" dirty="0"/>
          </a:p>
        </p:txBody>
      </p:sp>
      <p:sp>
        <p:nvSpPr>
          <p:cNvPr id="23" name="TextBox 22"/>
          <p:cNvSpPr txBox="1"/>
          <p:nvPr/>
        </p:nvSpPr>
        <p:spPr>
          <a:xfrm>
            <a:off x="7375915" y="1892993"/>
            <a:ext cx="995881" cy="646331"/>
          </a:xfrm>
          <a:prstGeom prst="rect">
            <a:avLst/>
          </a:prstGeom>
          <a:noFill/>
        </p:spPr>
        <p:txBody>
          <a:bodyPr wrap="square" rtlCol="0">
            <a:spAutoFit/>
          </a:bodyPr>
          <a:lstStyle/>
          <a:p>
            <a:r>
              <a:rPr lang="en-US" sz="1200" dirty="0" smtClean="0"/>
              <a:t>Improve digital presence</a:t>
            </a:r>
            <a:endParaRPr lang="en-IN" sz="1200" dirty="0"/>
          </a:p>
        </p:txBody>
      </p:sp>
      <p:sp>
        <p:nvSpPr>
          <p:cNvPr id="25" name="TextBox 24"/>
          <p:cNvSpPr txBox="1"/>
          <p:nvPr/>
        </p:nvSpPr>
        <p:spPr>
          <a:xfrm>
            <a:off x="8435959" y="2014945"/>
            <a:ext cx="995881" cy="646331"/>
          </a:xfrm>
          <a:prstGeom prst="rect">
            <a:avLst/>
          </a:prstGeom>
          <a:noFill/>
        </p:spPr>
        <p:txBody>
          <a:bodyPr wrap="square" rtlCol="0">
            <a:spAutoFit/>
          </a:bodyPr>
          <a:lstStyle/>
          <a:p>
            <a:r>
              <a:rPr lang="en-US" sz="1200" dirty="0" smtClean="0"/>
              <a:t>Improve digital presence</a:t>
            </a:r>
            <a:endParaRPr lang="en-IN" sz="1200" dirty="0"/>
          </a:p>
        </p:txBody>
      </p:sp>
      <p:sp>
        <p:nvSpPr>
          <p:cNvPr id="26" name="TextBox 25"/>
          <p:cNvSpPr txBox="1"/>
          <p:nvPr/>
        </p:nvSpPr>
        <p:spPr>
          <a:xfrm>
            <a:off x="380244" y="4318243"/>
            <a:ext cx="11624652" cy="2677656"/>
          </a:xfrm>
          <a:prstGeom prst="rect">
            <a:avLst/>
          </a:prstGeom>
          <a:noFill/>
        </p:spPr>
        <p:txBody>
          <a:bodyPr wrap="square" rtlCol="0">
            <a:spAutoFit/>
          </a:bodyPr>
          <a:lstStyle/>
          <a:p>
            <a:r>
              <a:rPr lang="en-US" sz="1400" dirty="0" smtClean="0"/>
              <a:t>Only choose the analyzed and bucketed </a:t>
            </a:r>
            <a:r>
              <a:rPr lang="en-US" sz="1400" dirty="0" smtClean="0">
                <a:solidFill>
                  <a:srgbClr val="00B050"/>
                </a:solidFill>
              </a:rPr>
              <a:t>‘</a:t>
            </a:r>
            <a:r>
              <a:rPr lang="en-US" sz="1400" b="1" i="1" dirty="0" smtClean="0">
                <a:solidFill>
                  <a:srgbClr val="00B050"/>
                </a:solidFill>
              </a:rPr>
              <a:t>top performing categories’ </a:t>
            </a:r>
            <a:r>
              <a:rPr lang="en-US" sz="1400" b="1" i="1" dirty="0" smtClean="0"/>
              <a:t>area list of categories </a:t>
            </a:r>
            <a:r>
              <a:rPr lang="en-US" sz="1400" dirty="0" smtClean="0"/>
              <a:t>and create the segments. [2 years historical data taken]</a:t>
            </a:r>
          </a:p>
          <a:p>
            <a:endParaRPr lang="en-US" sz="1400" dirty="0" smtClean="0"/>
          </a:p>
          <a:p>
            <a:r>
              <a:rPr lang="en-US" sz="1400" b="1" u="sng" dirty="0" smtClean="0"/>
              <a:t>List of categories that are overlapping:</a:t>
            </a:r>
            <a:endParaRPr lang="en-US" sz="1400" b="1" u="sng" dirty="0"/>
          </a:p>
          <a:p>
            <a:r>
              <a:rPr lang="en-US" sz="1400" b="1" i="1" dirty="0" smtClean="0">
                <a:solidFill>
                  <a:srgbClr val="00B050"/>
                </a:solidFill>
              </a:rPr>
              <a:t>Strong historical financials and engagement</a:t>
            </a:r>
            <a:r>
              <a:rPr lang="en-US" sz="1400" b="1" i="1" dirty="0" smtClean="0"/>
              <a:t> </a:t>
            </a:r>
            <a:r>
              <a:rPr lang="en-US" sz="1400" dirty="0" smtClean="0"/>
              <a:t>: List of categories that are </a:t>
            </a:r>
            <a:r>
              <a:rPr lang="en-US" sz="1400" dirty="0" smtClean="0"/>
              <a:t>overlapping at the top performing categories as they have high sell through rate incremental, high revenue incremental, high digital presence incremental and high customer index incremental  for consecutive 2 years </a:t>
            </a:r>
          </a:p>
          <a:p>
            <a:endParaRPr lang="en-US" sz="1400" b="1" u="sng" dirty="0" smtClean="0"/>
          </a:p>
          <a:p>
            <a:r>
              <a:rPr lang="en-US" sz="1400" b="1" u="sng" dirty="0" smtClean="0"/>
              <a:t>List of categories that are present in either of them:</a:t>
            </a:r>
            <a:endParaRPr lang="en-US" sz="1400" b="1" u="sng" dirty="0"/>
          </a:p>
          <a:p>
            <a:r>
              <a:rPr lang="en-US" sz="1400" b="1" i="1" dirty="0" smtClean="0">
                <a:solidFill>
                  <a:srgbClr val="00B050"/>
                </a:solidFill>
              </a:rPr>
              <a:t>Strong historical financials (only)</a:t>
            </a:r>
            <a:r>
              <a:rPr lang="en-US" sz="1400" dirty="0" smtClean="0"/>
              <a:t>: </a:t>
            </a:r>
            <a:r>
              <a:rPr lang="en-US" sz="1400" dirty="0" smtClean="0"/>
              <a:t>high sell through rate incremental, high revenue incremental for consecutive 2 years but doesn’t have high / has low engagements </a:t>
            </a:r>
            <a:endParaRPr lang="en-US" sz="1400" dirty="0"/>
          </a:p>
          <a:p>
            <a:r>
              <a:rPr lang="en-US" sz="1400" b="1" i="1" dirty="0" smtClean="0">
                <a:solidFill>
                  <a:srgbClr val="00B050"/>
                </a:solidFill>
              </a:rPr>
              <a:t>Strong historical engagement (only)</a:t>
            </a:r>
            <a:r>
              <a:rPr lang="en-US" sz="1400" dirty="0" smtClean="0"/>
              <a:t>: high digital presence incremental and high customer index incremental for consecutive 2 years but doesn’t have high / has low financial</a:t>
            </a:r>
          </a:p>
          <a:p>
            <a:endParaRPr lang="en-IN" sz="1400" dirty="0"/>
          </a:p>
        </p:txBody>
      </p:sp>
      <p:sp>
        <p:nvSpPr>
          <p:cNvPr id="27" name="TextBox 26"/>
          <p:cNvSpPr txBox="1"/>
          <p:nvPr/>
        </p:nvSpPr>
        <p:spPr>
          <a:xfrm>
            <a:off x="4337199" y="913005"/>
            <a:ext cx="1976901" cy="461665"/>
          </a:xfrm>
          <a:prstGeom prst="rect">
            <a:avLst/>
          </a:prstGeom>
          <a:noFill/>
          <a:ln>
            <a:solidFill>
              <a:schemeClr val="tx1"/>
            </a:solidFill>
            <a:prstDash val="lgDash"/>
          </a:ln>
        </p:spPr>
        <p:txBody>
          <a:bodyPr wrap="square" rtlCol="0">
            <a:spAutoFit/>
          </a:bodyPr>
          <a:lstStyle/>
          <a:p>
            <a:r>
              <a:rPr lang="en-US" sz="1200" dirty="0" smtClean="0"/>
              <a:t>Use these 2 list of </a:t>
            </a:r>
          </a:p>
          <a:p>
            <a:r>
              <a:rPr lang="en-US" sz="1200" dirty="0" smtClean="0"/>
              <a:t>categories for segmentation</a:t>
            </a:r>
            <a:endParaRPr lang="en-IN" sz="1200" dirty="0"/>
          </a:p>
        </p:txBody>
      </p:sp>
      <p:cxnSp>
        <p:nvCxnSpPr>
          <p:cNvPr id="29" name="Straight Arrow Connector 28"/>
          <p:cNvCxnSpPr>
            <a:stCxn id="27" idx="1"/>
            <a:endCxn id="12" idx="0"/>
          </p:cNvCxnSpPr>
          <p:nvPr/>
        </p:nvCxnSpPr>
        <p:spPr>
          <a:xfrm flipH="1">
            <a:off x="4046359" y="1143838"/>
            <a:ext cx="290840" cy="469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a:endCxn id="21" idx="1"/>
          </p:cNvCxnSpPr>
          <p:nvPr/>
        </p:nvCxnSpPr>
        <p:spPr>
          <a:xfrm>
            <a:off x="6314100" y="1143838"/>
            <a:ext cx="2678882" cy="19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9711" y="118687"/>
            <a:ext cx="8283921" cy="369332"/>
          </a:xfrm>
          <a:prstGeom prst="rect">
            <a:avLst/>
          </a:prstGeom>
          <a:noFill/>
        </p:spPr>
        <p:txBody>
          <a:bodyPr wrap="square" rtlCol="0">
            <a:spAutoFit/>
          </a:bodyPr>
          <a:lstStyle/>
          <a:p>
            <a:r>
              <a:rPr lang="en-US" b="1" dirty="0" smtClean="0"/>
              <a:t>Category filtering &amp; bucketing through historical category behaviors &amp; performance </a:t>
            </a:r>
            <a:endParaRPr lang="en-IN" b="1" dirty="0"/>
          </a:p>
        </p:txBody>
      </p:sp>
      <p:sp>
        <p:nvSpPr>
          <p:cNvPr id="35" name="TextBox 34"/>
          <p:cNvSpPr txBox="1"/>
          <p:nvPr/>
        </p:nvSpPr>
        <p:spPr>
          <a:xfrm>
            <a:off x="2276706" y="615605"/>
            <a:ext cx="1837853" cy="338554"/>
          </a:xfrm>
          <a:prstGeom prst="rect">
            <a:avLst/>
          </a:prstGeom>
          <a:noFill/>
        </p:spPr>
        <p:txBody>
          <a:bodyPr wrap="square" rtlCol="0">
            <a:spAutoFit/>
          </a:bodyPr>
          <a:lstStyle/>
          <a:p>
            <a:r>
              <a:rPr lang="en-US" sz="1600" b="1" dirty="0" smtClean="0"/>
              <a:t>Financials</a:t>
            </a:r>
            <a:endParaRPr lang="en-IN" sz="1600" b="1" dirty="0"/>
          </a:p>
        </p:txBody>
      </p:sp>
      <p:sp>
        <p:nvSpPr>
          <p:cNvPr id="36" name="TextBox 35"/>
          <p:cNvSpPr txBox="1"/>
          <p:nvPr/>
        </p:nvSpPr>
        <p:spPr>
          <a:xfrm>
            <a:off x="7865498" y="614444"/>
            <a:ext cx="1837853" cy="338554"/>
          </a:xfrm>
          <a:prstGeom prst="rect">
            <a:avLst/>
          </a:prstGeom>
          <a:noFill/>
        </p:spPr>
        <p:txBody>
          <a:bodyPr wrap="square" rtlCol="0">
            <a:spAutoFit/>
          </a:bodyPr>
          <a:lstStyle/>
          <a:p>
            <a:r>
              <a:rPr lang="en-US" sz="1600" b="1" dirty="0" smtClean="0"/>
              <a:t>Engagement</a:t>
            </a:r>
            <a:endParaRPr lang="en-IN" sz="1600" b="1" dirty="0"/>
          </a:p>
        </p:txBody>
      </p:sp>
    </p:spTree>
    <p:extLst>
      <p:ext uri="{BB962C8B-B14F-4D97-AF65-F5344CB8AC3E}">
        <p14:creationId xmlns:p14="http://schemas.microsoft.com/office/powerpoint/2010/main" val="288096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78231795"/>
              </p:ext>
            </p:extLst>
          </p:nvPr>
        </p:nvGraphicFramePr>
        <p:xfrm>
          <a:off x="407406" y="697116"/>
          <a:ext cx="11045230" cy="1803869"/>
        </p:xfrm>
        <a:graphic>
          <a:graphicData uri="http://schemas.openxmlformats.org/drawingml/2006/table">
            <a:tbl>
              <a:tblPr firstRow="1" bandRow="1">
                <a:tableStyleId>{5940675A-B579-460E-94D1-54222C63F5DA}</a:tableStyleId>
              </a:tblPr>
              <a:tblGrid>
                <a:gridCol w="1511830"/>
                <a:gridCol w="3368262"/>
                <a:gridCol w="3403831"/>
                <a:gridCol w="2761307"/>
              </a:tblGrid>
              <a:tr h="366229">
                <a:tc>
                  <a:txBody>
                    <a:bodyPr/>
                    <a:lstStyle/>
                    <a:p>
                      <a:r>
                        <a:rPr lang="en-US" sz="1600" dirty="0" smtClean="0"/>
                        <a:t>Category</a:t>
                      </a:r>
                      <a:endParaRPr lang="en-IN" sz="1600" dirty="0"/>
                    </a:p>
                  </a:txBody>
                  <a:tcPr/>
                </a:tc>
                <a:tc>
                  <a:txBody>
                    <a:bodyPr/>
                    <a:lstStyle/>
                    <a:p>
                      <a:r>
                        <a:rPr lang="en-US" sz="1600" dirty="0" smtClean="0"/>
                        <a:t>Category </a:t>
                      </a:r>
                      <a:r>
                        <a:rPr lang="en-US" sz="1600" dirty="0" err="1" smtClean="0"/>
                        <a:t>Recency</a:t>
                      </a:r>
                      <a:r>
                        <a:rPr lang="en-US" sz="1600" baseline="0" dirty="0" smtClean="0"/>
                        <a:t> bucket</a:t>
                      </a:r>
                      <a:endParaRPr lang="en-IN" sz="1600" dirty="0"/>
                    </a:p>
                  </a:txBody>
                  <a:tcPr/>
                </a:tc>
                <a:tc>
                  <a:txBody>
                    <a:bodyPr/>
                    <a:lstStyle/>
                    <a:p>
                      <a:r>
                        <a:rPr lang="en-US" sz="1600" dirty="0" smtClean="0"/>
                        <a:t>Category Historical bucket</a:t>
                      </a:r>
                      <a:endParaRPr lang="en-IN" sz="1600" dirty="0"/>
                    </a:p>
                  </a:txBody>
                  <a:tcPr/>
                </a:tc>
                <a:tc>
                  <a:txBody>
                    <a:bodyPr/>
                    <a:lstStyle/>
                    <a:p>
                      <a:r>
                        <a:rPr lang="en-US" sz="1600" dirty="0" smtClean="0"/>
                        <a:t>Category Segment </a:t>
                      </a:r>
                      <a:endParaRPr lang="en-IN" sz="1600" dirty="0"/>
                    </a:p>
                  </a:txBody>
                  <a:tcPr/>
                </a:tc>
              </a:tr>
              <a:tr h="370840">
                <a:tc>
                  <a:txBody>
                    <a:bodyPr/>
                    <a:lstStyle/>
                    <a:p>
                      <a:r>
                        <a:rPr lang="en-US" sz="1600" dirty="0" smtClean="0"/>
                        <a:t>Category</a:t>
                      </a:r>
                      <a:r>
                        <a:rPr lang="en-US" sz="1600" baseline="0" dirty="0" smtClean="0"/>
                        <a:t> </a:t>
                      </a:r>
                      <a:endParaRPr lang="en-IN" sz="1600" dirty="0"/>
                    </a:p>
                  </a:txBody>
                  <a:tcPr/>
                </a:tc>
                <a:tc>
                  <a:txBody>
                    <a:bodyPr/>
                    <a:lstStyle/>
                    <a:p>
                      <a:r>
                        <a:rPr lang="en-US" sz="1600" dirty="0" smtClean="0"/>
                        <a:t>strong </a:t>
                      </a:r>
                      <a:r>
                        <a:rPr lang="en-US" sz="1600" dirty="0" err="1" smtClean="0"/>
                        <a:t>recency</a:t>
                      </a:r>
                      <a:r>
                        <a:rPr lang="en-US" sz="1600" baseline="0" dirty="0" smtClean="0"/>
                        <a:t> financials and engagement, strong </a:t>
                      </a:r>
                      <a:r>
                        <a:rPr lang="en-US" sz="1600" baseline="0" dirty="0" err="1" smtClean="0"/>
                        <a:t>recency</a:t>
                      </a:r>
                      <a:r>
                        <a:rPr lang="en-US" sz="1600" baseline="0" dirty="0" smtClean="0"/>
                        <a:t> financials, strong </a:t>
                      </a:r>
                      <a:r>
                        <a:rPr lang="en-US" sz="1600" baseline="0" dirty="0" err="1" smtClean="0"/>
                        <a:t>recency</a:t>
                      </a:r>
                      <a:r>
                        <a:rPr lang="en-US" sz="1600" baseline="0" dirty="0" smtClean="0"/>
                        <a:t> engagement</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strong historical </a:t>
                      </a:r>
                      <a:r>
                        <a:rPr lang="en-US" sz="1600" baseline="0" dirty="0" smtClean="0"/>
                        <a:t>financials and engagement, strong historical financials, strong historical engagement</a:t>
                      </a:r>
                      <a:endParaRPr lang="en-IN" sz="1600" dirty="0" smtClean="0"/>
                    </a:p>
                  </a:txBody>
                  <a:tcPr/>
                </a:tc>
                <a:tc>
                  <a:txBody>
                    <a:bodyPr/>
                    <a:lstStyle/>
                    <a:p>
                      <a:r>
                        <a:rPr lang="en-US" sz="1600" dirty="0" smtClean="0"/>
                        <a:t>A, B, C</a:t>
                      </a:r>
                      <a:endParaRPr lang="en-IN" sz="1600" dirty="0"/>
                    </a:p>
                  </a:txBody>
                  <a:tcPr/>
                </a:tc>
              </a:tr>
              <a:tr h="370840">
                <a:tc gridSpan="4">
                  <a:txBody>
                    <a:bodyPr/>
                    <a:lstStyle/>
                    <a:p>
                      <a:r>
                        <a:rPr lang="en-US" sz="1600" dirty="0" smtClean="0"/>
                        <a:t>Can be any one of these values or segments under every</a:t>
                      </a:r>
                      <a:r>
                        <a:rPr lang="en-US" sz="1600" baseline="0" dirty="0" smtClean="0"/>
                        <a:t> column</a:t>
                      </a:r>
                      <a:r>
                        <a:rPr lang="en-US" sz="1600" dirty="0" smtClean="0"/>
                        <a:t> of </a:t>
                      </a:r>
                      <a:r>
                        <a:rPr lang="en-US" sz="1600" dirty="0" err="1" smtClean="0"/>
                        <a:t>recency</a:t>
                      </a:r>
                      <a:r>
                        <a:rPr lang="en-US" sz="1600" dirty="0" smtClean="0"/>
                        <a:t> bucket and historical bucket</a:t>
                      </a:r>
                      <a:endParaRPr lang="en-IN" sz="1600" dirty="0"/>
                    </a:p>
                  </a:txBody>
                  <a:tcPr/>
                </a:tc>
                <a:tc hMerge="1">
                  <a:txBody>
                    <a:bodyPr/>
                    <a:lstStyle/>
                    <a:p>
                      <a:endParaRPr lang="en-IN" sz="16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p>
                  </a:txBody>
                  <a:tcPr/>
                </a:tc>
                <a:tc hMerge="1">
                  <a:txBody>
                    <a:bodyPr/>
                    <a:lstStyle/>
                    <a:p>
                      <a:endParaRPr lang="en-IN" sz="1600" dirty="0"/>
                    </a:p>
                  </a:txBody>
                  <a:tcPr/>
                </a:tc>
              </a:tr>
            </a:tbl>
          </a:graphicData>
        </a:graphic>
      </p:graphicFrame>
      <p:sp>
        <p:nvSpPr>
          <p:cNvPr id="3" name="TextBox 2"/>
          <p:cNvSpPr txBox="1"/>
          <p:nvPr/>
        </p:nvSpPr>
        <p:spPr>
          <a:xfrm>
            <a:off x="307818" y="2752253"/>
            <a:ext cx="11307779" cy="4616648"/>
          </a:xfrm>
          <a:prstGeom prst="rect">
            <a:avLst/>
          </a:prstGeom>
          <a:noFill/>
        </p:spPr>
        <p:txBody>
          <a:bodyPr wrap="square" rtlCol="0">
            <a:spAutoFit/>
          </a:bodyPr>
          <a:lstStyle/>
          <a:p>
            <a:r>
              <a:rPr lang="en-US" sz="1600" b="1" i="1" dirty="0" smtClean="0"/>
              <a:t>Segmentation using business logics and heuristics for better explain ability and for making easy changes later</a:t>
            </a:r>
          </a:p>
          <a:p>
            <a:endParaRPr lang="en-US" sz="1600" b="1" i="1" dirty="0" smtClean="0"/>
          </a:p>
          <a:p>
            <a:r>
              <a:rPr lang="en-US" sz="1600" b="1" i="1" dirty="0" smtClean="0">
                <a:solidFill>
                  <a:srgbClr val="00B050"/>
                </a:solidFill>
              </a:rPr>
              <a:t>Segment A</a:t>
            </a:r>
            <a:r>
              <a:rPr lang="en-US" sz="1600" b="1" i="1" dirty="0" smtClean="0"/>
              <a:t>: (</a:t>
            </a:r>
            <a:r>
              <a:rPr lang="en-US" sz="1600" b="1" i="1" dirty="0" smtClean="0"/>
              <a:t>strong </a:t>
            </a:r>
            <a:r>
              <a:rPr lang="en-US" sz="1600" b="1" i="1" dirty="0" err="1" smtClean="0"/>
              <a:t>recency</a:t>
            </a:r>
            <a:r>
              <a:rPr lang="en-US" sz="1600" b="1" i="1" baseline="0" dirty="0" smtClean="0"/>
              <a:t> financials and engagement) &amp;&amp; (</a:t>
            </a:r>
            <a:r>
              <a:rPr lang="en-US" sz="1600" b="1" i="1" dirty="0" smtClean="0"/>
              <a:t>strong historical </a:t>
            </a:r>
            <a:r>
              <a:rPr lang="en-US" sz="1600" b="1" i="1" baseline="0" dirty="0" smtClean="0"/>
              <a:t>financials and engagement)</a:t>
            </a:r>
            <a:endParaRPr lang="en-US" sz="1600" b="1" i="1" dirty="0" smtClean="0"/>
          </a:p>
          <a:p>
            <a:r>
              <a:rPr lang="en-US" sz="1600" dirty="0" smtClean="0"/>
              <a:t>This segment has the highest performing categories both historically (during Diwali time period) and also has been performing very consistently in the recent past. </a:t>
            </a:r>
          </a:p>
          <a:p>
            <a:endParaRPr lang="en-US" sz="1600" dirty="0"/>
          </a:p>
          <a:p>
            <a:r>
              <a:rPr lang="en-US" sz="1600" b="1" i="1" dirty="0" smtClean="0">
                <a:solidFill>
                  <a:srgbClr val="00B050"/>
                </a:solidFill>
              </a:rPr>
              <a:t>Segment B</a:t>
            </a:r>
            <a:r>
              <a:rPr lang="en-US" sz="1600" b="1" i="1" dirty="0" smtClean="0"/>
              <a:t>: (</a:t>
            </a:r>
            <a:r>
              <a:rPr lang="en-US" sz="1600" b="1" i="1" dirty="0" smtClean="0"/>
              <a:t>strong </a:t>
            </a:r>
            <a:r>
              <a:rPr lang="en-US" sz="1600" b="1" i="1" dirty="0" err="1" smtClean="0"/>
              <a:t>recency</a:t>
            </a:r>
            <a:r>
              <a:rPr lang="en-US" sz="1600" b="1" i="1" baseline="0" dirty="0" smtClean="0"/>
              <a:t> financials) &amp;&amp; (</a:t>
            </a:r>
            <a:r>
              <a:rPr lang="en-US" sz="1600" b="1" i="1" dirty="0" smtClean="0"/>
              <a:t>strong historical </a:t>
            </a:r>
            <a:r>
              <a:rPr lang="en-US" sz="1600" b="1" i="1" baseline="0" dirty="0" smtClean="0"/>
              <a:t>financials)</a:t>
            </a:r>
          </a:p>
          <a:p>
            <a:r>
              <a:rPr lang="en-US" sz="1600" b="1" i="1" dirty="0" smtClean="0"/>
              <a:t>Segment B: (strong </a:t>
            </a:r>
            <a:r>
              <a:rPr lang="en-US" sz="1600" b="1" i="1" dirty="0" err="1" smtClean="0"/>
              <a:t>recency</a:t>
            </a:r>
            <a:r>
              <a:rPr lang="en-US" sz="1600" b="1" i="1" baseline="0" dirty="0" smtClean="0"/>
              <a:t> engagement) &amp;&amp; (</a:t>
            </a:r>
            <a:r>
              <a:rPr lang="en-US" sz="1600" b="1" i="1" dirty="0" smtClean="0"/>
              <a:t>strong historical </a:t>
            </a:r>
            <a:r>
              <a:rPr lang="en-US" sz="1600" b="1" i="1" baseline="0" dirty="0" smtClean="0"/>
              <a:t>financials)</a:t>
            </a:r>
          </a:p>
          <a:p>
            <a:r>
              <a:rPr lang="en-US" sz="1600" dirty="0" smtClean="0"/>
              <a:t>This segment although has high performing categories, has a risk of not performing if not promoted properly as in through the marketing channels to reach the right customer base. As, the engagement factor is missing in this segment.</a:t>
            </a:r>
          </a:p>
          <a:p>
            <a:endParaRPr lang="en-US" sz="1600" dirty="0"/>
          </a:p>
          <a:p>
            <a:r>
              <a:rPr lang="en-US" sz="1600" b="1" i="1" dirty="0" smtClean="0">
                <a:solidFill>
                  <a:srgbClr val="00B050"/>
                </a:solidFill>
              </a:rPr>
              <a:t>Segment C</a:t>
            </a:r>
            <a:r>
              <a:rPr lang="en-US" sz="1600" b="1" i="1" dirty="0" smtClean="0"/>
              <a:t>: (strong </a:t>
            </a:r>
            <a:r>
              <a:rPr lang="en-US" sz="1600" b="1" i="1" dirty="0" err="1" smtClean="0"/>
              <a:t>recency</a:t>
            </a:r>
            <a:r>
              <a:rPr lang="en-US" sz="1600" b="1" i="1" baseline="0" dirty="0" smtClean="0"/>
              <a:t> engagement) &amp;&amp; (</a:t>
            </a:r>
            <a:r>
              <a:rPr lang="en-US" sz="1600" b="1" i="1" dirty="0" smtClean="0"/>
              <a:t>strong historical </a:t>
            </a:r>
            <a:r>
              <a:rPr lang="en-US" sz="1600" b="1" i="1" baseline="0" dirty="0" smtClean="0"/>
              <a:t>engagement)</a:t>
            </a:r>
          </a:p>
          <a:p>
            <a:r>
              <a:rPr lang="en-US" sz="1600" b="1" i="1" dirty="0" smtClean="0"/>
              <a:t>Segment C: (strong </a:t>
            </a:r>
            <a:r>
              <a:rPr lang="en-US" sz="1600" b="1" i="1" dirty="0" err="1" smtClean="0"/>
              <a:t>recency</a:t>
            </a:r>
            <a:r>
              <a:rPr lang="en-US" sz="1600" b="1" i="1" baseline="0" dirty="0" smtClean="0"/>
              <a:t> financials) &amp;&amp; (</a:t>
            </a:r>
            <a:r>
              <a:rPr lang="en-US" sz="1600" b="1" i="1" dirty="0" smtClean="0"/>
              <a:t>strong historical </a:t>
            </a:r>
            <a:r>
              <a:rPr lang="en-US" sz="1600" b="1" i="1" baseline="0" dirty="0" smtClean="0"/>
              <a:t>engagement)</a:t>
            </a:r>
          </a:p>
          <a:p>
            <a:r>
              <a:rPr lang="en-US" sz="1600" dirty="0" smtClean="0"/>
              <a:t>Customer in these segment of categories do indulge in lot, but business isn’t able to squeeze the maximum juice out of this due to its financial instability. This means, business needs to plan better on pricing strategies and markdowns.</a:t>
            </a:r>
            <a:endParaRPr lang="en-US" sz="1600" baseline="0" dirty="0" smtClean="0"/>
          </a:p>
          <a:p>
            <a:endParaRPr lang="en-US" baseline="0" dirty="0" smtClean="0"/>
          </a:p>
          <a:p>
            <a:endParaRPr lang="en-IN" dirty="0" smtClean="0"/>
          </a:p>
          <a:p>
            <a:r>
              <a:rPr lang="en-US" baseline="0" dirty="0" smtClean="0"/>
              <a:t> </a:t>
            </a:r>
            <a:endParaRPr lang="en-IN" dirty="0"/>
          </a:p>
        </p:txBody>
      </p:sp>
      <p:sp>
        <p:nvSpPr>
          <p:cNvPr id="6" name="TextBox 5"/>
          <p:cNvSpPr txBox="1"/>
          <p:nvPr/>
        </p:nvSpPr>
        <p:spPr>
          <a:xfrm>
            <a:off x="289711" y="118687"/>
            <a:ext cx="8283921" cy="369332"/>
          </a:xfrm>
          <a:prstGeom prst="rect">
            <a:avLst/>
          </a:prstGeom>
          <a:noFill/>
        </p:spPr>
        <p:txBody>
          <a:bodyPr wrap="square" rtlCol="0">
            <a:spAutoFit/>
          </a:bodyPr>
          <a:lstStyle/>
          <a:p>
            <a:r>
              <a:rPr lang="en-US" b="1" dirty="0" smtClean="0"/>
              <a:t>Category segmentation for recommendation and analysis</a:t>
            </a:r>
            <a:endParaRPr lang="en-IN" b="1" dirty="0"/>
          </a:p>
        </p:txBody>
      </p:sp>
    </p:spTree>
    <p:extLst>
      <p:ext uri="{BB962C8B-B14F-4D97-AF65-F5344CB8AC3E}">
        <p14:creationId xmlns:p14="http://schemas.microsoft.com/office/powerpoint/2010/main" val="167764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816" y="516047"/>
            <a:ext cx="11362099" cy="1815882"/>
          </a:xfrm>
          <a:prstGeom prst="rect">
            <a:avLst/>
          </a:prstGeom>
          <a:noFill/>
        </p:spPr>
        <p:txBody>
          <a:bodyPr wrap="square" rtlCol="0">
            <a:spAutoFit/>
          </a:bodyPr>
          <a:lstStyle/>
          <a:p>
            <a:r>
              <a:rPr lang="en-US" sz="1600" b="1" i="1" u="sng" dirty="0" smtClean="0"/>
              <a:t>Segment A</a:t>
            </a:r>
            <a:r>
              <a:rPr lang="en-US" sz="1600" dirty="0" smtClean="0"/>
              <a:t> tells that all the categories in it, </a:t>
            </a:r>
            <a:r>
              <a:rPr lang="en-US" sz="1600" b="1" i="1" dirty="0" smtClean="0"/>
              <a:t>performed the best </a:t>
            </a:r>
            <a:r>
              <a:rPr lang="en-US" sz="1600" dirty="0" smtClean="0"/>
              <a:t>in the </a:t>
            </a:r>
            <a:r>
              <a:rPr lang="en-US" sz="1600" b="1" i="1" dirty="0" smtClean="0"/>
              <a:t>Diwali week for the past 2 years(historical analysis), </a:t>
            </a:r>
            <a:r>
              <a:rPr lang="en-US" sz="1600" dirty="0" smtClean="0"/>
              <a:t>when compared to other weeks (till -8 weeks before Diwali of every year)</a:t>
            </a:r>
            <a:r>
              <a:rPr lang="en-US" sz="1600" dirty="0"/>
              <a:t> </a:t>
            </a:r>
            <a:r>
              <a:rPr lang="en-US" sz="1600" b="1" i="1" dirty="0" smtClean="0"/>
              <a:t>both in terms of financials and engagement</a:t>
            </a:r>
            <a:r>
              <a:rPr lang="en-US" sz="1600" dirty="0" smtClean="0"/>
              <a:t>, meaning, it has higher revenue generated that week, higher sell through</a:t>
            </a:r>
            <a:r>
              <a:rPr lang="en-US" sz="1600" dirty="0"/>
              <a:t> </a:t>
            </a:r>
            <a:r>
              <a:rPr lang="en-US" sz="1600" dirty="0" smtClean="0"/>
              <a:t>and higher customer and digital engagements. </a:t>
            </a:r>
          </a:p>
          <a:p>
            <a:r>
              <a:rPr lang="en-US" sz="1600" dirty="0" smtClean="0"/>
              <a:t>Also</a:t>
            </a:r>
            <a:r>
              <a:rPr lang="en-US" sz="1600" b="1" i="1" dirty="0" smtClean="0"/>
              <a:t>, </a:t>
            </a:r>
            <a:r>
              <a:rPr lang="en-US" sz="1600" b="1" i="1" dirty="0" err="1" smtClean="0"/>
              <a:t>recency</a:t>
            </a:r>
            <a:r>
              <a:rPr lang="en-US" sz="1600" b="1" i="1" dirty="0" smtClean="0"/>
              <a:t> analysis </a:t>
            </a:r>
            <a:r>
              <a:rPr lang="en-US" sz="1600" dirty="0" smtClean="0"/>
              <a:t>tell that these set of categories show </a:t>
            </a:r>
            <a:r>
              <a:rPr lang="en-US" sz="1600" b="1" i="1" dirty="0" smtClean="0"/>
              <a:t>strong financial and engagement levels</a:t>
            </a:r>
            <a:r>
              <a:rPr lang="en-US" sz="1600" dirty="0" smtClean="0"/>
              <a:t>. Thus taking into the consideration the current market trends as well. </a:t>
            </a:r>
          </a:p>
          <a:p>
            <a:endParaRPr lang="en-US" sz="1600" dirty="0"/>
          </a:p>
          <a:p>
            <a:r>
              <a:rPr lang="en-US" sz="1600" dirty="0" smtClean="0"/>
              <a:t>Filter out the list of products under all the categories, analyze the set of products that are to be promoted. </a:t>
            </a:r>
            <a:endParaRPr lang="en-IN" sz="1600" dirty="0"/>
          </a:p>
        </p:txBody>
      </p:sp>
      <p:graphicFrame>
        <p:nvGraphicFramePr>
          <p:cNvPr id="3" name="Table 2"/>
          <p:cNvGraphicFramePr>
            <a:graphicFrameLocks noGrp="1"/>
          </p:cNvGraphicFramePr>
          <p:nvPr>
            <p:extLst>
              <p:ext uri="{D42A27DB-BD31-4B8C-83A1-F6EECF244321}">
                <p14:modId xmlns:p14="http://schemas.microsoft.com/office/powerpoint/2010/main" val="3625401717"/>
              </p:ext>
            </p:extLst>
          </p:nvPr>
        </p:nvGraphicFramePr>
        <p:xfrm>
          <a:off x="389299" y="3501480"/>
          <a:ext cx="11461688" cy="2894190"/>
        </p:xfrm>
        <a:graphic>
          <a:graphicData uri="http://schemas.openxmlformats.org/drawingml/2006/table">
            <a:tbl>
              <a:tblPr firstRow="1" bandRow="1">
                <a:tableStyleId>{5940675A-B579-460E-94D1-54222C63F5DA}</a:tableStyleId>
              </a:tblPr>
              <a:tblGrid>
                <a:gridCol w="1783533"/>
                <a:gridCol w="3349782"/>
                <a:gridCol w="3259248"/>
                <a:gridCol w="3069125"/>
              </a:tblGrid>
              <a:tr h="364350">
                <a:tc>
                  <a:txBody>
                    <a:bodyPr/>
                    <a:lstStyle/>
                    <a:p>
                      <a:pPr algn="ctr"/>
                      <a:r>
                        <a:rPr lang="en-US" sz="1600" b="1" dirty="0" smtClean="0"/>
                        <a:t>Financial</a:t>
                      </a:r>
                      <a:r>
                        <a:rPr lang="en-US" sz="1600" b="1" baseline="0" dirty="0" smtClean="0"/>
                        <a:t> KPIs</a:t>
                      </a:r>
                      <a:endParaRPr lang="en-IN" sz="1600" b="1" dirty="0"/>
                    </a:p>
                  </a:txBody>
                  <a:tcPr/>
                </a:tc>
                <a:tc>
                  <a:txBody>
                    <a:bodyPr/>
                    <a:lstStyle/>
                    <a:p>
                      <a:pPr algn="ctr"/>
                      <a:r>
                        <a:rPr lang="en-US" sz="1600" b="1" dirty="0" smtClean="0"/>
                        <a:t>Sales KPIs</a:t>
                      </a:r>
                      <a:endParaRPr lang="en-IN" sz="1600" b="1" dirty="0"/>
                    </a:p>
                  </a:txBody>
                  <a:tcPr/>
                </a:tc>
                <a:tc>
                  <a:txBody>
                    <a:bodyPr/>
                    <a:lstStyle/>
                    <a:p>
                      <a:pPr algn="ctr"/>
                      <a:r>
                        <a:rPr lang="en-US" sz="1600" b="1" dirty="0" smtClean="0"/>
                        <a:t>Customer KPIs</a:t>
                      </a:r>
                      <a:endParaRPr lang="en-IN" sz="1600" b="1" dirty="0"/>
                    </a:p>
                  </a:txBody>
                  <a:tcPr/>
                </a:tc>
                <a:tc>
                  <a:txBody>
                    <a:bodyPr/>
                    <a:lstStyle/>
                    <a:p>
                      <a:pPr algn="ctr"/>
                      <a:r>
                        <a:rPr lang="en-US" sz="1600" b="1" dirty="0" smtClean="0"/>
                        <a:t>Digital</a:t>
                      </a:r>
                      <a:r>
                        <a:rPr lang="en-US" sz="1600" b="1" baseline="0" dirty="0" smtClean="0"/>
                        <a:t> KPIs</a:t>
                      </a:r>
                      <a:endParaRPr lang="en-IN" sz="1600" b="1" dirty="0"/>
                    </a:p>
                  </a:txBody>
                  <a:tcPr/>
                </a:tc>
              </a:tr>
              <a:tr h="370840">
                <a:tc>
                  <a:txBody>
                    <a:bodyPr/>
                    <a:lstStyle/>
                    <a:p>
                      <a:pPr marL="285750" indent="-285750">
                        <a:buFont typeface="Arial" panose="020B0604020202020204" pitchFamily="34" charset="0"/>
                        <a:buChar char="•"/>
                      </a:pPr>
                      <a:r>
                        <a:rPr lang="en-US" sz="1400" b="1" dirty="0" err="1" smtClean="0">
                          <a:solidFill>
                            <a:srgbClr val="FF0000"/>
                          </a:solidFill>
                        </a:rPr>
                        <a:t>Avg</a:t>
                      </a:r>
                      <a:r>
                        <a:rPr lang="en-US" sz="1400" b="1" dirty="0" smtClean="0">
                          <a:solidFill>
                            <a:srgbClr val="FF0000"/>
                          </a:solidFill>
                        </a:rPr>
                        <a:t> Daily </a:t>
                      </a:r>
                      <a:r>
                        <a:rPr lang="en-US" sz="1400" b="1" baseline="0" dirty="0" smtClean="0">
                          <a:solidFill>
                            <a:srgbClr val="FF0000"/>
                          </a:solidFill>
                        </a:rPr>
                        <a:t>revenue </a:t>
                      </a:r>
                      <a:r>
                        <a:rPr lang="en-US" sz="1400" baseline="0" dirty="0" smtClean="0"/>
                        <a:t>=sum (price*quantity)</a:t>
                      </a:r>
                    </a:p>
                    <a:p>
                      <a:pPr marL="285750" indent="-285750">
                        <a:buFont typeface="Arial" panose="020B0604020202020204" pitchFamily="34" charset="0"/>
                        <a:buChar char="•"/>
                      </a:pPr>
                      <a:endParaRPr lang="en-IN" sz="1400" dirty="0"/>
                    </a:p>
                  </a:txBody>
                  <a:tcPr/>
                </a:tc>
                <a:tc>
                  <a:txBody>
                    <a:bodyPr/>
                    <a:lstStyle/>
                    <a:p>
                      <a:pPr marL="285750" indent="-285750">
                        <a:buFont typeface="Arial" panose="020B0604020202020204" pitchFamily="34" charset="0"/>
                        <a:buChar char="•"/>
                      </a:pPr>
                      <a:r>
                        <a:rPr lang="en-US" sz="1400" b="1" dirty="0" smtClean="0">
                          <a:solidFill>
                            <a:srgbClr val="FF0000"/>
                          </a:solidFill>
                        </a:rPr>
                        <a:t>Avg</a:t>
                      </a:r>
                      <a:r>
                        <a:rPr lang="en-US" sz="1400" b="1" dirty="0" smtClean="0">
                          <a:solidFill>
                            <a:srgbClr val="FF0000"/>
                          </a:solidFill>
                        </a:rPr>
                        <a:t>. daily</a:t>
                      </a:r>
                      <a:r>
                        <a:rPr lang="en-US" sz="1400" b="1" baseline="0" dirty="0" smtClean="0">
                          <a:solidFill>
                            <a:srgbClr val="FF0000"/>
                          </a:solidFill>
                        </a:rPr>
                        <a:t> sales </a:t>
                      </a:r>
                      <a:r>
                        <a:rPr lang="en-US" sz="1400" baseline="0" dirty="0" smtClean="0"/>
                        <a:t>= </a:t>
                      </a:r>
                      <a:r>
                        <a:rPr lang="en-US" sz="1400" baseline="0" dirty="0" smtClean="0"/>
                        <a:t>Avg.(</a:t>
                      </a:r>
                      <a:r>
                        <a:rPr lang="en-US" sz="1400" baseline="0" dirty="0" smtClean="0"/>
                        <a:t>day wise sales</a:t>
                      </a:r>
                      <a:r>
                        <a:rPr lang="en-US" sz="1400" baseline="0" dirty="0" smtClean="0"/>
                        <a:t>)</a:t>
                      </a:r>
                    </a:p>
                    <a:p>
                      <a:pPr marL="285750" indent="-285750">
                        <a:buFont typeface="Arial" panose="020B0604020202020204" pitchFamily="34" charset="0"/>
                        <a:buChar char="•"/>
                      </a:pPr>
                      <a:r>
                        <a:rPr lang="en-US" sz="1400" b="1" baseline="0" dirty="0" smtClean="0">
                          <a:solidFill>
                            <a:srgbClr val="FF0000"/>
                          </a:solidFill>
                        </a:rPr>
                        <a:t>Pareto analysis </a:t>
                      </a:r>
                      <a:r>
                        <a:rPr lang="en-US" sz="1400" baseline="0" dirty="0" smtClean="0"/>
                        <a:t>= flag top 20% products that contributes to 80% sales revenue in that Diwali week</a:t>
                      </a:r>
                    </a:p>
                    <a:p>
                      <a:pPr marL="285750" indent="-285750">
                        <a:buFont typeface="Arial" panose="020B0604020202020204" pitchFamily="34" charset="0"/>
                        <a:buChar char="•"/>
                      </a:pPr>
                      <a:r>
                        <a:rPr lang="en-US" sz="1400" b="1" baseline="0" dirty="0" smtClean="0">
                          <a:solidFill>
                            <a:srgbClr val="FF0000"/>
                          </a:solidFill>
                        </a:rPr>
                        <a:t>COV (demand variability) </a:t>
                      </a:r>
                      <a:r>
                        <a:rPr lang="en-US" sz="1400" baseline="0" dirty="0" smtClean="0"/>
                        <a:t>= standard deviation of demand/Avg. daily demand</a:t>
                      </a:r>
                      <a:endParaRPr lang="en-US" sz="1400" baseline="0" dirty="0" smtClean="0"/>
                    </a:p>
                  </a:txBody>
                  <a:tcPr/>
                </a:tc>
                <a:tc>
                  <a:txBody>
                    <a:bodyPr/>
                    <a:lstStyle/>
                    <a:p>
                      <a:pPr marL="285750" indent="-285750">
                        <a:buFont typeface="Arial" panose="020B0604020202020204" pitchFamily="34" charset="0"/>
                        <a:buChar char="•"/>
                      </a:pPr>
                      <a:r>
                        <a:rPr lang="en-US" sz="1400" b="1" dirty="0" smtClean="0">
                          <a:solidFill>
                            <a:srgbClr val="FF0000"/>
                          </a:solidFill>
                        </a:rPr>
                        <a:t>Conversion rate </a:t>
                      </a:r>
                      <a:r>
                        <a:rPr lang="en-US" sz="1400" dirty="0" smtClean="0"/>
                        <a:t>= (No. of conversions/No.</a:t>
                      </a:r>
                      <a:r>
                        <a:rPr lang="en-US" sz="1400" baseline="0" dirty="0" smtClean="0"/>
                        <a:t> of visitors)*100</a:t>
                      </a:r>
                    </a:p>
                    <a:p>
                      <a:pPr marL="285750" indent="-285750">
                        <a:buFont typeface="Arial" panose="020B0604020202020204" pitchFamily="34" charset="0"/>
                        <a:buChar char="•"/>
                      </a:pPr>
                      <a:r>
                        <a:rPr lang="en-US" sz="1400" b="1" baseline="0" dirty="0" smtClean="0">
                          <a:solidFill>
                            <a:srgbClr val="FF0000"/>
                          </a:solidFill>
                        </a:rPr>
                        <a:t>Click through rate </a:t>
                      </a:r>
                      <a:r>
                        <a:rPr lang="en-US" sz="1400" baseline="0" dirty="0" smtClean="0"/>
                        <a:t>= (No. of clicks/no. of impressions)*100</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baseline="0" dirty="0" smtClean="0">
                          <a:solidFill>
                            <a:srgbClr val="FF0000"/>
                          </a:solidFill>
                        </a:rPr>
                        <a:t>Customer ratings </a:t>
                      </a:r>
                      <a:r>
                        <a:rPr lang="en-US" sz="1400" baseline="0" dirty="0" smtClean="0"/>
                        <a:t>= </a:t>
                      </a:r>
                      <a:r>
                        <a:rPr lang="en-US" sz="1400" baseline="0" dirty="0" smtClean="0"/>
                        <a:t>Sum of all ratings/No. of ratings</a:t>
                      </a:r>
                      <a:endParaRPr lang="en-US" sz="1400" baseline="0" dirty="0" smtClean="0"/>
                    </a:p>
                  </a:txBody>
                  <a:tcPr/>
                </a:tc>
                <a:tc>
                  <a:txBody>
                    <a:bodyPr/>
                    <a:lstStyle/>
                    <a:p>
                      <a:pPr marL="285750" indent="-285750">
                        <a:buFont typeface="Arial" panose="020B0604020202020204" pitchFamily="34" charset="0"/>
                        <a:buChar char="•"/>
                      </a:pPr>
                      <a:r>
                        <a:rPr lang="en-US" sz="1400" b="1" dirty="0" smtClean="0">
                          <a:solidFill>
                            <a:srgbClr val="FF0000"/>
                          </a:solidFill>
                        </a:rPr>
                        <a:t>Page viewed</a:t>
                      </a:r>
                      <a:r>
                        <a:rPr lang="en-US" sz="1400" b="1" baseline="0" dirty="0" smtClean="0">
                          <a:solidFill>
                            <a:srgbClr val="FF0000"/>
                          </a:solidFill>
                        </a:rPr>
                        <a:t> </a:t>
                      </a:r>
                      <a:r>
                        <a:rPr lang="en-US" sz="1400" baseline="0" dirty="0" smtClean="0"/>
                        <a:t>= sum(page visits)</a:t>
                      </a:r>
                    </a:p>
                    <a:p>
                      <a:pPr marL="285750" indent="-285750">
                        <a:buFont typeface="Arial" panose="020B0604020202020204" pitchFamily="34" charset="0"/>
                        <a:buChar char="•"/>
                      </a:pPr>
                      <a:r>
                        <a:rPr lang="en-US" sz="1400" b="1" baseline="0" dirty="0" smtClean="0">
                          <a:solidFill>
                            <a:srgbClr val="FF0000"/>
                          </a:solidFill>
                        </a:rPr>
                        <a:t>Time spend </a:t>
                      </a:r>
                      <a:r>
                        <a:rPr lang="en-US" sz="1400" baseline="0" dirty="0" smtClean="0"/>
                        <a:t>= </a:t>
                      </a:r>
                      <a:r>
                        <a:rPr lang="en-US" sz="1400" baseline="0" dirty="0" err="1" smtClean="0"/>
                        <a:t>avg</a:t>
                      </a:r>
                      <a:r>
                        <a:rPr lang="en-US" sz="1400" baseline="0" dirty="0" smtClean="0"/>
                        <a:t>(seconds)</a:t>
                      </a:r>
                    </a:p>
                    <a:p>
                      <a:pPr marL="285750" indent="-285750">
                        <a:buFont typeface="Arial" panose="020B0604020202020204" pitchFamily="34" charset="0"/>
                        <a:buChar char="•"/>
                      </a:pPr>
                      <a:r>
                        <a:rPr lang="en-US" sz="1400" b="1" baseline="0" dirty="0" smtClean="0">
                          <a:solidFill>
                            <a:srgbClr val="FF0000"/>
                          </a:solidFill>
                        </a:rPr>
                        <a:t>DAU</a:t>
                      </a:r>
                      <a:r>
                        <a:rPr lang="en-US" sz="1400" baseline="0" dirty="0" smtClean="0"/>
                        <a:t> = Count (Distinct </a:t>
                      </a:r>
                      <a:r>
                        <a:rPr lang="en-US" sz="1400" baseline="0" dirty="0" err="1" smtClean="0"/>
                        <a:t>NewUsers</a:t>
                      </a:r>
                      <a:r>
                        <a:rPr lang="en-US" sz="1400" baseline="0" dirty="0" smtClean="0"/>
                        <a:t>)</a:t>
                      </a:r>
                    </a:p>
                    <a:p>
                      <a:pPr marL="285750" indent="-285750">
                        <a:buFont typeface="Arial" panose="020B0604020202020204" pitchFamily="34" charset="0"/>
                        <a:buChar char="•"/>
                      </a:pPr>
                      <a:r>
                        <a:rPr lang="en-US" sz="1400" b="1" baseline="0" dirty="0" smtClean="0">
                          <a:solidFill>
                            <a:srgbClr val="FF0000"/>
                          </a:solidFill>
                        </a:rPr>
                        <a:t>Bounce rate </a:t>
                      </a:r>
                      <a:r>
                        <a:rPr lang="en-US" sz="1400" baseline="0" dirty="0" smtClean="0"/>
                        <a:t>= % of users leaving after viewing one page</a:t>
                      </a:r>
                      <a:endParaRPr lang="en-IN" sz="1400" baseline="0" dirty="0" smtClean="0"/>
                    </a:p>
                    <a:p>
                      <a:pPr marL="285750" indent="-285750">
                        <a:buFont typeface="Arial" panose="020B0604020202020204" pitchFamily="34" charset="0"/>
                        <a:buChar char="•"/>
                      </a:pPr>
                      <a:r>
                        <a:rPr lang="en-US" sz="1400" b="1" baseline="0" dirty="0" smtClean="0">
                          <a:solidFill>
                            <a:srgbClr val="FF0000"/>
                          </a:solidFill>
                        </a:rPr>
                        <a:t>Social media reach rate </a:t>
                      </a:r>
                      <a:r>
                        <a:rPr lang="en-US" sz="1400" baseline="0" dirty="0" smtClean="0"/>
                        <a:t>= (No. of shares/No. of posts)*100</a:t>
                      </a:r>
                    </a:p>
                    <a:p>
                      <a:pPr marL="285750" indent="-285750">
                        <a:buFont typeface="Arial" panose="020B0604020202020204" pitchFamily="34" charset="0"/>
                        <a:buChar char="•"/>
                      </a:pPr>
                      <a:r>
                        <a:rPr lang="en-US" sz="1400" b="1" baseline="0" dirty="0" smtClean="0">
                          <a:solidFill>
                            <a:srgbClr val="FF0000"/>
                          </a:solidFill>
                        </a:rPr>
                        <a:t>Social media engage rate </a:t>
                      </a:r>
                      <a:r>
                        <a:rPr lang="en-US" sz="1400" baseline="0" dirty="0" smtClean="0"/>
                        <a:t>= (No. of likes/No. of posts)</a:t>
                      </a:r>
                    </a:p>
                  </a:txBody>
                  <a:tcPr/>
                </a:tc>
              </a:tr>
              <a:tr h="370840">
                <a:tc gridSpan="4">
                  <a:txBody>
                    <a:bodyPr/>
                    <a:lstStyle/>
                    <a:p>
                      <a:pPr marL="285750" indent="-285750">
                        <a:buFont typeface="Arial" panose="020B0604020202020204" pitchFamily="34" charset="0"/>
                        <a:buChar char="•"/>
                      </a:pPr>
                      <a:r>
                        <a:rPr lang="en-US" sz="1400" dirty="0" smtClean="0"/>
                        <a:t>All these KPIs will be calculated at</a:t>
                      </a:r>
                      <a:r>
                        <a:rPr lang="en-US" sz="1400" baseline="0" dirty="0" smtClean="0"/>
                        <a:t> </a:t>
                      </a:r>
                      <a:r>
                        <a:rPr lang="en-US" sz="1400" b="1" i="1" baseline="0" dirty="0" smtClean="0"/>
                        <a:t>product-daily level</a:t>
                      </a:r>
                    </a:p>
                    <a:p>
                      <a:pPr marL="285750" indent="-285750">
                        <a:buFont typeface="Arial" panose="020B0604020202020204" pitchFamily="34" charset="0"/>
                        <a:buChar char="•"/>
                      </a:pPr>
                      <a:r>
                        <a:rPr lang="en-US" sz="1400" baseline="0" dirty="0" smtClean="0"/>
                        <a:t>Customer and Digital KPIs would remain, as business would be heavily running promotions and campaigns. </a:t>
                      </a:r>
                      <a:endParaRPr lang="en-IN" sz="1400"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r>
            </a:tbl>
          </a:graphicData>
        </a:graphic>
      </p:graphicFrame>
      <p:sp>
        <p:nvSpPr>
          <p:cNvPr id="4" name="TextBox 3"/>
          <p:cNvSpPr txBox="1"/>
          <p:nvPr/>
        </p:nvSpPr>
        <p:spPr>
          <a:xfrm>
            <a:off x="307816" y="3162926"/>
            <a:ext cx="3793404" cy="338554"/>
          </a:xfrm>
          <a:prstGeom prst="rect">
            <a:avLst/>
          </a:prstGeom>
          <a:noFill/>
        </p:spPr>
        <p:txBody>
          <a:bodyPr wrap="square" rtlCol="0">
            <a:spAutoFit/>
          </a:bodyPr>
          <a:lstStyle/>
          <a:p>
            <a:r>
              <a:rPr lang="en-US" sz="1600" dirty="0" smtClean="0"/>
              <a:t>Product level KPIs to be calculated</a:t>
            </a:r>
            <a:endParaRPr lang="en-IN" sz="1600" dirty="0"/>
          </a:p>
        </p:txBody>
      </p:sp>
      <p:sp>
        <p:nvSpPr>
          <p:cNvPr id="5" name="TextBox 4"/>
          <p:cNvSpPr txBox="1"/>
          <p:nvPr/>
        </p:nvSpPr>
        <p:spPr>
          <a:xfrm>
            <a:off x="307816" y="2331929"/>
            <a:ext cx="11534117" cy="830997"/>
          </a:xfrm>
          <a:prstGeom prst="rect">
            <a:avLst/>
          </a:prstGeom>
          <a:noFill/>
        </p:spPr>
        <p:txBody>
          <a:bodyPr wrap="square" rtlCol="0">
            <a:spAutoFit/>
          </a:bodyPr>
          <a:lstStyle/>
          <a:p>
            <a:r>
              <a:rPr lang="en-US" sz="1600" dirty="0" smtClean="0"/>
              <a:t>The category analysis and filtering was done at a weekly level (comparing other weeks with the Diwali week); now to analyze products under those top performing categories in the Diwali week, </a:t>
            </a:r>
            <a:r>
              <a:rPr lang="en-US" sz="1600" b="1" i="1" dirty="0" smtClean="0"/>
              <a:t>calc. all metrics at daily level </a:t>
            </a:r>
            <a:r>
              <a:rPr lang="en-US" sz="1600" dirty="0" smtClean="0"/>
              <a:t>(in the Diwali week – historical; current year recent daily level metrics of products) </a:t>
            </a:r>
            <a:endParaRPr lang="en-IN" sz="1600" dirty="0"/>
          </a:p>
        </p:txBody>
      </p:sp>
      <p:sp>
        <p:nvSpPr>
          <p:cNvPr id="6" name="TextBox 5"/>
          <p:cNvSpPr txBox="1"/>
          <p:nvPr/>
        </p:nvSpPr>
        <p:spPr>
          <a:xfrm>
            <a:off x="289711" y="118687"/>
            <a:ext cx="8283921" cy="369332"/>
          </a:xfrm>
          <a:prstGeom prst="rect">
            <a:avLst/>
          </a:prstGeom>
          <a:noFill/>
        </p:spPr>
        <p:txBody>
          <a:bodyPr wrap="square" rtlCol="0">
            <a:spAutoFit/>
          </a:bodyPr>
          <a:lstStyle/>
          <a:p>
            <a:r>
              <a:rPr lang="en-US" b="1" dirty="0" smtClean="0"/>
              <a:t>Category choosing summary &amp; product filtering kick-off </a:t>
            </a:r>
            <a:endParaRPr lang="en-IN" b="1" dirty="0"/>
          </a:p>
        </p:txBody>
      </p:sp>
    </p:spTree>
    <p:extLst>
      <p:ext uri="{BB962C8B-B14F-4D97-AF65-F5344CB8AC3E}">
        <p14:creationId xmlns:p14="http://schemas.microsoft.com/office/powerpoint/2010/main" val="45795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87036" y="4161756"/>
            <a:ext cx="11516009" cy="2462213"/>
          </a:xfrm>
          <a:prstGeom prst="rect">
            <a:avLst/>
          </a:prstGeom>
          <a:noFill/>
        </p:spPr>
        <p:txBody>
          <a:bodyPr wrap="square" rtlCol="0">
            <a:spAutoFit/>
          </a:bodyPr>
          <a:lstStyle/>
          <a:p>
            <a:r>
              <a:rPr lang="en-US" sz="1400" dirty="0" smtClean="0"/>
              <a:t>In the last year (historical) Diwali week, </a:t>
            </a:r>
            <a:r>
              <a:rPr lang="en-US" sz="1400" b="1" dirty="0" smtClean="0">
                <a:solidFill>
                  <a:srgbClr val="00B050"/>
                </a:solidFill>
              </a:rPr>
              <a:t>‘List of products to be selected’ </a:t>
            </a:r>
            <a:r>
              <a:rPr lang="en-US" sz="1400" b="1" dirty="0" smtClean="0"/>
              <a:t>area </a:t>
            </a:r>
            <a:r>
              <a:rPr lang="en-US" sz="1400" dirty="0" smtClean="0"/>
              <a:t>are the set of products that were high performers. </a:t>
            </a:r>
          </a:p>
          <a:p>
            <a:endParaRPr lang="en-US" sz="1400" dirty="0" smtClean="0"/>
          </a:p>
          <a:p>
            <a:r>
              <a:rPr lang="en-US" sz="1400" b="1" u="sng" dirty="0" smtClean="0"/>
              <a:t>List of products that are overlapping:</a:t>
            </a:r>
            <a:endParaRPr lang="en-US" sz="1400" b="1" u="sng" dirty="0"/>
          </a:p>
          <a:p>
            <a:r>
              <a:rPr lang="en-US" sz="1400" b="1" i="1" dirty="0" smtClean="0">
                <a:solidFill>
                  <a:srgbClr val="00B050"/>
                </a:solidFill>
              </a:rPr>
              <a:t>Strong historical sales and engagement</a:t>
            </a:r>
            <a:r>
              <a:rPr lang="en-US" sz="1400" b="1" i="1" dirty="0" smtClean="0"/>
              <a:t>: </a:t>
            </a:r>
            <a:r>
              <a:rPr lang="en-US" sz="1400" dirty="0" smtClean="0"/>
              <a:t>are the top performing products as they had high avg. daily sales revenue, consistently sold through out the Diwali week, high digital presence and customer engagements</a:t>
            </a:r>
          </a:p>
          <a:p>
            <a:endParaRPr lang="en-US" sz="1400" dirty="0" smtClean="0"/>
          </a:p>
          <a:p>
            <a:r>
              <a:rPr lang="en-US" sz="1400" b="1" u="sng" dirty="0" smtClean="0"/>
              <a:t>List of products that are present in either of them:</a:t>
            </a:r>
            <a:endParaRPr lang="en-US" sz="1400" b="1" u="sng" dirty="0"/>
          </a:p>
          <a:p>
            <a:r>
              <a:rPr lang="en-US" sz="1400" b="1" i="1" dirty="0" smtClean="0">
                <a:solidFill>
                  <a:srgbClr val="00B050"/>
                </a:solidFill>
              </a:rPr>
              <a:t>Strong historical sales (only)</a:t>
            </a:r>
            <a:r>
              <a:rPr lang="en-US" sz="1400" dirty="0" smtClean="0">
                <a:solidFill>
                  <a:srgbClr val="00B050"/>
                </a:solidFill>
              </a:rPr>
              <a:t>: </a:t>
            </a:r>
            <a:r>
              <a:rPr lang="en-US" sz="1400" dirty="0" smtClean="0"/>
              <a:t>had high </a:t>
            </a:r>
            <a:r>
              <a:rPr lang="en-US" sz="1400" dirty="0" smtClean="0"/>
              <a:t>avg. daily sales revenue and consistently sold through out the Diwali week [even with low custome</a:t>
            </a:r>
            <a:r>
              <a:rPr lang="en-US" sz="1400" dirty="0" smtClean="0"/>
              <a:t>r </a:t>
            </a:r>
            <a:r>
              <a:rPr lang="en-US" sz="1400" dirty="0" smtClean="0"/>
              <a:t>engagements]</a:t>
            </a:r>
            <a:endParaRPr lang="en-US" sz="1400" dirty="0"/>
          </a:p>
          <a:p>
            <a:r>
              <a:rPr lang="en-US" sz="1400" b="1" i="1" dirty="0" smtClean="0">
                <a:solidFill>
                  <a:srgbClr val="00B050"/>
                </a:solidFill>
              </a:rPr>
              <a:t>Strong historical engagement (only) </a:t>
            </a:r>
            <a:r>
              <a:rPr lang="en-US" sz="1400" dirty="0" smtClean="0"/>
              <a:t>: had high customer engagements, but low sales [means people had needs, may be didn’t got fulfilled due to multiple factors like pricing, out of stocks or delivery issues etc.]</a:t>
            </a:r>
          </a:p>
          <a:p>
            <a:endParaRPr lang="en-IN" sz="1400" dirty="0"/>
          </a:p>
        </p:txBody>
      </p:sp>
      <p:cxnSp>
        <p:nvCxnSpPr>
          <p:cNvPr id="4" name="Straight Connector 3"/>
          <p:cNvCxnSpPr/>
          <p:nvPr/>
        </p:nvCxnSpPr>
        <p:spPr>
          <a:xfrm>
            <a:off x="1901226" y="1167897"/>
            <a:ext cx="1" cy="22362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901229" y="3404103"/>
            <a:ext cx="23538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598345" y="1240325"/>
            <a:ext cx="18106" cy="21532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384488" y="1240325"/>
            <a:ext cx="18106" cy="21532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901226" y="2674897"/>
            <a:ext cx="2254314" cy="9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901226" y="1971342"/>
            <a:ext cx="2254314" cy="9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408185" y="1507954"/>
            <a:ext cx="605833" cy="307777"/>
          </a:xfrm>
          <a:prstGeom prst="rect">
            <a:avLst/>
          </a:prstGeom>
          <a:noFill/>
        </p:spPr>
        <p:txBody>
          <a:bodyPr wrap="square" rtlCol="0">
            <a:spAutoFit/>
          </a:bodyPr>
          <a:lstStyle/>
          <a:p>
            <a:r>
              <a:rPr lang="en-US" sz="1400" dirty="0" smtClean="0"/>
              <a:t>High</a:t>
            </a:r>
            <a:endParaRPr lang="en-IN" sz="1400" dirty="0"/>
          </a:p>
        </p:txBody>
      </p:sp>
      <p:sp>
        <p:nvSpPr>
          <p:cNvPr id="50" name="TextBox 49"/>
          <p:cNvSpPr txBox="1"/>
          <p:nvPr/>
        </p:nvSpPr>
        <p:spPr>
          <a:xfrm>
            <a:off x="1113578" y="2186840"/>
            <a:ext cx="867625" cy="307777"/>
          </a:xfrm>
          <a:prstGeom prst="rect">
            <a:avLst/>
          </a:prstGeom>
          <a:noFill/>
        </p:spPr>
        <p:txBody>
          <a:bodyPr wrap="square" rtlCol="0">
            <a:spAutoFit/>
          </a:bodyPr>
          <a:lstStyle/>
          <a:p>
            <a:r>
              <a:rPr lang="en-US" sz="1400" dirty="0"/>
              <a:t>M</a:t>
            </a:r>
            <a:r>
              <a:rPr lang="en-US" sz="1400" dirty="0" smtClean="0"/>
              <a:t>edium</a:t>
            </a:r>
            <a:endParaRPr lang="en-IN" sz="1400" dirty="0"/>
          </a:p>
        </p:txBody>
      </p:sp>
      <p:sp>
        <p:nvSpPr>
          <p:cNvPr id="51" name="TextBox 50"/>
          <p:cNvSpPr txBox="1"/>
          <p:nvPr/>
        </p:nvSpPr>
        <p:spPr>
          <a:xfrm>
            <a:off x="1368584" y="2865726"/>
            <a:ext cx="488888" cy="307777"/>
          </a:xfrm>
          <a:prstGeom prst="rect">
            <a:avLst/>
          </a:prstGeom>
          <a:noFill/>
        </p:spPr>
        <p:txBody>
          <a:bodyPr wrap="square" rtlCol="0">
            <a:spAutoFit/>
          </a:bodyPr>
          <a:lstStyle/>
          <a:p>
            <a:r>
              <a:rPr lang="en-US" sz="1400" dirty="0" smtClean="0"/>
              <a:t>Low</a:t>
            </a:r>
            <a:endParaRPr lang="en-IN" sz="1400" dirty="0"/>
          </a:p>
        </p:txBody>
      </p:sp>
      <p:sp>
        <p:nvSpPr>
          <p:cNvPr id="52" name="TextBox 51"/>
          <p:cNvSpPr txBox="1"/>
          <p:nvPr/>
        </p:nvSpPr>
        <p:spPr>
          <a:xfrm>
            <a:off x="3549707" y="3434709"/>
            <a:ext cx="605833" cy="307777"/>
          </a:xfrm>
          <a:prstGeom prst="rect">
            <a:avLst/>
          </a:prstGeom>
          <a:noFill/>
        </p:spPr>
        <p:txBody>
          <a:bodyPr wrap="square" rtlCol="0">
            <a:spAutoFit/>
          </a:bodyPr>
          <a:lstStyle/>
          <a:p>
            <a:r>
              <a:rPr lang="en-US" sz="1400" dirty="0" smtClean="0"/>
              <a:t>High</a:t>
            </a:r>
            <a:endParaRPr lang="en-IN" sz="1400" dirty="0"/>
          </a:p>
        </p:txBody>
      </p:sp>
      <p:sp>
        <p:nvSpPr>
          <p:cNvPr id="53" name="TextBox 52"/>
          <p:cNvSpPr txBox="1"/>
          <p:nvPr/>
        </p:nvSpPr>
        <p:spPr>
          <a:xfrm>
            <a:off x="2594570" y="3430170"/>
            <a:ext cx="867625" cy="307777"/>
          </a:xfrm>
          <a:prstGeom prst="rect">
            <a:avLst/>
          </a:prstGeom>
          <a:noFill/>
        </p:spPr>
        <p:txBody>
          <a:bodyPr wrap="square" rtlCol="0">
            <a:spAutoFit/>
          </a:bodyPr>
          <a:lstStyle/>
          <a:p>
            <a:r>
              <a:rPr lang="en-US" sz="1400" dirty="0"/>
              <a:t>M</a:t>
            </a:r>
            <a:r>
              <a:rPr lang="en-US" sz="1400" dirty="0" smtClean="0"/>
              <a:t>edium</a:t>
            </a:r>
            <a:endParaRPr lang="en-IN" sz="1400" dirty="0"/>
          </a:p>
        </p:txBody>
      </p:sp>
      <p:sp>
        <p:nvSpPr>
          <p:cNvPr id="54" name="TextBox 53"/>
          <p:cNvSpPr txBox="1"/>
          <p:nvPr/>
        </p:nvSpPr>
        <p:spPr>
          <a:xfrm>
            <a:off x="1975540" y="3430169"/>
            <a:ext cx="488888" cy="307777"/>
          </a:xfrm>
          <a:prstGeom prst="rect">
            <a:avLst/>
          </a:prstGeom>
          <a:noFill/>
        </p:spPr>
        <p:txBody>
          <a:bodyPr wrap="square" rtlCol="0">
            <a:spAutoFit/>
          </a:bodyPr>
          <a:lstStyle/>
          <a:p>
            <a:r>
              <a:rPr lang="en-US" sz="1400" dirty="0" smtClean="0"/>
              <a:t>Low</a:t>
            </a:r>
            <a:endParaRPr lang="en-IN" sz="1400" dirty="0"/>
          </a:p>
        </p:txBody>
      </p:sp>
      <p:cxnSp>
        <p:nvCxnSpPr>
          <p:cNvPr id="55" name="Straight Connector 54"/>
          <p:cNvCxnSpPr/>
          <p:nvPr/>
        </p:nvCxnSpPr>
        <p:spPr>
          <a:xfrm flipH="1">
            <a:off x="6498880" y="3399563"/>
            <a:ext cx="23538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95996" y="1235785"/>
            <a:ext cx="18106" cy="21532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82139" y="1235785"/>
            <a:ext cx="18106" cy="21532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6498877" y="2670357"/>
            <a:ext cx="2254314" cy="9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498877" y="1966802"/>
            <a:ext cx="2254314" cy="9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005836" y="1503414"/>
            <a:ext cx="605833" cy="307777"/>
          </a:xfrm>
          <a:prstGeom prst="rect">
            <a:avLst/>
          </a:prstGeom>
          <a:noFill/>
        </p:spPr>
        <p:txBody>
          <a:bodyPr wrap="square" rtlCol="0">
            <a:spAutoFit/>
          </a:bodyPr>
          <a:lstStyle/>
          <a:p>
            <a:r>
              <a:rPr lang="en-US" sz="1400" dirty="0" smtClean="0"/>
              <a:t>High</a:t>
            </a:r>
            <a:endParaRPr lang="en-IN" sz="1400" dirty="0"/>
          </a:p>
        </p:txBody>
      </p:sp>
      <p:sp>
        <p:nvSpPr>
          <p:cNvPr id="61" name="TextBox 60"/>
          <p:cNvSpPr txBox="1"/>
          <p:nvPr/>
        </p:nvSpPr>
        <p:spPr>
          <a:xfrm>
            <a:off x="5711229" y="2182300"/>
            <a:ext cx="867625" cy="307777"/>
          </a:xfrm>
          <a:prstGeom prst="rect">
            <a:avLst/>
          </a:prstGeom>
          <a:noFill/>
        </p:spPr>
        <p:txBody>
          <a:bodyPr wrap="square" rtlCol="0">
            <a:spAutoFit/>
          </a:bodyPr>
          <a:lstStyle/>
          <a:p>
            <a:r>
              <a:rPr lang="en-US" sz="1400" dirty="0"/>
              <a:t>M</a:t>
            </a:r>
            <a:r>
              <a:rPr lang="en-US" sz="1400" dirty="0" smtClean="0"/>
              <a:t>edium</a:t>
            </a:r>
            <a:endParaRPr lang="en-IN" sz="1400" dirty="0"/>
          </a:p>
        </p:txBody>
      </p:sp>
      <p:sp>
        <p:nvSpPr>
          <p:cNvPr id="62" name="TextBox 61"/>
          <p:cNvSpPr txBox="1"/>
          <p:nvPr/>
        </p:nvSpPr>
        <p:spPr>
          <a:xfrm>
            <a:off x="5966235" y="2861186"/>
            <a:ext cx="488888" cy="307777"/>
          </a:xfrm>
          <a:prstGeom prst="rect">
            <a:avLst/>
          </a:prstGeom>
          <a:noFill/>
        </p:spPr>
        <p:txBody>
          <a:bodyPr wrap="square" rtlCol="0">
            <a:spAutoFit/>
          </a:bodyPr>
          <a:lstStyle/>
          <a:p>
            <a:r>
              <a:rPr lang="en-US" sz="1400" dirty="0" smtClean="0"/>
              <a:t>Low</a:t>
            </a:r>
            <a:endParaRPr lang="en-IN" sz="1400" dirty="0"/>
          </a:p>
        </p:txBody>
      </p:sp>
      <p:sp>
        <p:nvSpPr>
          <p:cNvPr id="63" name="TextBox 62"/>
          <p:cNvSpPr txBox="1"/>
          <p:nvPr/>
        </p:nvSpPr>
        <p:spPr>
          <a:xfrm>
            <a:off x="8147358" y="3430169"/>
            <a:ext cx="605833" cy="307777"/>
          </a:xfrm>
          <a:prstGeom prst="rect">
            <a:avLst/>
          </a:prstGeom>
          <a:noFill/>
        </p:spPr>
        <p:txBody>
          <a:bodyPr wrap="square" rtlCol="0">
            <a:spAutoFit/>
          </a:bodyPr>
          <a:lstStyle/>
          <a:p>
            <a:r>
              <a:rPr lang="en-US" sz="1400" dirty="0" smtClean="0"/>
              <a:t>High</a:t>
            </a:r>
            <a:endParaRPr lang="en-IN" sz="1400" dirty="0"/>
          </a:p>
        </p:txBody>
      </p:sp>
      <p:sp>
        <p:nvSpPr>
          <p:cNvPr id="64" name="TextBox 63"/>
          <p:cNvSpPr txBox="1"/>
          <p:nvPr/>
        </p:nvSpPr>
        <p:spPr>
          <a:xfrm>
            <a:off x="7192221" y="3425630"/>
            <a:ext cx="867625" cy="307777"/>
          </a:xfrm>
          <a:prstGeom prst="rect">
            <a:avLst/>
          </a:prstGeom>
          <a:noFill/>
        </p:spPr>
        <p:txBody>
          <a:bodyPr wrap="square" rtlCol="0">
            <a:spAutoFit/>
          </a:bodyPr>
          <a:lstStyle/>
          <a:p>
            <a:r>
              <a:rPr lang="en-US" sz="1400" dirty="0"/>
              <a:t>M</a:t>
            </a:r>
            <a:r>
              <a:rPr lang="en-US" sz="1400" dirty="0" smtClean="0"/>
              <a:t>edium</a:t>
            </a:r>
            <a:endParaRPr lang="en-IN" sz="1400" dirty="0"/>
          </a:p>
        </p:txBody>
      </p:sp>
      <p:sp>
        <p:nvSpPr>
          <p:cNvPr id="65" name="TextBox 64"/>
          <p:cNvSpPr txBox="1"/>
          <p:nvPr/>
        </p:nvSpPr>
        <p:spPr>
          <a:xfrm>
            <a:off x="6573191" y="3425629"/>
            <a:ext cx="488888" cy="307777"/>
          </a:xfrm>
          <a:prstGeom prst="rect">
            <a:avLst/>
          </a:prstGeom>
          <a:noFill/>
        </p:spPr>
        <p:txBody>
          <a:bodyPr wrap="square" rtlCol="0">
            <a:spAutoFit/>
          </a:bodyPr>
          <a:lstStyle/>
          <a:p>
            <a:r>
              <a:rPr lang="en-US" sz="1400" dirty="0" smtClean="0"/>
              <a:t>Low</a:t>
            </a:r>
            <a:endParaRPr lang="en-IN" sz="1400" dirty="0"/>
          </a:p>
        </p:txBody>
      </p:sp>
      <p:sp>
        <p:nvSpPr>
          <p:cNvPr id="66" name="TextBox 65"/>
          <p:cNvSpPr txBox="1"/>
          <p:nvPr/>
        </p:nvSpPr>
        <p:spPr>
          <a:xfrm>
            <a:off x="2780543" y="3733406"/>
            <a:ext cx="1072080" cy="307777"/>
          </a:xfrm>
          <a:prstGeom prst="rect">
            <a:avLst/>
          </a:prstGeom>
          <a:noFill/>
        </p:spPr>
        <p:txBody>
          <a:bodyPr wrap="square" rtlCol="0">
            <a:spAutoFit/>
          </a:bodyPr>
          <a:lstStyle/>
          <a:p>
            <a:r>
              <a:rPr lang="en-US" sz="1400" dirty="0" smtClean="0">
                <a:solidFill>
                  <a:srgbClr val="FF0000"/>
                </a:solidFill>
              </a:rPr>
              <a:t>COV</a:t>
            </a:r>
            <a:endParaRPr lang="en-IN" sz="1400" dirty="0">
              <a:solidFill>
                <a:srgbClr val="FF0000"/>
              </a:solidFill>
            </a:endParaRPr>
          </a:p>
        </p:txBody>
      </p:sp>
      <p:sp>
        <p:nvSpPr>
          <p:cNvPr id="67" name="TextBox 66"/>
          <p:cNvSpPr txBox="1"/>
          <p:nvPr/>
        </p:nvSpPr>
        <p:spPr>
          <a:xfrm rot="16200000">
            <a:off x="3190" y="2182299"/>
            <a:ext cx="1989915" cy="307777"/>
          </a:xfrm>
          <a:prstGeom prst="rect">
            <a:avLst/>
          </a:prstGeom>
          <a:noFill/>
        </p:spPr>
        <p:txBody>
          <a:bodyPr wrap="square" rtlCol="0">
            <a:spAutoFit/>
          </a:bodyPr>
          <a:lstStyle/>
          <a:p>
            <a:r>
              <a:rPr lang="en-US" sz="1400" dirty="0" smtClean="0">
                <a:solidFill>
                  <a:srgbClr val="FF0000"/>
                </a:solidFill>
              </a:rPr>
              <a:t>Avg. daily sales revenue</a:t>
            </a:r>
            <a:endParaRPr lang="en-IN" sz="1400" dirty="0">
              <a:solidFill>
                <a:srgbClr val="FF0000"/>
              </a:solidFill>
            </a:endParaRPr>
          </a:p>
        </p:txBody>
      </p:sp>
      <p:cxnSp>
        <p:nvCxnSpPr>
          <p:cNvPr id="68" name="Straight Connector 67"/>
          <p:cNvCxnSpPr/>
          <p:nvPr/>
        </p:nvCxnSpPr>
        <p:spPr>
          <a:xfrm>
            <a:off x="6498877" y="1167897"/>
            <a:ext cx="1" cy="22362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9591" y="3736837"/>
            <a:ext cx="1492317" cy="307777"/>
          </a:xfrm>
          <a:prstGeom prst="rect">
            <a:avLst/>
          </a:prstGeom>
          <a:noFill/>
        </p:spPr>
        <p:txBody>
          <a:bodyPr wrap="square" rtlCol="0">
            <a:spAutoFit/>
          </a:bodyPr>
          <a:lstStyle/>
          <a:p>
            <a:r>
              <a:rPr lang="en-US" sz="1400" dirty="0" smtClean="0">
                <a:solidFill>
                  <a:srgbClr val="FF0000"/>
                </a:solidFill>
              </a:rPr>
              <a:t>Digital index</a:t>
            </a:r>
            <a:endParaRPr lang="en-IN" sz="1400" dirty="0">
              <a:solidFill>
                <a:srgbClr val="FF0000"/>
              </a:solidFill>
            </a:endParaRPr>
          </a:p>
        </p:txBody>
      </p:sp>
      <p:sp>
        <p:nvSpPr>
          <p:cNvPr id="70" name="TextBox 69"/>
          <p:cNvSpPr txBox="1"/>
          <p:nvPr/>
        </p:nvSpPr>
        <p:spPr>
          <a:xfrm rot="16200000">
            <a:off x="4836058" y="2115027"/>
            <a:ext cx="1492317" cy="307777"/>
          </a:xfrm>
          <a:prstGeom prst="rect">
            <a:avLst/>
          </a:prstGeom>
          <a:noFill/>
        </p:spPr>
        <p:txBody>
          <a:bodyPr wrap="square" rtlCol="0">
            <a:spAutoFit/>
          </a:bodyPr>
          <a:lstStyle/>
          <a:p>
            <a:r>
              <a:rPr lang="en-US" sz="1400" dirty="0" smtClean="0">
                <a:solidFill>
                  <a:srgbClr val="FF0000"/>
                </a:solidFill>
              </a:rPr>
              <a:t>Customer index</a:t>
            </a:r>
            <a:endParaRPr lang="en-IN" sz="1400" dirty="0">
              <a:solidFill>
                <a:srgbClr val="FF0000"/>
              </a:solidFill>
            </a:endParaRPr>
          </a:p>
        </p:txBody>
      </p:sp>
      <p:sp>
        <p:nvSpPr>
          <p:cNvPr id="71" name="Rectangle 70"/>
          <p:cNvSpPr/>
          <p:nvPr/>
        </p:nvSpPr>
        <p:spPr>
          <a:xfrm>
            <a:off x="1975540" y="1341230"/>
            <a:ext cx="885355" cy="841070"/>
          </a:xfrm>
          <a:prstGeom prst="rect">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7761839" y="1344833"/>
            <a:ext cx="885355" cy="841070"/>
          </a:xfrm>
          <a:prstGeom prst="rect">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p:cNvSpPr txBox="1"/>
          <p:nvPr/>
        </p:nvSpPr>
        <p:spPr>
          <a:xfrm>
            <a:off x="4165359" y="1061092"/>
            <a:ext cx="1493823" cy="461665"/>
          </a:xfrm>
          <a:prstGeom prst="rect">
            <a:avLst/>
          </a:prstGeom>
          <a:noFill/>
          <a:ln w="3175">
            <a:solidFill>
              <a:schemeClr val="tx1"/>
            </a:solidFill>
            <a:prstDash val="dash"/>
          </a:ln>
        </p:spPr>
        <p:txBody>
          <a:bodyPr wrap="square" rtlCol="0">
            <a:spAutoFit/>
          </a:bodyPr>
          <a:lstStyle/>
          <a:p>
            <a:r>
              <a:rPr lang="en-US" sz="1200" dirty="0" smtClean="0">
                <a:solidFill>
                  <a:srgbClr val="00B050"/>
                </a:solidFill>
              </a:rPr>
              <a:t>List of products to be selected</a:t>
            </a:r>
            <a:endParaRPr lang="en-IN" sz="1200" dirty="0">
              <a:solidFill>
                <a:srgbClr val="00B050"/>
              </a:solidFill>
            </a:endParaRPr>
          </a:p>
        </p:txBody>
      </p:sp>
      <p:cxnSp>
        <p:nvCxnSpPr>
          <p:cNvPr id="75" name="Straight Arrow Connector 74"/>
          <p:cNvCxnSpPr>
            <a:stCxn id="73" idx="1"/>
            <a:endCxn id="71" idx="3"/>
          </p:cNvCxnSpPr>
          <p:nvPr/>
        </p:nvCxnSpPr>
        <p:spPr>
          <a:xfrm flipH="1">
            <a:off x="2860895" y="1291925"/>
            <a:ext cx="1304464" cy="46984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3" idx="3"/>
            <a:endCxn id="72" idx="1"/>
          </p:cNvCxnSpPr>
          <p:nvPr/>
        </p:nvCxnSpPr>
        <p:spPr>
          <a:xfrm>
            <a:off x="5659182" y="1291925"/>
            <a:ext cx="2102657" cy="47344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9711" y="118687"/>
            <a:ext cx="8283921" cy="369332"/>
          </a:xfrm>
          <a:prstGeom prst="rect">
            <a:avLst/>
          </a:prstGeom>
          <a:noFill/>
        </p:spPr>
        <p:txBody>
          <a:bodyPr wrap="square" rtlCol="0">
            <a:spAutoFit/>
          </a:bodyPr>
          <a:lstStyle/>
          <a:p>
            <a:r>
              <a:rPr lang="en-US" b="1" dirty="0" smtClean="0"/>
              <a:t>Product filtering &amp; bucketing through historical product behaviors &amp; performance </a:t>
            </a:r>
            <a:endParaRPr lang="en-IN" b="1" dirty="0"/>
          </a:p>
        </p:txBody>
      </p:sp>
      <p:sp>
        <p:nvSpPr>
          <p:cNvPr id="79" name="TextBox 78"/>
          <p:cNvSpPr txBox="1"/>
          <p:nvPr/>
        </p:nvSpPr>
        <p:spPr>
          <a:xfrm>
            <a:off x="9732475" y="1167897"/>
            <a:ext cx="1683945" cy="1015663"/>
          </a:xfrm>
          <a:prstGeom prst="rect">
            <a:avLst/>
          </a:prstGeom>
          <a:noFill/>
        </p:spPr>
        <p:txBody>
          <a:bodyPr wrap="square" rtlCol="0">
            <a:spAutoFit/>
          </a:bodyPr>
          <a:lstStyle/>
          <a:p>
            <a:r>
              <a:rPr lang="en-US" sz="1200" dirty="0" smtClean="0"/>
              <a:t>Note: Bucketing of these values and high, medium, low can be done through various statistical ways </a:t>
            </a:r>
            <a:endParaRPr lang="en-IN" sz="1200" dirty="0"/>
          </a:p>
        </p:txBody>
      </p:sp>
    </p:spTree>
    <p:extLst>
      <p:ext uri="{BB962C8B-B14F-4D97-AF65-F5344CB8AC3E}">
        <p14:creationId xmlns:p14="http://schemas.microsoft.com/office/powerpoint/2010/main" val="192152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87036" y="4180344"/>
            <a:ext cx="11516009" cy="2677656"/>
          </a:xfrm>
          <a:prstGeom prst="rect">
            <a:avLst/>
          </a:prstGeom>
          <a:noFill/>
        </p:spPr>
        <p:txBody>
          <a:bodyPr wrap="square" rtlCol="0">
            <a:spAutoFit/>
          </a:bodyPr>
          <a:lstStyle/>
          <a:p>
            <a:r>
              <a:rPr lang="en-US" sz="1400" dirty="0" smtClean="0"/>
              <a:t>In the recent last 14 days from running this pipeline , </a:t>
            </a:r>
            <a:r>
              <a:rPr lang="en-US" sz="1400" b="1" dirty="0" smtClean="0">
                <a:solidFill>
                  <a:srgbClr val="00B050"/>
                </a:solidFill>
              </a:rPr>
              <a:t>‘List of products to be selected</a:t>
            </a:r>
            <a:r>
              <a:rPr lang="en-US" sz="1400" b="1" dirty="0" smtClean="0"/>
              <a:t>’ area</a:t>
            </a:r>
            <a:r>
              <a:rPr lang="en-US" sz="1400" dirty="0" smtClean="0"/>
              <a:t> are the set of products that were </a:t>
            </a:r>
            <a:r>
              <a:rPr lang="en-US" sz="1400" b="1" dirty="0" smtClean="0"/>
              <a:t>highly performing </a:t>
            </a:r>
            <a:r>
              <a:rPr lang="en-US" sz="1400" dirty="0" smtClean="0"/>
              <a:t>thus </a:t>
            </a:r>
            <a:r>
              <a:rPr lang="en-US" sz="1400" b="1" dirty="0" smtClean="0"/>
              <a:t>capturing recent upward trending products</a:t>
            </a:r>
            <a:r>
              <a:rPr lang="en-US" sz="1400" dirty="0" smtClean="0"/>
              <a:t>. </a:t>
            </a:r>
          </a:p>
          <a:p>
            <a:endParaRPr lang="en-US" sz="1400" dirty="0" smtClean="0"/>
          </a:p>
          <a:p>
            <a:r>
              <a:rPr lang="en-US" sz="1400" b="1" u="sng" dirty="0" smtClean="0"/>
              <a:t>List of products that are overlapping:</a:t>
            </a:r>
            <a:endParaRPr lang="en-US" sz="1400" b="1" u="sng" dirty="0"/>
          </a:p>
          <a:p>
            <a:r>
              <a:rPr lang="en-US" sz="1400" b="1" i="1" dirty="0" smtClean="0">
                <a:solidFill>
                  <a:srgbClr val="00B050"/>
                </a:solidFill>
              </a:rPr>
              <a:t>Strong recent sales and engagement</a:t>
            </a:r>
            <a:r>
              <a:rPr lang="en-US" sz="1400" b="1" i="1" dirty="0" smtClean="0"/>
              <a:t>: </a:t>
            </a:r>
            <a:r>
              <a:rPr lang="en-US" sz="1400" dirty="0" smtClean="0"/>
              <a:t>are the top performing products as they are showing high avg. daily sales revenue, consistent sales recently, as well as, high digital presence and customer engagements recently</a:t>
            </a:r>
          </a:p>
          <a:p>
            <a:endParaRPr lang="en-US" sz="1400" dirty="0" smtClean="0"/>
          </a:p>
          <a:p>
            <a:r>
              <a:rPr lang="en-US" sz="1400" b="1" u="sng" dirty="0" smtClean="0"/>
              <a:t>List of products that are present in either of them:</a:t>
            </a:r>
            <a:endParaRPr lang="en-US" sz="1400" b="1" u="sng" dirty="0"/>
          </a:p>
          <a:p>
            <a:r>
              <a:rPr lang="en-US" sz="1400" b="1" i="1" dirty="0" smtClean="0">
                <a:solidFill>
                  <a:srgbClr val="00B050"/>
                </a:solidFill>
              </a:rPr>
              <a:t>Strong recent sales (only)</a:t>
            </a:r>
            <a:r>
              <a:rPr lang="en-US" sz="1400" dirty="0" smtClean="0">
                <a:solidFill>
                  <a:srgbClr val="00B050"/>
                </a:solidFill>
              </a:rPr>
              <a:t>: </a:t>
            </a:r>
            <a:r>
              <a:rPr lang="en-US" sz="1400" dirty="0" smtClean="0"/>
              <a:t>having high </a:t>
            </a:r>
            <a:r>
              <a:rPr lang="en-US" sz="1400" dirty="0" smtClean="0"/>
              <a:t>avg. daily sales revenue and consistent sales recently [even with low custome</a:t>
            </a:r>
            <a:r>
              <a:rPr lang="en-US" sz="1400" dirty="0" smtClean="0"/>
              <a:t>r </a:t>
            </a:r>
            <a:r>
              <a:rPr lang="en-US" sz="1400" dirty="0" smtClean="0"/>
              <a:t>engagements]</a:t>
            </a:r>
            <a:endParaRPr lang="en-US" sz="1400" dirty="0"/>
          </a:p>
          <a:p>
            <a:r>
              <a:rPr lang="en-US" sz="1400" b="1" i="1" dirty="0" smtClean="0">
                <a:solidFill>
                  <a:srgbClr val="00B050"/>
                </a:solidFill>
              </a:rPr>
              <a:t>Strong recent engagement (only) </a:t>
            </a:r>
            <a:r>
              <a:rPr lang="en-US" sz="1400" dirty="0" smtClean="0"/>
              <a:t>: having high customer engagements, but low sales [means people had needs, may be didn’t got fulfilled due to multiple factors like pricing, out of stocks or delivery issues etc.]</a:t>
            </a:r>
          </a:p>
          <a:p>
            <a:endParaRPr lang="en-IN" sz="1400" dirty="0"/>
          </a:p>
        </p:txBody>
      </p:sp>
      <p:cxnSp>
        <p:nvCxnSpPr>
          <p:cNvPr id="4" name="Straight Connector 3"/>
          <p:cNvCxnSpPr/>
          <p:nvPr/>
        </p:nvCxnSpPr>
        <p:spPr>
          <a:xfrm>
            <a:off x="1901226" y="1167897"/>
            <a:ext cx="1" cy="22362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901229" y="3404103"/>
            <a:ext cx="23538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598345" y="1240325"/>
            <a:ext cx="18106" cy="21532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384488" y="1240325"/>
            <a:ext cx="18106" cy="21532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901226" y="2674897"/>
            <a:ext cx="2254314" cy="9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901226" y="1971342"/>
            <a:ext cx="2254314" cy="9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408185" y="1507954"/>
            <a:ext cx="605833" cy="307777"/>
          </a:xfrm>
          <a:prstGeom prst="rect">
            <a:avLst/>
          </a:prstGeom>
          <a:noFill/>
        </p:spPr>
        <p:txBody>
          <a:bodyPr wrap="square" rtlCol="0">
            <a:spAutoFit/>
          </a:bodyPr>
          <a:lstStyle/>
          <a:p>
            <a:r>
              <a:rPr lang="en-US" sz="1400" dirty="0" smtClean="0"/>
              <a:t>High</a:t>
            </a:r>
            <a:endParaRPr lang="en-IN" sz="1400" dirty="0"/>
          </a:p>
        </p:txBody>
      </p:sp>
      <p:sp>
        <p:nvSpPr>
          <p:cNvPr id="50" name="TextBox 49"/>
          <p:cNvSpPr txBox="1"/>
          <p:nvPr/>
        </p:nvSpPr>
        <p:spPr>
          <a:xfrm>
            <a:off x="1113578" y="2186840"/>
            <a:ext cx="867625" cy="307777"/>
          </a:xfrm>
          <a:prstGeom prst="rect">
            <a:avLst/>
          </a:prstGeom>
          <a:noFill/>
        </p:spPr>
        <p:txBody>
          <a:bodyPr wrap="square" rtlCol="0">
            <a:spAutoFit/>
          </a:bodyPr>
          <a:lstStyle/>
          <a:p>
            <a:r>
              <a:rPr lang="en-US" sz="1400" dirty="0"/>
              <a:t>M</a:t>
            </a:r>
            <a:r>
              <a:rPr lang="en-US" sz="1400" dirty="0" smtClean="0"/>
              <a:t>edium</a:t>
            </a:r>
            <a:endParaRPr lang="en-IN" sz="1400" dirty="0"/>
          </a:p>
        </p:txBody>
      </p:sp>
      <p:sp>
        <p:nvSpPr>
          <p:cNvPr id="51" name="TextBox 50"/>
          <p:cNvSpPr txBox="1"/>
          <p:nvPr/>
        </p:nvSpPr>
        <p:spPr>
          <a:xfrm>
            <a:off x="1368584" y="2865726"/>
            <a:ext cx="488888" cy="307777"/>
          </a:xfrm>
          <a:prstGeom prst="rect">
            <a:avLst/>
          </a:prstGeom>
          <a:noFill/>
        </p:spPr>
        <p:txBody>
          <a:bodyPr wrap="square" rtlCol="0">
            <a:spAutoFit/>
          </a:bodyPr>
          <a:lstStyle/>
          <a:p>
            <a:r>
              <a:rPr lang="en-US" sz="1400" dirty="0" smtClean="0"/>
              <a:t>Low</a:t>
            </a:r>
            <a:endParaRPr lang="en-IN" sz="1400" dirty="0"/>
          </a:p>
        </p:txBody>
      </p:sp>
      <p:sp>
        <p:nvSpPr>
          <p:cNvPr id="52" name="TextBox 51"/>
          <p:cNvSpPr txBox="1"/>
          <p:nvPr/>
        </p:nvSpPr>
        <p:spPr>
          <a:xfrm>
            <a:off x="3549707" y="3434709"/>
            <a:ext cx="605833" cy="307777"/>
          </a:xfrm>
          <a:prstGeom prst="rect">
            <a:avLst/>
          </a:prstGeom>
          <a:noFill/>
          <a:ln w="19050">
            <a:noFill/>
          </a:ln>
        </p:spPr>
        <p:txBody>
          <a:bodyPr wrap="square" rtlCol="0">
            <a:spAutoFit/>
          </a:bodyPr>
          <a:lstStyle/>
          <a:p>
            <a:r>
              <a:rPr lang="en-US" sz="1400" dirty="0" smtClean="0"/>
              <a:t>High</a:t>
            </a:r>
            <a:endParaRPr lang="en-IN" sz="1400" dirty="0"/>
          </a:p>
        </p:txBody>
      </p:sp>
      <p:sp>
        <p:nvSpPr>
          <p:cNvPr id="53" name="TextBox 52"/>
          <p:cNvSpPr txBox="1"/>
          <p:nvPr/>
        </p:nvSpPr>
        <p:spPr>
          <a:xfrm>
            <a:off x="2594570" y="3430170"/>
            <a:ext cx="867625" cy="307777"/>
          </a:xfrm>
          <a:prstGeom prst="rect">
            <a:avLst/>
          </a:prstGeom>
          <a:noFill/>
        </p:spPr>
        <p:txBody>
          <a:bodyPr wrap="square" rtlCol="0">
            <a:spAutoFit/>
          </a:bodyPr>
          <a:lstStyle/>
          <a:p>
            <a:r>
              <a:rPr lang="en-US" sz="1400" dirty="0"/>
              <a:t>M</a:t>
            </a:r>
            <a:r>
              <a:rPr lang="en-US" sz="1400" dirty="0" smtClean="0"/>
              <a:t>edium</a:t>
            </a:r>
            <a:endParaRPr lang="en-IN" sz="1400" dirty="0"/>
          </a:p>
        </p:txBody>
      </p:sp>
      <p:sp>
        <p:nvSpPr>
          <p:cNvPr id="54" name="TextBox 53"/>
          <p:cNvSpPr txBox="1"/>
          <p:nvPr/>
        </p:nvSpPr>
        <p:spPr>
          <a:xfrm>
            <a:off x="1975540" y="3430169"/>
            <a:ext cx="488888" cy="307777"/>
          </a:xfrm>
          <a:prstGeom prst="rect">
            <a:avLst/>
          </a:prstGeom>
          <a:noFill/>
        </p:spPr>
        <p:txBody>
          <a:bodyPr wrap="square" rtlCol="0">
            <a:spAutoFit/>
          </a:bodyPr>
          <a:lstStyle/>
          <a:p>
            <a:r>
              <a:rPr lang="en-US" sz="1400" dirty="0" smtClean="0"/>
              <a:t>Low</a:t>
            </a:r>
            <a:endParaRPr lang="en-IN" sz="1400" dirty="0"/>
          </a:p>
        </p:txBody>
      </p:sp>
      <p:cxnSp>
        <p:nvCxnSpPr>
          <p:cNvPr id="55" name="Straight Connector 54"/>
          <p:cNvCxnSpPr/>
          <p:nvPr/>
        </p:nvCxnSpPr>
        <p:spPr>
          <a:xfrm flipH="1">
            <a:off x="6498880" y="3399563"/>
            <a:ext cx="23538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95996" y="1235785"/>
            <a:ext cx="18106" cy="21532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982139" y="1235785"/>
            <a:ext cx="18106" cy="21532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6498877" y="2670357"/>
            <a:ext cx="2254314" cy="9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498877" y="1966802"/>
            <a:ext cx="2254314" cy="90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005836" y="1503414"/>
            <a:ext cx="605833" cy="307777"/>
          </a:xfrm>
          <a:prstGeom prst="rect">
            <a:avLst/>
          </a:prstGeom>
          <a:noFill/>
        </p:spPr>
        <p:txBody>
          <a:bodyPr wrap="square" rtlCol="0">
            <a:spAutoFit/>
          </a:bodyPr>
          <a:lstStyle/>
          <a:p>
            <a:r>
              <a:rPr lang="en-US" sz="1400" dirty="0" smtClean="0"/>
              <a:t>High</a:t>
            </a:r>
            <a:endParaRPr lang="en-IN" sz="1400" dirty="0"/>
          </a:p>
        </p:txBody>
      </p:sp>
      <p:sp>
        <p:nvSpPr>
          <p:cNvPr id="61" name="TextBox 60"/>
          <p:cNvSpPr txBox="1"/>
          <p:nvPr/>
        </p:nvSpPr>
        <p:spPr>
          <a:xfrm>
            <a:off x="5711229" y="2182300"/>
            <a:ext cx="867625" cy="307777"/>
          </a:xfrm>
          <a:prstGeom prst="rect">
            <a:avLst/>
          </a:prstGeom>
          <a:noFill/>
        </p:spPr>
        <p:txBody>
          <a:bodyPr wrap="square" rtlCol="0">
            <a:spAutoFit/>
          </a:bodyPr>
          <a:lstStyle/>
          <a:p>
            <a:r>
              <a:rPr lang="en-US" sz="1400" dirty="0"/>
              <a:t>M</a:t>
            </a:r>
            <a:r>
              <a:rPr lang="en-US" sz="1400" dirty="0" smtClean="0"/>
              <a:t>edium</a:t>
            </a:r>
            <a:endParaRPr lang="en-IN" sz="1400" dirty="0"/>
          </a:p>
        </p:txBody>
      </p:sp>
      <p:sp>
        <p:nvSpPr>
          <p:cNvPr id="62" name="TextBox 61"/>
          <p:cNvSpPr txBox="1"/>
          <p:nvPr/>
        </p:nvSpPr>
        <p:spPr>
          <a:xfrm>
            <a:off x="5966235" y="2861186"/>
            <a:ext cx="488888" cy="307777"/>
          </a:xfrm>
          <a:prstGeom prst="rect">
            <a:avLst/>
          </a:prstGeom>
          <a:noFill/>
        </p:spPr>
        <p:txBody>
          <a:bodyPr wrap="square" rtlCol="0">
            <a:spAutoFit/>
          </a:bodyPr>
          <a:lstStyle/>
          <a:p>
            <a:r>
              <a:rPr lang="en-US" sz="1400" dirty="0" smtClean="0"/>
              <a:t>Low</a:t>
            </a:r>
            <a:endParaRPr lang="en-IN" sz="1400" dirty="0"/>
          </a:p>
        </p:txBody>
      </p:sp>
      <p:sp>
        <p:nvSpPr>
          <p:cNvPr id="63" name="TextBox 62"/>
          <p:cNvSpPr txBox="1"/>
          <p:nvPr/>
        </p:nvSpPr>
        <p:spPr>
          <a:xfrm>
            <a:off x="8147358" y="3430169"/>
            <a:ext cx="605833" cy="307777"/>
          </a:xfrm>
          <a:prstGeom prst="rect">
            <a:avLst/>
          </a:prstGeom>
          <a:noFill/>
        </p:spPr>
        <p:txBody>
          <a:bodyPr wrap="square" rtlCol="0">
            <a:spAutoFit/>
          </a:bodyPr>
          <a:lstStyle/>
          <a:p>
            <a:r>
              <a:rPr lang="en-US" sz="1400" dirty="0" smtClean="0"/>
              <a:t>High</a:t>
            </a:r>
            <a:endParaRPr lang="en-IN" sz="1400" dirty="0"/>
          </a:p>
        </p:txBody>
      </p:sp>
      <p:sp>
        <p:nvSpPr>
          <p:cNvPr id="64" name="TextBox 63"/>
          <p:cNvSpPr txBox="1"/>
          <p:nvPr/>
        </p:nvSpPr>
        <p:spPr>
          <a:xfrm>
            <a:off x="7192221" y="3425630"/>
            <a:ext cx="867625" cy="307777"/>
          </a:xfrm>
          <a:prstGeom prst="rect">
            <a:avLst/>
          </a:prstGeom>
          <a:noFill/>
        </p:spPr>
        <p:txBody>
          <a:bodyPr wrap="square" rtlCol="0">
            <a:spAutoFit/>
          </a:bodyPr>
          <a:lstStyle/>
          <a:p>
            <a:r>
              <a:rPr lang="en-US" sz="1400" dirty="0"/>
              <a:t>M</a:t>
            </a:r>
            <a:r>
              <a:rPr lang="en-US" sz="1400" dirty="0" smtClean="0"/>
              <a:t>edium</a:t>
            </a:r>
            <a:endParaRPr lang="en-IN" sz="1400" dirty="0"/>
          </a:p>
        </p:txBody>
      </p:sp>
      <p:sp>
        <p:nvSpPr>
          <p:cNvPr id="65" name="TextBox 64"/>
          <p:cNvSpPr txBox="1"/>
          <p:nvPr/>
        </p:nvSpPr>
        <p:spPr>
          <a:xfrm>
            <a:off x="6573191" y="3425629"/>
            <a:ext cx="488888" cy="307777"/>
          </a:xfrm>
          <a:prstGeom prst="rect">
            <a:avLst/>
          </a:prstGeom>
          <a:noFill/>
        </p:spPr>
        <p:txBody>
          <a:bodyPr wrap="square" rtlCol="0">
            <a:spAutoFit/>
          </a:bodyPr>
          <a:lstStyle/>
          <a:p>
            <a:r>
              <a:rPr lang="en-US" sz="1400" dirty="0" smtClean="0"/>
              <a:t>Low</a:t>
            </a:r>
            <a:endParaRPr lang="en-IN" sz="1400" dirty="0"/>
          </a:p>
        </p:txBody>
      </p:sp>
      <p:sp>
        <p:nvSpPr>
          <p:cNvPr id="66" name="TextBox 65"/>
          <p:cNvSpPr txBox="1"/>
          <p:nvPr/>
        </p:nvSpPr>
        <p:spPr>
          <a:xfrm>
            <a:off x="2780543" y="3733406"/>
            <a:ext cx="1072080" cy="307777"/>
          </a:xfrm>
          <a:prstGeom prst="rect">
            <a:avLst/>
          </a:prstGeom>
          <a:noFill/>
        </p:spPr>
        <p:txBody>
          <a:bodyPr wrap="square" rtlCol="0">
            <a:spAutoFit/>
          </a:bodyPr>
          <a:lstStyle/>
          <a:p>
            <a:r>
              <a:rPr lang="en-US" sz="1400" dirty="0" smtClean="0">
                <a:solidFill>
                  <a:srgbClr val="FF0000"/>
                </a:solidFill>
              </a:rPr>
              <a:t>COV</a:t>
            </a:r>
            <a:endParaRPr lang="en-IN" sz="1400" dirty="0">
              <a:solidFill>
                <a:srgbClr val="FF0000"/>
              </a:solidFill>
            </a:endParaRPr>
          </a:p>
        </p:txBody>
      </p:sp>
      <p:sp>
        <p:nvSpPr>
          <p:cNvPr id="67" name="TextBox 66"/>
          <p:cNvSpPr txBox="1"/>
          <p:nvPr/>
        </p:nvSpPr>
        <p:spPr>
          <a:xfrm rot="16200000">
            <a:off x="3190" y="2182299"/>
            <a:ext cx="1989915" cy="307777"/>
          </a:xfrm>
          <a:prstGeom prst="rect">
            <a:avLst/>
          </a:prstGeom>
          <a:noFill/>
        </p:spPr>
        <p:txBody>
          <a:bodyPr wrap="square" rtlCol="0">
            <a:spAutoFit/>
          </a:bodyPr>
          <a:lstStyle/>
          <a:p>
            <a:r>
              <a:rPr lang="en-US" sz="1400" dirty="0" smtClean="0">
                <a:solidFill>
                  <a:srgbClr val="FF0000"/>
                </a:solidFill>
              </a:rPr>
              <a:t>Avg. daily sales revenue</a:t>
            </a:r>
            <a:endParaRPr lang="en-IN" sz="1400" dirty="0">
              <a:solidFill>
                <a:srgbClr val="FF0000"/>
              </a:solidFill>
            </a:endParaRPr>
          </a:p>
        </p:txBody>
      </p:sp>
      <p:cxnSp>
        <p:nvCxnSpPr>
          <p:cNvPr id="68" name="Straight Connector 67"/>
          <p:cNvCxnSpPr/>
          <p:nvPr/>
        </p:nvCxnSpPr>
        <p:spPr>
          <a:xfrm>
            <a:off x="6498877" y="1167897"/>
            <a:ext cx="1" cy="22362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149591" y="3736837"/>
            <a:ext cx="1492317" cy="307777"/>
          </a:xfrm>
          <a:prstGeom prst="rect">
            <a:avLst/>
          </a:prstGeom>
          <a:noFill/>
        </p:spPr>
        <p:txBody>
          <a:bodyPr wrap="square" rtlCol="0">
            <a:spAutoFit/>
          </a:bodyPr>
          <a:lstStyle/>
          <a:p>
            <a:r>
              <a:rPr lang="en-US" sz="1400" dirty="0" smtClean="0">
                <a:solidFill>
                  <a:srgbClr val="FF0000"/>
                </a:solidFill>
              </a:rPr>
              <a:t>Digital index</a:t>
            </a:r>
            <a:endParaRPr lang="en-IN" sz="1400" dirty="0">
              <a:solidFill>
                <a:srgbClr val="FF0000"/>
              </a:solidFill>
            </a:endParaRPr>
          </a:p>
        </p:txBody>
      </p:sp>
      <p:sp>
        <p:nvSpPr>
          <p:cNvPr id="70" name="TextBox 69"/>
          <p:cNvSpPr txBox="1"/>
          <p:nvPr/>
        </p:nvSpPr>
        <p:spPr>
          <a:xfrm rot="16200000">
            <a:off x="4836058" y="2115027"/>
            <a:ext cx="1492317" cy="307777"/>
          </a:xfrm>
          <a:prstGeom prst="rect">
            <a:avLst/>
          </a:prstGeom>
          <a:noFill/>
        </p:spPr>
        <p:txBody>
          <a:bodyPr wrap="square" rtlCol="0">
            <a:spAutoFit/>
          </a:bodyPr>
          <a:lstStyle/>
          <a:p>
            <a:r>
              <a:rPr lang="en-US" sz="1400" dirty="0" smtClean="0">
                <a:solidFill>
                  <a:srgbClr val="FF0000"/>
                </a:solidFill>
              </a:rPr>
              <a:t>Customer index</a:t>
            </a:r>
            <a:endParaRPr lang="en-IN" sz="1400" dirty="0">
              <a:solidFill>
                <a:srgbClr val="FF0000"/>
              </a:solidFill>
            </a:endParaRPr>
          </a:p>
        </p:txBody>
      </p:sp>
      <p:sp>
        <p:nvSpPr>
          <p:cNvPr id="71" name="Rectangle 70"/>
          <p:cNvSpPr/>
          <p:nvPr/>
        </p:nvSpPr>
        <p:spPr>
          <a:xfrm>
            <a:off x="1975540" y="1341230"/>
            <a:ext cx="885355" cy="841070"/>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7761839" y="1344833"/>
            <a:ext cx="885355" cy="841070"/>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p:cNvSpPr txBox="1"/>
          <p:nvPr/>
        </p:nvSpPr>
        <p:spPr>
          <a:xfrm>
            <a:off x="4165359" y="1061092"/>
            <a:ext cx="1493823" cy="461665"/>
          </a:xfrm>
          <a:prstGeom prst="rect">
            <a:avLst/>
          </a:prstGeom>
          <a:noFill/>
          <a:ln w="3175">
            <a:solidFill>
              <a:schemeClr val="tx1"/>
            </a:solidFill>
            <a:prstDash val="lgDash"/>
          </a:ln>
        </p:spPr>
        <p:txBody>
          <a:bodyPr wrap="square" rtlCol="0">
            <a:spAutoFit/>
          </a:bodyPr>
          <a:lstStyle/>
          <a:p>
            <a:r>
              <a:rPr lang="en-US" sz="1200" dirty="0" smtClean="0">
                <a:solidFill>
                  <a:srgbClr val="00B050"/>
                </a:solidFill>
              </a:rPr>
              <a:t>List of products to be selected</a:t>
            </a:r>
            <a:endParaRPr lang="en-IN" sz="1200" dirty="0">
              <a:solidFill>
                <a:srgbClr val="00B050"/>
              </a:solidFill>
            </a:endParaRPr>
          </a:p>
        </p:txBody>
      </p:sp>
      <p:cxnSp>
        <p:nvCxnSpPr>
          <p:cNvPr id="75" name="Straight Arrow Connector 74"/>
          <p:cNvCxnSpPr>
            <a:stCxn id="73" idx="1"/>
            <a:endCxn id="71" idx="3"/>
          </p:cNvCxnSpPr>
          <p:nvPr/>
        </p:nvCxnSpPr>
        <p:spPr>
          <a:xfrm flipH="1">
            <a:off x="2860895" y="1291925"/>
            <a:ext cx="1304464" cy="469840"/>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3" idx="3"/>
            <a:endCxn id="72" idx="1"/>
          </p:cNvCxnSpPr>
          <p:nvPr/>
        </p:nvCxnSpPr>
        <p:spPr>
          <a:xfrm>
            <a:off x="5659182" y="1291925"/>
            <a:ext cx="2102657" cy="47344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9711" y="118687"/>
            <a:ext cx="8283921" cy="369332"/>
          </a:xfrm>
          <a:prstGeom prst="rect">
            <a:avLst/>
          </a:prstGeom>
          <a:noFill/>
        </p:spPr>
        <p:txBody>
          <a:bodyPr wrap="square" rtlCol="0">
            <a:spAutoFit/>
          </a:bodyPr>
          <a:lstStyle/>
          <a:p>
            <a:r>
              <a:rPr lang="en-US" b="1" dirty="0" smtClean="0"/>
              <a:t>Product filtering &amp; bucketing through </a:t>
            </a:r>
            <a:r>
              <a:rPr lang="en-US" b="1" dirty="0" err="1" smtClean="0"/>
              <a:t>recency</a:t>
            </a:r>
            <a:r>
              <a:rPr lang="en-US" b="1" dirty="0" smtClean="0"/>
              <a:t> product behaviors &amp; performance </a:t>
            </a:r>
            <a:endParaRPr lang="en-IN" b="1" dirty="0"/>
          </a:p>
        </p:txBody>
      </p:sp>
      <p:sp>
        <p:nvSpPr>
          <p:cNvPr id="38" name="TextBox 37"/>
          <p:cNvSpPr txBox="1"/>
          <p:nvPr/>
        </p:nvSpPr>
        <p:spPr>
          <a:xfrm>
            <a:off x="9732475" y="1167897"/>
            <a:ext cx="1683945" cy="1015663"/>
          </a:xfrm>
          <a:prstGeom prst="rect">
            <a:avLst/>
          </a:prstGeom>
          <a:noFill/>
        </p:spPr>
        <p:txBody>
          <a:bodyPr wrap="square" rtlCol="0">
            <a:spAutoFit/>
          </a:bodyPr>
          <a:lstStyle/>
          <a:p>
            <a:r>
              <a:rPr lang="en-US" sz="1200" dirty="0" smtClean="0"/>
              <a:t>Note: Bucketing of these values and high, medium, low can be done through various statistical ways </a:t>
            </a:r>
            <a:endParaRPr lang="en-IN" sz="1200" dirty="0"/>
          </a:p>
        </p:txBody>
      </p:sp>
    </p:spTree>
    <p:extLst>
      <p:ext uri="{BB962C8B-B14F-4D97-AF65-F5344CB8AC3E}">
        <p14:creationId xmlns:p14="http://schemas.microsoft.com/office/powerpoint/2010/main" val="188328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75355294"/>
              </p:ext>
            </p:extLst>
          </p:nvPr>
        </p:nvGraphicFramePr>
        <p:xfrm>
          <a:off x="425512" y="660900"/>
          <a:ext cx="11045230" cy="1768309"/>
        </p:xfrm>
        <a:graphic>
          <a:graphicData uri="http://schemas.openxmlformats.org/drawingml/2006/table">
            <a:tbl>
              <a:tblPr firstRow="1" bandRow="1">
                <a:tableStyleId>{5940675A-B579-460E-94D1-54222C63F5DA}</a:tableStyleId>
              </a:tblPr>
              <a:tblGrid>
                <a:gridCol w="1511830"/>
                <a:gridCol w="3368262"/>
                <a:gridCol w="3403831"/>
                <a:gridCol w="2761307"/>
              </a:tblGrid>
              <a:tr h="366229">
                <a:tc>
                  <a:txBody>
                    <a:bodyPr/>
                    <a:lstStyle/>
                    <a:p>
                      <a:r>
                        <a:rPr lang="en-US" sz="1600" dirty="0" smtClean="0"/>
                        <a:t>Product </a:t>
                      </a:r>
                      <a:endParaRPr lang="en-IN" sz="1600" dirty="0"/>
                    </a:p>
                  </a:txBody>
                  <a:tcPr/>
                </a:tc>
                <a:tc>
                  <a:txBody>
                    <a:bodyPr/>
                    <a:lstStyle/>
                    <a:p>
                      <a:r>
                        <a:rPr lang="en-US" sz="1600" dirty="0" smtClean="0"/>
                        <a:t>Product </a:t>
                      </a:r>
                      <a:r>
                        <a:rPr lang="en-US" sz="1600" dirty="0" err="1" smtClean="0"/>
                        <a:t>Recency</a:t>
                      </a:r>
                      <a:r>
                        <a:rPr lang="en-US" sz="1600" baseline="0" dirty="0" smtClean="0"/>
                        <a:t> bucket</a:t>
                      </a:r>
                      <a:endParaRPr lang="en-IN" sz="1600" dirty="0"/>
                    </a:p>
                  </a:txBody>
                  <a:tcPr/>
                </a:tc>
                <a:tc>
                  <a:txBody>
                    <a:bodyPr/>
                    <a:lstStyle/>
                    <a:p>
                      <a:r>
                        <a:rPr lang="en-US" sz="1600" dirty="0" smtClean="0"/>
                        <a:t> Product Historical bucket</a:t>
                      </a:r>
                      <a:endParaRPr lang="en-IN" sz="1600" dirty="0"/>
                    </a:p>
                  </a:txBody>
                  <a:tcPr/>
                </a:tc>
                <a:tc>
                  <a:txBody>
                    <a:bodyPr/>
                    <a:lstStyle/>
                    <a:p>
                      <a:r>
                        <a:rPr lang="en-US" sz="1600" dirty="0" smtClean="0"/>
                        <a:t>Product Segment </a:t>
                      </a:r>
                      <a:endParaRPr lang="en-IN" sz="1600" dirty="0"/>
                    </a:p>
                  </a:txBody>
                  <a:tcPr/>
                </a:tc>
              </a:tr>
              <a:tr h="370840">
                <a:tc>
                  <a:txBody>
                    <a:bodyPr/>
                    <a:lstStyle/>
                    <a:p>
                      <a:r>
                        <a:rPr lang="en-US" sz="1600" dirty="0" smtClean="0"/>
                        <a:t>Product</a:t>
                      </a:r>
                      <a:r>
                        <a:rPr lang="en-US" sz="1600" baseline="0" dirty="0" smtClean="0"/>
                        <a:t> ID</a:t>
                      </a:r>
                      <a:endParaRPr lang="en-IN" sz="1600" dirty="0"/>
                    </a:p>
                  </a:txBody>
                  <a:tcPr/>
                </a:tc>
                <a:tc>
                  <a:txBody>
                    <a:bodyPr/>
                    <a:lstStyle/>
                    <a:p>
                      <a:r>
                        <a:rPr lang="en-US" sz="1600" dirty="0" smtClean="0"/>
                        <a:t>strong </a:t>
                      </a:r>
                      <a:r>
                        <a:rPr lang="en-US" sz="1600" dirty="0" err="1" smtClean="0"/>
                        <a:t>recency</a:t>
                      </a:r>
                      <a:r>
                        <a:rPr lang="en-US" sz="1600" baseline="0" dirty="0" smtClean="0"/>
                        <a:t> sales and engagement, strong </a:t>
                      </a:r>
                      <a:r>
                        <a:rPr lang="en-US" sz="1600" baseline="0" dirty="0" err="1" smtClean="0"/>
                        <a:t>recency</a:t>
                      </a:r>
                      <a:r>
                        <a:rPr lang="en-US" sz="1600" baseline="0" dirty="0" smtClean="0"/>
                        <a:t> sales, strong </a:t>
                      </a:r>
                      <a:r>
                        <a:rPr lang="en-US" sz="1600" baseline="0" dirty="0" err="1" smtClean="0"/>
                        <a:t>recency</a:t>
                      </a:r>
                      <a:r>
                        <a:rPr lang="en-US" sz="1600" baseline="0" dirty="0" smtClean="0"/>
                        <a:t> engagement</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strong historical </a:t>
                      </a:r>
                      <a:r>
                        <a:rPr lang="en-US" sz="1600" baseline="0" dirty="0" smtClean="0"/>
                        <a:t>sales and engagement, strong historical sales, strong historical engagement</a:t>
                      </a:r>
                      <a:endParaRPr lang="en-IN" sz="1600" dirty="0" smtClean="0"/>
                    </a:p>
                  </a:txBody>
                  <a:tcPr/>
                </a:tc>
                <a:tc>
                  <a:txBody>
                    <a:bodyPr/>
                    <a:lstStyle/>
                    <a:p>
                      <a:r>
                        <a:rPr lang="en-US" sz="1600" dirty="0" smtClean="0"/>
                        <a:t>A, B, C</a:t>
                      </a:r>
                      <a:endParaRPr lang="en-IN" sz="1600" dirty="0"/>
                    </a:p>
                  </a:txBody>
                  <a:tcPr/>
                </a:tc>
              </a:tr>
              <a:tr h="370840">
                <a:tc gridSpan="4">
                  <a:txBody>
                    <a:bodyPr/>
                    <a:lstStyle/>
                    <a:p>
                      <a:r>
                        <a:rPr lang="en-US" sz="1600" dirty="0" smtClean="0"/>
                        <a:t>Can be any one of these values or segments under every</a:t>
                      </a:r>
                      <a:r>
                        <a:rPr lang="en-US" sz="1600" baseline="0" dirty="0" smtClean="0"/>
                        <a:t> column</a:t>
                      </a:r>
                      <a:r>
                        <a:rPr lang="en-US" sz="1600" dirty="0" smtClean="0"/>
                        <a:t> of </a:t>
                      </a:r>
                      <a:r>
                        <a:rPr lang="en-US" sz="1600" dirty="0" err="1" smtClean="0"/>
                        <a:t>recency</a:t>
                      </a:r>
                      <a:r>
                        <a:rPr lang="en-US" sz="1600" dirty="0" smtClean="0"/>
                        <a:t> bucket and historical bucket and accordingly final segment will be decided </a:t>
                      </a:r>
                      <a:endParaRPr lang="en-IN" sz="1600" dirty="0"/>
                    </a:p>
                  </a:txBody>
                  <a:tcPr/>
                </a:tc>
                <a:tc hMerge="1">
                  <a:txBody>
                    <a:bodyPr/>
                    <a:lstStyle/>
                    <a:p>
                      <a:endParaRPr lang="en-IN" sz="16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p>
                  </a:txBody>
                  <a:tcPr/>
                </a:tc>
                <a:tc hMerge="1">
                  <a:txBody>
                    <a:bodyPr/>
                    <a:lstStyle/>
                    <a:p>
                      <a:endParaRPr lang="en-IN" sz="1600" dirty="0"/>
                    </a:p>
                  </a:txBody>
                  <a:tcPr/>
                </a:tc>
              </a:tr>
            </a:tbl>
          </a:graphicData>
        </a:graphic>
      </p:graphicFrame>
      <p:sp>
        <p:nvSpPr>
          <p:cNvPr id="3" name="TextBox 2"/>
          <p:cNvSpPr txBox="1"/>
          <p:nvPr/>
        </p:nvSpPr>
        <p:spPr>
          <a:xfrm>
            <a:off x="362138" y="2589291"/>
            <a:ext cx="11307779" cy="4062651"/>
          </a:xfrm>
          <a:prstGeom prst="rect">
            <a:avLst/>
          </a:prstGeom>
          <a:noFill/>
        </p:spPr>
        <p:txBody>
          <a:bodyPr wrap="square" rtlCol="0">
            <a:spAutoFit/>
          </a:bodyPr>
          <a:lstStyle/>
          <a:p>
            <a:r>
              <a:rPr lang="en-US" sz="1600" b="1" i="1" dirty="0" smtClean="0"/>
              <a:t>Segmentation using business logics and heuristics for better explain ability and for making easy changes later</a:t>
            </a:r>
            <a:endParaRPr lang="en-US" sz="1600" b="1" i="1" dirty="0" smtClean="0"/>
          </a:p>
          <a:p>
            <a:endParaRPr lang="en-US" sz="1600" dirty="0" smtClean="0"/>
          </a:p>
          <a:p>
            <a:r>
              <a:rPr lang="en-US" sz="1600" b="1" i="1" dirty="0" smtClean="0">
                <a:solidFill>
                  <a:srgbClr val="00B050"/>
                </a:solidFill>
              </a:rPr>
              <a:t>Segment A</a:t>
            </a:r>
            <a:r>
              <a:rPr lang="en-US" sz="1600" b="1" i="1" dirty="0" smtClean="0"/>
              <a:t>: (</a:t>
            </a:r>
            <a:r>
              <a:rPr lang="en-US" sz="1600" b="1" i="1" dirty="0" smtClean="0"/>
              <a:t>strong </a:t>
            </a:r>
            <a:r>
              <a:rPr lang="en-US" sz="1600" b="1" i="1" dirty="0" err="1" smtClean="0"/>
              <a:t>recency</a:t>
            </a:r>
            <a:r>
              <a:rPr lang="en-US" sz="1600" b="1" i="1" baseline="0" dirty="0" smtClean="0"/>
              <a:t> sales and engagement) &amp;&amp; (</a:t>
            </a:r>
            <a:r>
              <a:rPr lang="en-US" sz="1600" b="1" i="1" dirty="0" smtClean="0"/>
              <a:t>strong historical </a:t>
            </a:r>
            <a:r>
              <a:rPr lang="en-US" sz="1600" b="1" i="1" baseline="0" dirty="0" smtClean="0"/>
              <a:t>sales and engagement)</a:t>
            </a:r>
            <a:endParaRPr lang="en-US" sz="1600" b="1" i="1" dirty="0" smtClean="0"/>
          </a:p>
          <a:p>
            <a:r>
              <a:rPr lang="en-US" sz="1600" dirty="0" smtClean="0"/>
              <a:t>This segment has the highest performing products both historically (during Diwali week) and also has been performing very consistently in the recent past. </a:t>
            </a:r>
          </a:p>
          <a:p>
            <a:endParaRPr lang="en-US" sz="1600" dirty="0"/>
          </a:p>
          <a:p>
            <a:r>
              <a:rPr lang="en-US" sz="1600" b="1" i="1" dirty="0" smtClean="0">
                <a:solidFill>
                  <a:srgbClr val="00B050"/>
                </a:solidFill>
              </a:rPr>
              <a:t>Segment B</a:t>
            </a:r>
            <a:r>
              <a:rPr lang="en-US" sz="1600" b="1" i="1" dirty="0" smtClean="0"/>
              <a:t>: (</a:t>
            </a:r>
            <a:r>
              <a:rPr lang="en-US" sz="1600" b="1" i="1" dirty="0" smtClean="0"/>
              <a:t>strong </a:t>
            </a:r>
            <a:r>
              <a:rPr lang="en-US" sz="1600" b="1" i="1" dirty="0" err="1" smtClean="0"/>
              <a:t>recency</a:t>
            </a:r>
            <a:r>
              <a:rPr lang="en-US" sz="1600" b="1" i="1" baseline="0" dirty="0" smtClean="0"/>
              <a:t> sales ) &amp;&amp; (</a:t>
            </a:r>
            <a:r>
              <a:rPr lang="en-US" sz="1600" b="1" i="1" dirty="0" smtClean="0"/>
              <a:t>strong historical </a:t>
            </a:r>
            <a:r>
              <a:rPr lang="en-US" sz="1600" b="1" i="1" baseline="0" dirty="0" smtClean="0"/>
              <a:t>sales )</a:t>
            </a:r>
          </a:p>
          <a:p>
            <a:r>
              <a:rPr lang="en-US" sz="1600" b="1" i="1" dirty="0" smtClean="0"/>
              <a:t>Segment B: (strong </a:t>
            </a:r>
            <a:r>
              <a:rPr lang="en-US" sz="1600" b="1" i="1" dirty="0" err="1" smtClean="0"/>
              <a:t>recency</a:t>
            </a:r>
            <a:r>
              <a:rPr lang="en-US" sz="1600" b="1" i="1" baseline="0" dirty="0" smtClean="0"/>
              <a:t> engagement) &amp;&amp; (</a:t>
            </a:r>
            <a:r>
              <a:rPr lang="en-US" sz="1600" b="1" i="1" dirty="0" smtClean="0"/>
              <a:t>strong historical </a:t>
            </a:r>
            <a:r>
              <a:rPr lang="en-US" sz="1600" b="1" i="1" baseline="0" dirty="0" smtClean="0"/>
              <a:t>financials)</a:t>
            </a:r>
          </a:p>
          <a:p>
            <a:r>
              <a:rPr lang="en-US" sz="1600" dirty="0" smtClean="0"/>
              <a:t>This segment although has high performing products, has a risk of not performing if not promoted properly as in through the marketing channels to reach the right customer base. As, the engagement factor is missing in this segment.</a:t>
            </a:r>
          </a:p>
          <a:p>
            <a:endParaRPr lang="en-US" sz="1600" dirty="0"/>
          </a:p>
          <a:p>
            <a:r>
              <a:rPr lang="en-US" sz="1600" b="1" i="1" dirty="0" smtClean="0">
                <a:solidFill>
                  <a:srgbClr val="00B050"/>
                </a:solidFill>
              </a:rPr>
              <a:t>Segment C</a:t>
            </a:r>
            <a:r>
              <a:rPr lang="en-US" sz="1600" b="1" i="1" dirty="0" smtClean="0"/>
              <a:t>: (strong </a:t>
            </a:r>
            <a:r>
              <a:rPr lang="en-US" sz="1600" b="1" i="1" dirty="0" err="1" smtClean="0"/>
              <a:t>recency</a:t>
            </a:r>
            <a:r>
              <a:rPr lang="en-US" sz="1600" b="1" i="1" baseline="0" dirty="0" smtClean="0"/>
              <a:t> engagement) &amp;&amp; (</a:t>
            </a:r>
            <a:r>
              <a:rPr lang="en-US" sz="1600" b="1" i="1" dirty="0" smtClean="0"/>
              <a:t>strong historical </a:t>
            </a:r>
            <a:r>
              <a:rPr lang="en-US" sz="1600" b="1" i="1" baseline="0" dirty="0" smtClean="0"/>
              <a:t>engagement)</a:t>
            </a:r>
          </a:p>
          <a:p>
            <a:r>
              <a:rPr lang="en-US" sz="1600" b="1" i="1" dirty="0" smtClean="0"/>
              <a:t>Segment C: (strong </a:t>
            </a:r>
            <a:r>
              <a:rPr lang="en-US" sz="1600" b="1" i="1" dirty="0" err="1" smtClean="0"/>
              <a:t>recency</a:t>
            </a:r>
            <a:r>
              <a:rPr lang="en-US" sz="1600" b="1" i="1" baseline="0" dirty="0" smtClean="0"/>
              <a:t> sales ) &amp;&amp; (</a:t>
            </a:r>
            <a:r>
              <a:rPr lang="en-US" sz="1600" b="1" i="1" dirty="0" smtClean="0"/>
              <a:t>strong historical </a:t>
            </a:r>
            <a:r>
              <a:rPr lang="en-US" sz="1600" b="1" i="1" baseline="0" dirty="0" smtClean="0"/>
              <a:t>engagement)</a:t>
            </a:r>
          </a:p>
          <a:p>
            <a:r>
              <a:rPr lang="en-US" sz="1600" dirty="0" smtClean="0"/>
              <a:t>Customer in these products do indulge in lot, but business isn’t able to squeeze the maximum juice out of this due to its financial instability. This means, business needs to plan better on pricing strategies and markdowns.</a:t>
            </a:r>
            <a:r>
              <a:rPr lang="en-US" baseline="0" dirty="0" smtClean="0"/>
              <a:t> </a:t>
            </a:r>
            <a:r>
              <a:rPr lang="en-US" sz="1600" baseline="0" dirty="0" smtClean="0"/>
              <a:t>Since it is picking</a:t>
            </a:r>
            <a:r>
              <a:rPr lang="en-US" sz="1600" dirty="0" smtClean="0"/>
              <a:t> up pace in the recent past, can be change that some products can perform. </a:t>
            </a:r>
            <a:endParaRPr lang="en-IN" sz="1600" dirty="0"/>
          </a:p>
        </p:txBody>
      </p:sp>
      <p:sp>
        <p:nvSpPr>
          <p:cNvPr id="5" name="TextBox 4"/>
          <p:cNvSpPr txBox="1"/>
          <p:nvPr/>
        </p:nvSpPr>
        <p:spPr>
          <a:xfrm>
            <a:off x="289711" y="118687"/>
            <a:ext cx="8283921" cy="369332"/>
          </a:xfrm>
          <a:prstGeom prst="rect">
            <a:avLst/>
          </a:prstGeom>
          <a:noFill/>
        </p:spPr>
        <p:txBody>
          <a:bodyPr wrap="square" rtlCol="0">
            <a:spAutoFit/>
          </a:bodyPr>
          <a:lstStyle/>
          <a:p>
            <a:r>
              <a:rPr lang="en-US" b="1" dirty="0" smtClean="0"/>
              <a:t>Category segmentation for recommendation and analysis</a:t>
            </a:r>
            <a:endParaRPr lang="en-IN" b="1" dirty="0"/>
          </a:p>
        </p:txBody>
      </p:sp>
    </p:spTree>
    <p:extLst>
      <p:ext uri="{BB962C8B-B14F-4D97-AF65-F5344CB8AC3E}">
        <p14:creationId xmlns:p14="http://schemas.microsoft.com/office/powerpoint/2010/main" val="171814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TotalTime>
  <Words>3217</Words>
  <Application>Microsoft Office PowerPoint</Application>
  <PresentationFormat>Widescreen</PresentationFormat>
  <Paragraphs>374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90</cp:revision>
  <dcterms:created xsi:type="dcterms:W3CDTF">2023-12-31T11:33:56Z</dcterms:created>
  <dcterms:modified xsi:type="dcterms:W3CDTF">2024-01-01T20:21:11Z</dcterms:modified>
</cp:coreProperties>
</file>