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2" r:id="rId7"/>
    <p:sldId id="269" r:id="rId8"/>
    <p:sldId id="270" r:id="rId9"/>
    <p:sldId id="271" r:id="rId10"/>
    <p:sldId id="267" r:id="rId11"/>
    <p:sldId id="268" r:id="rId12"/>
    <p:sldId id="274" r:id="rId13"/>
    <p:sldId id="275" r:id="rId14"/>
    <p:sldId id="265" r:id="rId15"/>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n ABALHASSANE" initials="JA" lastIdx="1" clrIdx="0">
    <p:extLst>
      <p:ext uri="{19B8F6BF-5375-455C-9EA6-DF929625EA0E}">
        <p15:presenceInfo xmlns:p15="http://schemas.microsoft.com/office/powerpoint/2012/main" userId="S::julien.abalhassane@hec.edu::439a0010-49bb-4473-a7b1-a68fd7f1c4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F7F1E4"/>
    <a:srgbClr val="B8D3E8"/>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8" autoAdjust="0"/>
    <p:restoredTop sz="94291" autoAdjust="0"/>
  </p:normalViewPr>
  <p:slideViewPr>
    <p:cSldViewPr snapToGrid="0" showGuides="1">
      <p:cViewPr varScale="1">
        <p:scale>
          <a:sx n="63" d="100"/>
          <a:sy n="63" d="100"/>
        </p:scale>
        <p:origin x="78" y="270"/>
      </p:cViewPr>
      <p:guideLst>
        <p:guide pos="3840"/>
        <p:guide orient="horz" pos="2160"/>
      </p:guideLst>
    </p:cSldViewPr>
  </p:slideViewPr>
  <p:notesTextViewPr>
    <p:cViewPr>
      <p:scale>
        <a:sx n="1" d="1"/>
        <a:sy n="1" d="1"/>
      </p:scale>
      <p:origin x="0" y="0"/>
    </p:cViewPr>
  </p:notesTextViewPr>
  <p:notesViewPr>
    <p:cSldViewPr snapToGrid="0" showGuides="1">
      <p:cViewPr varScale="1">
        <p:scale>
          <a:sx n="88" d="100"/>
          <a:sy n="88" d="100"/>
        </p:scale>
        <p:origin x="37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ownloads\Tech%20Law%20-%20Group%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CER\Downloads\Tech%20Law%20-%20Group%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CER\Documents\GitHub\Group-1---Tech-Law-\Tech%20Law%20-%20Group%201%20-%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CER\Documents\GitHub\Group-1---Tech-Law-\Tech%20Law%20-%20Group%201%20-%20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CER\Downloads\Tech%20Law%20-%20Group%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CER\Downloads\Tech%20Law%20-%20Group%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CER\Downloads\Tech%20Law%20-%20Group%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CER\Downloads\Tech%20Law%20-%20Group%201%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r>
              <a:rPr lang="fr-FR" sz="1800" dirty="0" err="1">
                <a:solidFill>
                  <a:srgbClr val="00B0F0"/>
                </a:solidFill>
              </a:rPr>
              <a:t>Sub</a:t>
            </a:r>
            <a:r>
              <a:rPr lang="fr-FR" sz="1800" dirty="0">
                <a:solidFill>
                  <a:srgbClr val="00B0F0"/>
                </a:solidFill>
              </a:rPr>
              <a:t>-variables </a:t>
            </a:r>
            <a:r>
              <a:rPr lang="fr-FR" sz="1800" dirty="0" err="1">
                <a:solidFill>
                  <a:srgbClr val="00B0F0"/>
                </a:solidFill>
              </a:rPr>
              <a:t>means</a:t>
            </a:r>
            <a:r>
              <a:rPr lang="fr-FR" sz="1800" dirty="0">
                <a:solidFill>
                  <a:srgbClr val="00B0F0"/>
                </a:solidFill>
              </a:rPr>
              <a:t> for 2017</a:t>
            </a:r>
          </a:p>
        </c:rich>
      </c:tx>
      <c:overlay val="0"/>
      <c:spPr>
        <a:noFill/>
        <a:ln>
          <a:noFill/>
        </a:ln>
        <a:effectLst/>
      </c:spPr>
      <c:txPr>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col"/>
        <c:grouping val="clustered"/>
        <c:varyColors val="0"/>
        <c:ser>
          <c:idx val="0"/>
          <c:order val="0"/>
          <c:tx>
            <c:strRef>
              <c:f>'Final Banking'!$I$50</c:f>
              <c:strCache>
                <c:ptCount val="1"/>
                <c:pt idx="0">
                  <c:v>2017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Banking'!$J$50:$P$50</c:f>
              <c:numCache>
                <c:formatCode>General</c:formatCode>
                <c:ptCount val="7"/>
              </c:numCache>
            </c:numRef>
          </c:val>
          <c:extLst>
            <c:ext xmlns:c16="http://schemas.microsoft.com/office/drawing/2014/chart" uri="{C3380CC4-5D6E-409C-BE32-E72D297353CC}">
              <c16:uniqueId val="{00000000-9ABA-41A9-A461-45009A3A1805}"/>
            </c:ext>
          </c:extLst>
        </c:ser>
        <c:ser>
          <c:idx val="1"/>
          <c:order val="1"/>
          <c:tx>
            <c:strRef>
              <c:f>'Final Banking'!$I$51</c:f>
              <c:strCache>
                <c:ptCount val="1"/>
                <c:pt idx="0">
                  <c:v>BNP Paribas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Banking'!$J$51:$P$51</c:f>
              <c:numCache>
                <c:formatCode>General</c:formatCode>
                <c:ptCount val="7"/>
                <c:pt idx="0">
                  <c:v>100</c:v>
                </c:pt>
                <c:pt idx="1">
                  <c:v>100</c:v>
                </c:pt>
                <c:pt idx="2">
                  <c:v>0</c:v>
                </c:pt>
                <c:pt idx="3">
                  <c:v>100</c:v>
                </c:pt>
                <c:pt idx="4">
                  <c:v>66.666666666666657</c:v>
                </c:pt>
                <c:pt idx="5">
                  <c:v>88.888888888888886</c:v>
                </c:pt>
                <c:pt idx="6">
                  <c:v>99.999999999999986</c:v>
                </c:pt>
              </c:numCache>
            </c:numRef>
          </c:val>
          <c:extLst>
            <c:ext xmlns:c16="http://schemas.microsoft.com/office/drawing/2014/chart" uri="{C3380CC4-5D6E-409C-BE32-E72D297353CC}">
              <c16:uniqueId val="{00000001-9ABA-41A9-A461-45009A3A1805}"/>
            </c:ext>
          </c:extLst>
        </c:ser>
        <c:ser>
          <c:idx val="2"/>
          <c:order val="2"/>
          <c:tx>
            <c:strRef>
              <c:f>'Final Banking'!$I$52</c:f>
              <c:strCache>
                <c:ptCount val="1"/>
                <c:pt idx="0">
                  <c:v>BPCE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Banking'!$J$52:$P$52</c:f>
              <c:numCache>
                <c:formatCode>General</c:formatCode>
                <c:ptCount val="7"/>
                <c:pt idx="0">
                  <c:v>90</c:v>
                </c:pt>
                <c:pt idx="1">
                  <c:v>40</c:v>
                </c:pt>
                <c:pt idx="2">
                  <c:v>0</c:v>
                </c:pt>
                <c:pt idx="3">
                  <c:v>60</c:v>
                </c:pt>
                <c:pt idx="4">
                  <c:v>66.666666666666657</c:v>
                </c:pt>
                <c:pt idx="5">
                  <c:v>77.777777777777771</c:v>
                </c:pt>
                <c:pt idx="6">
                  <c:v>99.999999999999986</c:v>
                </c:pt>
              </c:numCache>
            </c:numRef>
          </c:val>
          <c:extLst>
            <c:ext xmlns:c16="http://schemas.microsoft.com/office/drawing/2014/chart" uri="{C3380CC4-5D6E-409C-BE32-E72D297353CC}">
              <c16:uniqueId val="{00000002-9ABA-41A9-A461-45009A3A1805}"/>
            </c:ext>
          </c:extLst>
        </c:ser>
        <c:ser>
          <c:idx val="3"/>
          <c:order val="3"/>
          <c:tx>
            <c:strRef>
              <c:f>'Final Banking'!$I$53</c:f>
              <c:strCache>
                <c:ptCount val="1"/>
                <c:pt idx="0">
                  <c:v>Crédit Agricole Group </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Banking'!$J$53:$P$53</c:f>
              <c:numCache>
                <c:formatCode>General</c:formatCode>
                <c:ptCount val="7"/>
                <c:pt idx="0">
                  <c:v>100</c:v>
                </c:pt>
                <c:pt idx="1">
                  <c:v>100</c:v>
                </c:pt>
                <c:pt idx="2">
                  <c:v>0</c:v>
                </c:pt>
                <c:pt idx="3">
                  <c:v>100</c:v>
                </c:pt>
                <c:pt idx="4">
                  <c:v>66.666666666666657</c:v>
                </c:pt>
                <c:pt idx="5">
                  <c:v>77.777777777777771</c:v>
                </c:pt>
                <c:pt idx="6">
                  <c:v>99.999999999999986</c:v>
                </c:pt>
              </c:numCache>
            </c:numRef>
          </c:val>
          <c:extLst>
            <c:ext xmlns:c16="http://schemas.microsoft.com/office/drawing/2014/chart" uri="{C3380CC4-5D6E-409C-BE32-E72D297353CC}">
              <c16:uniqueId val="{00000003-9ABA-41A9-A461-45009A3A1805}"/>
            </c:ext>
          </c:extLst>
        </c:ser>
        <c:ser>
          <c:idx val="4"/>
          <c:order val="4"/>
          <c:tx>
            <c:strRef>
              <c:f>'Final Banking'!$I$54</c:f>
              <c:strCache>
                <c:ptCount val="1"/>
                <c:pt idx="0">
                  <c:v>La Banque Postale</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Banking'!$J$54:$P$54</c:f>
              <c:numCache>
                <c:formatCode>General</c:formatCode>
                <c:ptCount val="7"/>
                <c:pt idx="0">
                  <c:v>90</c:v>
                </c:pt>
                <c:pt idx="1">
                  <c:v>90</c:v>
                </c:pt>
                <c:pt idx="2">
                  <c:v>0</c:v>
                </c:pt>
                <c:pt idx="3">
                  <c:v>60</c:v>
                </c:pt>
                <c:pt idx="4">
                  <c:v>66.666666666666657</c:v>
                </c:pt>
                <c:pt idx="5">
                  <c:v>77.777777777777771</c:v>
                </c:pt>
                <c:pt idx="6">
                  <c:v>99.999999999999986</c:v>
                </c:pt>
              </c:numCache>
            </c:numRef>
          </c:val>
          <c:extLst>
            <c:ext xmlns:c16="http://schemas.microsoft.com/office/drawing/2014/chart" uri="{C3380CC4-5D6E-409C-BE32-E72D297353CC}">
              <c16:uniqueId val="{00000004-9ABA-41A9-A461-45009A3A1805}"/>
            </c:ext>
          </c:extLst>
        </c:ser>
        <c:ser>
          <c:idx val="5"/>
          <c:order val="5"/>
          <c:tx>
            <c:strRef>
              <c:f>'Final Banking'!$I$55</c:f>
              <c:strCache>
                <c:ptCount val="1"/>
                <c:pt idx="0">
                  <c:v>Société Générale </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Banking'!$J$55:$P$55</c:f>
              <c:numCache>
                <c:formatCode>General</c:formatCode>
                <c:ptCount val="7"/>
                <c:pt idx="0">
                  <c:v>100</c:v>
                </c:pt>
                <c:pt idx="1">
                  <c:v>90</c:v>
                </c:pt>
                <c:pt idx="2">
                  <c:v>0</c:v>
                </c:pt>
                <c:pt idx="3">
                  <c:v>80</c:v>
                </c:pt>
                <c:pt idx="4">
                  <c:v>85.333333333333329</c:v>
                </c:pt>
                <c:pt idx="5">
                  <c:v>88.888888888888886</c:v>
                </c:pt>
                <c:pt idx="6">
                  <c:v>99.999999999999986</c:v>
                </c:pt>
              </c:numCache>
            </c:numRef>
          </c:val>
          <c:extLst>
            <c:ext xmlns:c16="http://schemas.microsoft.com/office/drawing/2014/chart" uri="{C3380CC4-5D6E-409C-BE32-E72D297353CC}">
              <c16:uniqueId val="{00000005-9ABA-41A9-A461-45009A3A1805}"/>
            </c:ext>
          </c:extLst>
        </c:ser>
        <c:dLbls>
          <c:showLegendKey val="0"/>
          <c:showVal val="0"/>
          <c:showCatName val="0"/>
          <c:showSerName val="0"/>
          <c:showPercent val="0"/>
          <c:showBubbleSize val="0"/>
        </c:dLbls>
        <c:gapWidth val="100"/>
        <c:overlap val="-24"/>
        <c:axId val="856010544"/>
        <c:axId val="856010128"/>
      </c:barChart>
      <c:catAx>
        <c:axId val="856010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856010128"/>
        <c:crosses val="autoZero"/>
        <c:auto val="1"/>
        <c:lblAlgn val="ctr"/>
        <c:lblOffset val="100"/>
        <c:noMultiLvlLbl val="0"/>
      </c:catAx>
      <c:valAx>
        <c:axId val="8560101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856010544"/>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r>
              <a:rPr lang="fr-FR" sz="1800" b="1" i="0" baseline="0" dirty="0" err="1">
                <a:solidFill>
                  <a:srgbClr val="00B0F0"/>
                </a:solidFill>
                <a:effectLst>
                  <a:outerShdw blurRad="50800" dist="38100" dir="5400000" algn="t" rotWithShape="0">
                    <a:srgbClr val="000000">
                      <a:alpha val="40000"/>
                    </a:srgbClr>
                  </a:outerShdw>
                </a:effectLst>
              </a:rPr>
              <a:t>Sub</a:t>
            </a:r>
            <a:r>
              <a:rPr lang="fr-FR" sz="1800" b="1" i="0" baseline="0" dirty="0">
                <a:solidFill>
                  <a:srgbClr val="00B0F0"/>
                </a:solidFill>
                <a:effectLst>
                  <a:outerShdw blurRad="50800" dist="38100" dir="5400000" algn="t" rotWithShape="0">
                    <a:srgbClr val="000000">
                      <a:alpha val="40000"/>
                    </a:srgbClr>
                  </a:outerShdw>
                </a:effectLst>
              </a:rPr>
              <a:t>-variables </a:t>
            </a:r>
            <a:r>
              <a:rPr lang="fr-FR" sz="1800" b="1" i="0" baseline="0" dirty="0" err="1">
                <a:solidFill>
                  <a:srgbClr val="00B0F0"/>
                </a:solidFill>
                <a:effectLst>
                  <a:outerShdw blurRad="50800" dist="38100" dir="5400000" algn="t" rotWithShape="0">
                    <a:srgbClr val="000000">
                      <a:alpha val="40000"/>
                    </a:srgbClr>
                  </a:outerShdw>
                </a:effectLst>
              </a:rPr>
              <a:t>means</a:t>
            </a:r>
            <a:r>
              <a:rPr lang="fr-FR" sz="1800" b="1" i="0" baseline="0" dirty="0">
                <a:solidFill>
                  <a:srgbClr val="00B0F0"/>
                </a:solidFill>
                <a:effectLst>
                  <a:outerShdw blurRad="50800" dist="38100" dir="5400000" algn="t" rotWithShape="0">
                    <a:srgbClr val="000000">
                      <a:alpha val="40000"/>
                    </a:srgbClr>
                  </a:outerShdw>
                </a:effectLst>
              </a:rPr>
              <a:t> for 2019</a:t>
            </a:r>
            <a:endParaRPr lang="fr-FR" dirty="0">
              <a:solidFill>
                <a:srgbClr val="00B0F0"/>
              </a:solidFill>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col"/>
        <c:grouping val="clustered"/>
        <c:varyColors val="0"/>
        <c:ser>
          <c:idx val="0"/>
          <c:order val="0"/>
          <c:tx>
            <c:strRef>
              <c:f>'Final Banking'!$I$62</c:f>
              <c:strCache>
                <c:ptCount val="1"/>
                <c:pt idx="0">
                  <c:v>2019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Banking'!$J$62:$P$62</c:f>
              <c:numCache>
                <c:formatCode>General</c:formatCode>
                <c:ptCount val="7"/>
              </c:numCache>
            </c:numRef>
          </c:val>
          <c:extLst>
            <c:ext xmlns:c16="http://schemas.microsoft.com/office/drawing/2014/chart" uri="{C3380CC4-5D6E-409C-BE32-E72D297353CC}">
              <c16:uniqueId val="{00000000-AF35-4DFE-BF6B-66C5A5E96C75}"/>
            </c:ext>
          </c:extLst>
        </c:ser>
        <c:ser>
          <c:idx val="1"/>
          <c:order val="1"/>
          <c:tx>
            <c:strRef>
              <c:f>'Final Banking'!$I$63</c:f>
              <c:strCache>
                <c:ptCount val="1"/>
                <c:pt idx="0">
                  <c:v>BNP Paribas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Banking'!$J$63:$P$63</c:f>
              <c:numCache>
                <c:formatCode>General</c:formatCode>
                <c:ptCount val="7"/>
                <c:pt idx="0">
                  <c:v>100</c:v>
                </c:pt>
                <c:pt idx="1">
                  <c:v>100</c:v>
                </c:pt>
                <c:pt idx="2">
                  <c:v>0</c:v>
                </c:pt>
                <c:pt idx="3">
                  <c:v>100</c:v>
                </c:pt>
                <c:pt idx="4">
                  <c:v>76.666666666666657</c:v>
                </c:pt>
                <c:pt idx="5">
                  <c:v>88.888888888888886</c:v>
                </c:pt>
                <c:pt idx="6">
                  <c:v>99.999999999999986</c:v>
                </c:pt>
              </c:numCache>
            </c:numRef>
          </c:val>
          <c:extLst>
            <c:ext xmlns:c16="http://schemas.microsoft.com/office/drawing/2014/chart" uri="{C3380CC4-5D6E-409C-BE32-E72D297353CC}">
              <c16:uniqueId val="{00000001-AF35-4DFE-BF6B-66C5A5E96C75}"/>
            </c:ext>
          </c:extLst>
        </c:ser>
        <c:ser>
          <c:idx val="2"/>
          <c:order val="2"/>
          <c:tx>
            <c:strRef>
              <c:f>'Final Banking'!$I$64</c:f>
              <c:strCache>
                <c:ptCount val="1"/>
                <c:pt idx="0">
                  <c:v>BPCE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Banking'!$J$64:$P$64</c:f>
              <c:numCache>
                <c:formatCode>General</c:formatCode>
                <c:ptCount val="7"/>
                <c:pt idx="0">
                  <c:v>90</c:v>
                </c:pt>
                <c:pt idx="1">
                  <c:v>40</c:v>
                </c:pt>
                <c:pt idx="2">
                  <c:v>0</c:v>
                </c:pt>
                <c:pt idx="3">
                  <c:v>60</c:v>
                </c:pt>
                <c:pt idx="4">
                  <c:v>66.666666666666657</c:v>
                </c:pt>
                <c:pt idx="5">
                  <c:v>77.777777777777771</c:v>
                </c:pt>
                <c:pt idx="6">
                  <c:v>99.999999999999986</c:v>
                </c:pt>
              </c:numCache>
            </c:numRef>
          </c:val>
          <c:extLst>
            <c:ext xmlns:c16="http://schemas.microsoft.com/office/drawing/2014/chart" uri="{C3380CC4-5D6E-409C-BE32-E72D297353CC}">
              <c16:uniqueId val="{00000002-AF35-4DFE-BF6B-66C5A5E96C75}"/>
            </c:ext>
          </c:extLst>
        </c:ser>
        <c:ser>
          <c:idx val="3"/>
          <c:order val="3"/>
          <c:tx>
            <c:strRef>
              <c:f>'Final Banking'!$I$65</c:f>
              <c:strCache>
                <c:ptCount val="1"/>
                <c:pt idx="0">
                  <c:v>Crédit Agricole Group</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Banking'!$J$65:$P$65</c:f>
              <c:numCache>
                <c:formatCode>General</c:formatCode>
                <c:ptCount val="7"/>
                <c:pt idx="0">
                  <c:v>100</c:v>
                </c:pt>
                <c:pt idx="1">
                  <c:v>100</c:v>
                </c:pt>
                <c:pt idx="2">
                  <c:v>0</c:v>
                </c:pt>
                <c:pt idx="3">
                  <c:v>100</c:v>
                </c:pt>
                <c:pt idx="4">
                  <c:v>66.666666666666657</c:v>
                </c:pt>
                <c:pt idx="5">
                  <c:v>77.777777777777771</c:v>
                </c:pt>
                <c:pt idx="6">
                  <c:v>99.999999999999986</c:v>
                </c:pt>
              </c:numCache>
            </c:numRef>
          </c:val>
          <c:extLst>
            <c:ext xmlns:c16="http://schemas.microsoft.com/office/drawing/2014/chart" uri="{C3380CC4-5D6E-409C-BE32-E72D297353CC}">
              <c16:uniqueId val="{00000003-AF35-4DFE-BF6B-66C5A5E96C75}"/>
            </c:ext>
          </c:extLst>
        </c:ser>
        <c:ser>
          <c:idx val="4"/>
          <c:order val="4"/>
          <c:tx>
            <c:strRef>
              <c:f>'Final Banking'!$I$66</c:f>
              <c:strCache>
                <c:ptCount val="1"/>
                <c:pt idx="0">
                  <c:v>La Banque Postale</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Banking'!$J$66:$P$66</c:f>
              <c:numCache>
                <c:formatCode>General</c:formatCode>
                <c:ptCount val="7"/>
                <c:pt idx="0">
                  <c:v>90</c:v>
                </c:pt>
                <c:pt idx="1">
                  <c:v>90</c:v>
                </c:pt>
                <c:pt idx="2">
                  <c:v>0</c:v>
                </c:pt>
                <c:pt idx="3">
                  <c:v>60</c:v>
                </c:pt>
                <c:pt idx="4">
                  <c:v>66.666666666666657</c:v>
                </c:pt>
                <c:pt idx="5">
                  <c:v>88.888888888888886</c:v>
                </c:pt>
                <c:pt idx="6">
                  <c:v>99.999999999999986</c:v>
                </c:pt>
              </c:numCache>
            </c:numRef>
          </c:val>
          <c:extLst>
            <c:ext xmlns:c16="http://schemas.microsoft.com/office/drawing/2014/chart" uri="{C3380CC4-5D6E-409C-BE32-E72D297353CC}">
              <c16:uniqueId val="{00000004-AF35-4DFE-BF6B-66C5A5E96C75}"/>
            </c:ext>
          </c:extLst>
        </c:ser>
        <c:ser>
          <c:idx val="5"/>
          <c:order val="5"/>
          <c:tx>
            <c:strRef>
              <c:f>'Final Banking'!$I$67</c:f>
              <c:strCache>
                <c:ptCount val="1"/>
                <c:pt idx="0">
                  <c:v>Société Générale </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Banking'!$J$49:$P$49</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Banking'!$J$67:$P$67</c:f>
              <c:numCache>
                <c:formatCode>General</c:formatCode>
                <c:ptCount val="7"/>
                <c:pt idx="0">
                  <c:v>100</c:v>
                </c:pt>
                <c:pt idx="1">
                  <c:v>90</c:v>
                </c:pt>
                <c:pt idx="2">
                  <c:v>0</c:v>
                </c:pt>
                <c:pt idx="3">
                  <c:v>80</c:v>
                </c:pt>
                <c:pt idx="4">
                  <c:v>85.333333333333329</c:v>
                </c:pt>
                <c:pt idx="5">
                  <c:v>100</c:v>
                </c:pt>
                <c:pt idx="6">
                  <c:v>99.999999999999986</c:v>
                </c:pt>
              </c:numCache>
            </c:numRef>
          </c:val>
          <c:extLst>
            <c:ext xmlns:c16="http://schemas.microsoft.com/office/drawing/2014/chart" uri="{C3380CC4-5D6E-409C-BE32-E72D297353CC}">
              <c16:uniqueId val="{00000005-AF35-4DFE-BF6B-66C5A5E96C75}"/>
            </c:ext>
          </c:extLst>
        </c:ser>
        <c:dLbls>
          <c:showLegendKey val="0"/>
          <c:showVal val="0"/>
          <c:showCatName val="0"/>
          <c:showSerName val="0"/>
          <c:showPercent val="0"/>
          <c:showBubbleSize val="0"/>
        </c:dLbls>
        <c:gapWidth val="100"/>
        <c:overlap val="-24"/>
        <c:axId val="777239168"/>
        <c:axId val="777227104"/>
      </c:barChart>
      <c:catAx>
        <c:axId val="7772391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777227104"/>
        <c:crosses val="autoZero"/>
        <c:auto val="1"/>
        <c:lblAlgn val="ctr"/>
        <c:lblOffset val="100"/>
        <c:noMultiLvlLbl val="0"/>
      </c:catAx>
      <c:valAx>
        <c:axId val="7772271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777239168"/>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00" b="1" i="0" u="none" strike="noStrike" kern="1200" spc="100" baseline="0">
                <a:solidFill>
                  <a:srgbClr val="00B0F0"/>
                </a:solidFill>
                <a:effectLst>
                  <a:outerShdw blurRad="50800" dist="38100" dir="5400000" algn="t" rotWithShape="0">
                    <a:srgbClr val="000000">
                      <a:alpha val="40000"/>
                    </a:srgbClr>
                  </a:outerShdw>
                </a:effectLst>
                <a:latin typeface="+mn-lt"/>
                <a:ea typeface="+mn-ea"/>
                <a:cs typeface="+mn-cs"/>
              </a:defRPr>
            </a:pPr>
            <a:r>
              <a:rPr lang="fr-FR" sz="1800" b="1" i="0" u="none" strike="noStrike" kern="1200" spc="100" baseline="0" dirty="0" err="1">
                <a:solidFill>
                  <a:srgbClr val="00B0F0"/>
                </a:solidFill>
                <a:effectLst>
                  <a:outerShdw blurRad="50800" dist="38100" dir="5400000" algn="t" rotWithShape="0">
                    <a:srgbClr val="000000">
                      <a:alpha val="40000"/>
                    </a:srgbClr>
                  </a:outerShdw>
                </a:effectLst>
                <a:latin typeface="+mn-lt"/>
                <a:ea typeface="+mn-ea"/>
                <a:cs typeface="+mn-cs"/>
              </a:rPr>
              <a:t>Sub</a:t>
            </a:r>
            <a:r>
              <a:rPr lang="fr-FR" sz="1800" b="1" i="0" u="none" strike="noStrike" kern="1200" spc="100" baseline="0" dirty="0">
                <a:solidFill>
                  <a:srgbClr val="00B0F0"/>
                </a:solidFill>
                <a:effectLst>
                  <a:outerShdw blurRad="50800" dist="38100" dir="5400000" algn="t" rotWithShape="0">
                    <a:srgbClr val="000000">
                      <a:alpha val="40000"/>
                    </a:srgbClr>
                  </a:outerShdw>
                </a:effectLst>
                <a:latin typeface="+mn-lt"/>
                <a:ea typeface="+mn-ea"/>
                <a:cs typeface="+mn-cs"/>
              </a:rPr>
              <a:t>-variables </a:t>
            </a:r>
            <a:r>
              <a:rPr lang="fr-FR" sz="1800" b="1" i="0" u="none" strike="noStrike" kern="1200" spc="100" baseline="0" dirty="0" err="1">
                <a:solidFill>
                  <a:srgbClr val="00B0F0"/>
                </a:solidFill>
                <a:effectLst>
                  <a:outerShdw blurRad="50800" dist="38100" dir="5400000" algn="t" rotWithShape="0">
                    <a:srgbClr val="000000">
                      <a:alpha val="40000"/>
                    </a:srgbClr>
                  </a:outerShdw>
                </a:effectLst>
                <a:latin typeface="+mn-lt"/>
                <a:ea typeface="+mn-ea"/>
                <a:cs typeface="+mn-cs"/>
              </a:rPr>
              <a:t>means</a:t>
            </a:r>
            <a:r>
              <a:rPr lang="fr-FR" sz="1800" b="1" i="0" u="none" strike="noStrike" kern="1200" spc="100" baseline="0" dirty="0">
                <a:solidFill>
                  <a:srgbClr val="00B0F0"/>
                </a:solidFill>
                <a:effectLst>
                  <a:outerShdw blurRad="50800" dist="38100" dir="5400000" algn="t" rotWithShape="0">
                    <a:srgbClr val="000000">
                      <a:alpha val="40000"/>
                    </a:srgbClr>
                  </a:outerShdw>
                </a:effectLst>
                <a:latin typeface="+mn-lt"/>
                <a:ea typeface="+mn-ea"/>
                <a:cs typeface="+mn-cs"/>
              </a:rPr>
              <a:t> for 2017</a:t>
            </a:r>
          </a:p>
        </c:rich>
      </c:tx>
      <c:overlay val="0"/>
      <c:spPr>
        <a:noFill/>
        <a:ln>
          <a:noFill/>
        </a:ln>
        <a:effectLst/>
      </c:spPr>
      <c:txPr>
        <a:bodyPr rot="0" spcFirstLastPara="1" vertOverflow="ellipsis" vert="horz" wrap="square" anchor="ctr" anchorCtr="1"/>
        <a:lstStyle/>
        <a:p>
          <a:pPr>
            <a:defRPr lang="fr-FR" sz="1800" b="1" i="0" u="none" strike="noStrike" kern="1200" spc="100" baseline="0">
              <a:solidFill>
                <a:srgbClr val="00B0F0"/>
              </a:solidFill>
              <a:effectLst>
                <a:outerShdw blurRad="50800" dist="38100" dir="5400000" algn="t" rotWithShape="0">
                  <a:srgbClr val="000000">
                    <a:alpha val="40000"/>
                  </a:srgbClr>
                </a:outerShdw>
              </a:effectLst>
              <a:latin typeface="+mn-lt"/>
              <a:ea typeface="+mn-ea"/>
              <a:cs typeface="+mn-cs"/>
            </a:defRPr>
          </a:pPr>
          <a:endParaRPr lang="fr-FR"/>
        </a:p>
      </c:txPr>
    </c:title>
    <c:autoTitleDeleted val="0"/>
    <c:plotArea>
      <c:layout/>
      <c:barChart>
        <c:barDir val="col"/>
        <c:grouping val="clustered"/>
        <c:varyColors val="0"/>
        <c:ser>
          <c:idx val="0"/>
          <c:order val="0"/>
          <c:tx>
            <c:strRef>
              <c:f>'Final Insurance'!$A$6</c:f>
              <c:strCache>
                <c:ptCount val="1"/>
                <c:pt idx="0">
                  <c:v>Axa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Insurance'!$J$6,'Final Insurance'!$N$6,'Final Insurance'!$Q$6,'Final Insurance'!$T$6,'Final Insurance'!$Y$6,'Final Insurance'!$AD$6,'Final Insurance'!$AH$6)</c:f>
              <c:numCache>
                <c:formatCode>0</c:formatCode>
                <c:ptCount val="7"/>
                <c:pt idx="0">
                  <c:v>90</c:v>
                </c:pt>
                <c:pt idx="1">
                  <c:v>90</c:v>
                </c:pt>
                <c:pt idx="2" formatCode="General">
                  <c:v>0</c:v>
                </c:pt>
                <c:pt idx="3" formatCode="_-* #\ ##0_-;\-* #\ ##0_-;_-* &quot;-&quot;??_-;_-@">
                  <c:v>100</c:v>
                </c:pt>
                <c:pt idx="4" formatCode="_-* #\ ##0_-;\-* #\ ##0_-;_-* &quot;-&quot;??_-;_-@">
                  <c:v>85.333333333333329</c:v>
                </c:pt>
                <c:pt idx="5" formatCode="_-* #\ ##0_-;\-* #\ ##0_-;_-* &quot;-&quot;??_-;_-@">
                  <c:v>100</c:v>
                </c:pt>
                <c:pt idx="6" formatCode="_-* #\ ##0\ _€_-;\-* #\ ##0\ _€_-;_-* &quot;-&quot;??\ _€_-;_-@">
                  <c:v>99.999999999999986</c:v>
                </c:pt>
              </c:numCache>
            </c:numRef>
          </c:val>
          <c:extLst>
            <c:ext xmlns:c16="http://schemas.microsoft.com/office/drawing/2014/chart" uri="{C3380CC4-5D6E-409C-BE32-E72D297353CC}">
              <c16:uniqueId val="{00000000-898F-440A-B646-DA4CD8395926}"/>
            </c:ext>
          </c:extLst>
        </c:ser>
        <c:ser>
          <c:idx val="1"/>
          <c:order val="1"/>
          <c:tx>
            <c:strRef>
              <c:f>'Final Insurance'!$A$7</c:f>
              <c:strCache>
                <c:ptCount val="1"/>
                <c:pt idx="0">
                  <c:v>Scor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Insurance'!$J$7,'Final Insurance'!$N$7,'Final Insurance'!$Q$7,'Final Insurance'!$T$7,'Final Insurance'!$Y$7,'Final Insurance'!$AD$7,'Final Insurance'!$AH$7)</c:f>
              <c:numCache>
                <c:formatCode>0</c:formatCode>
                <c:ptCount val="7"/>
                <c:pt idx="0">
                  <c:v>90</c:v>
                </c:pt>
                <c:pt idx="1">
                  <c:v>90</c:v>
                </c:pt>
                <c:pt idx="2" formatCode="General">
                  <c:v>0</c:v>
                </c:pt>
                <c:pt idx="3" formatCode="_-* #\ ##0_-;\-* #\ ##0_-;_-* &quot;-&quot;??_-;_-@">
                  <c:v>80</c:v>
                </c:pt>
                <c:pt idx="4" formatCode="_-* #\ ##0_-;\-* #\ ##0_-;_-* &quot;-&quot;??_-;_-@">
                  <c:v>90</c:v>
                </c:pt>
                <c:pt idx="5" formatCode="_-* #\ ##0_-;\-* #\ ##0_-;_-* &quot;-&quot;??_-;_-@">
                  <c:v>100</c:v>
                </c:pt>
                <c:pt idx="6" formatCode="_-* #\ ##0\ _€_-;\-* #\ ##0\ _€_-;_-* &quot;-&quot;??\ _€_-;_-@">
                  <c:v>66.666666666666657</c:v>
                </c:pt>
              </c:numCache>
            </c:numRef>
          </c:val>
          <c:extLst>
            <c:ext xmlns:c16="http://schemas.microsoft.com/office/drawing/2014/chart" uri="{C3380CC4-5D6E-409C-BE32-E72D297353CC}">
              <c16:uniqueId val="{00000001-898F-440A-B646-DA4CD8395926}"/>
            </c:ext>
          </c:extLst>
        </c:ser>
        <c:ser>
          <c:idx val="2"/>
          <c:order val="2"/>
          <c:tx>
            <c:strRef>
              <c:f>'Final Insurance'!$A$8</c:f>
              <c:strCache>
                <c:ptCount val="1"/>
                <c:pt idx="0">
                  <c:v>CNP Assurance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Insurance'!$J$8,'Final Insurance'!$N$8,'Final Insurance'!$Q$8,'Final Insurance'!$T$8,'Final Insurance'!$Y$8,'Final Insurance'!$AD$8,'Final Insurance'!$AH$8)</c:f>
              <c:numCache>
                <c:formatCode>0</c:formatCode>
                <c:ptCount val="7"/>
                <c:pt idx="0">
                  <c:v>70</c:v>
                </c:pt>
                <c:pt idx="1">
                  <c:v>90</c:v>
                </c:pt>
                <c:pt idx="2" formatCode="General">
                  <c:v>0</c:v>
                </c:pt>
                <c:pt idx="3" formatCode="_-* #\ ##0_-;\-* #\ ##0_-;_-* &quot;-&quot;??_-;_-@">
                  <c:v>100</c:v>
                </c:pt>
                <c:pt idx="4" formatCode="_-* #\ ##0_-;\-* #\ ##0_-;_-* &quot;-&quot;??_-;_-@">
                  <c:v>66.666666666666657</c:v>
                </c:pt>
                <c:pt idx="5" formatCode="_-* #\ ##0_-;\-* #\ ##0_-;_-* &quot;-&quot;??_-;_-@">
                  <c:v>100</c:v>
                </c:pt>
                <c:pt idx="6" formatCode="_-* #\ ##0\ _€_-;\-* #\ ##0\ _€_-;_-* &quot;-&quot;??\ _€_-;_-@">
                  <c:v>99.999999999999986</c:v>
                </c:pt>
              </c:numCache>
            </c:numRef>
          </c:val>
          <c:extLst>
            <c:ext xmlns:c16="http://schemas.microsoft.com/office/drawing/2014/chart" uri="{C3380CC4-5D6E-409C-BE32-E72D297353CC}">
              <c16:uniqueId val="{00000002-898F-440A-B646-DA4CD8395926}"/>
            </c:ext>
          </c:extLst>
        </c:ser>
        <c:ser>
          <c:idx val="3"/>
          <c:order val="3"/>
          <c:tx>
            <c:strRef>
              <c:f>'Final Insurance'!$A$9</c:f>
              <c:strCache>
                <c:ptCount val="1"/>
                <c:pt idx="0">
                  <c:v>CAG Assurance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Insurance'!$J$9,'Final Insurance'!$N$9,'Final Insurance'!$Q$9,'Final Insurance'!$T$9,'Final Insurance'!$Y$9,'Final Insurance'!$AD$9,'Final Insurance'!$AH$9)</c:f>
              <c:numCache>
                <c:formatCode>0</c:formatCode>
                <c:ptCount val="7"/>
                <c:pt idx="0">
                  <c:v>100</c:v>
                </c:pt>
                <c:pt idx="1">
                  <c:v>100</c:v>
                </c:pt>
                <c:pt idx="2" formatCode="General">
                  <c:v>0</c:v>
                </c:pt>
                <c:pt idx="3" formatCode="_-* #\ ##0_-;\-* #\ ##0_-;_-* &quot;-&quot;??_-;_-@">
                  <c:v>100</c:v>
                </c:pt>
                <c:pt idx="4" formatCode="_-* #\ ##0_-;\-* #\ ##0_-;_-* &quot;-&quot;??_-;_-@">
                  <c:v>76.666666666666657</c:v>
                </c:pt>
                <c:pt idx="5" formatCode="_-* #\ ##0_-;\-* #\ ##0_-;_-* &quot;-&quot;??_-;_-@">
                  <c:v>22.222222222222225</c:v>
                </c:pt>
                <c:pt idx="6" formatCode="_-* #\ ##0\ _€_-;\-* #\ ##0\ _€_-;_-* &quot;-&quot;??\ _€_-;_-@">
                  <c:v>99.999999999999986</c:v>
                </c:pt>
              </c:numCache>
            </c:numRef>
          </c:val>
          <c:extLst>
            <c:ext xmlns:c16="http://schemas.microsoft.com/office/drawing/2014/chart" uri="{C3380CC4-5D6E-409C-BE32-E72D297353CC}">
              <c16:uniqueId val="{00000003-898F-440A-B646-DA4CD8395926}"/>
            </c:ext>
          </c:extLst>
        </c:ser>
        <c:ser>
          <c:idx val="4"/>
          <c:order val="4"/>
          <c:tx>
            <c:strRef>
              <c:f>'Final Insurance'!$A$10</c:f>
              <c:strCache>
                <c:ptCount val="1"/>
                <c:pt idx="0">
                  <c:v>Covéa</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Insurance'!$J$10,'Final Insurance'!$N$10,'Final Insurance'!$Q$10,'Final Insurance'!$T$10,'Final Insurance'!$Y$10,'Final Insurance'!$AD$10,'Final Insurance'!$AH$10)</c:f>
              <c:numCache>
                <c:formatCode>0</c:formatCode>
                <c:ptCount val="7"/>
                <c:pt idx="0">
                  <c:v>50</c:v>
                </c:pt>
                <c:pt idx="1">
                  <c:v>90</c:v>
                </c:pt>
                <c:pt idx="2" formatCode="General">
                  <c:v>0</c:v>
                </c:pt>
                <c:pt idx="3" formatCode="_-* #\ ##0_-;\-* #\ ##0_-;_-* &quot;-&quot;??_-;_-@">
                  <c:v>80</c:v>
                </c:pt>
                <c:pt idx="4" formatCode="_-* #\ ##0_-;\-* #\ ##0_-;_-* &quot;-&quot;??_-;_-@">
                  <c:v>33.333333333333329</c:v>
                </c:pt>
                <c:pt idx="5" formatCode="_-* #\ ##0_-;\-* #\ ##0_-;_-* &quot;-&quot;??_-;_-@">
                  <c:v>0</c:v>
                </c:pt>
                <c:pt idx="6" formatCode="_-* #\ ##0\ _€_-;\-* #\ ##0\ _€_-;_-* &quot;-&quot;??\ _€_-;_-@">
                  <c:v>66.666666666666657</c:v>
                </c:pt>
              </c:numCache>
            </c:numRef>
          </c:val>
          <c:extLst>
            <c:ext xmlns:c16="http://schemas.microsoft.com/office/drawing/2014/chart" uri="{C3380CC4-5D6E-409C-BE32-E72D297353CC}">
              <c16:uniqueId val="{00000004-898F-440A-B646-DA4CD8395926}"/>
            </c:ext>
          </c:extLst>
        </c:ser>
        <c:dLbls>
          <c:showLegendKey val="0"/>
          <c:showVal val="0"/>
          <c:showCatName val="0"/>
          <c:showSerName val="0"/>
          <c:showPercent val="0"/>
          <c:showBubbleSize val="0"/>
        </c:dLbls>
        <c:gapWidth val="100"/>
        <c:overlap val="-24"/>
        <c:axId val="1490690400"/>
        <c:axId val="1490690816"/>
      </c:barChart>
      <c:catAx>
        <c:axId val="14906904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490690816"/>
        <c:crosses val="autoZero"/>
        <c:auto val="1"/>
        <c:lblAlgn val="ctr"/>
        <c:lblOffset val="100"/>
        <c:noMultiLvlLbl val="0"/>
      </c:catAx>
      <c:valAx>
        <c:axId val="149069081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490690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00" b="1" i="0" u="none" strike="noStrike" kern="1200" spc="100" baseline="0">
                <a:solidFill>
                  <a:srgbClr val="00B0F0"/>
                </a:solidFill>
                <a:effectLst>
                  <a:outerShdw blurRad="50800" dist="38100" dir="5400000" algn="t" rotWithShape="0">
                    <a:srgbClr val="000000">
                      <a:alpha val="40000"/>
                    </a:srgbClr>
                  </a:outerShdw>
                </a:effectLst>
                <a:latin typeface="+mn-lt"/>
                <a:ea typeface="+mn-ea"/>
                <a:cs typeface="+mn-cs"/>
              </a:defRPr>
            </a:pPr>
            <a:r>
              <a:rPr lang="fr-FR" sz="1800" b="1" i="0" u="none" strike="noStrike" kern="1200" spc="100" baseline="0">
                <a:solidFill>
                  <a:srgbClr val="00B0F0"/>
                </a:solidFill>
                <a:effectLst>
                  <a:outerShdw blurRad="50800" dist="38100" dir="5400000" algn="t" rotWithShape="0">
                    <a:srgbClr val="000000">
                      <a:alpha val="40000"/>
                    </a:srgbClr>
                  </a:outerShdw>
                </a:effectLst>
                <a:latin typeface="+mn-lt"/>
                <a:ea typeface="+mn-ea"/>
                <a:cs typeface="+mn-cs"/>
              </a:rPr>
              <a:t>Sub-variables means for 2019</a:t>
            </a:r>
          </a:p>
        </c:rich>
      </c:tx>
      <c:overlay val="0"/>
      <c:spPr>
        <a:noFill/>
        <a:ln>
          <a:noFill/>
        </a:ln>
        <a:effectLst/>
      </c:spPr>
      <c:txPr>
        <a:bodyPr rot="0" spcFirstLastPara="1" vertOverflow="ellipsis" vert="horz" wrap="square" anchor="ctr" anchorCtr="1"/>
        <a:lstStyle/>
        <a:p>
          <a:pPr>
            <a:defRPr lang="fr-FR" sz="1800" b="1" i="0" u="none" strike="noStrike" kern="1200" spc="100" baseline="0">
              <a:solidFill>
                <a:srgbClr val="00B0F0"/>
              </a:solidFill>
              <a:effectLst>
                <a:outerShdw blurRad="50800" dist="38100" dir="5400000" algn="t" rotWithShape="0">
                  <a:srgbClr val="000000">
                    <a:alpha val="40000"/>
                  </a:srgbClr>
                </a:outerShdw>
              </a:effectLst>
              <a:latin typeface="+mn-lt"/>
              <a:ea typeface="+mn-ea"/>
              <a:cs typeface="+mn-cs"/>
            </a:defRPr>
          </a:pPr>
          <a:endParaRPr lang="fr-FR"/>
        </a:p>
      </c:txPr>
    </c:title>
    <c:autoTitleDeleted val="0"/>
    <c:plotArea>
      <c:layout/>
      <c:barChart>
        <c:barDir val="col"/>
        <c:grouping val="clustered"/>
        <c:varyColors val="0"/>
        <c:ser>
          <c:idx val="0"/>
          <c:order val="0"/>
          <c:tx>
            <c:strRef>
              <c:f>'Final Insurance'!$A$18</c:f>
              <c:strCache>
                <c:ptCount val="1"/>
                <c:pt idx="0">
                  <c:v>Axa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Insurance'!$J$18,'Final Insurance'!$N$18,'Final Insurance'!$Q$18,'Final Insurance'!$T$18,'Final Insurance'!$Y$18,'Final Insurance'!$AD$18,'Final Insurance'!$AH$18)</c:f>
              <c:numCache>
                <c:formatCode>0</c:formatCode>
                <c:ptCount val="7"/>
                <c:pt idx="0">
                  <c:v>100</c:v>
                </c:pt>
                <c:pt idx="1">
                  <c:v>90</c:v>
                </c:pt>
                <c:pt idx="2" formatCode="General">
                  <c:v>0</c:v>
                </c:pt>
                <c:pt idx="3" formatCode="_-* #\ ##0_-;\-* #\ ##0_-;_-* &quot;-&quot;??_-;_-@">
                  <c:v>100</c:v>
                </c:pt>
                <c:pt idx="4" formatCode="_-* #\ ##0_-;\-* #\ ##0_-;_-* &quot;-&quot;??_-;_-@">
                  <c:v>85.333333333333329</c:v>
                </c:pt>
                <c:pt idx="5" formatCode="_-* #\ ##0_-;\-* #\ ##0_-;_-* &quot;-&quot;??_-;_-@">
                  <c:v>100</c:v>
                </c:pt>
                <c:pt idx="6" formatCode="_-* #\ ##0\ _€_-;\-* #\ ##0\ _€_-;_-* &quot;-&quot;??\ _€_-;_-@">
                  <c:v>99.999999999999986</c:v>
                </c:pt>
              </c:numCache>
            </c:numRef>
          </c:val>
          <c:extLst>
            <c:ext xmlns:c16="http://schemas.microsoft.com/office/drawing/2014/chart" uri="{C3380CC4-5D6E-409C-BE32-E72D297353CC}">
              <c16:uniqueId val="{00000000-9F8D-4F60-98C3-65A6551CE551}"/>
            </c:ext>
          </c:extLst>
        </c:ser>
        <c:ser>
          <c:idx val="1"/>
          <c:order val="1"/>
          <c:tx>
            <c:strRef>
              <c:f>'Final Insurance'!$A$19</c:f>
              <c:strCache>
                <c:ptCount val="1"/>
                <c:pt idx="0">
                  <c:v>Scor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Insurance'!$J$19,'Final Insurance'!$N$19,'Final Insurance'!$Q$19,'Final Insurance'!$T$19,'Final Insurance'!$Y$19,'Final Insurance'!$AD$19,'Final Insurance'!$AH$19)</c:f>
              <c:numCache>
                <c:formatCode>0</c:formatCode>
                <c:ptCount val="7"/>
                <c:pt idx="0">
                  <c:v>90</c:v>
                </c:pt>
                <c:pt idx="1">
                  <c:v>90</c:v>
                </c:pt>
                <c:pt idx="2" formatCode="General">
                  <c:v>0</c:v>
                </c:pt>
                <c:pt idx="3" formatCode="_-* #\ ##0_-;\-* #\ ##0_-;_-* &quot;-&quot;??_-;_-@">
                  <c:v>100</c:v>
                </c:pt>
                <c:pt idx="4" formatCode="_-* #\ ##0_-;\-* #\ ##0_-;_-* &quot;-&quot;??_-;_-@">
                  <c:v>90</c:v>
                </c:pt>
                <c:pt idx="5" formatCode="_-* #\ ##0_-;\-* #\ ##0_-;_-* &quot;-&quot;??_-;_-@">
                  <c:v>100</c:v>
                </c:pt>
                <c:pt idx="6" formatCode="_-* #\ ##0\ _€_-;\-* #\ ##0\ _€_-;_-* &quot;-&quot;??\ _€_-;_-@">
                  <c:v>66.666666666666657</c:v>
                </c:pt>
              </c:numCache>
            </c:numRef>
          </c:val>
          <c:extLst>
            <c:ext xmlns:c16="http://schemas.microsoft.com/office/drawing/2014/chart" uri="{C3380CC4-5D6E-409C-BE32-E72D297353CC}">
              <c16:uniqueId val="{00000001-9F8D-4F60-98C3-65A6551CE551}"/>
            </c:ext>
          </c:extLst>
        </c:ser>
        <c:ser>
          <c:idx val="2"/>
          <c:order val="2"/>
          <c:tx>
            <c:strRef>
              <c:f>'Final Insurance'!$A$20</c:f>
              <c:strCache>
                <c:ptCount val="1"/>
                <c:pt idx="0">
                  <c:v>CNP Assurance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Insurance'!$J$20,'Final Insurance'!$N$20,'Final Insurance'!$Q$20,'Final Insurance'!$T$20,'Final Insurance'!$Y$20,'Final Insurance'!$AD$20,'Final Insurance'!$AH$20)</c:f>
              <c:numCache>
                <c:formatCode>0</c:formatCode>
                <c:ptCount val="7"/>
                <c:pt idx="0">
                  <c:v>60</c:v>
                </c:pt>
                <c:pt idx="1">
                  <c:v>90</c:v>
                </c:pt>
                <c:pt idx="2" formatCode="General">
                  <c:v>0</c:v>
                </c:pt>
                <c:pt idx="3" formatCode="_-* #\ ##0_-;\-* #\ ##0_-;_-* &quot;-&quot;??_-;_-@">
                  <c:v>100</c:v>
                </c:pt>
                <c:pt idx="4" formatCode="_-* #\ ##0_-;\-* #\ ##0_-;_-* &quot;-&quot;??_-;_-@">
                  <c:v>66.666666666666657</c:v>
                </c:pt>
                <c:pt idx="5" formatCode="_-* #\ ##0_-;\-* #\ ##0_-;_-* &quot;-&quot;??_-;_-@">
                  <c:v>100</c:v>
                </c:pt>
                <c:pt idx="6" formatCode="_-* #\ ##0\ _€_-;\-* #\ ##0\ _€_-;_-* &quot;-&quot;??\ _€_-;_-@">
                  <c:v>99.999999999999986</c:v>
                </c:pt>
              </c:numCache>
            </c:numRef>
          </c:val>
          <c:extLst>
            <c:ext xmlns:c16="http://schemas.microsoft.com/office/drawing/2014/chart" uri="{C3380CC4-5D6E-409C-BE32-E72D297353CC}">
              <c16:uniqueId val="{00000002-9F8D-4F60-98C3-65A6551CE551}"/>
            </c:ext>
          </c:extLst>
        </c:ser>
        <c:ser>
          <c:idx val="3"/>
          <c:order val="3"/>
          <c:tx>
            <c:strRef>
              <c:f>'Final Insurance'!$A$21</c:f>
              <c:strCache>
                <c:ptCount val="1"/>
                <c:pt idx="0">
                  <c:v>CAG Assurance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Insurance'!$J$21,'Final Insurance'!$N$21,'Final Insurance'!$Q$21,'Final Insurance'!$T$21,'Final Insurance'!$Y$21,'Final Insurance'!$AD$21,'Final Insurance'!$AH$21)</c:f>
              <c:numCache>
                <c:formatCode>0</c:formatCode>
                <c:ptCount val="7"/>
                <c:pt idx="0">
                  <c:v>100</c:v>
                </c:pt>
                <c:pt idx="1">
                  <c:v>100</c:v>
                </c:pt>
                <c:pt idx="2" formatCode="General">
                  <c:v>0</c:v>
                </c:pt>
                <c:pt idx="3" formatCode="_-* #\ ##0_-;\-* #\ ##0_-;_-* &quot;-&quot;??_-;_-@">
                  <c:v>100</c:v>
                </c:pt>
                <c:pt idx="4" formatCode="_-* #\ ##0_-;\-* #\ ##0_-;_-* &quot;-&quot;??_-;_-@">
                  <c:v>76.666666666666657</c:v>
                </c:pt>
                <c:pt idx="5" formatCode="_-* #\ ##0_-;\-* #\ ##0_-;_-* &quot;-&quot;??_-;_-@">
                  <c:v>22.222222222222225</c:v>
                </c:pt>
                <c:pt idx="6" formatCode="_-* #\ ##0\ _€_-;\-* #\ ##0\ _€_-;_-* &quot;-&quot;??\ _€_-;_-@">
                  <c:v>99.999999999999986</c:v>
                </c:pt>
              </c:numCache>
            </c:numRef>
          </c:val>
          <c:extLst>
            <c:ext xmlns:c16="http://schemas.microsoft.com/office/drawing/2014/chart" uri="{C3380CC4-5D6E-409C-BE32-E72D297353CC}">
              <c16:uniqueId val="{00000003-9F8D-4F60-98C3-65A6551CE551}"/>
            </c:ext>
          </c:extLst>
        </c:ser>
        <c:ser>
          <c:idx val="4"/>
          <c:order val="4"/>
          <c:tx>
            <c:strRef>
              <c:f>'Final Insurance'!$A$22</c:f>
              <c:strCache>
                <c:ptCount val="1"/>
                <c:pt idx="0">
                  <c:v>Covéa</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Insurance'!$J$5,'Final Insurance'!$N$5,'Final Insurance'!$Q$5,'Final Insurance'!$T$5,'Final Insurance'!$Y$5,'Final Insurance'!$AD$5,'Final Insurance'!$AH$5)</c:f>
              <c:strCache>
                <c:ptCount val="7"/>
                <c:pt idx="0">
                  <c:v>Moyenne V 1.1</c:v>
                </c:pt>
                <c:pt idx="1">
                  <c:v>Moyenne V 2.1</c:v>
                </c:pt>
                <c:pt idx="2">
                  <c:v>Moyenne V 2.2</c:v>
                </c:pt>
                <c:pt idx="3">
                  <c:v>Moyenne V 2.3</c:v>
                </c:pt>
                <c:pt idx="4">
                  <c:v>Moyenne V 3.1</c:v>
                </c:pt>
                <c:pt idx="5">
                  <c:v>Moyenne V 3.2</c:v>
                </c:pt>
                <c:pt idx="6">
                  <c:v>Moyenne V.3.3</c:v>
                </c:pt>
              </c:strCache>
            </c:strRef>
          </c:cat>
          <c:val>
            <c:numRef>
              <c:f>('Final Insurance'!$J$22,'Final Insurance'!$N$22,'Final Insurance'!$Q$22,'Final Insurance'!$T$22,'Final Insurance'!$Y$22,'Final Insurance'!$AD$22,'Final Insurance'!$AH$22)</c:f>
              <c:numCache>
                <c:formatCode>0</c:formatCode>
                <c:ptCount val="7"/>
                <c:pt idx="0">
                  <c:v>50</c:v>
                </c:pt>
                <c:pt idx="1">
                  <c:v>90</c:v>
                </c:pt>
                <c:pt idx="2" formatCode="General">
                  <c:v>0</c:v>
                </c:pt>
                <c:pt idx="3" formatCode="_-* #\ ##0_-;\-* #\ ##0_-;_-* &quot;-&quot;??_-;_-@">
                  <c:v>80</c:v>
                </c:pt>
                <c:pt idx="4" formatCode="_-* #\ ##0_-;\-* #\ ##0_-;_-* &quot;-&quot;??_-;_-@">
                  <c:v>33.333333333333329</c:v>
                </c:pt>
                <c:pt idx="5" formatCode="_-* #\ ##0_-;\-* #\ ##0_-;_-* &quot;-&quot;??_-;_-@">
                  <c:v>66.666666666666657</c:v>
                </c:pt>
                <c:pt idx="6" formatCode="_-* #\ ##0\ _€_-;\-* #\ ##0\ _€_-;_-* &quot;-&quot;??\ _€_-;_-@">
                  <c:v>99.999999999999986</c:v>
                </c:pt>
              </c:numCache>
            </c:numRef>
          </c:val>
          <c:extLst>
            <c:ext xmlns:c16="http://schemas.microsoft.com/office/drawing/2014/chart" uri="{C3380CC4-5D6E-409C-BE32-E72D297353CC}">
              <c16:uniqueId val="{00000004-9F8D-4F60-98C3-65A6551CE551}"/>
            </c:ext>
          </c:extLst>
        </c:ser>
        <c:dLbls>
          <c:showLegendKey val="0"/>
          <c:showVal val="0"/>
          <c:showCatName val="0"/>
          <c:showSerName val="0"/>
          <c:showPercent val="0"/>
          <c:showBubbleSize val="0"/>
        </c:dLbls>
        <c:gapWidth val="100"/>
        <c:overlap val="-24"/>
        <c:axId val="1755996928"/>
        <c:axId val="1755994016"/>
      </c:barChart>
      <c:catAx>
        <c:axId val="17559969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755994016"/>
        <c:crosses val="autoZero"/>
        <c:auto val="1"/>
        <c:lblAlgn val="ctr"/>
        <c:lblOffset val="100"/>
        <c:noMultiLvlLbl val="0"/>
      </c:catAx>
      <c:valAx>
        <c:axId val="175599401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755996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r>
              <a:rPr lang="fr-FR">
                <a:solidFill>
                  <a:srgbClr val="00B0F0"/>
                </a:solidFill>
              </a:rPr>
              <a:t>Banking sector means over years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col"/>
        <c:grouping val="clustered"/>
        <c:varyColors val="0"/>
        <c:ser>
          <c:idx val="0"/>
          <c:order val="0"/>
          <c:tx>
            <c:strRef>
              <c:f>'Final Banking'!$C$27</c:f>
              <c:strCache>
                <c:ptCount val="1"/>
                <c:pt idx="0">
                  <c:v>Moyenne 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'Final Banking'!$B$28:$B$45</c:f>
              <c:strCache>
                <c:ptCount val="18"/>
                <c:pt idx="0">
                  <c:v>2017</c:v>
                </c:pt>
                <c:pt idx="1">
                  <c:v>BNP Paribas </c:v>
                </c:pt>
                <c:pt idx="2">
                  <c:v>BPCE </c:v>
                </c:pt>
                <c:pt idx="3">
                  <c:v>Crédit Agricole Group </c:v>
                </c:pt>
                <c:pt idx="4">
                  <c:v>La Banque Postale</c:v>
                </c:pt>
                <c:pt idx="5">
                  <c:v>Société Générale </c:v>
                </c:pt>
                <c:pt idx="6">
                  <c:v>2018</c:v>
                </c:pt>
                <c:pt idx="7">
                  <c:v>BNP Paribas </c:v>
                </c:pt>
                <c:pt idx="8">
                  <c:v>BPCE </c:v>
                </c:pt>
                <c:pt idx="9">
                  <c:v>Crédit Agricole Group </c:v>
                </c:pt>
                <c:pt idx="10">
                  <c:v>La Banque Postale</c:v>
                </c:pt>
                <c:pt idx="11">
                  <c:v>Société Générale </c:v>
                </c:pt>
                <c:pt idx="12">
                  <c:v>2019</c:v>
                </c:pt>
                <c:pt idx="13">
                  <c:v>BNP Paribas </c:v>
                </c:pt>
                <c:pt idx="14">
                  <c:v>BPCE </c:v>
                </c:pt>
                <c:pt idx="15">
                  <c:v>Crédit Agricole Group</c:v>
                </c:pt>
                <c:pt idx="16">
                  <c:v>La Banque Postale</c:v>
                </c:pt>
                <c:pt idx="17">
                  <c:v>Société Générale </c:v>
                </c:pt>
              </c:strCache>
            </c:strRef>
          </c:cat>
          <c:val>
            <c:numRef>
              <c:f>'Final Banking'!$C$28:$C$45</c:f>
              <c:numCache>
                <c:formatCode>0</c:formatCode>
                <c:ptCount val="18"/>
                <c:pt idx="1">
                  <c:v>100</c:v>
                </c:pt>
                <c:pt idx="2">
                  <c:v>90</c:v>
                </c:pt>
                <c:pt idx="3">
                  <c:v>100</c:v>
                </c:pt>
                <c:pt idx="4">
                  <c:v>90</c:v>
                </c:pt>
                <c:pt idx="5">
                  <c:v>100</c:v>
                </c:pt>
                <c:pt idx="7" formatCode="General">
                  <c:v>100</c:v>
                </c:pt>
                <c:pt idx="8" formatCode="General">
                  <c:v>90</c:v>
                </c:pt>
                <c:pt idx="9" formatCode="General">
                  <c:v>100</c:v>
                </c:pt>
                <c:pt idx="10" formatCode="General">
                  <c:v>90</c:v>
                </c:pt>
                <c:pt idx="11" formatCode="General">
                  <c:v>100</c:v>
                </c:pt>
                <c:pt idx="13" formatCode="General">
                  <c:v>100</c:v>
                </c:pt>
                <c:pt idx="14" formatCode="General">
                  <c:v>90</c:v>
                </c:pt>
                <c:pt idx="15" formatCode="General">
                  <c:v>100</c:v>
                </c:pt>
                <c:pt idx="16" formatCode="General">
                  <c:v>90</c:v>
                </c:pt>
                <c:pt idx="17" formatCode="General">
                  <c:v>100</c:v>
                </c:pt>
              </c:numCache>
            </c:numRef>
          </c:val>
          <c:extLst>
            <c:ext xmlns:c16="http://schemas.microsoft.com/office/drawing/2014/chart" uri="{C3380CC4-5D6E-409C-BE32-E72D297353CC}">
              <c16:uniqueId val="{00000000-58AE-4929-AC7D-366D928DEEFC}"/>
            </c:ext>
          </c:extLst>
        </c:ser>
        <c:ser>
          <c:idx val="1"/>
          <c:order val="1"/>
          <c:tx>
            <c:strRef>
              <c:f>'Final Banking'!$D$27</c:f>
              <c:strCache>
                <c:ptCount val="1"/>
                <c:pt idx="0">
                  <c:v>Moyenne 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'Final Banking'!$B$28:$B$45</c:f>
              <c:strCache>
                <c:ptCount val="18"/>
                <c:pt idx="0">
                  <c:v>2017</c:v>
                </c:pt>
                <c:pt idx="1">
                  <c:v>BNP Paribas </c:v>
                </c:pt>
                <c:pt idx="2">
                  <c:v>BPCE </c:v>
                </c:pt>
                <c:pt idx="3">
                  <c:v>Crédit Agricole Group </c:v>
                </c:pt>
                <c:pt idx="4">
                  <c:v>La Banque Postale</c:v>
                </c:pt>
                <c:pt idx="5">
                  <c:v>Société Générale </c:v>
                </c:pt>
                <c:pt idx="6">
                  <c:v>2018</c:v>
                </c:pt>
                <c:pt idx="7">
                  <c:v>BNP Paribas </c:v>
                </c:pt>
                <c:pt idx="8">
                  <c:v>BPCE </c:v>
                </c:pt>
                <c:pt idx="9">
                  <c:v>Crédit Agricole Group </c:v>
                </c:pt>
                <c:pt idx="10">
                  <c:v>La Banque Postale</c:v>
                </c:pt>
                <c:pt idx="11">
                  <c:v>Société Générale </c:v>
                </c:pt>
                <c:pt idx="12">
                  <c:v>2019</c:v>
                </c:pt>
                <c:pt idx="13">
                  <c:v>BNP Paribas </c:v>
                </c:pt>
                <c:pt idx="14">
                  <c:v>BPCE </c:v>
                </c:pt>
                <c:pt idx="15">
                  <c:v>Crédit Agricole Group</c:v>
                </c:pt>
                <c:pt idx="16">
                  <c:v>La Banque Postale</c:v>
                </c:pt>
                <c:pt idx="17">
                  <c:v>Société Générale </c:v>
                </c:pt>
              </c:strCache>
            </c:strRef>
          </c:cat>
          <c:val>
            <c:numRef>
              <c:f>'Final Banking'!$D$28:$D$45</c:f>
              <c:numCache>
                <c:formatCode>0</c:formatCode>
                <c:ptCount val="18"/>
                <c:pt idx="1">
                  <c:v>66.666666666666657</c:v>
                </c:pt>
                <c:pt idx="2">
                  <c:v>33.333333333333329</c:v>
                </c:pt>
                <c:pt idx="3">
                  <c:v>66.666666666666657</c:v>
                </c:pt>
                <c:pt idx="4">
                  <c:v>50</c:v>
                </c:pt>
                <c:pt idx="5">
                  <c:v>56.666666666666664</c:v>
                </c:pt>
                <c:pt idx="7">
                  <c:v>66.666666666666657</c:v>
                </c:pt>
                <c:pt idx="8">
                  <c:v>33.333333333333329</c:v>
                </c:pt>
                <c:pt idx="9">
                  <c:v>66.666666666666657</c:v>
                </c:pt>
                <c:pt idx="10">
                  <c:v>50</c:v>
                </c:pt>
                <c:pt idx="11">
                  <c:v>56.666666666666664</c:v>
                </c:pt>
                <c:pt idx="13">
                  <c:v>66.666666666666657</c:v>
                </c:pt>
                <c:pt idx="14">
                  <c:v>33.333333333333329</c:v>
                </c:pt>
                <c:pt idx="15">
                  <c:v>66.666666666666657</c:v>
                </c:pt>
                <c:pt idx="16">
                  <c:v>50</c:v>
                </c:pt>
                <c:pt idx="17">
                  <c:v>56.666666666666664</c:v>
                </c:pt>
              </c:numCache>
            </c:numRef>
          </c:val>
          <c:extLst>
            <c:ext xmlns:c16="http://schemas.microsoft.com/office/drawing/2014/chart" uri="{C3380CC4-5D6E-409C-BE32-E72D297353CC}">
              <c16:uniqueId val="{00000001-58AE-4929-AC7D-366D928DEEFC}"/>
            </c:ext>
          </c:extLst>
        </c:ser>
        <c:ser>
          <c:idx val="2"/>
          <c:order val="2"/>
          <c:tx>
            <c:strRef>
              <c:f>'Final Banking'!$E$27</c:f>
              <c:strCache>
                <c:ptCount val="1"/>
                <c:pt idx="0">
                  <c:v>Moyenne 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'Final Banking'!$B$28:$B$45</c:f>
              <c:strCache>
                <c:ptCount val="18"/>
                <c:pt idx="0">
                  <c:v>2017</c:v>
                </c:pt>
                <c:pt idx="1">
                  <c:v>BNP Paribas </c:v>
                </c:pt>
                <c:pt idx="2">
                  <c:v>BPCE </c:v>
                </c:pt>
                <c:pt idx="3">
                  <c:v>Crédit Agricole Group </c:v>
                </c:pt>
                <c:pt idx="4">
                  <c:v>La Banque Postale</c:v>
                </c:pt>
                <c:pt idx="5">
                  <c:v>Société Générale </c:v>
                </c:pt>
                <c:pt idx="6">
                  <c:v>2018</c:v>
                </c:pt>
                <c:pt idx="7">
                  <c:v>BNP Paribas </c:v>
                </c:pt>
                <c:pt idx="8">
                  <c:v>BPCE </c:v>
                </c:pt>
                <c:pt idx="9">
                  <c:v>Crédit Agricole Group </c:v>
                </c:pt>
                <c:pt idx="10">
                  <c:v>La Banque Postale</c:v>
                </c:pt>
                <c:pt idx="11">
                  <c:v>Société Générale </c:v>
                </c:pt>
                <c:pt idx="12">
                  <c:v>2019</c:v>
                </c:pt>
                <c:pt idx="13">
                  <c:v>BNP Paribas </c:v>
                </c:pt>
                <c:pt idx="14">
                  <c:v>BPCE </c:v>
                </c:pt>
                <c:pt idx="15">
                  <c:v>Crédit Agricole Group</c:v>
                </c:pt>
                <c:pt idx="16">
                  <c:v>La Banque Postale</c:v>
                </c:pt>
                <c:pt idx="17">
                  <c:v>Société Générale </c:v>
                </c:pt>
              </c:strCache>
            </c:strRef>
          </c:cat>
          <c:val>
            <c:numRef>
              <c:f>'Final Banking'!$E$28:$E$45</c:f>
              <c:numCache>
                <c:formatCode>0</c:formatCode>
                <c:ptCount val="18"/>
                <c:pt idx="1">
                  <c:v>86.666666666666657</c:v>
                </c:pt>
                <c:pt idx="2">
                  <c:v>83.333333333333329</c:v>
                </c:pt>
                <c:pt idx="3">
                  <c:v>83.333333333333329</c:v>
                </c:pt>
                <c:pt idx="4">
                  <c:v>83.333333333333329</c:v>
                </c:pt>
                <c:pt idx="5">
                  <c:v>92.266666666666652</c:v>
                </c:pt>
                <c:pt idx="7">
                  <c:v>86.666666666666657</c:v>
                </c:pt>
                <c:pt idx="8">
                  <c:v>83.333333333333329</c:v>
                </c:pt>
                <c:pt idx="9">
                  <c:v>83.333333333333329</c:v>
                </c:pt>
                <c:pt idx="10">
                  <c:v>86.666666666666657</c:v>
                </c:pt>
                <c:pt idx="11">
                  <c:v>95.6</c:v>
                </c:pt>
                <c:pt idx="13">
                  <c:v>89.666666666666657</c:v>
                </c:pt>
                <c:pt idx="14">
                  <c:v>83.333333333333329</c:v>
                </c:pt>
                <c:pt idx="15">
                  <c:v>83.333333333333329</c:v>
                </c:pt>
                <c:pt idx="16">
                  <c:v>86.666666666666657</c:v>
                </c:pt>
                <c:pt idx="17">
                  <c:v>95.6</c:v>
                </c:pt>
              </c:numCache>
            </c:numRef>
          </c:val>
          <c:extLst>
            <c:ext xmlns:c16="http://schemas.microsoft.com/office/drawing/2014/chart" uri="{C3380CC4-5D6E-409C-BE32-E72D297353CC}">
              <c16:uniqueId val="{00000002-58AE-4929-AC7D-366D928DEEFC}"/>
            </c:ext>
          </c:extLst>
        </c:ser>
        <c:dLbls>
          <c:dLblPos val="inEnd"/>
          <c:showLegendKey val="0"/>
          <c:showVal val="1"/>
          <c:showCatName val="0"/>
          <c:showSerName val="0"/>
          <c:showPercent val="0"/>
          <c:showBubbleSize val="0"/>
        </c:dLbls>
        <c:gapWidth val="100"/>
        <c:overlap val="-24"/>
        <c:axId val="850061280"/>
        <c:axId val="850055872"/>
      </c:barChart>
      <c:catAx>
        <c:axId val="850061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850055872"/>
        <c:crosses val="autoZero"/>
        <c:auto val="1"/>
        <c:lblAlgn val="ctr"/>
        <c:lblOffset val="100"/>
        <c:noMultiLvlLbl val="0"/>
      </c:catAx>
      <c:valAx>
        <c:axId val="85005587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850061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r>
              <a:rPr lang="fr-FR">
                <a:solidFill>
                  <a:srgbClr val="00B0F0"/>
                </a:solidFill>
              </a:rPr>
              <a:t>Insurance sector means over years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col"/>
        <c:grouping val="clustered"/>
        <c:varyColors val="0"/>
        <c:ser>
          <c:idx val="0"/>
          <c:order val="0"/>
          <c:tx>
            <c:strRef>
              <c:f>'Final Insurance'!$C$27</c:f>
              <c:strCache>
                <c:ptCount val="1"/>
                <c:pt idx="0">
                  <c:v>Moyenne 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Insurance'!$B$28:$B$45</c:f>
              <c:strCache>
                <c:ptCount val="18"/>
                <c:pt idx="0">
                  <c:v>2017</c:v>
                </c:pt>
                <c:pt idx="1">
                  <c:v>Axa</c:v>
                </c:pt>
                <c:pt idx="2">
                  <c:v>Scor</c:v>
                </c:pt>
                <c:pt idx="3">
                  <c:v>CNP Assurance</c:v>
                </c:pt>
                <c:pt idx="4">
                  <c:v>CAG Assurance</c:v>
                </c:pt>
                <c:pt idx="5">
                  <c:v>Covéa</c:v>
                </c:pt>
                <c:pt idx="6">
                  <c:v>2018</c:v>
                </c:pt>
                <c:pt idx="7">
                  <c:v>Axa</c:v>
                </c:pt>
                <c:pt idx="8">
                  <c:v>Scor</c:v>
                </c:pt>
                <c:pt idx="9">
                  <c:v>CNP Assurance</c:v>
                </c:pt>
                <c:pt idx="10">
                  <c:v>CAG Assurance</c:v>
                </c:pt>
                <c:pt idx="11">
                  <c:v>Covéa</c:v>
                </c:pt>
                <c:pt idx="12">
                  <c:v>2019</c:v>
                </c:pt>
                <c:pt idx="13">
                  <c:v>Axa</c:v>
                </c:pt>
                <c:pt idx="14">
                  <c:v>Scor</c:v>
                </c:pt>
                <c:pt idx="15">
                  <c:v>CNP Assurance</c:v>
                </c:pt>
                <c:pt idx="16">
                  <c:v>CAG Assurance</c:v>
                </c:pt>
                <c:pt idx="17">
                  <c:v>Covéa</c:v>
                </c:pt>
              </c:strCache>
            </c:strRef>
          </c:cat>
          <c:val>
            <c:numRef>
              <c:f>'Final Insurance'!$C$28:$C$45</c:f>
              <c:numCache>
                <c:formatCode>0</c:formatCode>
                <c:ptCount val="18"/>
                <c:pt idx="1">
                  <c:v>90</c:v>
                </c:pt>
                <c:pt idx="2">
                  <c:v>90</c:v>
                </c:pt>
                <c:pt idx="3">
                  <c:v>70</c:v>
                </c:pt>
                <c:pt idx="4">
                  <c:v>100</c:v>
                </c:pt>
                <c:pt idx="5">
                  <c:v>50</c:v>
                </c:pt>
                <c:pt idx="7">
                  <c:v>100</c:v>
                </c:pt>
                <c:pt idx="8">
                  <c:v>90</c:v>
                </c:pt>
                <c:pt idx="9">
                  <c:v>60</c:v>
                </c:pt>
                <c:pt idx="10">
                  <c:v>100</c:v>
                </c:pt>
                <c:pt idx="11">
                  <c:v>50</c:v>
                </c:pt>
                <c:pt idx="13">
                  <c:v>100</c:v>
                </c:pt>
                <c:pt idx="14">
                  <c:v>90</c:v>
                </c:pt>
                <c:pt idx="15">
                  <c:v>60</c:v>
                </c:pt>
                <c:pt idx="16">
                  <c:v>100</c:v>
                </c:pt>
                <c:pt idx="17">
                  <c:v>50</c:v>
                </c:pt>
              </c:numCache>
            </c:numRef>
          </c:val>
          <c:extLst>
            <c:ext xmlns:c16="http://schemas.microsoft.com/office/drawing/2014/chart" uri="{C3380CC4-5D6E-409C-BE32-E72D297353CC}">
              <c16:uniqueId val="{00000000-24AA-4F38-A1AF-E56C2D0EB4E0}"/>
            </c:ext>
          </c:extLst>
        </c:ser>
        <c:ser>
          <c:idx val="1"/>
          <c:order val="1"/>
          <c:tx>
            <c:strRef>
              <c:f>'Final Insurance'!$D$27</c:f>
              <c:strCache>
                <c:ptCount val="1"/>
                <c:pt idx="0">
                  <c:v>Moyenne 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Insurance'!$B$28:$B$45</c:f>
              <c:strCache>
                <c:ptCount val="18"/>
                <c:pt idx="0">
                  <c:v>2017</c:v>
                </c:pt>
                <c:pt idx="1">
                  <c:v>Axa</c:v>
                </c:pt>
                <c:pt idx="2">
                  <c:v>Scor</c:v>
                </c:pt>
                <c:pt idx="3">
                  <c:v>CNP Assurance</c:v>
                </c:pt>
                <c:pt idx="4">
                  <c:v>CAG Assurance</c:v>
                </c:pt>
                <c:pt idx="5">
                  <c:v>Covéa</c:v>
                </c:pt>
                <c:pt idx="6">
                  <c:v>2018</c:v>
                </c:pt>
                <c:pt idx="7">
                  <c:v>Axa</c:v>
                </c:pt>
                <c:pt idx="8">
                  <c:v>Scor</c:v>
                </c:pt>
                <c:pt idx="9">
                  <c:v>CNP Assurance</c:v>
                </c:pt>
                <c:pt idx="10">
                  <c:v>CAG Assurance</c:v>
                </c:pt>
                <c:pt idx="11">
                  <c:v>Covéa</c:v>
                </c:pt>
                <c:pt idx="12">
                  <c:v>2019</c:v>
                </c:pt>
                <c:pt idx="13">
                  <c:v>Axa</c:v>
                </c:pt>
                <c:pt idx="14">
                  <c:v>Scor</c:v>
                </c:pt>
                <c:pt idx="15">
                  <c:v>CNP Assurance</c:v>
                </c:pt>
                <c:pt idx="16">
                  <c:v>CAG Assurance</c:v>
                </c:pt>
                <c:pt idx="17">
                  <c:v>Covéa</c:v>
                </c:pt>
              </c:strCache>
            </c:strRef>
          </c:cat>
          <c:val>
            <c:numRef>
              <c:f>'Final Insurance'!$D$28:$D$45</c:f>
              <c:numCache>
                <c:formatCode>0</c:formatCode>
                <c:ptCount val="18"/>
                <c:pt idx="1">
                  <c:v>63.333333333333329</c:v>
                </c:pt>
                <c:pt idx="2">
                  <c:v>56.666666666666664</c:v>
                </c:pt>
                <c:pt idx="3">
                  <c:v>63.333333333333329</c:v>
                </c:pt>
                <c:pt idx="4">
                  <c:v>73.333333333333329</c:v>
                </c:pt>
                <c:pt idx="5">
                  <c:v>56.666666666666664</c:v>
                </c:pt>
                <c:pt idx="7">
                  <c:v>63.333333333333329</c:v>
                </c:pt>
                <c:pt idx="8">
                  <c:v>63.333333333333329</c:v>
                </c:pt>
                <c:pt idx="9">
                  <c:v>63.333333333333329</c:v>
                </c:pt>
                <c:pt idx="10">
                  <c:v>73.333333333333329</c:v>
                </c:pt>
                <c:pt idx="11">
                  <c:v>56.666666666666664</c:v>
                </c:pt>
                <c:pt idx="13">
                  <c:v>63.333333333333329</c:v>
                </c:pt>
                <c:pt idx="14">
                  <c:v>63.333333333333329</c:v>
                </c:pt>
                <c:pt idx="15">
                  <c:v>63.333333333333329</c:v>
                </c:pt>
                <c:pt idx="16">
                  <c:v>73.333333333333329</c:v>
                </c:pt>
                <c:pt idx="17">
                  <c:v>56.666666666666664</c:v>
                </c:pt>
              </c:numCache>
            </c:numRef>
          </c:val>
          <c:extLst>
            <c:ext xmlns:c16="http://schemas.microsoft.com/office/drawing/2014/chart" uri="{C3380CC4-5D6E-409C-BE32-E72D297353CC}">
              <c16:uniqueId val="{00000001-24AA-4F38-A1AF-E56C2D0EB4E0}"/>
            </c:ext>
          </c:extLst>
        </c:ser>
        <c:ser>
          <c:idx val="2"/>
          <c:order val="2"/>
          <c:tx>
            <c:strRef>
              <c:f>'Final Insurance'!$E$27</c:f>
              <c:strCache>
                <c:ptCount val="1"/>
                <c:pt idx="0">
                  <c:v>Moyenne 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'Final Insurance'!$B$28:$B$45</c:f>
              <c:strCache>
                <c:ptCount val="18"/>
                <c:pt idx="0">
                  <c:v>2017</c:v>
                </c:pt>
                <c:pt idx="1">
                  <c:v>Axa</c:v>
                </c:pt>
                <c:pt idx="2">
                  <c:v>Scor</c:v>
                </c:pt>
                <c:pt idx="3">
                  <c:v>CNP Assurance</c:v>
                </c:pt>
                <c:pt idx="4">
                  <c:v>CAG Assurance</c:v>
                </c:pt>
                <c:pt idx="5">
                  <c:v>Covéa</c:v>
                </c:pt>
                <c:pt idx="6">
                  <c:v>2018</c:v>
                </c:pt>
                <c:pt idx="7">
                  <c:v>Axa</c:v>
                </c:pt>
                <c:pt idx="8">
                  <c:v>Scor</c:v>
                </c:pt>
                <c:pt idx="9">
                  <c:v>CNP Assurance</c:v>
                </c:pt>
                <c:pt idx="10">
                  <c:v>CAG Assurance</c:v>
                </c:pt>
                <c:pt idx="11">
                  <c:v>Covéa</c:v>
                </c:pt>
                <c:pt idx="12">
                  <c:v>2019</c:v>
                </c:pt>
                <c:pt idx="13">
                  <c:v>Axa</c:v>
                </c:pt>
                <c:pt idx="14">
                  <c:v>Scor</c:v>
                </c:pt>
                <c:pt idx="15">
                  <c:v>CNP Assurance</c:v>
                </c:pt>
                <c:pt idx="16">
                  <c:v>CAG Assurance</c:v>
                </c:pt>
                <c:pt idx="17">
                  <c:v>Covéa</c:v>
                </c:pt>
              </c:strCache>
            </c:strRef>
          </c:cat>
          <c:val>
            <c:numRef>
              <c:f>'Final Insurance'!$E$28:$E$45</c:f>
              <c:numCache>
                <c:formatCode>0</c:formatCode>
                <c:ptCount val="18"/>
                <c:pt idx="1">
                  <c:v>95.6</c:v>
                </c:pt>
                <c:pt idx="2">
                  <c:v>83.666666666666657</c:v>
                </c:pt>
                <c:pt idx="3">
                  <c:v>90</c:v>
                </c:pt>
                <c:pt idx="4">
                  <c:v>69.666666666666657</c:v>
                </c:pt>
                <c:pt idx="5">
                  <c:v>36.666666666666664</c:v>
                </c:pt>
                <c:pt idx="7">
                  <c:v>95.6</c:v>
                </c:pt>
                <c:pt idx="8">
                  <c:v>83.666666666666657</c:v>
                </c:pt>
                <c:pt idx="9">
                  <c:v>90</c:v>
                </c:pt>
                <c:pt idx="10">
                  <c:v>69.666666666666657</c:v>
                </c:pt>
                <c:pt idx="11">
                  <c:v>50</c:v>
                </c:pt>
                <c:pt idx="13">
                  <c:v>95.6</c:v>
                </c:pt>
                <c:pt idx="14">
                  <c:v>83.666666666666657</c:v>
                </c:pt>
                <c:pt idx="15">
                  <c:v>90</c:v>
                </c:pt>
                <c:pt idx="16">
                  <c:v>69.666666666666657</c:v>
                </c:pt>
                <c:pt idx="17">
                  <c:v>70</c:v>
                </c:pt>
              </c:numCache>
            </c:numRef>
          </c:val>
          <c:extLst>
            <c:ext xmlns:c16="http://schemas.microsoft.com/office/drawing/2014/chart" uri="{C3380CC4-5D6E-409C-BE32-E72D297353CC}">
              <c16:uniqueId val="{00000002-24AA-4F38-A1AF-E56C2D0EB4E0}"/>
            </c:ext>
          </c:extLst>
        </c:ser>
        <c:dLbls>
          <c:showLegendKey val="0"/>
          <c:showVal val="0"/>
          <c:showCatName val="0"/>
          <c:showSerName val="0"/>
          <c:showPercent val="0"/>
          <c:showBubbleSize val="0"/>
        </c:dLbls>
        <c:gapWidth val="100"/>
        <c:overlap val="-24"/>
        <c:axId val="777447216"/>
        <c:axId val="777443472"/>
      </c:barChart>
      <c:catAx>
        <c:axId val="7774472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777443472"/>
        <c:crosses val="autoZero"/>
        <c:auto val="1"/>
        <c:lblAlgn val="ctr"/>
        <c:lblOffset val="100"/>
        <c:noMultiLvlLbl val="0"/>
      </c:catAx>
      <c:valAx>
        <c:axId val="77744347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777447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fr-FR"/>
              <a:t>Final Ranking Banking Sector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bar"/>
        <c:grouping val="clustered"/>
        <c:varyColors val="0"/>
        <c:ser>
          <c:idx val="0"/>
          <c:order val="0"/>
          <c:spPr>
            <a:solidFill>
              <a:schemeClr val="accent1">
                <a:lumMod val="50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'Final Banking'!$G$43:$G$47</c:f>
              <c:strCache>
                <c:ptCount val="5"/>
                <c:pt idx="0">
                  <c:v>BPCE </c:v>
                </c:pt>
                <c:pt idx="1">
                  <c:v>La Banque Postale</c:v>
                </c:pt>
                <c:pt idx="2">
                  <c:v>Crédit Agricole Group </c:v>
                </c:pt>
                <c:pt idx="3">
                  <c:v>Société Générale </c:v>
                </c:pt>
                <c:pt idx="4">
                  <c:v>BNP Paribas </c:v>
                </c:pt>
              </c:strCache>
            </c:strRef>
          </c:cat>
          <c:val>
            <c:numRef>
              <c:f>'Final Banking'!$H$43:$H$47</c:f>
              <c:numCache>
                <c:formatCode>General</c:formatCode>
                <c:ptCount val="5"/>
                <c:pt idx="0">
                  <c:v>68.888888888888886</c:v>
                </c:pt>
                <c:pt idx="1">
                  <c:v>75.185185185185176</c:v>
                </c:pt>
                <c:pt idx="2">
                  <c:v>83.333333333333329</c:v>
                </c:pt>
                <c:pt idx="3">
                  <c:v>83.718518518518508</c:v>
                </c:pt>
                <c:pt idx="4">
                  <c:v>84.777777777777771</c:v>
                </c:pt>
              </c:numCache>
            </c:numRef>
          </c:val>
          <c:extLst>
            <c:ext xmlns:c16="http://schemas.microsoft.com/office/drawing/2014/chart" uri="{C3380CC4-5D6E-409C-BE32-E72D297353CC}">
              <c16:uniqueId val="{00000000-8B21-7D4E-8027-092C1492F802}"/>
            </c:ext>
          </c:extLst>
        </c:ser>
        <c:dLbls>
          <c:dLblPos val="inEnd"/>
          <c:showLegendKey val="0"/>
          <c:showVal val="1"/>
          <c:showCatName val="0"/>
          <c:showSerName val="0"/>
          <c:showPercent val="0"/>
          <c:showBubbleSize val="0"/>
        </c:dLbls>
        <c:gapWidth val="65"/>
        <c:axId val="703886304"/>
        <c:axId val="703885056"/>
      </c:barChart>
      <c:catAx>
        <c:axId val="70388630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fr-FR"/>
          </a:p>
        </c:txPr>
        <c:crossAx val="703885056"/>
        <c:crosses val="autoZero"/>
        <c:auto val="1"/>
        <c:lblAlgn val="ctr"/>
        <c:lblOffset val="100"/>
        <c:noMultiLvlLbl val="0"/>
      </c:catAx>
      <c:valAx>
        <c:axId val="70388505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fr-FR"/>
          </a:p>
        </c:txPr>
        <c:crossAx val="70388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fr-FR" sz="1800" b="1" i="0" baseline="0">
                <a:effectLst/>
              </a:rPr>
              <a:t>Final Ranking Insurance Sector </a:t>
            </a:r>
            <a:endParaRPr lang="fr-FR">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bar"/>
        <c:grouping val="clustered"/>
        <c:varyColors val="0"/>
        <c:ser>
          <c:idx val="0"/>
          <c:order val="0"/>
          <c:spPr>
            <a:solidFill>
              <a:schemeClr val="accent1">
                <a:lumMod val="50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'Final Insurance'!$G$46:$G$50</c:f>
              <c:strCache>
                <c:ptCount val="5"/>
                <c:pt idx="0">
                  <c:v>Covéa</c:v>
                </c:pt>
                <c:pt idx="1">
                  <c:v>CNP Assurance</c:v>
                </c:pt>
                <c:pt idx="2">
                  <c:v>Scor</c:v>
                </c:pt>
                <c:pt idx="3">
                  <c:v>CAG Assurance</c:v>
                </c:pt>
                <c:pt idx="4">
                  <c:v>Axa</c:v>
                </c:pt>
              </c:strCache>
            </c:strRef>
          </c:cat>
          <c:val>
            <c:numRef>
              <c:f>'Final Insurance'!$H$46:$H$50</c:f>
              <c:numCache>
                <c:formatCode>General</c:formatCode>
                <c:ptCount val="5"/>
                <c:pt idx="0">
                  <c:v>52.962962962962962</c:v>
                </c:pt>
                <c:pt idx="1">
                  <c:v>72.222222222222229</c:v>
                </c:pt>
                <c:pt idx="2">
                  <c:v>78.259259259259252</c:v>
                </c:pt>
                <c:pt idx="3">
                  <c:v>78.777777777777771</c:v>
                </c:pt>
                <c:pt idx="4">
                  <c:v>85.199999999999989</c:v>
                </c:pt>
              </c:numCache>
            </c:numRef>
          </c:val>
          <c:extLst>
            <c:ext xmlns:c16="http://schemas.microsoft.com/office/drawing/2014/chart" uri="{C3380CC4-5D6E-409C-BE32-E72D297353CC}">
              <c16:uniqueId val="{00000000-AE26-554A-A1E5-58DEFAC48D44}"/>
            </c:ext>
          </c:extLst>
        </c:ser>
        <c:dLbls>
          <c:dLblPos val="inEnd"/>
          <c:showLegendKey val="0"/>
          <c:showVal val="1"/>
          <c:showCatName val="0"/>
          <c:showSerName val="0"/>
          <c:showPercent val="0"/>
          <c:showBubbleSize val="0"/>
        </c:dLbls>
        <c:gapWidth val="65"/>
        <c:axId val="478011568"/>
        <c:axId val="478011984"/>
      </c:barChart>
      <c:catAx>
        <c:axId val="4780115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fr-FR"/>
          </a:p>
        </c:txPr>
        <c:crossAx val="478011984"/>
        <c:crosses val="autoZero"/>
        <c:auto val="1"/>
        <c:lblAlgn val="ctr"/>
        <c:lblOffset val="100"/>
        <c:noMultiLvlLbl val="0"/>
      </c:catAx>
      <c:valAx>
        <c:axId val="47801198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fr-FR"/>
          </a:p>
        </c:txPr>
        <c:crossAx val="478011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DF036E-0EB6-465A-ADE7-0A0DD608D653}" type="datetime1">
              <a:rPr lang="nl-NL" smtClean="0"/>
              <a:t>28-2-2021</a:t>
            </a:fld>
            <a:endParaRPr lang="nl-NL"/>
          </a:p>
        </p:txBody>
      </p:sp>
      <p:sp>
        <p:nvSpPr>
          <p:cNvPr id="4" name="Tijdelijke aanduiding voor voettekst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4B18F8-B739-4178-8D2D-879F4A27DC29}" type="slidenum">
              <a:rPr lang="nl-NL" smtClean="0"/>
              <a:t>‹N°›</a:t>
            </a:fld>
            <a:endParaRPr lang="nl-NL"/>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62F5D7-7B32-4A62-914B-86D29A6A3C77}" type="datetime1">
              <a:rPr lang="nl-NL" noProof="0" smtClean="0"/>
              <a:t>28-2-2021</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D78A92-0141-4330-8F3E-FAADFAC23844}" type="slidenum">
              <a:rPr lang="nl-NL" noProof="0" smtClean="0"/>
              <a:t>‹N°›</a:t>
            </a:fld>
            <a:endParaRPr lang="nl-NL"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53D78A92-0141-4330-8F3E-FAADFAC23844}" type="slidenum">
              <a:rPr lang="nl-NL" smtClean="0"/>
              <a:t>1</a:t>
            </a:fld>
            <a:endParaRPr lang="nl-NL"/>
          </a:p>
        </p:txBody>
      </p:sp>
    </p:spTree>
    <p:extLst>
      <p:ext uri="{BB962C8B-B14F-4D97-AF65-F5344CB8AC3E}">
        <p14:creationId xmlns:p14="http://schemas.microsoft.com/office/powerpoint/2010/main" val="224607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53D78A92-0141-4330-8F3E-FAADFAC23844}" type="slidenum">
              <a:rPr lang="nl-NL" smtClean="0"/>
              <a:t>2</a:t>
            </a:fld>
            <a:endParaRPr lang="nl-NL"/>
          </a:p>
        </p:txBody>
      </p:sp>
    </p:spTree>
    <p:extLst>
      <p:ext uri="{BB962C8B-B14F-4D97-AF65-F5344CB8AC3E}">
        <p14:creationId xmlns:p14="http://schemas.microsoft.com/office/powerpoint/2010/main" val="260515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53D78A92-0141-4330-8F3E-FAADFAC23844}" type="slidenum">
              <a:rPr lang="nl-NL" smtClean="0"/>
              <a:t>11</a:t>
            </a:fld>
            <a:endParaRPr lang="nl-NL"/>
          </a:p>
        </p:txBody>
      </p:sp>
    </p:spTree>
    <p:extLst>
      <p:ext uri="{BB962C8B-B14F-4D97-AF65-F5344CB8AC3E}">
        <p14:creationId xmlns:p14="http://schemas.microsoft.com/office/powerpoint/2010/main" val="134345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met afbeelding">
    <p:spTree>
      <p:nvGrpSpPr>
        <p:cNvPr id="1" name=""/>
        <p:cNvGrpSpPr/>
        <p:nvPr/>
      </p:nvGrpSpPr>
      <p:grpSpPr>
        <a:xfrm>
          <a:off x="0" y="0"/>
          <a:ext cx="0" cy="0"/>
          <a:chOff x="0" y="0"/>
          <a:chExt cx="0" cy="0"/>
        </a:xfrm>
      </p:grpSpPr>
      <p:sp>
        <p:nvSpPr>
          <p:cNvPr id="21" name="Tijdelijke aanduiding voor afbeelding 20">
            <a:extLst>
              <a:ext uri="{FF2B5EF4-FFF2-40B4-BE49-F238E27FC236}">
                <a16:creationId xmlns:a16="http://schemas.microsoft.com/office/drawing/2014/main" id="{5230445E-A660-448A-B4DC-782AD0E5DA6F}"/>
              </a:ext>
            </a:extLst>
          </p:cNvPr>
          <p:cNvSpPr>
            <a:spLocks noGrp="1"/>
          </p:cNvSpPr>
          <p:nvPr>
            <p:ph type="pic" sz="quarter" idx="22" hasCustomPrompt="1"/>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nl-NL" noProof="0"/>
              <a:t>Klik op pictogram om afbeelding toe te voegen</a:t>
            </a:r>
          </a:p>
        </p:txBody>
      </p:sp>
      <p:sp>
        <p:nvSpPr>
          <p:cNvPr id="22" name="Afbeelding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nl-NL" noProof="0"/>
              <a:t> </a:t>
            </a:r>
          </a:p>
        </p:txBody>
      </p:sp>
      <p:sp>
        <p:nvSpPr>
          <p:cNvPr id="26" name="Titel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nl-NL" noProof="0"/>
              <a:t>PRESENTATIE</a:t>
            </a:r>
            <a:br>
              <a:rPr lang="nl-NL" noProof="0"/>
            </a:br>
            <a:r>
              <a:rPr lang="nl-NL" noProof="0"/>
              <a:t>TITEL</a:t>
            </a:r>
          </a:p>
        </p:txBody>
      </p:sp>
      <p:sp>
        <p:nvSpPr>
          <p:cNvPr id="27" name="Tijdelijke aanduiding voor tekst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rtlCol="0">
            <a:noAutofit/>
          </a:bodyPr>
          <a:lstStyle>
            <a:lvl1pPr marL="0" indent="0" algn="l">
              <a:buNone/>
              <a:defRPr sz="3500" b="0" i="0">
                <a:solidFill>
                  <a:schemeClr val="tx2"/>
                </a:solidFill>
              </a:defRPr>
            </a:lvl1pPr>
          </a:lstStyle>
          <a:p>
            <a:pPr lvl="0" rtl="0"/>
            <a:r>
              <a:rPr lang="nl-NL" noProof="0"/>
              <a:t>Presentatie</a:t>
            </a:r>
            <a:br>
              <a:rPr lang="nl-NL" noProof="0"/>
            </a:br>
            <a:r>
              <a:rPr lang="nl-NL" noProof="0"/>
              <a:t>Slogan</a:t>
            </a:r>
          </a:p>
        </p:txBody>
      </p:sp>
      <p:sp>
        <p:nvSpPr>
          <p:cNvPr id="29" name="Tijdelijke aanduiding voor tekst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rtlCol="0">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nl-NL" noProof="0"/>
              <a:t>20XX</a:t>
            </a:r>
          </a:p>
        </p:txBody>
      </p:sp>
      <p:sp>
        <p:nvSpPr>
          <p:cNvPr id="30" name="Tijdelijke aanduiding voor tekst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rtlCol="0">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nl-NL" noProof="0"/>
              <a:t>Maand</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ling Bedankt">
    <p:bg>
      <p:bgPr>
        <a:solidFill>
          <a:schemeClr val="accent6"/>
        </a:solidFill>
        <a:effectLst/>
      </p:bgPr>
    </p:bg>
    <p:spTree>
      <p:nvGrpSpPr>
        <p:cNvPr id="1" name=""/>
        <p:cNvGrpSpPr/>
        <p:nvPr/>
      </p:nvGrpSpPr>
      <p:grpSpPr>
        <a:xfrm>
          <a:off x="0" y="0"/>
          <a:ext cx="0" cy="0"/>
          <a:chOff x="0" y="0"/>
          <a:chExt cx="0" cy="0"/>
        </a:xfrm>
      </p:grpSpPr>
      <p:sp>
        <p:nvSpPr>
          <p:cNvPr id="33" name="Tijdelijke aanduiding voor afbeelding 32">
            <a:extLst>
              <a:ext uri="{FF2B5EF4-FFF2-40B4-BE49-F238E27FC236}">
                <a16:creationId xmlns:a16="http://schemas.microsoft.com/office/drawing/2014/main" id="{88BA6D96-EFE3-4743-8FB5-544E9692D111}"/>
              </a:ext>
            </a:extLst>
          </p:cNvPr>
          <p:cNvSpPr>
            <a:spLocks noGrp="1"/>
          </p:cNvSpPr>
          <p:nvPr>
            <p:ph type="pic" sz="quarter" idx="26" hasCustomPrompt="1"/>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nl-NL" noProof="0"/>
              <a:t>Klik op pictogram om afbeelding toe te voegen</a:t>
            </a:r>
          </a:p>
        </p:txBody>
      </p:sp>
      <p:sp>
        <p:nvSpPr>
          <p:cNvPr id="14" name="Afbeelding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nl-NL" noProof="0"/>
              <a:t> </a:t>
            </a:r>
          </a:p>
        </p:txBody>
      </p:sp>
      <p:sp>
        <p:nvSpPr>
          <p:cNvPr id="20" name="Titel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rtlCol="0">
            <a:noAutofit/>
          </a:bodyPr>
          <a:lstStyle>
            <a:lvl1pPr algn="r">
              <a:defRPr sz="7000" b="1">
                <a:solidFill>
                  <a:schemeClr val="bg1"/>
                </a:solidFill>
              </a:defRPr>
            </a:lvl1pPr>
          </a:lstStyle>
          <a:p>
            <a:pPr rtl="0"/>
            <a:r>
              <a:rPr lang="nl-NL" noProof="0"/>
              <a:t>BEDANKT</a:t>
            </a:r>
            <a:br>
              <a:rPr lang="nl-NL" noProof="0"/>
            </a:br>
            <a:r>
              <a:rPr lang="nl-NL" noProof="0"/>
              <a:t>!</a:t>
            </a:r>
          </a:p>
        </p:txBody>
      </p:sp>
      <p:sp>
        <p:nvSpPr>
          <p:cNvPr id="21" name="Tijdelijke aanduiding voor tekst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rtlCol="0">
            <a:noAutofit/>
          </a:bodyPr>
          <a:lstStyle>
            <a:lvl1pPr marL="0" indent="0" algn="r">
              <a:buNone/>
              <a:defRPr sz="3500" b="0" i="0">
                <a:solidFill>
                  <a:schemeClr val="tx2"/>
                </a:solidFill>
              </a:defRPr>
            </a:lvl1pPr>
          </a:lstStyle>
          <a:p>
            <a:pPr lvl="0" rtl="0"/>
            <a:r>
              <a:rPr lang="nl-NL" noProof="0"/>
              <a:t>Alexander</a:t>
            </a:r>
            <a:br>
              <a:rPr lang="nl-NL" noProof="0"/>
            </a:br>
            <a:r>
              <a:rPr lang="nl-NL" noProof="0"/>
              <a:t>Martensson</a:t>
            </a:r>
          </a:p>
        </p:txBody>
      </p:sp>
      <p:sp>
        <p:nvSpPr>
          <p:cNvPr id="25" name="Tijdelijke aanduiding voor tekst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nl-NL" noProof="0"/>
              <a:t>0128-555-678</a:t>
            </a:r>
          </a:p>
        </p:txBody>
      </p:sp>
      <p:sp>
        <p:nvSpPr>
          <p:cNvPr id="28" name="Tijdelijke aanduiding voor tekst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nl-NL" noProof="0"/>
              <a:t>Telefoon</a:t>
            </a:r>
          </a:p>
        </p:txBody>
      </p:sp>
      <p:sp>
        <p:nvSpPr>
          <p:cNvPr id="31" name="Tijdelijke aanduiding voor tekst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nl-NL" noProof="0"/>
              <a:t>wolthuis@example.com</a:t>
            </a:r>
          </a:p>
        </p:txBody>
      </p:sp>
      <p:sp>
        <p:nvSpPr>
          <p:cNvPr id="32" name="Tijdelijke aanduiding voor tekst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nl-NL" noProof="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4" name="Freeform: Vorm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rtl="0"/>
            <a:endParaRPr lang="nl-NL" noProof="0"/>
          </a:p>
        </p:txBody>
      </p:sp>
      <p:sp>
        <p:nvSpPr>
          <p:cNvPr id="22" name="Afbeelding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nl-NL" noProof="0"/>
              <a:t> </a:t>
            </a:r>
          </a:p>
        </p:txBody>
      </p:sp>
      <p:sp>
        <p:nvSpPr>
          <p:cNvPr id="26" name="Titel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nl-NL" noProof="0"/>
              <a:t>PRESENTATIE</a:t>
            </a:r>
            <a:br>
              <a:rPr lang="nl-NL" noProof="0"/>
            </a:br>
            <a:r>
              <a:rPr lang="nl-NL" noProof="0"/>
              <a:t>TITEL</a:t>
            </a:r>
          </a:p>
        </p:txBody>
      </p:sp>
      <p:sp>
        <p:nvSpPr>
          <p:cNvPr id="15" name="Subtitel 2">
            <a:extLst>
              <a:ext uri="{FF2B5EF4-FFF2-40B4-BE49-F238E27FC236}">
                <a16:creationId xmlns:a16="http://schemas.microsoft.com/office/drawing/2014/main" id="{8046DF3F-8EBA-4583-9F19-45C979FDAB65}"/>
              </a:ext>
            </a:extLst>
          </p:cNvPr>
          <p:cNvSpPr>
            <a:spLocks noGrp="1"/>
          </p:cNvSpPr>
          <p:nvPr>
            <p:ph type="subTitle" idx="1" hasCustomPrompt="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rtl="0"/>
            <a:r>
              <a:rPr lang="nl-NL" noProof="0"/>
              <a:t>Klik om de subtitelstijl van het model te bewerken</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9" name="Freeform: Vorm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rtl="0"/>
            <a:endParaRPr lang="nl-NL" noProof="0"/>
          </a:p>
        </p:txBody>
      </p:sp>
      <p:sp>
        <p:nvSpPr>
          <p:cNvPr id="2" name="Titel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nl-NL" noProof="0"/>
              <a:t>VERDELERDIA</a:t>
            </a:r>
          </a:p>
        </p:txBody>
      </p:sp>
      <p:sp>
        <p:nvSpPr>
          <p:cNvPr id="3" name="Tijdelijke aanduiding voor dianumm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15" name="Afbeelding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7" name="Afbeelding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10" name="Tijdelijke aanduiding voor tekst 2">
            <a:extLst>
              <a:ext uri="{FF2B5EF4-FFF2-40B4-BE49-F238E27FC236}">
                <a16:creationId xmlns:a16="http://schemas.microsoft.com/office/drawing/2014/main" id="{A3B87DE7-6A4B-4A0E-8622-C9BA93F0B364}"/>
              </a:ext>
            </a:extLst>
          </p:cNvPr>
          <p:cNvSpPr>
            <a:spLocks noGrp="1"/>
          </p:cNvSpPr>
          <p:nvPr>
            <p:ph type="body" idx="1" hasCustomPrompt="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rtl="0"/>
            <a:r>
              <a:rPr lang="nl-NL" noProof="0"/>
              <a:t>Tekststijlen van het model bewerken</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grpSp>
        <p:nvGrpSpPr>
          <p:cNvPr id="11" name="Afbeelding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Vorm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3" name="Vrije vorm: Vorm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0" name="Afbeelding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4" name="Afbeelding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2" name="Titel 1">
            <a:extLst>
              <a:ext uri="{FF2B5EF4-FFF2-40B4-BE49-F238E27FC236}">
                <a16:creationId xmlns:a16="http://schemas.microsoft.com/office/drawing/2014/main" id="{BF046B1A-A07C-45A3-8FE5-724E34853137}"/>
              </a:ext>
            </a:extLst>
          </p:cNvPr>
          <p:cNvSpPr>
            <a:spLocks noGrp="1"/>
          </p:cNvSpPr>
          <p:nvPr>
            <p:ph type="title" hasCustomPrompt="1"/>
          </p:nvPr>
        </p:nvSpPr>
        <p:spPr/>
        <p:txBody>
          <a:bodyPr rtlCol="0" anchor="b"/>
          <a:lstStyle/>
          <a:p>
            <a:pPr rtl="0"/>
            <a:r>
              <a:rPr lang="nl-NL" noProof="0"/>
              <a:t>Klik om de titelstijl van het model te bewerken</a:t>
            </a:r>
          </a:p>
        </p:txBody>
      </p:sp>
      <p:sp>
        <p:nvSpPr>
          <p:cNvPr id="10" name="Tijdelijke aanduiding voor inhoud 2">
            <a:extLst>
              <a:ext uri="{FF2B5EF4-FFF2-40B4-BE49-F238E27FC236}">
                <a16:creationId xmlns:a16="http://schemas.microsoft.com/office/drawing/2014/main" id="{83799919-7F2B-44B7-BF0B-B0CE733AC667}"/>
              </a:ext>
            </a:extLst>
          </p:cNvPr>
          <p:cNvSpPr>
            <a:spLocks noGrp="1"/>
          </p:cNvSpPr>
          <p:nvPr>
            <p:ph idx="1" hasCustomPrompt="1"/>
          </p:nvPr>
        </p:nvSpPr>
        <p:spPr>
          <a:xfrm>
            <a:off x="838200" y="2277755"/>
            <a:ext cx="10515600" cy="389920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ee, inhoud">
    <p:spTree>
      <p:nvGrpSpPr>
        <p:cNvPr id="1" name=""/>
        <p:cNvGrpSpPr/>
        <p:nvPr/>
      </p:nvGrpSpPr>
      <p:grpSpPr>
        <a:xfrm>
          <a:off x="0" y="0"/>
          <a:ext cx="0" cy="0"/>
          <a:chOff x="0" y="0"/>
          <a:chExt cx="0" cy="0"/>
        </a:xfrm>
      </p:grpSpPr>
      <p:grpSp>
        <p:nvGrpSpPr>
          <p:cNvPr id="11" name="Afbeelding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Vorm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3" name="Vrije vorm: Vorm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0" name="Afbeelding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4" name="Afbeelding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2" name="Titel 1">
            <a:extLst>
              <a:ext uri="{FF2B5EF4-FFF2-40B4-BE49-F238E27FC236}">
                <a16:creationId xmlns:a16="http://schemas.microsoft.com/office/drawing/2014/main" id="{BF046B1A-A07C-45A3-8FE5-724E34853137}"/>
              </a:ext>
            </a:extLst>
          </p:cNvPr>
          <p:cNvSpPr>
            <a:spLocks noGrp="1"/>
          </p:cNvSpPr>
          <p:nvPr>
            <p:ph type="title" hasCustomPrompt="1"/>
          </p:nvPr>
        </p:nvSpPr>
        <p:spPr/>
        <p:txBody>
          <a:bodyPr rtlCol="0" anchor="b"/>
          <a:lstStyle/>
          <a:p>
            <a:pPr rtl="0"/>
            <a:r>
              <a:rPr lang="nl-NL" noProof="0"/>
              <a:t>Klik om de titelstijl van het model te bewerken</a:t>
            </a:r>
          </a:p>
        </p:txBody>
      </p:sp>
      <p:sp>
        <p:nvSpPr>
          <p:cNvPr id="15" name="Tijdelijke aanduiding voor inhoud 2">
            <a:extLst>
              <a:ext uri="{FF2B5EF4-FFF2-40B4-BE49-F238E27FC236}">
                <a16:creationId xmlns:a16="http://schemas.microsoft.com/office/drawing/2014/main" id="{5460D6CB-9BA0-4BA9-9CF5-9D21E9F570CE}"/>
              </a:ext>
            </a:extLst>
          </p:cNvPr>
          <p:cNvSpPr>
            <a:spLocks noGrp="1"/>
          </p:cNvSpPr>
          <p:nvPr>
            <p:ph sz="half" idx="1" hasCustomPrompt="1"/>
          </p:nvPr>
        </p:nvSpPr>
        <p:spPr>
          <a:xfrm>
            <a:off x="838200" y="2277755"/>
            <a:ext cx="5181600" cy="3899207"/>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6" name="Tijdelijke aanduiding voor inhoud 3">
            <a:extLst>
              <a:ext uri="{FF2B5EF4-FFF2-40B4-BE49-F238E27FC236}">
                <a16:creationId xmlns:a16="http://schemas.microsoft.com/office/drawing/2014/main" id="{EB0DDB5D-8949-4E45-A7CD-0402580BB05B}"/>
              </a:ext>
            </a:extLst>
          </p:cNvPr>
          <p:cNvSpPr>
            <a:spLocks noGrp="1"/>
          </p:cNvSpPr>
          <p:nvPr>
            <p:ph sz="half" idx="2" hasCustomPrompt="1"/>
          </p:nvPr>
        </p:nvSpPr>
        <p:spPr>
          <a:xfrm>
            <a:off x="6172200" y="2277755"/>
            <a:ext cx="5181600" cy="389920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grpSp>
        <p:nvGrpSpPr>
          <p:cNvPr id="11" name="Afbeelding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Vorm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3" name="Vrije vorm: Vorm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0" name="Afbeelding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4" name="Afbeelding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2" name="Titel 1">
            <a:extLst>
              <a:ext uri="{FF2B5EF4-FFF2-40B4-BE49-F238E27FC236}">
                <a16:creationId xmlns:a16="http://schemas.microsoft.com/office/drawing/2014/main" id="{BF046B1A-A07C-45A3-8FE5-724E34853137}"/>
              </a:ext>
            </a:extLst>
          </p:cNvPr>
          <p:cNvSpPr>
            <a:spLocks noGrp="1"/>
          </p:cNvSpPr>
          <p:nvPr>
            <p:ph type="title" hasCustomPrompt="1"/>
          </p:nvPr>
        </p:nvSpPr>
        <p:spPr/>
        <p:txBody>
          <a:bodyPr rtlCol="0" anchor="b"/>
          <a:lstStyle/>
          <a:p>
            <a:pPr rtl="0"/>
            <a:r>
              <a:rPr lang="nl-NL" noProof="0"/>
              <a:t>Klik om de titelstijl van het model te bewerken</a:t>
            </a:r>
          </a:p>
        </p:txBody>
      </p:sp>
      <p:sp>
        <p:nvSpPr>
          <p:cNvPr id="15" name="Tijdelijke aanduiding voor tekst 2">
            <a:extLst>
              <a:ext uri="{FF2B5EF4-FFF2-40B4-BE49-F238E27FC236}">
                <a16:creationId xmlns:a16="http://schemas.microsoft.com/office/drawing/2014/main" id="{82C817C4-D92F-4269-B22D-5C2E522418D8}"/>
              </a:ext>
            </a:extLst>
          </p:cNvPr>
          <p:cNvSpPr>
            <a:spLocks noGrp="1"/>
          </p:cNvSpPr>
          <p:nvPr>
            <p:ph type="body" idx="1" hasCustomPrompt="1"/>
          </p:nvPr>
        </p:nvSpPr>
        <p:spPr>
          <a:xfrm>
            <a:off x="839788" y="2068513"/>
            <a:ext cx="5157787" cy="436562"/>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16" name="Tijdelijke aanduiding voor inhoud 3">
            <a:extLst>
              <a:ext uri="{FF2B5EF4-FFF2-40B4-BE49-F238E27FC236}">
                <a16:creationId xmlns:a16="http://schemas.microsoft.com/office/drawing/2014/main" id="{C61514A7-2DEE-47E3-BCB4-FB81E9981DA7}"/>
              </a:ext>
            </a:extLst>
          </p:cNvPr>
          <p:cNvSpPr>
            <a:spLocks noGrp="1"/>
          </p:cNvSpPr>
          <p:nvPr>
            <p:ph sz="half" idx="2" hasCustomPrompt="1"/>
          </p:nvPr>
        </p:nvSpPr>
        <p:spPr>
          <a:xfrm>
            <a:off x="839788" y="2505075"/>
            <a:ext cx="5157787"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7" name="Tijdelijke aanduiding voor tekst 4">
            <a:extLst>
              <a:ext uri="{FF2B5EF4-FFF2-40B4-BE49-F238E27FC236}">
                <a16:creationId xmlns:a16="http://schemas.microsoft.com/office/drawing/2014/main" id="{3455C9D3-0938-4236-8E64-BBF582FCD239}"/>
              </a:ext>
            </a:extLst>
          </p:cNvPr>
          <p:cNvSpPr>
            <a:spLocks noGrp="1"/>
          </p:cNvSpPr>
          <p:nvPr>
            <p:ph type="body" sz="quarter" idx="3" hasCustomPrompt="1"/>
          </p:nvPr>
        </p:nvSpPr>
        <p:spPr>
          <a:xfrm>
            <a:off x="6172200" y="2068511"/>
            <a:ext cx="5183188" cy="436563"/>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18" name="Tijdelijke aanduiding voor inhoud 5">
            <a:extLst>
              <a:ext uri="{FF2B5EF4-FFF2-40B4-BE49-F238E27FC236}">
                <a16:creationId xmlns:a16="http://schemas.microsoft.com/office/drawing/2014/main" id="{7331E254-1410-4989-81DE-84B684ACC71F}"/>
              </a:ext>
            </a:extLst>
          </p:cNvPr>
          <p:cNvSpPr>
            <a:spLocks noGrp="1"/>
          </p:cNvSpPr>
          <p:nvPr>
            <p:ph sz="quarter" idx="4" hasCustomPrompt="1"/>
          </p:nvPr>
        </p:nvSpPr>
        <p:spPr>
          <a:xfrm>
            <a:off x="6172200" y="2505075"/>
            <a:ext cx="5183188"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grpSp>
        <p:nvGrpSpPr>
          <p:cNvPr id="11" name="Afbeelding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Vorm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3" name="Vrije v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0" name="Afbeelding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7" name="Titel 1">
            <a:extLst>
              <a:ext uri="{FF2B5EF4-FFF2-40B4-BE49-F238E27FC236}">
                <a16:creationId xmlns:a16="http://schemas.microsoft.com/office/drawing/2014/main" id="{F68ABD79-6AF5-4911-BEC2-A492F3ECD83D}"/>
              </a:ext>
            </a:extLst>
          </p:cNvPr>
          <p:cNvSpPr>
            <a:spLocks noGrp="1"/>
          </p:cNvSpPr>
          <p:nvPr>
            <p:ph type="title" hasCustomPrompt="1"/>
          </p:nvPr>
        </p:nvSpPr>
        <p:spPr>
          <a:xfrm>
            <a:off x="839788" y="457200"/>
            <a:ext cx="3932237" cy="1345096"/>
          </a:xfrm>
        </p:spPr>
        <p:txBody>
          <a:bodyPr rtlCol="0" anchor="b"/>
          <a:lstStyle>
            <a:lvl1pPr>
              <a:defRPr sz="3200"/>
            </a:lvl1pPr>
          </a:lstStyle>
          <a:p>
            <a:pPr rtl="0"/>
            <a:r>
              <a:rPr lang="nl-NL" noProof="0"/>
              <a:t>Klik om de titelstijl van het model te bewerken</a:t>
            </a:r>
          </a:p>
        </p:txBody>
      </p:sp>
      <p:sp>
        <p:nvSpPr>
          <p:cNvPr id="8" name="Tijdelijke aanduiding voor tekst 3">
            <a:extLst>
              <a:ext uri="{FF2B5EF4-FFF2-40B4-BE49-F238E27FC236}">
                <a16:creationId xmlns:a16="http://schemas.microsoft.com/office/drawing/2014/main" id="{6489A680-EBE7-45A3-B520-2C50F59C7932}"/>
              </a:ext>
            </a:extLst>
          </p:cNvPr>
          <p:cNvSpPr>
            <a:spLocks noGrp="1"/>
          </p:cNvSpPr>
          <p:nvPr>
            <p:ph type="body" sz="half" idx="2" hasCustomPrompt="1"/>
          </p:nvPr>
        </p:nvSpPr>
        <p:spPr>
          <a:xfrm>
            <a:off x="839788" y="2166148"/>
            <a:ext cx="3932237" cy="370284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Tekststijlen van het model bewerken</a:t>
            </a:r>
          </a:p>
        </p:txBody>
      </p:sp>
      <p:sp>
        <p:nvSpPr>
          <p:cNvPr id="9" name="Tijdelijke aanduiding voor inhoud 2">
            <a:extLst>
              <a:ext uri="{FF2B5EF4-FFF2-40B4-BE49-F238E27FC236}">
                <a16:creationId xmlns:a16="http://schemas.microsoft.com/office/drawing/2014/main" id="{202EEB9F-D255-46E9-AFBB-FCC4D93BEFC3}"/>
              </a:ext>
            </a:extLst>
          </p:cNvPr>
          <p:cNvSpPr>
            <a:spLocks noGrp="1"/>
          </p:cNvSpPr>
          <p:nvPr>
            <p:ph idx="1" hasCustomPrompt="1"/>
          </p:nvPr>
        </p:nvSpPr>
        <p:spPr>
          <a:xfrm>
            <a:off x="5183188" y="457201"/>
            <a:ext cx="6172200" cy="5403850"/>
          </a:xfrm>
        </p:spPr>
        <p:txBody>
          <a:bodyPr rtlCol="0"/>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0" name="Afbeelding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6" name="Afbeelding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1" name="Afbeelding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9" name="Titel 1">
            <a:extLst>
              <a:ext uri="{FF2B5EF4-FFF2-40B4-BE49-F238E27FC236}">
                <a16:creationId xmlns:a16="http://schemas.microsoft.com/office/drawing/2014/main" id="{44469CAF-CD13-4CCC-9569-14C8070AB355}"/>
              </a:ext>
            </a:extLst>
          </p:cNvPr>
          <p:cNvSpPr>
            <a:spLocks noGrp="1"/>
          </p:cNvSpPr>
          <p:nvPr>
            <p:ph type="title" hasCustomPrompt="1"/>
          </p:nvPr>
        </p:nvSpPr>
        <p:spPr>
          <a:xfrm>
            <a:off x="839788" y="457200"/>
            <a:ext cx="3932237" cy="1380744"/>
          </a:xfrm>
        </p:spPr>
        <p:txBody>
          <a:bodyPr rtlCol="0" anchor="b"/>
          <a:lstStyle>
            <a:lvl1pPr>
              <a:defRPr sz="3200"/>
            </a:lvl1pPr>
          </a:lstStyle>
          <a:p>
            <a:pPr rtl="0"/>
            <a:r>
              <a:rPr lang="nl-NL" noProof="0"/>
              <a:t>Klik om de titelstijl van het model te bewerken</a:t>
            </a:r>
          </a:p>
        </p:txBody>
      </p:sp>
      <p:sp>
        <p:nvSpPr>
          <p:cNvPr id="10" name="Tijdelijke aanduiding voor tekst 3">
            <a:extLst>
              <a:ext uri="{FF2B5EF4-FFF2-40B4-BE49-F238E27FC236}">
                <a16:creationId xmlns:a16="http://schemas.microsoft.com/office/drawing/2014/main" id="{36D4C583-322D-4347-807F-F6D6AF8852A4}"/>
              </a:ext>
            </a:extLst>
          </p:cNvPr>
          <p:cNvSpPr>
            <a:spLocks noGrp="1"/>
          </p:cNvSpPr>
          <p:nvPr>
            <p:ph type="body" sz="half" idx="2" hasCustomPrompt="1"/>
          </p:nvPr>
        </p:nvSpPr>
        <p:spPr>
          <a:xfrm>
            <a:off x="839788" y="2130500"/>
            <a:ext cx="3932237" cy="37384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Tekststijlen van het model bewerken</a:t>
            </a:r>
          </a:p>
        </p:txBody>
      </p:sp>
      <p:sp>
        <p:nvSpPr>
          <p:cNvPr id="13" name="Tijdelijke aanduiding voor afbeelding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nl-NL" noProof="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grpSp>
        <p:nvGrpSpPr>
          <p:cNvPr id="11" name="Afbeelding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Vorm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3" name="Vrije v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0" name="Afbeelding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21" name="Titel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nl-NL" noProof="0"/>
              <a:t>LEGE DIA</a:t>
            </a:r>
          </a:p>
        </p:txBody>
      </p:sp>
      <p:sp>
        <p:nvSpPr>
          <p:cNvPr id="14" name="Afbeelding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grpSp>
        <p:nvGrpSpPr>
          <p:cNvPr id="11" name="Afbeelding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Vorm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3" name="Vrije vorm: Vorm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0" name="Afbeelding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ekoptekst met afbeelding">
    <p:spTree>
      <p:nvGrpSpPr>
        <p:cNvPr id="1" name=""/>
        <p:cNvGrpSpPr/>
        <p:nvPr/>
      </p:nvGrpSpPr>
      <p:grpSpPr>
        <a:xfrm>
          <a:off x="0" y="0"/>
          <a:ext cx="0" cy="0"/>
          <a:chOff x="0" y="0"/>
          <a:chExt cx="0" cy="0"/>
        </a:xfrm>
      </p:grpSpPr>
      <p:sp>
        <p:nvSpPr>
          <p:cNvPr id="39" name="Tijdelijke aanduiding voor afbeelding 38">
            <a:extLst>
              <a:ext uri="{FF2B5EF4-FFF2-40B4-BE49-F238E27FC236}">
                <a16:creationId xmlns:a16="http://schemas.microsoft.com/office/drawing/2014/main" id="{61FE90B3-361E-4150-BE53-368ADEA27D72}"/>
              </a:ext>
            </a:extLst>
          </p:cNvPr>
          <p:cNvSpPr>
            <a:spLocks noGrp="1"/>
          </p:cNvSpPr>
          <p:nvPr>
            <p:ph type="pic" sz="quarter" idx="14" hasCustomPrompt="1"/>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nl-NL" noProof="0"/>
              <a:t>Klik op pictogram om afbeelding toe te voegen</a:t>
            </a:r>
          </a:p>
        </p:txBody>
      </p:sp>
      <p:sp>
        <p:nvSpPr>
          <p:cNvPr id="2" name="Titel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nl-NL" noProof="0"/>
              <a:t>VERDELERDIA</a:t>
            </a:r>
          </a:p>
        </p:txBody>
      </p:sp>
      <p:sp>
        <p:nvSpPr>
          <p:cNvPr id="3" name="Tijdelijke aanduiding voor dianumm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15" name="Afbeelding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7" name="Afbeelding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11" name="Tijdelijke aanduiding voor tekst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nl-NL" noProof="0"/>
              <a:t>Tekststijlen van het model bewerken</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andmatig">
    <p:bg>
      <p:bgPr>
        <a:solidFill>
          <a:schemeClr val="accent6"/>
        </a:solidFill>
        <a:effectLst/>
      </p:bgPr>
    </p:bg>
    <p:spTree>
      <p:nvGrpSpPr>
        <p:cNvPr id="1" name=""/>
        <p:cNvGrpSpPr/>
        <p:nvPr/>
      </p:nvGrpSpPr>
      <p:grpSpPr>
        <a:xfrm>
          <a:off x="0" y="0"/>
          <a:ext cx="0" cy="0"/>
          <a:chOff x="0" y="0"/>
          <a:chExt cx="0" cy="0"/>
        </a:xfrm>
      </p:grpSpPr>
      <p:sp>
        <p:nvSpPr>
          <p:cNvPr id="31" name="Tijdelijke aanduiding voor tekst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nl-NL" noProof="0"/>
              <a:t>1</a:t>
            </a:r>
          </a:p>
        </p:txBody>
      </p:sp>
      <p:sp>
        <p:nvSpPr>
          <p:cNvPr id="32" name="Tijdelijke aanduiding voor tekst 24">
            <a:extLst>
              <a:ext uri="{FF2B5EF4-FFF2-40B4-BE49-F238E27FC236}">
                <a16:creationId xmlns:a16="http://schemas.microsoft.com/office/drawing/2014/main" id="{D5D777E5-98F6-416A-8D23-3399269D85CB}"/>
              </a:ext>
            </a:extLst>
          </p:cNvPr>
          <p:cNvSpPr>
            <a:spLocks noGrp="1"/>
          </p:cNvSpPr>
          <p:nvPr>
            <p:ph type="body" sz="quarter" idx="14" hasCustomPrompt="1"/>
          </p:nvPr>
        </p:nvSpPr>
        <p:spPr>
          <a:xfrm>
            <a:off x="1442535" y="1998209"/>
            <a:ext cx="3103110"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nl-NL" noProof="0"/>
              <a:t>Tekststijlen van het model bewerken</a:t>
            </a:r>
          </a:p>
        </p:txBody>
      </p:sp>
      <p:sp>
        <p:nvSpPr>
          <p:cNvPr id="33" name="Tijdelijke aanduiding voor tekst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nl-NL" noProof="0"/>
              <a:t>2</a:t>
            </a:r>
          </a:p>
        </p:txBody>
      </p:sp>
      <p:sp>
        <p:nvSpPr>
          <p:cNvPr id="34" name="Tijdelijke aanduiding voor tekst 24">
            <a:extLst>
              <a:ext uri="{FF2B5EF4-FFF2-40B4-BE49-F238E27FC236}">
                <a16:creationId xmlns:a16="http://schemas.microsoft.com/office/drawing/2014/main" id="{6706F6A2-1599-4D73-9288-3ECEACDDCAEA}"/>
              </a:ext>
            </a:extLst>
          </p:cNvPr>
          <p:cNvSpPr>
            <a:spLocks noGrp="1"/>
          </p:cNvSpPr>
          <p:nvPr>
            <p:ph type="body" sz="quarter" idx="16" hasCustomPrompt="1"/>
          </p:nvPr>
        </p:nvSpPr>
        <p:spPr>
          <a:xfrm>
            <a:off x="5477939" y="1998209"/>
            <a:ext cx="2243918"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nl-NL" noProof="0"/>
              <a:t>Tekststijlen van het model bewerken</a:t>
            </a:r>
          </a:p>
        </p:txBody>
      </p:sp>
      <p:sp>
        <p:nvSpPr>
          <p:cNvPr id="35" name="Tijdelijke aanduiding voor tekst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nl-NL" noProof="0"/>
              <a:t>3</a:t>
            </a:r>
          </a:p>
        </p:txBody>
      </p:sp>
      <p:sp>
        <p:nvSpPr>
          <p:cNvPr id="36" name="Tijdelijke aanduiding voor tekst 24">
            <a:extLst>
              <a:ext uri="{FF2B5EF4-FFF2-40B4-BE49-F238E27FC236}">
                <a16:creationId xmlns:a16="http://schemas.microsoft.com/office/drawing/2014/main" id="{3701E665-3CED-413C-BAC6-CE003B1494EA}"/>
              </a:ext>
            </a:extLst>
          </p:cNvPr>
          <p:cNvSpPr>
            <a:spLocks noGrp="1"/>
          </p:cNvSpPr>
          <p:nvPr>
            <p:ph type="body" sz="quarter" idx="18" hasCustomPrompt="1"/>
          </p:nvPr>
        </p:nvSpPr>
        <p:spPr>
          <a:xfrm>
            <a:off x="8564052" y="2015988"/>
            <a:ext cx="2959116"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nl-NL" noProof="0"/>
              <a:t>Tekststijlen van het model bewerken</a:t>
            </a:r>
          </a:p>
        </p:txBody>
      </p:sp>
      <p:sp>
        <p:nvSpPr>
          <p:cNvPr id="37" name="Tijdelijke aanduiding voor tekst 24">
            <a:extLst>
              <a:ext uri="{FF2B5EF4-FFF2-40B4-BE49-F238E27FC236}">
                <a16:creationId xmlns:a16="http://schemas.microsoft.com/office/drawing/2014/main" id="{E01406B4-D44B-4D1E-91F3-D87541EAD4CE}"/>
              </a:ext>
            </a:extLst>
          </p:cNvPr>
          <p:cNvSpPr>
            <a:spLocks noGrp="1"/>
          </p:cNvSpPr>
          <p:nvPr>
            <p:ph type="body" sz="quarter" idx="19" hasCustomPrompt="1"/>
          </p:nvPr>
        </p:nvSpPr>
        <p:spPr>
          <a:xfrm>
            <a:off x="1020059"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nl-NL" noProof="0"/>
              <a:t>Tekststijlen van het model bewerken</a:t>
            </a:r>
          </a:p>
        </p:txBody>
      </p:sp>
      <p:sp>
        <p:nvSpPr>
          <p:cNvPr id="38" name="Tijdelijke aanduiding voor tekst 24">
            <a:extLst>
              <a:ext uri="{FF2B5EF4-FFF2-40B4-BE49-F238E27FC236}">
                <a16:creationId xmlns:a16="http://schemas.microsoft.com/office/drawing/2014/main" id="{9AAD5CF9-9A59-4C5F-8C29-B92AD6012119}"/>
              </a:ext>
            </a:extLst>
          </p:cNvPr>
          <p:cNvSpPr>
            <a:spLocks noGrp="1"/>
          </p:cNvSpPr>
          <p:nvPr>
            <p:ph type="body" sz="quarter" idx="20" hasCustomPrompt="1"/>
          </p:nvPr>
        </p:nvSpPr>
        <p:spPr>
          <a:xfrm>
            <a:off x="2718684"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nl-NL" noProof="0"/>
              <a:t>Tekststijlen van het model bewerken</a:t>
            </a:r>
          </a:p>
        </p:txBody>
      </p:sp>
      <p:sp>
        <p:nvSpPr>
          <p:cNvPr id="39" name="Tijdelijke aanduiding voor tekst 24">
            <a:extLst>
              <a:ext uri="{FF2B5EF4-FFF2-40B4-BE49-F238E27FC236}">
                <a16:creationId xmlns:a16="http://schemas.microsoft.com/office/drawing/2014/main" id="{C6725172-65CC-4645-B23F-E77886468F31}"/>
              </a:ext>
            </a:extLst>
          </p:cNvPr>
          <p:cNvSpPr>
            <a:spLocks noGrp="1"/>
          </p:cNvSpPr>
          <p:nvPr>
            <p:ph type="body" sz="quarter" idx="21" hasCustomPrompt="1"/>
          </p:nvPr>
        </p:nvSpPr>
        <p:spPr>
          <a:xfrm>
            <a:off x="4794793" y="2927531"/>
            <a:ext cx="2599197" cy="800100"/>
          </a:xfrm>
        </p:spPr>
        <p:txBody>
          <a:bodyPr rtlCol="0">
            <a:normAutofit/>
          </a:bodyPr>
          <a:lstStyle>
            <a:lvl1pPr marL="0" indent="0">
              <a:buNone/>
              <a:defRPr sz="1400" b="0">
                <a:solidFill>
                  <a:schemeClr val="bg1">
                    <a:lumMod val="75000"/>
                  </a:schemeClr>
                </a:solidFill>
                <a:latin typeface="+mn-lt"/>
              </a:defRPr>
            </a:lvl1pPr>
          </a:lstStyle>
          <a:p>
            <a:pPr lvl="0" rtl="0"/>
            <a:r>
              <a:rPr lang="nl-NL" noProof="0"/>
              <a:t>Tekststijlen van het model bewerken</a:t>
            </a:r>
          </a:p>
        </p:txBody>
      </p:sp>
      <p:sp>
        <p:nvSpPr>
          <p:cNvPr id="40" name="Tijdelijke aanduiding voor tekst 24">
            <a:extLst>
              <a:ext uri="{FF2B5EF4-FFF2-40B4-BE49-F238E27FC236}">
                <a16:creationId xmlns:a16="http://schemas.microsoft.com/office/drawing/2014/main" id="{0EA5E6CA-5C78-4B75-BA22-59750E7D4501}"/>
              </a:ext>
            </a:extLst>
          </p:cNvPr>
          <p:cNvSpPr>
            <a:spLocks noGrp="1"/>
          </p:cNvSpPr>
          <p:nvPr>
            <p:ph type="body" sz="quarter" idx="22" hasCustomPrompt="1"/>
          </p:nvPr>
        </p:nvSpPr>
        <p:spPr>
          <a:xfrm>
            <a:off x="7876955" y="2925988"/>
            <a:ext cx="3726423" cy="800100"/>
          </a:xfrm>
        </p:spPr>
        <p:txBody>
          <a:bodyPr rtlCol="0">
            <a:normAutofit/>
          </a:bodyPr>
          <a:lstStyle>
            <a:lvl1pPr marL="0" indent="0">
              <a:buNone/>
              <a:defRPr sz="1400" b="0">
                <a:solidFill>
                  <a:schemeClr val="bg1">
                    <a:lumMod val="75000"/>
                  </a:schemeClr>
                </a:solidFill>
                <a:latin typeface="+mn-lt"/>
              </a:defRPr>
            </a:lvl1pPr>
          </a:lstStyle>
          <a:p>
            <a:pPr lvl="0" rtl="0"/>
            <a:r>
              <a:rPr lang="nl-NL" noProof="0"/>
              <a:t>Tekststijlen van het model bewerken</a:t>
            </a:r>
          </a:p>
        </p:txBody>
      </p:sp>
      <p:sp>
        <p:nvSpPr>
          <p:cNvPr id="41" name="Tijdelijke aanduiding voor tekst 24">
            <a:extLst>
              <a:ext uri="{FF2B5EF4-FFF2-40B4-BE49-F238E27FC236}">
                <a16:creationId xmlns:a16="http://schemas.microsoft.com/office/drawing/2014/main" id="{E1C61752-F57C-4FBF-93F3-06F43CCA43C8}"/>
              </a:ext>
            </a:extLst>
          </p:cNvPr>
          <p:cNvSpPr>
            <a:spLocks noGrp="1"/>
          </p:cNvSpPr>
          <p:nvPr>
            <p:ph type="body" sz="quarter" idx="23" hasCustomPrompt="1"/>
          </p:nvPr>
        </p:nvSpPr>
        <p:spPr>
          <a:xfrm>
            <a:off x="1284133" y="5751926"/>
            <a:ext cx="9623735" cy="470478"/>
          </a:xfrm>
        </p:spPr>
        <p:txBody>
          <a:bodyPr rtlCol="0">
            <a:normAutofit/>
          </a:bodyPr>
          <a:lstStyle>
            <a:lvl1pPr marL="0" indent="0" algn="ctr">
              <a:buNone/>
              <a:defRPr sz="1600" b="0">
                <a:solidFill>
                  <a:schemeClr val="tx2"/>
                </a:solidFill>
                <a:latin typeface="+mn-lt"/>
              </a:defRPr>
            </a:lvl1pPr>
          </a:lstStyle>
          <a:p>
            <a:pPr lvl="0" rtl="0"/>
            <a:r>
              <a:rPr lang="nl-NL" noProof="0"/>
              <a:t>Tekststijlen van het model bewerken</a:t>
            </a:r>
          </a:p>
        </p:txBody>
      </p:sp>
      <p:sp>
        <p:nvSpPr>
          <p:cNvPr id="42" name="Tijdelijke aanduiding voor tekst 24">
            <a:extLst>
              <a:ext uri="{FF2B5EF4-FFF2-40B4-BE49-F238E27FC236}">
                <a16:creationId xmlns:a16="http://schemas.microsoft.com/office/drawing/2014/main" id="{E0232175-FB97-4039-8136-B9DD27441C05}"/>
              </a:ext>
            </a:extLst>
          </p:cNvPr>
          <p:cNvSpPr>
            <a:spLocks noGrp="1"/>
          </p:cNvSpPr>
          <p:nvPr>
            <p:ph type="body" sz="quarter" idx="24" hasCustomPrompt="1"/>
          </p:nvPr>
        </p:nvSpPr>
        <p:spPr>
          <a:xfrm>
            <a:off x="4794791" y="4893792"/>
            <a:ext cx="2599199" cy="615026"/>
          </a:xfrm>
        </p:spPr>
        <p:txBody>
          <a:bodyPr rtlCol="0">
            <a:normAutofit/>
          </a:bodyPr>
          <a:lstStyle>
            <a:lvl1pPr marL="0" indent="0">
              <a:buNone/>
              <a:defRPr sz="1600" b="0">
                <a:solidFill>
                  <a:schemeClr val="bg2"/>
                </a:solidFill>
                <a:latin typeface="+mn-lt"/>
              </a:defRPr>
            </a:lvl1pPr>
          </a:lstStyle>
          <a:p>
            <a:pPr lvl="0" rtl="0"/>
            <a:r>
              <a:rPr lang="nl-NL" noProof="0"/>
              <a:t>Tekststijlen van het model bewerken</a:t>
            </a:r>
          </a:p>
        </p:txBody>
      </p:sp>
      <p:sp>
        <p:nvSpPr>
          <p:cNvPr id="43" name="Tijdelijke aanduiding voor tekst 24">
            <a:extLst>
              <a:ext uri="{FF2B5EF4-FFF2-40B4-BE49-F238E27FC236}">
                <a16:creationId xmlns:a16="http://schemas.microsoft.com/office/drawing/2014/main" id="{6E5262C3-0603-403F-AB36-FB4EB9FC7BCB}"/>
              </a:ext>
            </a:extLst>
          </p:cNvPr>
          <p:cNvSpPr>
            <a:spLocks noGrp="1"/>
          </p:cNvSpPr>
          <p:nvPr>
            <p:ph type="body" sz="quarter" idx="25" hasCustomPrompt="1"/>
          </p:nvPr>
        </p:nvSpPr>
        <p:spPr>
          <a:xfrm>
            <a:off x="7890713" y="4893792"/>
            <a:ext cx="3712665" cy="615026"/>
          </a:xfrm>
        </p:spPr>
        <p:txBody>
          <a:bodyPr rtlCol="0">
            <a:normAutofit/>
          </a:bodyPr>
          <a:lstStyle>
            <a:lvl1pPr marL="0" indent="0">
              <a:buNone/>
              <a:defRPr sz="1600" b="0">
                <a:solidFill>
                  <a:schemeClr val="bg2"/>
                </a:solidFill>
                <a:latin typeface="+mn-lt"/>
              </a:defRPr>
            </a:lvl1pPr>
          </a:lstStyle>
          <a:p>
            <a:pPr lvl="0" rtl="0"/>
            <a:r>
              <a:rPr lang="nl-NL" noProof="0"/>
              <a:t>Tekststijlen van het model bewerken</a:t>
            </a:r>
          </a:p>
        </p:txBody>
      </p:sp>
      <p:sp>
        <p:nvSpPr>
          <p:cNvPr id="44" name="Tijdelijke aanduiding voor afbeelding 12">
            <a:extLst>
              <a:ext uri="{FF2B5EF4-FFF2-40B4-BE49-F238E27FC236}">
                <a16:creationId xmlns:a16="http://schemas.microsoft.com/office/drawing/2014/main" id="{D2FBACFC-8B68-4A37-95A4-26BE5A23D759}"/>
              </a:ext>
            </a:extLst>
          </p:cNvPr>
          <p:cNvSpPr>
            <a:spLocks noGrp="1"/>
          </p:cNvSpPr>
          <p:nvPr>
            <p:ph type="pic" sz="quarter" idx="37" hasCustomPrompt="1"/>
          </p:nvPr>
        </p:nvSpPr>
        <p:spPr>
          <a:xfrm>
            <a:off x="1020058" y="3800404"/>
            <a:ext cx="3273552" cy="1618488"/>
          </a:xfrm>
        </p:spPr>
        <p:txBody>
          <a:bodyPr rtlCol="0" anchor="ctr" anchorCtr="0">
            <a:noAutofit/>
          </a:bodyPr>
          <a:lstStyle>
            <a:lvl1pPr marL="0" indent="0" algn="ctr">
              <a:buNone/>
              <a:defRPr sz="1400">
                <a:solidFill>
                  <a:schemeClr val="bg1">
                    <a:lumMod val="75000"/>
                  </a:schemeClr>
                </a:solidFill>
              </a:defRPr>
            </a:lvl1pPr>
          </a:lstStyle>
          <a:p>
            <a:pPr rtl="0"/>
            <a:r>
              <a:rPr lang="nl-NL" noProof="0"/>
              <a:t>Klik op pictogram om afbeelding toe te voegen</a:t>
            </a:r>
          </a:p>
        </p:txBody>
      </p:sp>
      <p:sp>
        <p:nvSpPr>
          <p:cNvPr id="46" name="Tijdelijke aanduiding voor afbeelding 12">
            <a:extLst>
              <a:ext uri="{FF2B5EF4-FFF2-40B4-BE49-F238E27FC236}">
                <a16:creationId xmlns:a16="http://schemas.microsoft.com/office/drawing/2014/main" id="{5A6A36C6-8489-4333-927A-141D8F98AE50}"/>
              </a:ext>
            </a:extLst>
          </p:cNvPr>
          <p:cNvSpPr>
            <a:spLocks noGrp="1"/>
          </p:cNvSpPr>
          <p:nvPr>
            <p:ph type="pic" sz="quarter" idx="43" hasCustomPrompt="1"/>
          </p:nvPr>
        </p:nvSpPr>
        <p:spPr>
          <a:xfrm>
            <a:off x="4794792" y="3864572"/>
            <a:ext cx="2599199" cy="896112"/>
          </a:xfrm>
        </p:spPr>
        <p:txBody>
          <a:bodyPr rtlCol="0" anchor="ctr" anchorCtr="0">
            <a:noAutofit/>
          </a:bodyPr>
          <a:lstStyle>
            <a:lvl1pPr marL="0" indent="0" algn="ctr">
              <a:buNone/>
              <a:defRPr sz="1400">
                <a:solidFill>
                  <a:schemeClr val="bg1">
                    <a:lumMod val="75000"/>
                  </a:schemeClr>
                </a:solidFill>
              </a:defRPr>
            </a:lvl1pPr>
          </a:lstStyle>
          <a:p>
            <a:pPr rtl="0"/>
            <a:r>
              <a:rPr lang="nl-NL" noProof="0"/>
              <a:t>Klik op pictogram om afbeelding toe te voegen</a:t>
            </a:r>
          </a:p>
        </p:txBody>
      </p:sp>
      <p:sp>
        <p:nvSpPr>
          <p:cNvPr id="47" name="Tijdelijke aanduiding voor afbeelding 9">
            <a:extLst>
              <a:ext uri="{FF2B5EF4-FFF2-40B4-BE49-F238E27FC236}">
                <a16:creationId xmlns:a16="http://schemas.microsoft.com/office/drawing/2014/main" id="{BB2DF986-C446-4302-9099-B1512AD5D8CA}"/>
              </a:ext>
            </a:extLst>
          </p:cNvPr>
          <p:cNvSpPr>
            <a:spLocks noGrp="1"/>
          </p:cNvSpPr>
          <p:nvPr>
            <p:ph type="pic" sz="quarter" idx="44" hasCustomPrompt="1"/>
          </p:nvPr>
        </p:nvSpPr>
        <p:spPr>
          <a:xfrm>
            <a:off x="7876955" y="3864572"/>
            <a:ext cx="2599200" cy="896400"/>
          </a:xfrm>
        </p:spPr>
        <p:txBody>
          <a:bodyPr rtlCol="0" anchor="ctr" anchorCtr="0">
            <a:normAutofit/>
          </a:bodyPr>
          <a:lstStyle>
            <a:lvl1pPr marL="0" indent="0" algn="ctr">
              <a:buNone/>
              <a:defRPr sz="1400">
                <a:solidFill>
                  <a:schemeClr val="bg1">
                    <a:lumMod val="75000"/>
                  </a:schemeClr>
                </a:solidFill>
              </a:defRPr>
            </a:lvl1pPr>
          </a:lstStyle>
          <a:p>
            <a:pPr rtl="0"/>
            <a:r>
              <a:rPr lang="nl-NL" noProof="0"/>
              <a:t>Klik op pictogram om afbeelding toe te voegen</a:t>
            </a:r>
          </a:p>
        </p:txBody>
      </p:sp>
      <p:sp>
        <p:nvSpPr>
          <p:cNvPr id="22" name="Titel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rtlCol="0">
            <a:normAutofit/>
          </a:bodyPr>
          <a:lstStyle>
            <a:lvl1pPr algn="l">
              <a:defRPr sz="4000" b="1">
                <a:solidFill>
                  <a:schemeClr val="bg1"/>
                </a:solidFill>
              </a:defRPr>
            </a:lvl1pPr>
          </a:lstStyle>
          <a:p>
            <a:pPr rtl="0"/>
            <a:r>
              <a:rPr lang="nl-NL" noProof="0"/>
              <a:t>HET GEBRUIK VAN DEZE SJABLOON</a:t>
            </a:r>
          </a:p>
        </p:txBody>
      </p:sp>
      <p:sp>
        <p:nvSpPr>
          <p:cNvPr id="23" name="Afbeelding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inhoud met afbeelding">
    <p:spTree>
      <p:nvGrpSpPr>
        <p:cNvPr id="1" name=""/>
        <p:cNvGrpSpPr/>
        <p:nvPr/>
      </p:nvGrpSpPr>
      <p:grpSpPr>
        <a:xfrm>
          <a:off x="0" y="0"/>
          <a:ext cx="0" cy="0"/>
          <a:chOff x="0" y="0"/>
          <a:chExt cx="0" cy="0"/>
        </a:xfrm>
      </p:grpSpPr>
      <p:sp>
        <p:nvSpPr>
          <p:cNvPr id="25" name="Tijdelijke aanduiding voor afbeelding 24">
            <a:extLst>
              <a:ext uri="{FF2B5EF4-FFF2-40B4-BE49-F238E27FC236}">
                <a16:creationId xmlns:a16="http://schemas.microsoft.com/office/drawing/2014/main" id="{9D8367A5-C050-47FB-A1BD-54CD13DE3A0F}"/>
              </a:ext>
            </a:extLst>
          </p:cNvPr>
          <p:cNvSpPr>
            <a:spLocks noGrp="1"/>
          </p:cNvSpPr>
          <p:nvPr>
            <p:ph type="pic" sz="quarter" idx="16" hasCustomPrompt="1"/>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nl-NL" noProof="0"/>
              <a:t>Klik op pictogram om afbeelding toe te voegen</a:t>
            </a:r>
          </a:p>
        </p:txBody>
      </p:sp>
      <p:sp>
        <p:nvSpPr>
          <p:cNvPr id="3" name="Tijdelijke aanduiding voor dianumm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14" name="Tijdelijke aanduiding voor tekst 14">
            <a:extLst>
              <a:ext uri="{FF2B5EF4-FFF2-40B4-BE49-F238E27FC236}">
                <a16:creationId xmlns:a16="http://schemas.microsoft.com/office/drawing/2014/main" id="{302F0820-F94A-40EF-B3BE-26CD0CB55173}"/>
              </a:ext>
            </a:extLst>
          </p:cNvPr>
          <p:cNvSpPr>
            <a:spLocks noGrp="1"/>
          </p:cNvSpPr>
          <p:nvPr>
            <p:ph type="body" sz="quarter" idx="15" hasCustomPrompt="1"/>
          </p:nvPr>
        </p:nvSpPr>
        <p:spPr>
          <a:xfrm>
            <a:off x="774032" y="3074529"/>
            <a:ext cx="4421856"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nl-NL" noProof="0"/>
              <a:t>Tekststijlen van het model bewerken</a:t>
            </a:r>
          </a:p>
        </p:txBody>
      </p:sp>
      <p:sp>
        <p:nvSpPr>
          <p:cNvPr id="21" name="Titel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rtlCol="0">
            <a:normAutofit/>
          </a:bodyPr>
          <a:lstStyle>
            <a:lvl1pPr algn="l">
              <a:defRPr sz="4000" b="1">
                <a:solidFill>
                  <a:schemeClr val="bg1"/>
                </a:solidFill>
              </a:defRPr>
            </a:lvl1pPr>
          </a:lstStyle>
          <a:p>
            <a:pPr rtl="0"/>
            <a:r>
              <a:rPr lang="nl-NL" noProof="0"/>
              <a:t>TEKSTINDELING 1</a:t>
            </a:r>
          </a:p>
        </p:txBody>
      </p:sp>
      <p:sp>
        <p:nvSpPr>
          <p:cNvPr id="22" name="Tijdelijke aanduiding voor tekst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nl-NL" noProof="0"/>
              <a:t>Tekststijlen van het model bewerken</a:t>
            </a:r>
          </a:p>
        </p:txBody>
      </p:sp>
      <p:sp>
        <p:nvSpPr>
          <p:cNvPr id="26" name="Afbeelding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1" name="Afbeelding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dia">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B2044CCF-605D-4D6E-A41D-D6AED53B2233}"/>
              </a:ext>
            </a:extLst>
          </p:cNvPr>
          <p:cNvSpPr>
            <a:spLocks noGrp="1"/>
          </p:cNvSpPr>
          <p:nvPr>
            <p:ph type="pic" sz="quarter" idx="16" hasCustomPrompt="1"/>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nl-NL" noProof="0"/>
              <a:t>Klik op pictogram om afbeelding toe te voegen</a:t>
            </a:r>
          </a:p>
        </p:txBody>
      </p:sp>
      <p:sp>
        <p:nvSpPr>
          <p:cNvPr id="3" name="Tijdelijke aanduiding voor dianumm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16" name="Tijdelijke aanduiding voor tekst 14">
            <a:extLst>
              <a:ext uri="{FF2B5EF4-FFF2-40B4-BE49-F238E27FC236}">
                <a16:creationId xmlns:a16="http://schemas.microsoft.com/office/drawing/2014/main" id="{E7F180F3-53B1-4A31-82A4-E6F9B5D8D8A3}"/>
              </a:ext>
            </a:extLst>
          </p:cNvPr>
          <p:cNvSpPr>
            <a:spLocks noGrp="1"/>
          </p:cNvSpPr>
          <p:nvPr>
            <p:ph type="body" sz="quarter" idx="15" hasCustomPrompt="1"/>
          </p:nvPr>
        </p:nvSpPr>
        <p:spPr>
          <a:xfrm>
            <a:off x="6881205" y="3090572"/>
            <a:ext cx="4421857"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nl-NL" noProof="0"/>
              <a:t>Tekststijlen van het model bewerken</a:t>
            </a:r>
          </a:p>
        </p:txBody>
      </p:sp>
      <p:sp>
        <p:nvSpPr>
          <p:cNvPr id="17" name="Titel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rtlCol="0">
            <a:normAutofit/>
          </a:bodyPr>
          <a:lstStyle>
            <a:lvl1pPr algn="l">
              <a:defRPr sz="4000" b="1">
                <a:solidFill>
                  <a:schemeClr val="bg1"/>
                </a:solidFill>
              </a:defRPr>
            </a:lvl1pPr>
          </a:lstStyle>
          <a:p>
            <a:pPr rtl="0"/>
            <a:r>
              <a:rPr lang="nl-NL" noProof="0"/>
              <a:t>TEKSTINDELING 2</a:t>
            </a:r>
          </a:p>
        </p:txBody>
      </p:sp>
      <p:sp>
        <p:nvSpPr>
          <p:cNvPr id="18" name="Tijdelijke aanduiding voor tekst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nl-NL" noProof="0"/>
              <a:t>Tekststijlen van het model bewerken</a:t>
            </a:r>
          </a:p>
        </p:txBody>
      </p:sp>
      <p:sp>
        <p:nvSpPr>
          <p:cNvPr id="19" name="Afbeelding 15">
            <a:extLst>
              <a:ext uri="{FF2B5EF4-FFF2-40B4-BE49-F238E27FC236}">
                <a16:creationId xmlns:a16="http://schemas.microsoft.com/office/drawing/2014/main" id="{5CCECBFE-3C2B-4492-BCDA-1EFEB5E3E092}"/>
              </a:ext>
            </a:extLst>
          </p:cNvPr>
          <p:cNvSpPr/>
          <p:nvPr userDrawn="1"/>
        </p:nvSpPr>
        <p:spPr>
          <a:xfrm flipH="1">
            <a:off x="6514550" y="1947672"/>
            <a:ext cx="568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20" name="Afbeelding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ling met twee secties">
    <p:spTree>
      <p:nvGrpSpPr>
        <p:cNvPr id="1" name=""/>
        <p:cNvGrpSpPr/>
        <p:nvPr/>
      </p:nvGrpSpPr>
      <p:grpSpPr>
        <a:xfrm>
          <a:off x="0" y="0"/>
          <a:ext cx="0" cy="0"/>
          <a:chOff x="0" y="0"/>
          <a:chExt cx="0" cy="0"/>
        </a:xfrm>
      </p:grpSpPr>
      <p:grpSp>
        <p:nvGrpSpPr>
          <p:cNvPr id="13" name="Afbeelding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Vorm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7" name="Vrije vorm: Vorm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8" name="Tijdelijke aanduiding voor tekst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 van sectie 1</a:t>
            </a:r>
          </a:p>
        </p:txBody>
      </p:sp>
      <p:sp>
        <p:nvSpPr>
          <p:cNvPr id="10" name="Tijdelijke aanduiding voor tekst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 van sectie 2</a:t>
            </a:r>
          </a:p>
        </p:txBody>
      </p:sp>
      <p:sp>
        <p:nvSpPr>
          <p:cNvPr id="11" name="Tijdelijke aanduiding voor tekst 26">
            <a:extLst>
              <a:ext uri="{FF2B5EF4-FFF2-40B4-BE49-F238E27FC236}">
                <a16:creationId xmlns:a16="http://schemas.microsoft.com/office/drawing/2014/main" id="{1AEED068-3EA0-4BF4-875C-02473E9EB0CC}"/>
              </a:ext>
            </a:extLst>
          </p:cNvPr>
          <p:cNvSpPr>
            <a:spLocks noGrp="1"/>
          </p:cNvSpPr>
          <p:nvPr>
            <p:ph type="body" sz="quarter" idx="20" hasCustomPrompt="1"/>
          </p:nvPr>
        </p:nvSpPr>
        <p:spPr>
          <a:xfrm>
            <a:off x="774032"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nl-NL" noProof="0"/>
              <a:t>Tekststijlen van het model bewerken</a:t>
            </a:r>
          </a:p>
        </p:txBody>
      </p:sp>
      <p:sp>
        <p:nvSpPr>
          <p:cNvPr id="12" name="Tijdelijke aanduiding voor tekst 26">
            <a:extLst>
              <a:ext uri="{FF2B5EF4-FFF2-40B4-BE49-F238E27FC236}">
                <a16:creationId xmlns:a16="http://schemas.microsoft.com/office/drawing/2014/main" id="{3590B9DA-A2DF-4AE1-9A98-C7B84F48C3A9}"/>
              </a:ext>
            </a:extLst>
          </p:cNvPr>
          <p:cNvSpPr>
            <a:spLocks noGrp="1"/>
          </p:cNvSpPr>
          <p:nvPr>
            <p:ph type="body" sz="quarter" idx="21" hasCustomPrompt="1"/>
          </p:nvPr>
        </p:nvSpPr>
        <p:spPr>
          <a:xfrm>
            <a:off x="6627121"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nl-NL" noProof="0"/>
              <a:t>Tekststijlen van het model bewerken</a:t>
            </a:r>
          </a:p>
        </p:txBody>
      </p:sp>
      <p:sp>
        <p:nvSpPr>
          <p:cNvPr id="19" name="Afbeelding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20" name="Titel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nl-NL" noProof="0"/>
              <a:t>VERGELIJKING</a:t>
            </a:r>
          </a:p>
        </p:txBody>
      </p:sp>
      <p:sp>
        <p:nvSpPr>
          <p:cNvPr id="21" name="Tijdelijke aanduiding voor tekst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nl-NL" noProof="0"/>
              <a:t>Tekststijlen van het model bewerken</a:t>
            </a:r>
          </a:p>
        </p:txBody>
      </p:sp>
      <p:sp>
        <p:nvSpPr>
          <p:cNvPr id="18" name="Afbeelding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ekindeling">
    <p:spTree>
      <p:nvGrpSpPr>
        <p:cNvPr id="1" name=""/>
        <p:cNvGrpSpPr/>
        <p:nvPr/>
      </p:nvGrpSpPr>
      <p:grpSpPr>
        <a:xfrm>
          <a:off x="0" y="0"/>
          <a:ext cx="0" cy="0"/>
          <a:chOff x="0" y="0"/>
          <a:chExt cx="0" cy="0"/>
        </a:xfrm>
      </p:grpSpPr>
      <p:grpSp>
        <p:nvGrpSpPr>
          <p:cNvPr id="13" name="Afbeelding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Vorm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7" name="Vrije vorm: Vorm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19" name="Afbeelding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18" name="Tijdelijke aanduiding voor grafiek 18">
            <a:extLst>
              <a:ext uri="{FF2B5EF4-FFF2-40B4-BE49-F238E27FC236}">
                <a16:creationId xmlns:a16="http://schemas.microsoft.com/office/drawing/2014/main" id="{68B512F2-EA3E-483F-B5D4-29DFD6C37B36}"/>
              </a:ext>
            </a:extLst>
          </p:cNvPr>
          <p:cNvSpPr>
            <a:spLocks noGrp="1"/>
          </p:cNvSpPr>
          <p:nvPr>
            <p:ph type="chart" sz="quarter" idx="32" hasCustomPrompt="1"/>
          </p:nvPr>
        </p:nvSpPr>
        <p:spPr>
          <a:xfrm>
            <a:off x="6096001" y="1246188"/>
            <a:ext cx="5170034"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nl-NL" noProof="0"/>
              <a:t>Klik op pictogram om grafiek toe te voegen</a:t>
            </a:r>
          </a:p>
        </p:txBody>
      </p:sp>
      <p:sp>
        <p:nvSpPr>
          <p:cNvPr id="15" name="Titel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nl-NL" noProof="0"/>
              <a:t>GRAFIEK</a:t>
            </a:r>
            <a:br>
              <a:rPr lang="nl-NL" noProof="0"/>
            </a:br>
            <a:r>
              <a:rPr lang="nl-NL" noProof="0"/>
              <a:t>DIA</a:t>
            </a:r>
          </a:p>
        </p:txBody>
      </p:sp>
      <p:sp>
        <p:nvSpPr>
          <p:cNvPr id="23" name="Tijdelijke aanduiding voor tekst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nl-NL" noProof="0"/>
              <a:t>Tekststijlen van het model bewerken</a:t>
            </a:r>
          </a:p>
        </p:txBody>
      </p:sp>
      <p:sp>
        <p:nvSpPr>
          <p:cNvPr id="24" name="Afbeelding 15">
            <a:extLst>
              <a:ext uri="{FF2B5EF4-FFF2-40B4-BE49-F238E27FC236}">
                <a16:creationId xmlns:a16="http://schemas.microsoft.com/office/drawing/2014/main" id="{C1F625F0-F98F-D244-9020-86C86C287112}"/>
              </a:ext>
            </a:extLst>
          </p:cNvPr>
          <p:cNvSpPr/>
          <p:nvPr userDrawn="1"/>
        </p:nvSpPr>
        <p:spPr>
          <a:xfrm>
            <a:off x="-11173" y="2899869"/>
            <a:ext cx="349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indeling">
    <p:spTree>
      <p:nvGrpSpPr>
        <p:cNvPr id="1" name=""/>
        <p:cNvGrpSpPr/>
        <p:nvPr/>
      </p:nvGrpSpPr>
      <p:grpSpPr>
        <a:xfrm>
          <a:off x="0" y="0"/>
          <a:ext cx="0" cy="0"/>
          <a:chOff x="0" y="0"/>
          <a:chExt cx="0" cy="0"/>
        </a:xfrm>
      </p:grpSpPr>
      <p:grpSp>
        <p:nvGrpSpPr>
          <p:cNvPr id="13" name="Afbeelding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Vorm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nl-NL" noProof="0"/>
            </a:p>
          </p:txBody>
        </p:sp>
        <p:sp>
          <p:nvSpPr>
            <p:cNvPr id="17" name="Vrije vorm: Vorm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gr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19" name="Afbeelding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20" name="Titel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nl-NL" noProof="0"/>
              <a:t>TABEL</a:t>
            </a:r>
            <a:br>
              <a:rPr lang="nl-NL" noProof="0"/>
            </a:br>
            <a:r>
              <a:rPr lang="nl-NL" noProof="0"/>
              <a:t>DIA</a:t>
            </a:r>
          </a:p>
        </p:txBody>
      </p:sp>
      <p:sp>
        <p:nvSpPr>
          <p:cNvPr id="21" name="Tijdelijke aanduiding voor tekst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nl-NL" noProof="0"/>
              <a:t>Tekststijlen van het model bewerken</a:t>
            </a:r>
          </a:p>
        </p:txBody>
      </p:sp>
      <p:sp>
        <p:nvSpPr>
          <p:cNvPr id="22" name="Afbeelding 15">
            <a:extLst>
              <a:ext uri="{FF2B5EF4-FFF2-40B4-BE49-F238E27FC236}">
                <a16:creationId xmlns:a16="http://schemas.microsoft.com/office/drawing/2014/main" id="{C8EF6174-FF5D-41C2-BF6B-9D6ECB281A1D}"/>
              </a:ext>
            </a:extLst>
          </p:cNvPr>
          <p:cNvSpPr/>
          <p:nvPr userDrawn="1"/>
        </p:nvSpPr>
        <p:spPr>
          <a:xfrm>
            <a:off x="-11173" y="2899869"/>
            <a:ext cx="349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nl-NL" noProof="0"/>
          </a:p>
        </p:txBody>
      </p:sp>
      <p:sp>
        <p:nvSpPr>
          <p:cNvPr id="18" name="Tijdelijke aanduiding voor tabel 17">
            <a:extLst>
              <a:ext uri="{FF2B5EF4-FFF2-40B4-BE49-F238E27FC236}">
                <a16:creationId xmlns:a16="http://schemas.microsoft.com/office/drawing/2014/main" id="{D45BCEDF-86BB-41E2-9F09-5D3014AD1C45}"/>
              </a:ext>
            </a:extLst>
          </p:cNvPr>
          <p:cNvSpPr>
            <a:spLocks noGrp="1"/>
          </p:cNvSpPr>
          <p:nvPr>
            <p:ph type="tbl" sz="quarter" idx="17" hasCustomPrompt="1"/>
          </p:nvPr>
        </p:nvSpPr>
        <p:spPr>
          <a:xfrm>
            <a:off x="4715791" y="1591499"/>
            <a:ext cx="6561138" cy="3761069"/>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nl-NL" noProof="0"/>
              <a:t>Klik op pictogram om tabel toe te voegen</a:t>
            </a:r>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 met afbeelding en titel">
    <p:bg>
      <p:bgPr>
        <a:solidFill>
          <a:schemeClr val="accent6"/>
        </a:solidFill>
        <a:effectLst/>
      </p:bgPr>
    </p:bg>
    <p:spTree>
      <p:nvGrpSpPr>
        <p:cNvPr id="1" name=""/>
        <p:cNvGrpSpPr/>
        <p:nvPr/>
      </p:nvGrpSpPr>
      <p:grpSpPr>
        <a:xfrm>
          <a:off x="0" y="0"/>
          <a:ext cx="0" cy="0"/>
          <a:chOff x="0" y="0"/>
          <a:chExt cx="0" cy="0"/>
        </a:xfrm>
      </p:grpSpPr>
      <p:sp>
        <p:nvSpPr>
          <p:cNvPr id="25" name="Tijdelijke aanduiding voor afbeelding 24">
            <a:extLst>
              <a:ext uri="{FF2B5EF4-FFF2-40B4-BE49-F238E27FC236}">
                <a16:creationId xmlns:a16="http://schemas.microsoft.com/office/drawing/2014/main" id="{E694C388-14E9-4848-A715-72B7DC6AF548}"/>
              </a:ext>
            </a:extLst>
          </p:cNvPr>
          <p:cNvSpPr>
            <a:spLocks noGrp="1"/>
          </p:cNvSpPr>
          <p:nvPr>
            <p:ph type="pic" sz="quarter" idx="14" hasCustomPrompt="1"/>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nl-NL" noProof="0"/>
              <a:t>Klik op pictogram om afbeelding toe te voegen</a:t>
            </a:r>
          </a:p>
        </p:txBody>
      </p:sp>
      <p:sp>
        <p:nvSpPr>
          <p:cNvPr id="3" name="Tijdelijke aanduiding voor dianumm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20" name="Titel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rtlCol="0">
            <a:normAutofit/>
          </a:bodyPr>
          <a:lstStyle>
            <a:lvl1pPr algn="l">
              <a:defRPr sz="4000" b="1">
                <a:solidFill>
                  <a:schemeClr val="bg1"/>
                </a:solidFill>
              </a:defRPr>
            </a:lvl1pPr>
          </a:lstStyle>
          <a:p>
            <a:pPr rtl="0"/>
            <a:r>
              <a:rPr lang="nl-NL" noProof="0"/>
              <a:t>DIA MET GROTE AFBEELDING</a:t>
            </a:r>
          </a:p>
        </p:txBody>
      </p:sp>
      <p:sp>
        <p:nvSpPr>
          <p:cNvPr id="21" name="Tijdelijke aanduiding voor tekst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nl-NL" noProof="0"/>
              <a:t>Tekststijlen van het model bewerken</a:t>
            </a:r>
          </a:p>
        </p:txBody>
      </p:sp>
      <p:sp>
        <p:nvSpPr>
          <p:cNvPr id="23" name="Afbeelding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
        <p:nvSpPr>
          <p:cNvPr id="2" name="Tekstvak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pPr rtl="0"/>
            <a:endParaRPr lang="nl-NL" noProof="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eling media">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nl-NL" noProof="0"/>
          </a:p>
        </p:txBody>
      </p:sp>
      <p:sp>
        <p:nvSpPr>
          <p:cNvPr id="11" name="Freeform: Vorm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nl-NL" noProof="0"/>
          </a:p>
        </p:txBody>
      </p:sp>
      <p:sp>
        <p:nvSpPr>
          <p:cNvPr id="3" name="Tijdelijke aanduiding voor dianumm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nl-NL" noProof="0" smtClean="0"/>
              <a:pPr rtl="0"/>
              <a:t>‹N°›</a:t>
            </a:fld>
            <a:endParaRPr lang="nl-NL" noProof="0"/>
          </a:p>
        </p:txBody>
      </p:sp>
      <p:sp>
        <p:nvSpPr>
          <p:cNvPr id="14" name="Titel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rtlCol="0"/>
          <a:lstStyle>
            <a:lvl1pPr algn="ctr">
              <a:defRPr>
                <a:solidFill>
                  <a:schemeClr val="bg1"/>
                </a:solidFill>
              </a:defRPr>
            </a:lvl1pPr>
          </a:lstStyle>
          <a:p>
            <a:pPr rtl="0"/>
            <a:r>
              <a:rPr lang="nl-NL" noProof="0"/>
              <a:t>VIDEODIA</a:t>
            </a:r>
          </a:p>
        </p:txBody>
      </p:sp>
      <p:sp>
        <p:nvSpPr>
          <p:cNvPr id="16" name="Tijdelijke aanduiding voor media 7">
            <a:extLst>
              <a:ext uri="{FF2B5EF4-FFF2-40B4-BE49-F238E27FC236}">
                <a16:creationId xmlns:a16="http://schemas.microsoft.com/office/drawing/2014/main" id="{A11F77F4-4B16-4503-B9B6-AE22C686E3E3}"/>
              </a:ext>
            </a:extLst>
          </p:cNvPr>
          <p:cNvSpPr>
            <a:spLocks noGrp="1"/>
          </p:cNvSpPr>
          <p:nvPr>
            <p:ph type="media" sz="quarter" idx="17" hasCustomPrompt="1"/>
          </p:nvPr>
        </p:nvSpPr>
        <p:spPr>
          <a:xfrm>
            <a:off x="1395984" y="1497770"/>
            <a:ext cx="9400032" cy="4215384"/>
          </a:xfrm>
        </p:spPr>
        <p:txBody>
          <a:bodyPr rtlCol="0" anchor="ctr" anchorCtr="0">
            <a:normAutofit/>
          </a:bodyPr>
          <a:lstStyle>
            <a:lvl1pPr marL="0" indent="0" algn="ctr">
              <a:buNone/>
              <a:defRPr sz="1400">
                <a:solidFill>
                  <a:schemeClr val="bg1">
                    <a:lumMod val="75000"/>
                  </a:schemeClr>
                </a:solidFill>
              </a:defRPr>
            </a:lvl1pPr>
          </a:lstStyle>
          <a:p>
            <a:pPr rtl="0"/>
            <a:r>
              <a:rPr lang="nl-NL" noProof="0"/>
              <a:t>Klik op pictogram om media toe te voegen</a:t>
            </a:r>
          </a:p>
        </p:txBody>
      </p:sp>
      <p:sp>
        <p:nvSpPr>
          <p:cNvPr id="12" name="Afbeelding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nl-NL" noProof="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pPr rtl="0"/>
            <a:fld id="{D495E168-DA5E-4888-8D8A-92B118324C14}" type="slidenum">
              <a:rPr lang="nl-NL" noProof="0" smtClean="0"/>
              <a:pPr rtl="0"/>
              <a:t>‹N°›</a:t>
            </a:fld>
            <a:endParaRPr lang="nl-NL" noProof="0"/>
          </a:p>
        </p:txBody>
      </p:sp>
      <p:sp>
        <p:nvSpPr>
          <p:cNvPr id="2" name="Tijdelijke aanduiding voor titel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pPr rtl="0"/>
            <a:r>
              <a:rPr lang="nl-NL" noProof="0"/>
              <a:t>MM.DD.20XX</a:t>
            </a:r>
          </a:p>
        </p:txBody>
      </p:sp>
      <p:sp>
        <p:nvSpPr>
          <p:cNvPr id="11" name="Tijdelijke aanduiding voor voettekst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pPr rtl="0"/>
            <a:r>
              <a:rPr lang="nl-NL" noProof="0"/>
              <a:t>EEN VOETTEKST TOEVOEGEN</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E9371-6E05-45E0-803B-4C39AC28CC69}"/>
              </a:ext>
            </a:extLst>
          </p:cNvPr>
          <p:cNvSpPr>
            <a:spLocks noGrp="1"/>
          </p:cNvSpPr>
          <p:nvPr>
            <p:ph type="title"/>
          </p:nvPr>
        </p:nvSpPr>
        <p:spPr>
          <a:xfrm>
            <a:off x="147169" y="956186"/>
            <a:ext cx="4367531" cy="1882018"/>
          </a:xfrm>
        </p:spPr>
        <p:txBody>
          <a:bodyPr rtlCol="0"/>
          <a:lstStyle/>
          <a:p>
            <a:pPr rtl="0"/>
            <a:r>
              <a:rPr lang="nl-NL" sz="4800" dirty="0"/>
              <a:t>Tech </a:t>
            </a:r>
            <a:r>
              <a:rPr lang="nl-NL" sz="4800" dirty="0" err="1"/>
              <a:t>Law</a:t>
            </a:r>
            <a:endParaRPr lang="nl-NL" sz="4800" dirty="0"/>
          </a:p>
        </p:txBody>
      </p:sp>
      <p:sp>
        <p:nvSpPr>
          <p:cNvPr id="3" name="Tijdelijke aanduiding voor tekst 2">
            <a:extLst>
              <a:ext uri="{FF2B5EF4-FFF2-40B4-BE49-F238E27FC236}">
                <a16:creationId xmlns:a16="http://schemas.microsoft.com/office/drawing/2014/main" id="{E0A0FE25-038A-4A14-B11A-432FECB7FA1E}"/>
              </a:ext>
            </a:extLst>
          </p:cNvPr>
          <p:cNvSpPr>
            <a:spLocks noGrp="1"/>
          </p:cNvSpPr>
          <p:nvPr>
            <p:ph type="body" sz="quarter" idx="13"/>
          </p:nvPr>
        </p:nvSpPr>
        <p:spPr>
          <a:xfrm>
            <a:off x="147169" y="3660567"/>
            <a:ext cx="4569048" cy="1395309"/>
          </a:xfrm>
        </p:spPr>
        <p:txBody>
          <a:bodyPr rtlCol="0"/>
          <a:lstStyle/>
          <a:p>
            <a:pPr algn="just" rtl="0"/>
            <a:r>
              <a:rPr lang="nl-NL" sz="2800" dirty="0">
                <a:solidFill>
                  <a:schemeClr val="bg1"/>
                </a:solidFill>
              </a:rPr>
              <a:t>C-suite </a:t>
            </a:r>
            <a:r>
              <a:rPr lang="nl-NL" sz="2800" dirty="0" err="1">
                <a:solidFill>
                  <a:schemeClr val="bg1"/>
                </a:solidFill>
              </a:rPr>
              <a:t>and</a:t>
            </a:r>
            <a:r>
              <a:rPr lang="nl-NL" sz="2800" dirty="0">
                <a:solidFill>
                  <a:schemeClr val="bg1"/>
                </a:solidFill>
              </a:rPr>
              <a:t> Directors’ </a:t>
            </a:r>
            <a:r>
              <a:rPr lang="nl-NL" sz="2800" dirty="0" err="1">
                <a:solidFill>
                  <a:schemeClr val="bg1"/>
                </a:solidFill>
              </a:rPr>
              <a:t>compensation</a:t>
            </a:r>
            <a:r>
              <a:rPr lang="nl-NL" sz="2800" dirty="0">
                <a:solidFill>
                  <a:schemeClr val="bg1"/>
                </a:solidFill>
              </a:rPr>
              <a:t> in </a:t>
            </a:r>
            <a:r>
              <a:rPr lang="nl-NL" sz="2800" dirty="0" err="1">
                <a:solidFill>
                  <a:schemeClr val="bg1"/>
                </a:solidFill>
              </a:rPr>
              <a:t>the</a:t>
            </a:r>
            <a:r>
              <a:rPr lang="nl-NL" sz="2800" dirty="0">
                <a:solidFill>
                  <a:schemeClr val="bg1"/>
                </a:solidFill>
              </a:rPr>
              <a:t> French </a:t>
            </a:r>
            <a:r>
              <a:rPr lang="nl-NL" sz="2800" b="1" dirty="0">
                <a:solidFill>
                  <a:schemeClr val="bg1"/>
                </a:solidFill>
              </a:rPr>
              <a:t>Banking</a:t>
            </a:r>
            <a:r>
              <a:rPr lang="nl-NL" sz="2800" dirty="0">
                <a:solidFill>
                  <a:schemeClr val="bg1"/>
                </a:solidFill>
              </a:rPr>
              <a:t> </a:t>
            </a:r>
            <a:r>
              <a:rPr lang="nl-NL" sz="2800" dirty="0" err="1">
                <a:solidFill>
                  <a:schemeClr val="bg1"/>
                </a:solidFill>
              </a:rPr>
              <a:t>and</a:t>
            </a:r>
            <a:r>
              <a:rPr lang="nl-NL" sz="2800" dirty="0">
                <a:solidFill>
                  <a:schemeClr val="bg1"/>
                </a:solidFill>
              </a:rPr>
              <a:t> </a:t>
            </a:r>
            <a:r>
              <a:rPr lang="nl-NL" sz="2800" b="1" dirty="0">
                <a:solidFill>
                  <a:schemeClr val="bg1"/>
                </a:solidFill>
              </a:rPr>
              <a:t>Insurance</a:t>
            </a:r>
            <a:r>
              <a:rPr lang="nl-NL" sz="2800" dirty="0">
                <a:solidFill>
                  <a:schemeClr val="bg1"/>
                </a:solidFill>
              </a:rPr>
              <a:t> sectors</a:t>
            </a:r>
          </a:p>
        </p:txBody>
      </p:sp>
      <p:sp>
        <p:nvSpPr>
          <p:cNvPr id="5" name="Tijdelijke aanduiding voor tekst 4">
            <a:extLst>
              <a:ext uri="{FF2B5EF4-FFF2-40B4-BE49-F238E27FC236}">
                <a16:creationId xmlns:a16="http://schemas.microsoft.com/office/drawing/2014/main" id="{030A1A89-FE18-44C6-B3EE-49541CB85077}"/>
              </a:ext>
            </a:extLst>
          </p:cNvPr>
          <p:cNvSpPr>
            <a:spLocks noGrp="1"/>
          </p:cNvSpPr>
          <p:nvPr>
            <p:ph type="body" sz="quarter" idx="20"/>
          </p:nvPr>
        </p:nvSpPr>
        <p:spPr>
          <a:xfrm>
            <a:off x="147168" y="5380293"/>
            <a:ext cx="4569049" cy="747352"/>
          </a:xfrm>
        </p:spPr>
        <p:txBody>
          <a:bodyPr rtlCol="0"/>
          <a:lstStyle/>
          <a:p>
            <a:r>
              <a:rPr lang="nl-NL" sz="1800" dirty="0"/>
              <a:t>Julien </a:t>
            </a:r>
            <a:r>
              <a:rPr lang="nl-NL" sz="1800" dirty="0" err="1"/>
              <a:t>Abalhassane</a:t>
            </a:r>
            <a:r>
              <a:rPr lang="nl-NL" sz="1800" dirty="0"/>
              <a:t>, David </a:t>
            </a:r>
            <a:r>
              <a:rPr lang="nl-NL" sz="1800" dirty="0" err="1"/>
              <a:t>Amar</a:t>
            </a:r>
            <a:r>
              <a:rPr lang="nl-NL" sz="1800" dirty="0"/>
              <a:t>, </a:t>
            </a:r>
            <a:r>
              <a:rPr lang="nl-NL" sz="1800" dirty="0" err="1"/>
              <a:t>Anissa</a:t>
            </a:r>
            <a:r>
              <a:rPr lang="nl-NL" sz="1800" dirty="0"/>
              <a:t> </a:t>
            </a:r>
            <a:r>
              <a:rPr lang="nl-NL" sz="1800" dirty="0" err="1"/>
              <a:t>Belgacem</a:t>
            </a:r>
            <a:r>
              <a:rPr lang="nl-NL" sz="1800" dirty="0"/>
              <a:t>, Charlotte </a:t>
            </a:r>
            <a:r>
              <a:rPr lang="nl-NL" sz="1800" dirty="0" err="1"/>
              <a:t>Caplanne</a:t>
            </a:r>
            <a:endParaRPr lang="nl-NL" sz="1800" dirty="0"/>
          </a:p>
        </p:txBody>
      </p:sp>
      <p:sp>
        <p:nvSpPr>
          <p:cNvPr id="4" name="Tijdelijke aanduiding voor tekst 3">
            <a:extLst>
              <a:ext uri="{FF2B5EF4-FFF2-40B4-BE49-F238E27FC236}">
                <a16:creationId xmlns:a16="http://schemas.microsoft.com/office/drawing/2014/main" id="{C83697A7-775B-4995-AFA7-E4B1B1C1C8F8}"/>
              </a:ext>
            </a:extLst>
          </p:cNvPr>
          <p:cNvSpPr>
            <a:spLocks noGrp="1"/>
          </p:cNvSpPr>
          <p:nvPr>
            <p:ph type="body" sz="quarter" idx="21"/>
          </p:nvPr>
        </p:nvSpPr>
        <p:spPr>
          <a:xfrm>
            <a:off x="147169" y="6127645"/>
            <a:ext cx="4367531" cy="324417"/>
          </a:xfrm>
        </p:spPr>
        <p:txBody>
          <a:bodyPr rtlCol="0"/>
          <a:lstStyle/>
          <a:p>
            <a:pPr rtl="0"/>
            <a:r>
              <a:rPr lang="nl-NL" sz="1800" dirty="0"/>
              <a:t>HEC PARIS, </a:t>
            </a:r>
            <a:r>
              <a:rPr lang="nl-NL" sz="1800" dirty="0" err="1"/>
              <a:t>March</a:t>
            </a:r>
            <a:r>
              <a:rPr lang="nl-NL" sz="1800" dirty="0"/>
              <a:t> 2021</a:t>
            </a:r>
          </a:p>
        </p:txBody>
      </p:sp>
      <p:pic>
        <p:nvPicPr>
          <p:cNvPr id="9" name="Espace réservé pour une image  8" descr="Une image contenant équipement électronique, circuit&#10;&#10;Description générée automatiquement">
            <a:extLst>
              <a:ext uri="{FF2B5EF4-FFF2-40B4-BE49-F238E27FC236}">
                <a16:creationId xmlns:a16="http://schemas.microsoft.com/office/drawing/2014/main" id="{5CAA1795-ACBB-405F-A81B-C6A808F00FA0}"/>
              </a:ext>
            </a:extLst>
          </p:cNvPr>
          <p:cNvPicPr>
            <a:picLocks noGrp="1" noChangeAspect="1"/>
          </p:cNvPicPr>
          <p:nvPr>
            <p:ph type="pic" sz="quarter" idx="22"/>
          </p:nvPr>
        </p:nvPicPr>
        <p:blipFill rotWithShape="1">
          <a:blip r:embed="rId3"/>
          <a:srcRect l="12454" r="21473"/>
          <a:stretch/>
        </p:blipFill>
        <p:spPr>
          <a:xfrm>
            <a:off x="4716217" y="0"/>
            <a:ext cx="7475783" cy="6858000"/>
          </a:xfrm>
        </p:spPr>
      </p:pic>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D8BDFD6-B4A9-0644-90FB-5BB6CC9C4360}"/>
              </a:ext>
            </a:extLst>
          </p:cNvPr>
          <p:cNvSpPr>
            <a:spLocks noGrp="1"/>
          </p:cNvSpPr>
          <p:nvPr>
            <p:ph type="sldNum" sz="quarter" idx="10"/>
          </p:nvPr>
        </p:nvSpPr>
        <p:spPr>
          <a:xfrm>
            <a:off x="11404303" y="6272195"/>
            <a:ext cx="549442" cy="365125"/>
          </a:xfrm>
        </p:spPr>
        <p:txBody>
          <a:bodyPr/>
          <a:lstStyle/>
          <a:p>
            <a:pPr rtl="0"/>
            <a:fld id="{D495E168-DA5E-4888-8D8A-92B118324C14}" type="slidenum">
              <a:rPr lang="nl-NL" noProof="0" smtClean="0"/>
              <a:pPr rtl="0"/>
              <a:t>10</a:t>
            </a:fld>
            <a:endParaRPr lang="nl-NL" noProof="0" dirty="0"/>
          </a:p>
        </p:txBody>
      </p:sp>
      <p:sp>
        <p:nvSpPr>
          <p:cNvPr id="7" name="Titel 3">
            <a:extLst>
              <a:ext uri="{FF2B5EF4-FFF2-40B4-BE49-F238E27FC236}">
                <a16:creationId xmlns:a16="http://schemas.microsoft.com/office/drawing/2014/main" id="{18CF7D40-D21D-404F-9016-E8A655EA3D6B}"/>
              </a:ext>
            </a:extLst>
          </p:cNvPr>
          <p:cNvSpPr>
            <a:spLocks noGrp="1"/>
          </p:cNvSpPr>
          <p:nvPr>
            <p:ph type="title"/>
          </p:nvPr>
        </p:nvSpPr>
        <p:spPr bwMode="grayWhite">
          <a:xfrm>
            <a:off x="748334" y="772663"/>
            <a:ext cx="4041808" cy="1524185"/>
          </a:xfrm>
        </p:spPr>
        <p:txBody>
          <a:bodyPr rtlCol="0"/>
          <a:lstStyle/>
          <a:p>
            <a:pPr rtl="0"/>
            <a:r>
              <a:rPr lang="nl-NL" dirty="0"/>
              <a:t>CONCLUSION</a:t>
            </a:r>
          </a:p>
        </p:txBody>
      </p:sp>
      <p:sp>
        <p:nvSpPr>
          <p:cNvPr id="8" name="Tijdelijke aanduiding voor tekst 5">
            <a:extLst>
              <a:ext uri="{FF2B5EF4-FFF2-40B4-BE49-F238E27FC236}">
                <a16:creationId xmlns:a16="http://schemas.microsoft.com/office/drawing/2014/main" id="{3F982EA0-B137-CB42-8EB0-0A8528EB7B13}"/>
              </a:ext>
            </a:extLst>
          </p:cNvPr>
          <p:cNvSpPr txBox="1">
            <a:spLocks/>
          </p:cNvSpPr>
          <p:nvPr/>
        </p:nvSpPr>
        <p:spPr bwMode="grayWhite">
          <a:xfrm>
            <a:off x="808294" y="2296848"/>
            <a:ext cx="5191340" cy="2956016"/>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pPr>
            <a:r>
              <a:rPr lang="en-US" sz="2000" b="0" i="0" u="none" strike="noStrike" dirty="0">
                <a:solidFill>
                  <a:schemeClr val="bg1"/>
                </a:solidFill>
                <a:effectLst/>
                <a:latin typeface="+mj-lt"/>
              </a:rPr>
              <a:t>Although the banking and insurance sectors are distinct sectors, it should be noted that </a:t>
            </a:r>
            <a:r>
              <a:rPr lang="en-US" sz="2000" b="1" i="0" u="none" strike="noStrike" dirty="0">
                <a:solidFill>
                  <a:schemeClr val="bg1"/>
                </a:solidFill>
                <a:effectLst/>
                <a:latin typeface="+mj-lt"/>
              </a:rPr>
              <a:t>overall</a:t>
            </a:r>
            <a:r>
              <a:rPr lang="en-US" sz="2000" b="0" i="0" u="none" strike="noStrike" dirty="0">
                <a:solidFill>
                  <a:schemeClr val="bg1"/>
                </a:solidFill>
                <a:effectLst/>
                <a:latin typeface="+mj-lt"/>
              </a:rPr>
              <a:t>, and even though </a:t>
            </a:r>
            <a:r>
              <a:rPr lang="en-US" sz="2000" b="0" i="0" u="none" strike="noStrike" dirty="0" err="1">
                <a:solidFill>
                  <a:schemeClr val="bg1"/>
                </a:solidFill>
                <a:effectLst/>
                <a:latin typeface="+mj-lt"/>
              </a:rPr>
              <a:t>Axa</a:t>
            </a:r>
            <a:r>
              <a:rPr lang="en-US" sz="2000" b="0" i="0" u="none" strike="noStrike" dirty="0">
                <a:solidFill>
                  <a:schemeClr val="bg1"/>
                </a:solidFill>
                <a:effectLst/>
                <a:latin typeface="+mj-lt"/>
              </a:rPr>
              <a:t> is the company among all that is doing best, </a:t>
            </a:r>
            <a:r>
              <a:rPr lang="en-US" sz="2000" b="1" i="0" u="none" strike="noStrike" dirty="0">
                <a:solidFill>
                  <a:schemeClr val="bg1"/>
                </a:solidFill>
                <a:effectLst/>
                <a:latin typeface="+mj-lt"/>
              </a:rPr>
              <a:t>companies in the banking sector are the ones that seem to comply best and most with the regulations </a:t>
            </a:r>
            <a:r>
              <a:rPr lang="en-US" sz="2000" b="0" i="0" u="none" strike="noStrike" dirty="0">
                <a:solidFill>
                  <a:schemeClr val="bg1"/>
                </a:solidFill>
                <a:effectLst/>
                <a:latin typeface="+mj-lt"/>
              </a:rPr>
              <a:t>(hard and soft law).</a:t>
            </a:r>
            <a:endParaRPr lang="nl-NL" sz="2000" dirty="0">
              <a:solidFill>
                <a:schemeClr val="bg1"/>
              </a:solidFill>
              <a:latin typeface="+mj-lt"/>
            </a:endParaRPr>
          </a:p>
        </p:txBody>
      </p:sp>
      <p:sp>
        <p:nvSpPr>
          <p:cNvPr id="9" name="Tijdelijke aanduiding voor tekst 5">
            <a:extLst>
              <a:ext uri="{FF2B5EF4-FFF2-40B4-BE49-F238E27FC236}">
                <a16:creationId xmlns:a16="http://schemas.microsoft.com/office/drawing/2014/main" id="{FA009E12-9259-3240-B334-E38498D4334D}"/>
              </a:ext>
            </a:extLst>
          </p:cNvPr>
          <p:cNvSpPr txBox="1">
            <a:spLocks/>
          </p:cNvSpPr>
          <p:nvPr/>
        </p:nvSpPr>
        <p:spPr bwMode="grayWhite">
          <a:xfrm>
            <a:off x="6212963" y="2308880"/>
            <a:ext cx="5191340" cy="1802370"/>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pPr>
            <a:r>
              <a:rPr lang="en-US" sz="2000" dirty="0">
                <a:solidFill>
                  <a:schemeClr val="bg1"/>
                </a:solidFill>
                <a:latin typeface="+mj-lt"/>
              </a:rPr>
              <a:t>This analysis also shows that, in general, on most of the key elements of fixed and variable compensation regulations, </a:t>
            </a:r>
            <a:r>
              <a:rPr lang="en-US" sz="2000" b="1" dirty="0">
                <a:solidFill>
                  <a:schemeClr val="bg1"/>
                </a:solidFill>
                <a:latin typeface="+mj-lt"/>
              </a:rPr>
              <a:t>companies generally apply the prescribed rules. </a:t>
            </a:r>
            <a:endParaRPr lang="nl-NL" sz="2000" b="1" dirty="0">
              <a:solidFill>
                <a:schemeClr val="bg1"/>
              </a:solidFill>
              <a:latin typeface="+mj-lt"/>
            </a:endParaRPr>
          </a:p>
        </p:txBody>
      </p:sp>
    </p:spTree>
    <p:extLst>
      <p:ext uri="{BB962C8B-B14F-4D97-AF65-F5344CB8AC3E}">
        <p14:creationId xmlns:p14="http://schemas.microsoft.com/office/powerpoint/2010/main" val="23177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9" name="Espace réservé pour une image  18">
            <a:extLst>
              <a:ext uri="{FF2B5EF4-FFF2-40B4-BE49-F238E27FC236}">
                <a16:creationId xmlns:a16="http://schemas.microsoft.com/office/drawing/2014/main" id="{36B31BE4-6A09-46E1-8A8A-B57AAD32B908}"/>
              </a:ext>
            </a:extLst>
          </p:cNvPr>
          <p:cNvPicPr>
            <a:picLocks noGrp="1" noChangeAspect="1"/>
          </p:cNvPicPr>
          <p:nvPr>
            <p:ph type="pic" sz="quarter" idx="26"/>
          </p:nvPr>
        </p:nvPicPr>
        <p:blipFill rotWithShape="1">
          <a:blip r:embed="rId3"/>
          <a:srcRect l="19884" r="12364"/>
          <a:stretch/>
        </p:blipFill>
        <p:spPr>
          <a:xfrm>
            <a:off x="0" y="0"/>
            <a:ext cx="8739266" cy="6858000"/>
          </a:xfrm>
        </p:spPr>
      </p:pic>
      <p:sp>
        <p:nvSpPr>
          <p:cNvPr id="2" name="Titel 1">
            <a:extLst>
              <a:ext uri="{FF2B5EF4-FFF2-40B4-BE49-F238E27FC236}">
                <a16:creationId xmlns:a16="http://schemas.microsoft.com/office/drawing/2014/main" id="{D110F751-9975-4653-9855-BA1C7499B75F}"/>
              </a:ext>
            </a:extLst>
          </p:cNvPr>
          <p:cNvSpPr>
            <a:spLocks noGrp="1"/>
          </p:cNvSpPr>
          <p:nvPr>
            <p:ph type="title"/>
          </p:nvPr>
        </p:nvSpPr>
        <p:spPr>
          <a:xfrm>
            <a:off x="6350000" y="3644031"/>
            <a:ext cx="5757335" cy="885126"/>
          </a:xfrm>
        </p:spPr>
        <p:txBody>
          <a:bodyPr rtlCol="0"/>
          <a:lstStyle/>
          <a:p>
            <a:pPr rtl="0"/>
            <a:r>
              <a:rPr lang="en-US" sz="2400"/>
              <a:t>Thank you for your attention</a:t>
            </a:r>
          </a:p>
        </p:txBody>
      </p:sp>
      <p:sp>
        <p:nvSpPr>
          <p:cNvPr id="3" name="Tijdelijke aanduiding voor tekst 2">
            <a:extLst>
              <a:ext uri="{FF2B5EF4-FFF2-40B4-BE49-F238E27FC236}">
                <a16:creationId xmlns:a16="http://schemas.microsoft.com/office/drawing/2014/main" id="{83BBFE92-CA4F-4673-B4D5-7FFF88E819E8}"/>
              </a:ext>
            </a:extLst>
          </p:cNvPr>
          <p:cNvSpPr>
            <a:spLocks noGrp="1"/>
          </p:cNvSpPr>
          <p:nvPr>
            <p:ph type="body" sz="quarter" idx="13"/>
          </p:nvPr>
        </p:nvSpPr>
        <p:spPr>
          <a:xfrm>
            <a:off x="7620000" y="2416873"/>
            <a:ext cx="4412163" cy="885126"/>
          </a:xfrm>
        </p:spPr>
        <p:txBody>
          <a:bodyPr rtlCol="0"/>
          <a:lstStyle/>
          <a:p>
            <a:pPr rtl="0"/>
            <a:r>
              <a:rPr lang="en-US" sz="4000" b="1"/>
              <a:t>Any questions ? </a:t>
            </a:r>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C01CE71-FC76-4B08-B6CF-991940C3CF1D}"/>
              </a:ext>
            </a:extLst>
          </p:cNvPr>
          <p:cNvSpPr>
            <a:spLocks noGrp="1"/>
          </p:cNvSpPr>
          <p:nvPr>
            <p:ph type="title"/>
          </p:nvPr>
        </p:nvSpPr>
        <p:spPr>
          <a:xfrm>
            <a:off x="774032" y="1032746"/>
            <a:ext cx="5596288" cy="782638"/>
          </a:xfrm>
        </p:spPr>
        <p:txBody>
          <a:bodyPr rtlCol="0">
            <a:normAutofit/>
          </a:bodyPr>
          <a:lstStyle/>
          <a:p>
            <a:pPr rtl="0"/>
            <a:r>
              <a:rPr lang="nl-NL" dirty="0"/>
              <a:t>INTRODUCTION</a:t>
            </a:r>
          </a:p>
        </p:txBody>
      </p:sp>
      <p:sp>
        <p:nvSpPr>
          <p:cNvPr id="4" name="Tijdelijke aanduiding voor tekst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2541128"/>
            <a:ext cx="10279451" cy="3725937"/>
          </a:xfrm>
        </p:spPr>
        <p:txBody>
          <a:bodyPr rtlCol="0">
            <a:noAutofit/>
          </a:bodyPr>
          <a:lstStyle/>
          <a:p>
            <a:pPr algn="just"/>
            <a:r>
              <a:rPr lang="en-US" dirty="0">
                <a:solidFill>
                  <a:schemeClr val="bg1"/>
                </a:solidFill>
                <a:latin typeface="+mj-lt"/>
              </a:rPr>
              <a:t>Our data analysis focused on two heavily-regulated sectors in France : the banking and insurance sectors. As they are in charge of public savings, </a:t>
            </a:r>
            <a:r>
              <a:rPr lang="en-US" b="1" dirty="0">
                <a:solidFill>
                  <a:schemeClr val="bg1"/>
                </a:solidFill>
                <a:latin typeface="+mj-lt"/>
              </a:rPr>
              <a:t>companies operating within those sectors have the legal and moral responsibility to comply with best practice</a:t>
            </a:r>
            <a:r>
              <a:rPr lang="en-US" dirty="0">
                <a:solidFill>
                  <a:schemeClr val="bg1"/>
                </a:solidFill>
                <a:latin typeface="+mj-lt"/>
              </a:rPr>
              <a:t>. Moreover, as they are two similar and complementary sectors, we decided to keep both in order to be able to make a </a:t>
            </a:r>
            <a:r>
              <a:rPr lang="en-US" b="1" dirty="0">
                <a:solidFill>
                  <a:schemeClr val="bg1"/>
                </a:solidFill>
                <a:latin typeface="+mj-lt"/>
              </a:rPr>
              <a:t>comparative analysis</a:t>
            </a:r>
            <a:r>
              <a:rPr lang="en-US" dirty="0">
                <a:solidFill>
                  <a:schemeClr val="bg1"/>
                </a:solidFill>
                <a:latin typeface="+mj-lt"/>
              </a:rPr>
              <a:t>.</a:t>
            </a:r>
          </a:p>
          <a:p>
            <a:pPr marL="0" indent="0" algn="just" rtl="0">
              <a:buNone/>
            </a:pPr>
            <a:endParaRPr lang="en-US" dirty="0">
              <a:solidFill>
                <a:schemeClr val="bg1"/>
              </a:solidFill>
              <a:latin typeface="+mj-lt"/>
            </a:endParaRPr>
          </a:p>
          <a:p>
            <a:pPr algn="just" rtl="0"/>
            <a:r>
              <a:rPr lang="en-US" dirty="0">
                <a:solidFill>
                  <a:schemeClr val="bg1"/>
                </a:solidFill>
                <a:latin typeface="+mj-lt"/>
              </a:rPr>
              <a:t>C-suite and Directors’ compensations often attract media coverage and public attention. It is therefore a stimulating exercise to determine how those compensations are allocated in major companies.</a:t>
            </a:r>
          </a:p>
          <a:p>
            <a:pPr algn="just" rtl="0"/>
            <a:endParaRPr lang="en-US" dirty="0">
              <a:solidFill>
                <a:schemeClr val="bg1"/>
              </a:solidFill>
              <a:latin typeface="+mj-lt"/>
            </a:endParaRPr>
          </a:p>
          <a:p>
            <a:pPr algn="just" rtl="0"/>
            <a:r>
              <a:rPr lang="en-US" dirty="0">
                <a:solidFill>
                  <a:schemeClr val="bg1"/>
                </a:solidFill>
                <a:latin typeface="+mj-lt"/>
              </a:rPr>
              <a:t>We decided to come up with many variables and sub-variables as we realized how numerous and diverse the hard and soft law sources were. It also allowed us to be more precise in our results.</a:t>
            </a:r>
          </a:p>
          <a:p>
            <a:pPr algn="just" rtl="0"/>
            <a:endParaRPr lang="en-US" dirty="0">
              <a:solidFill>
                <a:schemeClr val="bg1"/>
              </a:solidFill>
              <a:latin typeface="+mj-lt"/>
            </a:endParaRPr>
          </a:p>
          <a:p>
            <a:pPr algn="just" rtl="0"/>
            <a:r>
              <a:rPr lang="en-US" dirty="0">
                <a:solidFill>
                  <a:schemeClr val="bg1"/>
                </a:solidFill>
                <a:latin typeface="+mj-lt"/>
              </a:rPr>
              <a:t>Finally, </a:t>
            </a:r>
            <a:r>
              <a:rPr lang="en-US" b="1" dirty="0">
                <a:solidFill>
                  <a:schemeClr val="bg1"/>
                </a:solidFill>
                <a:latin typeface="+mj-lt"/>
              </a:rPr>
              <a:t>the objective of this work was to determine the compliance of each sectors and each companies regarding to the hard and soft law relating to the variable and fixed remuneration of Executives and Directors</a:t>
            </a:r>
            <a:r>
              <a:rPr lang="en-US" dirty="0">
                <a:solidFill>
                  <a:schemeClr val="bg1"/>
                </a:solidFill>
                <a:latin typeface="+mj-lt"/>
              </a:rPr>
              <a:t>. </a:t>
            </a:r>
          </a:p>
          <a:p>
            <a:pPr marL="0" indent="0" algn="just" rtl="0">
              <a:buNone/>
            </a:pPr>
            <a:endParaRPr lang="en-US" dirty="0">
              <a:solidFill>
                <a:schemeClr val="bg1"/>
              </a:solidFill>
              <a:latin typeface="+mj-lt"/>
            </a:endParaRPr>
          </a:p>
          <a:p>
            <a:pPr algn="just" rtl="0"/>
            <a:endParaRPr lang="en-US" dirty="0">
              <a:latin typeface="+mj-lt"/>
            </a:endParaRPr>
          </a:p>
          <a:p>
            <a:pPr algn="just" rtl="0"/>
            <a:endParaRPr lang="en-US" dirty="0">
              <a:latin typeface="+mj-lt"/>
            </a:endParaRPr>
          </a:p>
        </p:txBody>
      </p:sp>
      <p:sp>
        <p:nvSpPr>
          <p:cNvPr id="2" name="Tijdelijke aanduiding voor dianummer 1">
            <a:extLst>
              <a:ext uri="{FF2B5EF4-FFF2-40B4-BE49-F238E27FC236}">
                <a16:creationId xmlns:a16="http://schemas.microsoft.com/office/drawing/2014/main" id="{C1C20937-8D4C-4000-BCD6-AC984F093F26}"/>
              </a:ext>
            </a:extLst>
          </p:cNvPr>
          <p:cNvSpPr>
            <a:spLocks noGrp="1"/>
          </p:cNvSpPr>
          <p:nvPr>
            <p:ph type="sldNum" sz="quarter" idx="10"/>
          </p:nvPr>
        </p:nvSpPr>
        <p:spPr>
          <a:xfrm>
            <a:off x="11415962" y="6267066"/>
            <a:ext cx="549442" cy="365125"/>
          </a:xfrm>
        </p:spPr>
        <p:txBody>
          <a:bodyPr rtlCol="0"/>
          <a:lstStyle/>
          <a:p>
            <a:pPr rtl="0"/>
            <a:fld id="{D495E168-DA5E-4888-8D8A-92B118324C14}" type="slidenum">
              <a:rPr lang="nl-NL" smtClean="0"/>
              <a:pPr rtl="0"/>
              <a:t>2</a:t>
            </a:fld>
            <a:endParaRPr lang="nl-NL" dirty="0"/>
          </a:p>
        </p:txBody>
      </p:sp>
    </p:spTree>
    <p:extLst>
      <p:ext uri="{BB962C8B-B14F-4D97-AF65-F5344CB8AC3E}">
        <p14:creationId xmlns:p14="http://schemas.microsoft.com/office/powerpoint/2010/main" val="265579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EB2B099-EBC7-46BF-A0E7-7928922555B4}"/>
              </a:ext>
            </a:extLst>
          </p:cNvPr>
          <p:cNvSpPr>
            <a:spLocks noGrp="1"/>
          </p:cNvSpPr>
          <p:nvPr>
            <p:ph type="sldNum" sz="quarter" idx="10"/>
          </p:nvPr>
        </p:nvSpPr>
        <p:spPr>
          <a:xfrm>
            <a:off x="11415962" y="6267067"/>
            <a:ext cx="549442" cy="365125"/>
          </a:xfrm>
        </p:spPr>
        <p:txBody>
          <a:bodyPr/>
          <a:lstStyle/>
          <a:p>
            <a:pPr rtl="0"/>
            <a:fld id="{D495E168-DA5E-4888-8D8A-92B118324C14}" type="slidenum">
              <a:rPr lang="nl-NL" noProof="0" smtClean="0"/>
              <a:pPr rtl="0"/>
              <a:t>3</a:t>
            </a:fld>
            <a:endParaRPr lang="nl-NL" noProof="0"/>
          </a:p>
        </p:txBody>
      </p:sp>
      <p:sp>
        <p:nvSpPr>
          <p:cNvPr id="4" name="Espace réservé du texte 3">
            <a:extLst>
              <a:ext uri="{FF2B5EF4-FFF2-40B4-BE49-F238E27FC236}">
                <a16:creationId xmlns:a16="http://schemas.microsoft.com/office/drawing/2014/main" id="{0F762471-4B56-456D-9E1E-4FFE9A4079DF}"/>
              </a:ext>
            </a:extLst>
          </p:cNvPr>
          <p:cNvSpPr>
            <a:spLocks noGrp="1"/>
          </p:cNvSpPr>
          <p:nvPr>
            <p:ph type="body" sz="quarter" idx="15"/>
          </p:nvPr>
        </p:nvSpPr>
        <p:spPr/>
        <p:txBody>
          <a:bodyPr/>
          <a:lstStyle/>
          <a:p>
            <a:pPr algn="just"/>
            <a:r>
              <a:rPr lang="fr-FR" dirty="0">
                <a:solidFill>
                  <a:schemeClr val="bg1"/>
                </a:solidFill>
                <a:latin typeface="+mj-lt"/>
              </a:rPr>
              <a:t>The French Commercial Code </a:t>
            </a:r>
            <a:r>
              <a:rPr lang="en-US" dirty="0">
                <a:solidFill>
                  <a:schemeClr val="bg1"/>
                </a:solidFill>
                <a:latin typeface="+mj-lt"/>
              </a:rPr>
              <a:t>regulates compensation when we focus on French </a:t>
            </a:r>
            <a:r>
              <a:rPr lang="en-US" i="1" dirty="0" err="1">
                <a:solidFill>
                  <a:schemeClr val="bg1"/>
                </a:solidFill>
                <a:latin typeface="+mj-lt"/>
              </a:rPr>
              <a:t>sociétés</a:t>
            </a:r>
            <a:r>
              <a:rPr lang="en-US" i="1" dirty="0">
                <a:solidFill>
                  <a:schemeClr val="bg1"/>
                </a:solidFill>
                <a:latin typeface="+mj-lt"/>
              </a:rPr>
              <a:t> </a:t>
            </a:r>
            <a:r>
              <a:rPr lang="en-US" i="1" dirty="0" err="1">
                <a:solidFill>
                  <a:schemeClr val="bg1"/>
                </a:solidFill>
                <a:latin typeface="+mj-lt"/>
              </a:rPr>
              <a:t>anonymes</a:t>
            </a:r>
            <a:r>
              <a:rPr lang="en-US" dirty="0">
                <a:solidFill>
                  <a:schemeClr val="bg1"/>
                </a:solidFill>
                <a:latin typeface="+mj-lt"/>
              </a:rPr>
              <a:t>. Most of listed companies are French </a:t>
            </a:r>
            <a:r>
              <a:rPr lang="en-US" i="1" dirty="0" err="1">
                <a:solidFill>
                  <a:schemeClr val="bg1"/>
                </a:solidFill>
                <a:latin typeface="+mj-lt"/>
              </a:rPr>
              <a:t>sociétés</a:t>
            </a:r>
            <a:r>
              <a:rPr lang="en-US" i="1" dirty="0">
                <a:solidFill>
                  <a:schemeClr val="bg1"/>
                </a:solidFill>
                <a:latin typeface="+mj-lt"/>
              </a:rPr>
              <a:t> </a:t>
            </a:r>
            <a:r>
              <a:rPr lang="en-US" i="1" dirty="0" err="1">
                <a:solidFill>
                  <a:schemeClr val="bg1"/>
                </a:solidFill>
                <a:latin typeface="+mj-lt"/>
              </a:rPr>
              <a:t>anonymes</a:t>
            </a:r>
            <a:r>
              <a:rPr lang="en-US" i="1" dirty="0">
                <a:solidFill>
                  <a:schemeClr val="bg1"/>
                </a:solidFill>
                <a:latin typeface="+mj-lt"/>
              </a:rPr>
              <a:t>. </a:t>
            </a:r>
          </a:p>
          <a:p>
            <a:pPr marL="0" indent="0" algn="just">
              <a:buNone/>
            </a:pPr>
            <a:endParaRPr lang="en-US" i="1" dirty="0">
              <a:solidFill>
                <a:schemeClr val="bg1"/>
              </a:solidFill>
              <a:latin typeface="+mj-lt"/>
            </a:endParaRPr>
          </a:p>
          <a:p>
            <a:pPr algn="just"/>
            <a:r>
              <a:rPr lang="en-US" dirty="0">
                <a:solidFill>
                  <a:schemeClr val="bg1"/>
                </a:solidFill>
                <a:latin typeface="+mj-lt"/>
              </a:rPr>
              <a:t>For the banking sector, there are rules on compensation contained in the article L. 511-71 et seq. of the French Monetary and Financial Code.</a:t>
            </a:r>
          </a:p>
          <a:p>
            <a:pPr algn="just"/>
            <a:endParaRPr lang="fr-FR" dirty="0">
              <a:solidFill>
                <a:schemeClr val="bg1"/>
              </a:solidFill>
              <a:latin typeface="+mj-lt"/>
            </a:endParaRPr>
          </a:p>
        </p:txBody>
      </p:sp>
      <p:sp>
        <p:nvSpPr>
          <p:cNvPr id="5" name="Titre 4">
            <a:extLst>
              <a:ext uri="{FF2B5EF4-FFF2-40B4-BE49-F238E27FC236}">
                <a16:creationId xmlns:a16="http://schemas.microsoft.com/office/drawing/2014/main" id="{53FD341E-A1B0-4CEA-97C6-B2F95D7A5850}"/>
              </a:ext>
            </a:extLst>
          </p:cNvPr>
          <p:cNvSpPr>
            <a:spLocks noGrp="1"/>
          </p:cNvSpPr>
          <p:nvPr>
            <p:ph type="title"/>
          </p:nvPr>
        </p:nvSpPr>
        <p:spPr>
          <a:xfrm>
            <a:off x="774032" y="745067"/>
            <a:ext cx="5056083" cy="1053384"/>
          </a:xfrm>
        </p:spPr>
        <p:txBody>
          <a:bodyPr>
            <a:normAutofit fontScale="90000"/>
          </a:bodyPr>
          <a:lstStyle/>
          <a:p>
            <a:r>
              <a:rPr lang="fr-FR" dirty="0"/>
              <a:t>REGULATORY FRAMEWORK</a:t>
            </a:r>
          </a:p>
        </p:txBody>
      </p:sp>
      <p:sp>
        <p:nvSpPr>
          <p:cNvPr id="6" name="Espace réservé du texte 5">
            <a:extLst>
              <a:ext uri="{FF2B5EF4-FFF2-40B4-BE49-F238E27FC236}">
                <a16:creationId xmlns:a16="http://schemas.microsoft.com/office/drawing/2014/main" id="{2505F1EE-1309-4FE5-B6CF-8D4F57110388}"/>
              </a:ext>
            </a:extLst>
          </p:cNvPr>
          <p:cNvSpPr>
            <a:spLocks noGrp="1"/>
          </p:cNvSpPr>
          <p:nvPr>
            <p:ph type="body" sz="quarter" idx="13"/>
          </p:nvPr>
        </p:nvSpPr>
        <p:spPr>
          <a:xfrm>
            <a:off x="774032" y="2261018"/>
            <a:ext cx="4166103" cy="589060"/>
          </a:xfrm>
        </p:spPr>
        <p:txBody>
          <a:bodyPr/>
          <a:lstStyle/>
          <a:p>
            <a:r>
              <a:rPr lang="fr-FR" b="1" dirty="0"/>
              <a:t>HARD LAW</a:t>
            </a:r>
          </a:p>
        </p:txBody>
      </p:sp>
      <p:sp>
        <p:nvSpPr>
          <p:cNvPr id="7" name="Espace réservé du texte 5">
            <a:extLst>
              <a:ext uri="{FF2B5EF4-FFF2-40B4-BE49-F238E27FC236}">
                <a16:creationId xmlns:a16="http://schemas.microsoft.com/office/drawing/2014/main" id="{C179D167-6F93-4512-BE55-F10E3110179F}"/>
              </a:ext>
            </a:extLst>
          </p:cNvPr>
          <p:cNvSpPr txBox="1">
            <a:spLocks/>
          </p:cNvSpPr>
          <p:nvPr/>
        </p:nvSpPr>
        <p:spPr>
          <a:xfrm>
            <a:off x="6583027" y="2225391"/>
            <a:ext cx="4421856" cy="749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SOFT LAW</a:t>
            </a:r>
          </a:p>
        </p:txBody>
      </p:sp>
      <p:sp>
        <p:nvSpPr>
          <p:cNvPr id="8" name="Espace réservé du texte 3">
            <a:extLst>
              <a:ext uri="{FF2B5EF4-FFF2-40B4-BE49-F238E27FC236}">
                <a16:creationId xmlns:a16="http://schemas.microsoft.com/office/drawing/2014/main" id="{5179F123-9686-48B2-85E5-705F453AF1B8}"/>
              </a:ext>
            </a:extLst>
          </p:cNvPr>
          <p:cNvSpPr txBox="1">
            <a:spLocks/>
          </p:cNvSpPr>
          <p:nvPr/>
        </p:nvSpPr>
        <p:spPr>
          <a:xfrm>
            <a:off x="6583027" y="3074529"/>
            <a:ext cx="4421856" cy="2588637"/>
          </a:xfrm>
          <a:prstGeom prst="rect">
            <a:avLst/>
          </a:prstGeom>
        </p:spPr>
        <p:txBody>
          <a:bodyPr vert="horz" lIns="0" tIns="45720" rIns="91440" bIns="45720" rtlCol="0">
            <a:norm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bg1">
                    <a:lumMod val="95000"/>
                  </a:schemeClr>
                </a:solidFill>
                <a:latin typeface="+mj-lt"/>
              </a:rPr>
              <a:t>The </a:t>
            </a:r>
            <a:r>
              <a:rPr lang="en-US" dirty="0" err="1">
                <a:solidFill>
                  <a:schemeClr val="bg1">
                    <a:lumMod val="95000"/>
                  </a:schemeClr>
                </a:solidFill>
                <a:latin typeface="+mj-lt"/>
              </a:rPr>
              <a:t>Afep-Medef</a:t>
            </a:r>
            <a:r>
              <a:rPr lang="en-US" dirty="0">
                <a:solidFill>
                  <a:schemeClr val="bg1">
                    <a:lumMod val="95000"/>
                  </a:schemeClr>
                </a:solidFill>
                <a:latin typeface="+mj-lt"/>
              </a:rPr>
              <a:t> Code, which today constitutes a real standard for French listed companies, provides recommendations concerning the fixed or variable remuneration of top management and directors of listed companies. </a:t>
            </a:r>
          </a:p>
          <a:p>
            <a:pPr marL="0" indent="0" algn="just">
              <a:buNone/>
            </a:pPr>
            <a:endParaRPr lang="en-US" dirty="0">
              <a:solidFill>
                <a:schemeClr val="bg1">
                  <a:lumMod val="95000"/>
                </a:schemeClr>
              </a:solidFill>
              <a:latin typeface="+mj-lt"/>
            </a:endParaRPr>
          </a:p>
          <a:p>
            <a:pPr algn="just"/>
            <a:r>
              <a:rPr lang="en-US" dirty="0">
                <a:solidFill>
                  <a:schemeClr val="bg1">
                    <a:lumMod val="95000"/>
                  </a:schemeClr>
                </a:solidFill>
                <a:latin typeface="+mj-lt"/>
              </a:rPr>
              <a:t>Proxy voting guidelines that are voting recommendations in general meetings for company shareholders (in our study we have arbitrarily chosen to focus on Glass Lewis). </a:t>
            </a:r>
            <a:endParaRPr lang="fr-FR" dirty="0">
              <a:solidFill>
                <a:schemeClr val="bg1">
                  <a:lumMod val="95000"/>
                </a:schemeClr>
              </a:solidFill>
              <a:latin typeface="+mj-lt"/>
            </a:endParaRPr>
          </a:p>
        </p:txBody>
      </p:sp>
    </p:spTree>
    <p:extLst>
      <p:ext uri="{BB962C8B-B14F-4D97-AF65-F5344CB8AC3E}">
        <p14:creationId xmlns:p14="http://schemas.microsoft.com/office/powerpoint/2010/main" val="108385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8DE4B4D-0998-4ACD-8640-77EDB8B7046C}"/>
              </a:ext>
            </a:extLst>
          </p:cNvPr>
          <p:cNvSpPr>
            <a:spLocks noGrp="1"/>
          </p:cNvSpPr>
          <p:nvPr>
            <p:ph type="sldNum" sz="quarter" idx="10"/>
          </p:nvPr>
        </p:nvSpPr>
        <p:spPr>
          <a:xfrm>
            <a:off x="11415962" y="6267066"/>
            <a:ext cx="549442" cy="365125"/>
          </a:xfrm>
        </p:spPr>
        <p:txBody>
          <a:bodyPr/>
          <a:lstStyle/>
          <a:p>
            <a:pPr rtl="0"/>
            <a:fld id="{D495E168-DA5E-4888-8D8A-92B118324C14}" type="slidenum">
              <a:rPr lang="nl-NL" noProof="0" smtClean="0"/>
              <a:pPr rtl="0"/>
              <a:t>4</a:t>
            </a:fld>
            <a:endParaRPr lang="nl-NL" noProof="0"/>
          </a:p>
        </p:txBody>
      </p:sp>
      <p:sp>
        <p:nvSpPr>
          <p:cNvPr id="4" name="Espace réservé du texte 3">
            <a:extLst>
              <a:ext uri="{FF2B5EF4-FFF2-40B4-BE49-F238E27FC236}">
                <a16:creationId xmlns:a16="http://schemas.microsoft.com/office/drawing/2014/main" id="{140F0026-04DD-40A3-8B2E-72ADF4DD9A29}"/>
              </a:ext>
            </a:extLst>
          </p:cNvPr>
          <p:cNvSpPr>
            <a:spLocks noGrp="1"/>
          </p:cNvSpPr>
          <p:nvPr>
            <p:ph type="body" sz="quarter" idx="15"/>
          </p:nvPr>
        </p:nvSpPr>
        <p:spPr>
          <a:xfrm>
            <a:off x="808432" y="3074529"/>
            <a:ext cx="4864042" cy="2588637"/>
          </a:xfrm>
        </p:spPr>
        <p:txBody>
          <a:bodyPr>
            <a:normAutofit/>
          </a:bodyPr>
          <a:lstStyle/>
          <a:p>
            <a:pPr fontAlgn="base">
              <a:spcAft>
                <a:spcPts val="0"/>
              </a:spcAft>
            </a:pPr>
            <a:r>
              <a:rPr lang="fr-FR" sz="2400" dirty="0">
                <a:solidFill>
                  <a:schemeClr val="bg1"/>
                </a:solidFill>
              </a:rPr>
              <a:t>BNP Paribas SA </a:t>
            </a:r>
          </a:p>
          <a:p>
            <a:pPr fontAlgn="base">
              <a:spcAft>
                <a:spcPts val="0"/>
              </a:spcAft>
            </a:pPr>
            <a:r>
              <a:rPr lang="fr-FR" sz="2400" dirty="0">
                <a:solidFill>
                  <a:schemeClr val="bg1"/>
                </a:solidFill>
              </a:rPr>
              <a:t>Group BPCE SA  </a:t>
            </a:r>
          </a:p>
          <a:p>
            <a:pPr fontAlgn="base">
              <a:spcAft>
                <a:spcPts val="0"/>
              </a:spcAft>
            </a:pPr>
            <a:r>
              <a:rPr lang="fr-FR" sz="2400" dirty="0">
                <a:solidFill>
                  <a:schemeClr val="bg1"/>
                </a:solidFill>
              </a:rPr>
              <a:t>Crédit Agricole Group </a:t>
            </a:r>
          </a:p>
          <a:p>
            <a:pPr fontAlgn="base">
              <a:spcAft>
                <a:spcPts val="0"/>
              </a:spcAft>
            </a:pPr>
            <a:r>
              <a:rPr lang="fr-FR" sz="2400" dirty="0">
                <a:solidFill>
                  <a:schemeClr val="bg1"/>
                </a:solidFill>
              </a:rPr>
              <a:t>La Banque Postale </a:t>
            </a:r>
          </a:p>
          <a:p>
            <a:pPr fontAlgn="base">
              <a:spcAft>
                <a:spcPts val="0"/>
              </a:spcAft>
            </a:pPr>
            <a:r>
              <a:rPr lang="fr-FR" sz="2400" dirty="0">
                <a:solidFill>
                  <a:schemeClr val="bg1"/>
                </a:solidFill>
              </a:rPr>
              <a:t>Société Générale</a:t>
            </a:r>
          </a:p>
          <a:p>
            <a:pPr marL="0" indent="0">
              <a:buNone/>
            </a:pPr>
            <a:endParaRPr lang="fr-FR" dirty="0"/>
          </a:p>
        </p:txBody>
      </p:sp>
      <p:sp>
        <p:nvSpPr>
          <p:cNvPr id="5" name="Titre 4">
            <a:extLst>
              <a:ext uri="{FF2B5EF4-FFF2-40B4-BE49-F238E27FC236}">
                <a16:creationId xmlns:a16="http://schemas.microsoft.com/office/drawing/2014/main" id="{E955A1C5-824C-4C3E-A94C-1132254A39E1}"/>
              </a:ext>
            </a:extLst>
          </p:cNvPr>
          <p:cNvSpPr>
            <a:spLocks noGrp="1"/>
          </p:cNvSpPr>
          <p:nvPr>
            <p:ph type="title"/>
          </p:nvPr>
        </p:nvSpPr>
        <p:spPr>
          <a:xfrm>
            <a:off x="774032" y="762000"/>
            <a:ext cx="5056083" cy="1053384"/>
          </a:xfrm>
        </p:spPr>
        <p:txBody>
          <a:bodyPr>
            <a:normAutofit fontScale="90000"/>
          </a:bodyPr>
          <a:lstStyle/>
          <a:p>
            <a:r>
              <a:rPr lang="fr-FR" dirty="0"/>
              <a:t>CHOICE OF COMPANIES</a:t>
            </a:r>
          </a:p>
        </p:txBody>
      </p:sp>
      <p:sp>
        <p:nvSpPr>
          <p:cNvPr id="6" name="Espace réservé du texte 5">
            <a:extLst>
              <a:ext uri="{FF2B5EF4-FFF2-40B4-BE49-F238E27FC236}">
                <a16:creationId xmlns:a16="http://schemas.microsoft.com/office/drawing/2014/main" id="{5484F014-A953-4393-A9D6-BD3341DF0BA1}"/>
              </a:ext>
            </a:extLst>
          </p:cNvPr>
          <p:cNvSpPr>
            <a:spLocks noGrp="1"/>
          </p:cNvSpPr>
          <p:nvPr>
            <p:ph type="body" sz="quarter" idx="13"/>
          </p:nvPr>
        </p:nvSpPr>
        <p:spPr/>
        <p:txBody>
          <a:bodyPr/>
          <a:lstStyle/>
          <a:p>
            <a:r>
              <a:rPr lang="fr-FR" dirty="0"/>
              <a:t>BANKING SECTOR</a:t>
            </a:r>
          </a:p>
        </p:txBody>
      </p:sp>
      <p:sp>
        <p:nvSpPr>
          <p:cNvPr id="7" name="Espace réservé du texte 3">
            <a:extLst>
              <a:ext uri="{FF2B5EF4-FFF2-40B4-BE49-F238E27FC236}">
                <a16:creationId xmlns:a16="http://schemas.microsoft.com/office/drawing/2014/main" id="{EC1D6CA0-4F78-4623-9257-D55CAC00DBCA}"/>
              </a:ext>
            </a:extLst>
          </p:cNvPr>
          <p:cNvSpPr txBox="1">
            <a:spLocks/>
          </p:cNvSpPr>
          <p:nvPr/>
        </p:nvSpPr>
        <p:spPr>
          <a:xfrm>
            <a:off x="6357249" y="3074529"/>
            <a:ext cx="5722844" cy="2588637"/>
          </a:xfrm>
          <a:prstGeom prst="rect">
            <a:avLst/>
          </a:prstGeom>
        </p:spPr>
        <p:txBody>
          <a:bodyPr vert="horz" lIns="0" tIns="45720" rIns="91440" bIns="45720" rtlCol="0">
            <a:norm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solidFill>
                  <a:schemeClr val="bg1"/>
                </a:solidFill>
              </a:rPr>
              <a:t>Axa </a:t>
            </a:r>
          </a:p>
          <a:p>
            <a:r>
              <a:rPr lang="fr-FR" sz="2400" dirty="0">
                <a:solidFill>
                  <a:schemeClr val="bg1"/>
                </a:solidFill>
              </a:rPr>
              <a:t>Scor </a:t>
            </a:r>
          </a:p>
          <a:p>
            <a:r>
              <a:rPr lang="fr-FR" sz="2400" dirty="0">
                <a:solidFill>
                  <a:schemeClr val="bg1"/>
                </a:solidFill>
              </a:rPr>
              <a:t>CNP Assurance </a:t>
            </a:r>
          </a:p>
          <a:p>
            <a:r>
              <a:rPr lang="fr-FR" sz="2400" dirty="0">
                <a:solidFill>
                  <a:schemeClr val="bg1"/>
                </a:solidFill>
              </a:rPr>
              <a:t>Crédit agricole (CAG) Assurance</a:t>
            </a:r>
          </a:p>
          <a:p>
            <a:r>
              <a:rPr lang="fr-FR" sz="2400" dirty="0">
                <a:solidFill>
                  <a:schemeClr val="bg1"/>
                </a:solidFill>
              </a:rPr>
              <a:t>Covéa</a:t>
            </a:r>
          </a:p>
        </p:txBody>
      </p:sp>
      <p:sp>
        <p:nvSpPr>
          <p:cNvPr id="9" name="Espace réservé du texte 5">
            <a:extLst>
              <a:ext uri="{FF2B5EF4-FFF2-40B4-BE49-F238E27FC236}">
                <a16:creationId xmlns:a16="http://schemas.microsoft.com/office/drawing/2014/main" id="{CFED7ADA-F660-45C4-820D-77C13E704635}"/>
              </a:ext>
            </a:extLst>
          </p:cNvPr>
          <p:cNvSpPr txBox="1">
            <a:spLocks/>
          </p:cNvSpPr>
          <p:nvPr/>
        </p:nvSpPr>
        <p:spPr>
          <a:xfrm>
            <a:off x="6361887" y="2225392"/>
            <a:ext cx="4421856" cy="749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INSURANCE SECTOR</a:t>
            </a:r>
          </a:p>
        </p:txBody>
      </p:sp>
    </p:spTree>
    <p:extLst>
      <p:ext uri="{BB962C8B-B14F-4D97-AF65-F5344CB8AC3E}">
        <p14:creationId xmlns:p14="http://schemas.microsoft.com/office/powerpoint/2010/main" val="111241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E3B1F1F-B54D-458A-BFC1-E2498280F222}"/>
              </a:ext>
            </a:extLst>
          </p:cNvPr>
          <p:cNvSpPr>
            <a:spLocks noGrp="1"/>
          </p:cNvSpPr>
          <p:nvPr>
            <p:ph type="title"/>
          </p:nvPr>
        </p:nvSpPr>
        <p:spPr>
          <a:xfrm>
            <a:off x="774032" y="795867"/>
            <a:ext cx="5926571" cy="1019517"/>
          </a:xfrm>
        </p:spPr>
        <p:txBody>
          <a:bodyPr>
            <a:normAutofit fontScale="90000"/>
          </a:bodyPr>
          <a:lstStyle/>
          <a:p>
            <a:r>
              <a:rPr lang="en-US"/>
              <a:t>Banking sector sub-variables analysis</a:t>
            </a:r>
          </a:p>
        </p:txBody>
      </p:sp>
      <p:graphicFrame>
        <p:nvGraphicFramePr>
          <p:cNvPr id="7" name="Graphique 6">
            <a:extLst>
              <a:ext uri="{FF2B5EF4-FFF2-40B4-BE49-F238E27FC236}">
                <a16:creationId xmlns:a16="http://schemas.microsoft.com/office/drawing/2014/main" id="{CC1495BF-376C-4118-8D3C-8608431BA962}"/>
              </a:ext>
            </a:extLst>
          </p:cNvPr>
          <p:cNvGraphicFramePr>
            <a:graphicFrameLocks/>
          </p:cNvGraphicFramePr>
          <p:nvPr>
            <p:extLst>
              <p:ext uri="{D42A27DB-BD31-4B8C-83A1-F6EECF244321}">
                <p14:modId xmlns:p14="http://schemas.microsoft.com/office/powerpoint/2010/main" val="3330952575"/>
              </p:ext>
            </p:extLst>
          </p:nvPr>
        </p:nvGraphicFramePr>
        <p:xfrm>
          <a:off x="774032" y="2278367"/>
          <a:ext cx="4874598" cy="29852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phique 7">
            <a:extLst>
              <a:ext uri="{FF2B5EF4-FFF2-40B4-BE49-F238E27FC236}">
                <a16:creationId xmlns:a16="http://schemas.microsoft.com/office/drawing/2014/main" id="{F60108B4-08FC-4160-9519-5DAFF4E9B817}"/>
              </a:ext>
            </a:extLst>
          </p:cNvPr>
          <p:cNvGraphicFramePr>
            <a:graphicFrameLocks/>
          </p:cNvGraphicFramePr>
          <p:nvPr>
            <p:extLst>
              <p:ext uri="{D42A27DB-BD31-4B8C-83A1-F6EECF244321}">
                <p14:modId xmlns:p14="http://schemas.microsoft.com/office/powerpoint/2010/main" val="1964527517"/>
              </p:ext>
            </p:extLst>
          </p:nvPr>
        </p:nvGraphicFramePr>
        <p:xfrm>
          <a:off x="6158161" y="2278367"/>
          <a:ext cx="4874599" cy="2985218"/>
        </p:xfrm>
        <a:graphic>
          <a:graphicData uri="http://schemas.openxmlformats.org/drawingml/2006/chart">
            <c:chart xmlns:c="http://schemas.openxmlformats.org/drawingml/2006/chart" xmlns:r="http://schemas.openxmlformats.org/officeDocument/2006/relationships" r:id="rId3"/>
          </a:graphicData>
        </a:graphic>
      </p:graphicFrame>
      <p:sp>
        <p:nvSpPr>
          <p:cNvPr id="11" name="Espace réservé du texte 3">
            <a:extLst>
              <a:ext uri="{FF2B5EF4-FFF2-40B4-BE49-F238E27FC236}">
                <a16:creationId xmlns:a16="http://schemas.microsoft.com/office/drawing/2014/main" id="{DFA34A74-96DD-1F42-B6EB-BCFB14F8353D}"/>
              </a:ext>
            </a:extLst>
          </p:cNvPr>
          <p:cNvSpPr txBox="1">
            <a:spLocks/>
          </p:cNvSpPr>
          <p:nvPr/>
        </p:nvSpPr>
        <p:spPr>
          <a:xfrm>
            <a:off x="774032" y="5450306"/>
            <a:ext cx="10258728" cy="1197920"/>
          </a:xfrm>
          <a:prstGeom prst="rect">
            <a:avLst/>
          </a:prstGeom>
        </p:spPr>
        <p:txBody>
          <a:bodyPr vert="horz" lIns="0" tIns="45720" rIns="91440" bIns="45720" rtlCol="0">
            <a:normAutofit lnSpcReduction="10000"/>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bg1"/>
                </a:solidFill>
                <a:latin typeface="+mj-lt"/>
              </a:rPr>
              <a:t>The banking sector does not allocate exceptional remunerations to its directors.</a:t>
            </a:r>
          </a:p>
          <a:p>
            <a:pPr algn="just"/>
            <a:r>
              <a:rPr lang="en-US" dirty="0">
                <a:solidFill>
                  <a:schemeClr val="bg1"/>
                </a:solidFill>
                <a:latin typeface="+mj-lt"/>
              </a:rPr>
              <a:t>A significant non-compliance with best practice is attributable to BPCE through the help of variable 2.1 (Directors’ compensation and effective participation). Indeed, BPCE bank does not take sufficiently into account effective participation of directors when deciding their compensation.</a:t>
            </a:r>
          </a:p>
          <a:p>
            <a:pPr algn="just"/>
            <a:r>
              <a:rPr lang="en-US" dirty="0">
                <a:solidFill>
                  <a:schemeClr val="bg1"/>
                </a:solidFill>
                <a:latin typeface="+mj-lt"/>
              </a:rPr>
              <a:t>We can notice that their compliance has not really evolved in 3 years. </a:t>
            </a:r>
          </a:p>
        </p:txBody>
      </p:sp>
      <p:sp>
        <p:nvSpPr>
          <p:cNvPr id="9" name="Espace réservé du numéro de diapositive 2">
            <a:extLst>
              <a:ext uri="{FF2B5EF4-FFF2-40B4-BE49-F238E27FC236}">
                <a16:creationId xmlns:a16="http://schemas.microsoft.com/office/drawing/2014/main" id="{734A2158-C2F1-694E-814F-37588E9967F6}"/>
              </a:ext>
            </a:extLst>
          </p:cNvPr>
          <p:cNvSpPr txBox="1">
            <a:spLocks/>
          </p:cNvSpPr>
          <p:nvPr/>
        </p:nvSpPr>
        <p:spPr>
          <a:xfrm>
            <a:off x="11415962" y="6267066"/>
            <a:ext cx="549442" cy="365125"/>
          </a:xfrm>
          <a:prstGeom prst="rect">
            <a:avLst/>
          </a:prstGeom>
        </p:spPr>
        <p:txBody>
          <a:bodyPr vert="horz" lIns="91440" tIns="45720" rIns="91440" bIns="45720" rtlCol="0" anchor="ctr"/>
          <a:lstStyle>
            <a:defPPr rtl="0">
              <a:defRPr lang="nl-nl"/>
            </a:defPPr>
            <a:lvl1pPr marL="0" algn="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nl-NL" smtClean="0"/>
              <a:pPr/>
              <a:t>5</a:t>
            </a:fld>
            <a:endParaRPr lang="nl-NL"/>
          </a:p>
        </p:txBody>
      </p:sp>
    </p:spTree>
    <p:extLst>
      <p:ext uri="{BB962C8B-B14F-4D97-AF65-F5344CB8AC3E}">
        <p14:creationId xmlns:p14="http://schemas.microsoft.com/office/powerpoint/2010/main" val="334793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BF6AEED-575E-438A-9F96-71591D020177}"/>
              </a:ext>
            </a:extLst>
          </p:cNvPr>
          <p:cNvSpPr>
            <a:spLocks noGrp="1"/>
          </p:cNvSpPr>
          <p:nvPr>
            <p:ph type="sldNum" sz="quarter" idx="10"/>
          </p:nvPr>
        </p:nvSpPr>
        <p:spPr>
          <a:xfrm>
            <a:off x="11417968" y="6255035"/>
            <a:ext cx="549442" cy="365125"/>
          </a:xfrm>
        </p:spPr>
        <p:txBody>
          <a:bodyPr/>
          <a:lstStyle/>
          <a:p>
            <a:pPr rtl="0"/>
            <a:fld id="{D495E168-DA5E-4888-8D8A-92B118324C14}" type="slidenum">
              <a:rPr lang="nl-NL" noProof="0" smtClean="0"/>
              <a:pPr rtl="0"/>
              <a:t>6</a:t>
            </a:fld>
            <a:endParaRPr lang="nl-NL" noProof="0" dirty="0"/>
          </a:p>
        </p:txBody>
      </p:sp>
      <p:sp>
        <p:nvSpPr>
          <p:cNvPr id="5" name="Titre 4">
            <a:extLst>
              <a:ext uri="{FF2B5EF4-FFF2-40B4-BE49-F238E27FC236}">
                <a16:creationId xmlns:a16="http://schemas.microsoft.com/office/drawing/2014/main" id="{FE3B1F1F-B54D-458A-BFC1-E2498280F222}"/>
              </a:ext>
            </a:extLst>
          </p:cNvPr>
          <p:cNvSpPr>
            <a:spLocks noGrp="1"/>
          </p:cNvSpPr>
          <p:nvPr>
            <p:ph type="title"/>
          </p:nvPr>
        </p:nvSpPr>
        <p:spPr>
          <a:xfrm>
            <a:off x="774032" y="899408"/>
            <a:ext cx="5926571" cy="900985"/>
          </a:xfrm>
        </p:spPr>
        <p:txBody>
          <a:bodyPr>
            <a:normAutofit fontScale="90000"/>
          </a:bodyPr>
          <a:lstStyle/>
          <a:p>
            <a:r>
              <a:rPr lang="fr-FR" dirty="0" err="1"/>
              <a:t>Insurance</a:t>
            </a:r>
            <a:r>
              <a:rPr lang="fr-FR" dirty="0"/>
              <a:t> </a:t>
            </a:r>
            <a:r>
              <a:rPr lang="fr-FR" dirty="0" err="1"/>
              <a:t>sector</a:t>
            </a:r>
            <a:r>
              <a:rPr lang="fr-FR" dirty="0"/>
              <a:t> </a:t>
            </a:r>
            <a:r>
              <a:rPr lang="fr-FR" dirty="0" err="1"/>
              <a:t>sub</a:t>
            </a:r>
            <a:r>
              <a:rPr lang="fr-FR" dirty="0"/>
              <a:t>-variables </a:t>
            </a:r>
            <a:r>
              <a:rPr lang="fr-FR" dirty="0" err="1"/>
              <a:t>analysis</a:t>
            </a:r>
            <a:endParaRPr lang="fr-FR" dirty="0"/>
          </a:p>
        </p:txBody>
      </p:sp>
      <p:sp>
        <p:nvSpPr>
          <p:cNvPr id="10" name="Espace réservé du texte 3">
            <a:extLst>
              <a:ext uri="{FF2B5EF4-FFF2-40B4-BE49-F238E27FC236}">
                <a16:creationId xmlns:a16="http://schemas.microsoft.com/office/drawing/2014/main" id="{CC9A5501-42E3-44DE-B046-9CFF7109E33D}"/>
              </a:ext>
            </a:extLst>
          </p:cNvPr>
          <p:cNvSpPr>
            <a:spLocks noGrp="1"/>
          </p:cNvSpPr>
          <p:nvPr>
            <p:ph type="body" sz="quarter" idx="15"/>
          </p:nvPr>
        </p:nvSpPr>
        <p:spPr>
          <a:xfrm>
            <a:off x="774031" y="5300133"/>
            <a:ext cx="10230851" cy="1320027"/>
          </a:xfrm>
        </p:spPr>
        <p:txBody>
          <a:bodyPr>
            <a:normAutofit/>
          </a:bodyPr>
          <a:lstStyle/>
          <a:p>
            <a:pPr algn="just"/>
            <a:r>
              <a:rPr lang="en-US" dirty="0">
                <a:solidFill>
                  <a:schemeClr val="bg1"/>
                </a:solidFill>
                <a:latin typeface="+mj-lt"/>
              </a:rPr>
              <a:t>Similarly to the banking sector, the insurance sector does not allocate exceptional remunerations to its directors. It seems to be a general trend among major companies.</a:t>
            </a:r>
          </a:p>
          <a:p>
            <a:pPr algn="just"/>
            <a:r>
              <a:rPr lang="en-US" dirty="0">
                <a:solidFill>
                  <a:schemeClr val="bg1"/>
                </a:solidFill>
                <a:latin typeface="+mj-lt"/>
              </a:rPr>
              <a:t>We can notice that their compliance has not really evolved in 3 years, except for </a:t>
            </a:r>
            <a:r>
              <a:rPr lang="en-US" dirty="0" err="1">
                <a:solidFill>
                  <a:schemeClr val="bg1"/>
                </a:solidFill>
                <a:latin typeface="+mj-lt"/>
              </a:rPr>
              <a:t>Covéa</a:t>
            </a:r>
            <a:r>
              <a:rPr lang="en-US" dirty="0">
                <a:solidFill>
                  <a:schemeClr val="bg1"/>
                </a:solidFill>
                <a:latin typeface="+mj-lt"/>
              </a:rPr>
              <a:t>. Indeed, as </a:t>
            </a:r>
            <a:r>
              <a:rPr lang="en-US" dirty="0" err="1">
                <a:solidFill>
                  <a:schemeClr val="bg1"/>
                </a:solidFill>
                <a:latin typeface="+mj-lt"/>
              </a:rPr>
              <a:t>Covéa</a:t>
            </a:r>
            <a:r>
              <a:rPr lang="en-US" dirty="0">
                <a:solidFill>
                  <a:schemeClr val="bg1"/>
                </a:solidFill>
                <a:latin typeface="+mj-lt"/>
              </a:rPr>
              <a:t> is no listed and is growing, every year, she becomes more compliant, agreeing to be more transparent on this subject.</a:t>
            </a:r>
          </a:p>
          <a:p>
            <a:pPr algn="just"/>
            <a:endParaRPr lang="en-US" dirty="0">
              <a:solidFill>
                <a:schemeClr val="bg1"/>
              </a:solidFill>
              <a:latin typeface="+mj-lt"/>
            </a:endParaRPr>
          </a:p>
          <a:p>
            <a:endParaRPr lang="en-US" dirty="0"/>
          </a:p>
        </p:txBody>
      </p:sp>
      <p:graphicFrame>
        <p:nvGraphicFramePr>
          <p:cNvPr id="9" name="Graphique 8">
            <a:extLst>
              <a:ext uri="{FF2B5EF4-FFF2-40B4-BE49-F238E27FC236}">
                <a16:creationId xmlns:a16="http://schemas.microsoft.com/office/drawing/2014/main" id="{B02ACBFC-9118-4753-8257-3039971573A3}"/>
              </a:ext>
            </a:extLst>
          </p:cNvPr>
          <p:cNvGraphicFramePr>
            <a:graphicFrameLocks/>
          </p:cNvGraphicFramePr>
          <p:nvPr>
            <p:extLst>
              <p:ext uri="{D42A27DB-BD31-4B8C-83A1-F6EECF244321}">
                <p14:modId xmlns:p14="http://schemas.microsoft.com/office/powerpoint/2010/main" val="3719547498"/>
              </p:ext>
            </p:extLst>
          </p:nvPr>
        </p:nvGraphicFramePr>
        <p:xfrm>
          <a:off x="881270" y="2268654"/>
          <a:ext cx="4649052" cy="29265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aphique 10">
            <a:extLst>
              <a:ext uri="{FF2B5EF4-FFF2-40B4-BE49-F238E27FC236}">
                <a16:creationId xmlns:a16="http://schemas.microsoft.com/office/drawing/2014/main" id="{BC5E03D0-AF17-4EB4-9348-991579EC7C7D}"/>
              </a:ext>
            </a:extLst>
          </p:cNvPr>
          <p:cNvGraphicFramePr>
            <a:graphicFrameLocks/>
          </p:cNvGraphicFramePr>
          <p:nvPr>
            <p:extLst>
              <p:ext uri="{D42A27DB-BD31-4B8C-83A1-F6EECF244321}">
                <p14:modId xmlns:p14="http://schemas.microsoft.com/office/powerpoint/2010/main" val="2007628291"/>
              </p:ext>
            </p:extLst>
          </p:nvPr>
        </p:nvGraphicFramePr>
        <p:xfrm>
          <a:off x="6096000" y="2268654"/>
          <a:ext cx="4908882" cy="29265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257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7A769DE-9245-4E7D-A4D5-7BE2C36FD3E5}"/>
              </a:ext>
            </a:extLst>
          </p:cNvPr>
          <p:cNvSpPr>
            <a:spLocks noGrp="1"/>
          </p:cNvSpPr>
          <p:nvPr>
            <p:ph type="sldNum" sz="quarter" idx="10"/>
          </p:nvPr>
        </p:nvSpPr>
        <p:spPr>
          <a:xfrm>
            <a:off x="11417968" y="6267066"/>
            <a:ext cx="549442" cy="365125"/>
          </a:xfrm>
        </p:spPr>
        <p:txBody>
          <a:bodyPr/>
          <a:lstStyle/>
          <a:p>
            <a:pPr rtl="0"/>
            <a:fld id="{D495E168-DA5E-4888-8D8A-92B118324C14}" type="slidenum">
              <a:rPr lang="nl-NL" noProof="0" smtClean="0"/>
              <a:pPr rtl="0"/>
              <a:t>7</a:t>
            </a:fld>
            <a:endParaRPr lang="nl-NL" noProof="0" dirty="0"/>
          </a:p>
        </p:txBody>
      </p:sp>
      <p:sp>
        <p:nvSpPr>
          <p:cNvPr id="4" name="Espace réservé du texte 3">
            <a:extLst>
              <a:ext uri="{FF2B5EF4-FFF2-40B4-BE49-F238E27FC236}">
                <a16:creationId xmlns:a16="http://schemas.microsoft.com/office/drawing/2014/main" id="{5BF235C5-38CA-46FA-9006-48CEAE9FA01A}"/>
              </a:ext>
            </a:extLst>
          </p:cNvPr>
          <p:cNvSpPr>
            <a:spLocks noGrp="1"/>
          </p:cNvSpPr>
          <p:nvPr>
            <p:ph type="body" sz="quarter" idx="15"/>
          </p:nvPr>
        </p:nvSpPr>
        <p:spPr>
          <a:xfrm>
            <a:off x="774031" y="2203555"/>
            <a:ext cx="4643359" cy="4458616"/>
          </a:xfrm>
        </p:spPr>
        <p:txBody>
          <a:bodyPr>
            <a:normAutofit/>
          </a:bodyPr>
          <a:lstStyle/>
          <a:p>
            <a:pPr algn="just"/>
            <a:r>
              <a:rPr lang="en-US" dirty="0">
                <a:solidFill>
                  <a:schemeClr val="bg1"/>
                </a:solidFill>
                <a:latin typeface="+mj-lt"/>
              </a:rPr>
              <a:t>In the banking sector we noticed very few changes over the years. </a:t>
            </a:r>
          </a:p>
          <a:p>
            <a:pPr algn="just"/>
            <a:endParaRPr lang="en-US" dirty="0">
              <a:solidFill>
                <a:schemeClr val="bg1"/>
              </a:solidFill>
              <a:latin typeface="+mj-lt"/>
            </a:endParaRPr>
          </a:p>
          <a:p>
            <a:pPr algn="just"/>
            <a:r>
              <a:rPr lang="en-US" dirty="0">
                <a:solidFill>
                  <a:schemeClr val="bg1"/>
                </a:solidFill>
                <a:latin typeface="+mj-lt"/>
              </a:rPr>
              <a:t>Banks, most of which are both subject to banking regulations and listed-companies regulations are very compliant with such regulations.</a:t>
            </a:r>
          </a:p>
          <a:p>
            <a:pPr algn="just"/>
            <a:endParaRPr lang="en-US" dirty="0">
              <a:solidFill>
                <a:schemeClr val="bg1"/>
              </a:solidFill>
              <a:latin typeface="+mj-lt"/>
            </a:endParaRPr>
          </a:p>
          <a:p>
            <a:pPr algn="just"/>
            <a:r>
              <a:rPr lang="en-US" dirty="0">
                <a:solidFill>
                  <a:schemeClr val="bg1"/>
                </a:solidFill>
                <a:latin typeface="+mj-lt"/>
              </a:rPr>
              <a:t>The second variable (directors’ remuneration) presents low means due to the fact that most companies don’t allocate exceptional compensations to their directors.</a:t>
            </a:r>
          </a:p>
          <a:p>
            <a:pPr algn="just"/>
            <a:endParaRPr lang="en-US" dirty="0">
              <a:solidFill>
                <a:schemeClr val="bg1"/>
              </a:solidFill>
              <a:latin typeface="+mj-lt"/>
            </a:endParaRPr>
          </a:p>
          <a:p>
            <a:pPr algn="just"/>
            <a:r>
              <a:rPr lang="en-US" dirty="0">
                <a:solidFill>
                  <a:schemeClr val="bg1"/>
                </a:solidFill>
                <a:latin typeface="+mj-lt"/>
              </a:rPr>
              <a:t>Banking companies are better than insurance companies in respecting the rules about the Compensation Committee and C-suite’s compensation. </a:t>
            </a:r>
          </a:p>
          <a:p>
            <a:pPr algn="just"/>
            <a:endParaRPr lang="en-US" dirty="0">
              <a:solidFill>
                <a:schemeClr val="bg1"/>
              </a:solidFill>
              <a:latin typeface="+mj-lt"/>
            </a:endParaRPr>
          </a:p>
        </p:txBody>
      </p:sp>
      <p:sp>
        <p:nvSpPr>
          <p:cNvPr id="5" name="Titre 4">
            <a:extLst>
              <a:ext uri="{FF2B5EF4-FFF2-40B4-BE49-F238E27FC236}">
                <a16:creationId xmlns:a16="http://schemas.microsoft.com/office/drawing/2014/main" id="{BAD4D34E-5A8A-48F3-8F05-4B7FB4C95E1E}"/>
              </a:ext>
            </a:extLst>
          </p:cNvPr>
          <p:cNvSpPr>
            <a:spLocks noGrp="1"/>
          </p:cNvSpPr>
          <p:nvPr>
            <p:ph type="title"/>
          </p:nvPr>
        </p:nvSpPr>
        <p:spPr/>
        <p:txBody>
          <a:bodyPr>
            <a:normAutofit fontScale="90000"/>
          </a:bodyPr>
          <a:lstStyle/>
          <a:p>
            <a:r>
              <a:rPr lang="fr-FR" dirty="0"/>
              <a:t>Banking </a:t>
            </a:r>
            <a:r>
              <a:rPr lang="fr-FR" dirty="0" err="1"/>
              <a:t>sector</a:t>
            </a:r>
            <a:r>
              <a:rPr lang="fr-FR" dirty="0"/>
              <a:t> </a:t>
            </a:r>
            <a:r>
              <a:rPr lang="fr-FR" dirty="0" err="1"/>
              <a:t>means</a:t>
            </a:r>
            <a:endParaRPr lang="fr-FR" dirty="0"/>
          </a:p>
        </p:txBody>
      </p:sp>
      <p:graphicFrame>
        <p:nvGraphicFramePr>
          <p:cNvPr id="8" name="Graphique 7">
            <a:extLst>
              <a:ext uri="{FF2B5EF4-FFF2-40B4-BE49-F238E27FC236}">
                <a16:creationId xmlns:a16="http://schemas.microsoft.com/office/drawing/2014/main" id="{12753040-520F-4E5E-8A71-A56A76D179CB}"/>
              </a:ext>
            </a:extLst>
          </p:cNvPr>
          <p:cNvGraphicFramePr>
            <a:graphicFrameLocks/>
          </p:cNvGraphicFramePr>
          <p:nvPr>
            <p:extLst>
              <p:ext uri="{D42A27DB-BD31-4B8C-83A1-F6EECF244321}">
                <p14:modId xmlns:p14="http://schemas.microsoft.com/office/powerpoint/2010/main" val="2936127037"/>
              </p:ext>
            </p:extLst>
          </p:nvPr>
        </p:nvGraphicFramePr>
        <p:xfrm>
          <a:off x="6095999" y="2068644"/>
          <a:ext cx="5321969" cy="37025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65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BF235C5-38CA-46FA-9006-48CEAE9FA01A}"/>
              </a:ext>
            </a:extLst>
          </p:cNvPr>
          <p:cNvSpPr>
            <a:spLocks noGrp="1"/>
          </p:cNvSpPr>
          <p:nvPr>
            <p:ph type="body" sz="quarter" idx="15"/>
          </p:nvPr>
        </p:nvSpPr>
        <p:spPr>
          <a:xfrm>
            <a:off x="774031" y="2233535"/>
            <a:ext cx="4643359" cy="3621699"/>
          </a:xfrm>
        </p:spPr>
        <p:txBody>
          <a:bodyPr>
            <a:normAutofit/>
          </a:bodyPr>
          <a:lstStyle/>
          <a:p>
            <a:pPr algn="just"/>
            <a:r>
              <a:rPr lang="en-US" dirty="0">
                <a:solidFill>
                  <a:schemeClr val="bg1"/>
                </a:solidFill>
                <a:latin typeface="+mj-lt"/>
              </a:rPr>
              <a:t>In the insurance sector we noticed that insurance companies improved compliance with the legal framework over the course of 3 years.</a:t>
            </a:r>
          </a:p>
          <a:p>
            <a:pPr marL="0" indent="0" algn="just">
              <a:buNone/>
            </a:pPr>
            <a:endParaRPr lang="en-US" dirty="0">
              <a:solidFill>
                <a:schemeClr val="bg1"/>
              </a:solidFill>
              <a:latin typeface="+mj-lt"/>
            </a:endParaRPr>
          </a:p>
          <a:p>
            <a:pPr algn="just"/>
            <a:r>
              <a:rPr lang="en-US" dirty="0">
                <a:solidFill>
                  <a:schemeClr val="bg1"/>
                </a:solidFill>
                <a:latin typeface="+mj-lt"/>
              </a:rPr>
              <a:t>However some companies, notably </a:t>
            </a:r>
            <a:r>
              <a:rPr lang="en-US" dirty="0" err="1">
                <a:solidFill>
                  <a:schemeClr val="bg1"/>
                </a:solidFill>
                <a:latin typeface="+mj-lt"/>
              </a:rPr>
              <a:t>Covéa</a:t>
            </a:r>
            <a:r>
              <a:rPr lang="en-US" dirty="0">
                <a:solidFill>
                  <a:schemeClr val="bg1"/>
                </a:solidFill>
                <a:latin typeface="+mj-lt"/>
              </a:rPr>
              <a:t>, remain quite far from a perfect compensation-related governance </a:t>
            </a:r>
          </a:p>
          <a:p>
            <a:pPr algn="just"/>
            <a:endParaRPr lang="en-US" dirty="0">
              <a:solidFill>
                <a:schemeClr val="bg1"/>
              </a:solidFill>
              <a:latin typeface="+mj-lt"/>
            </a:endParaRPr>
          </a:p>
          <a:p>
            <a:pPr algn="just"/>
            <a:r>
              <a:rPr lang="en-US" dirty="0">
                <a:solidFill>
                  <a:schemeClr val="bg1"/>
                </a:solidFill>
                <a:latin typeface="+mj-lt"/>
              </a:rPr>
              <a:t>Insurance companies are better than banking companies in respecting the rules about Directors’ compensation. </a:t>
            </a:r>
          </a:p>
          <a:p>
            <a:pPr algn="just"/>
            <a:endParaRPr lang="en-US" dirty="0">
              <a:solidFill>
                <a:schemeClr val="bg1"/>
              </a:solidFill>
              <a:latin typeface="+mj-lt"/>
            </a:endParaRPr>
          </a:p>
          <a:p>
            <a:pPr algn="just"/>
            <a:endParaRPr lang="en-US" dirty="0">
              <a:solidFill>
                <a:schemeClr val="bg1"/>
              </a:solidFill>
              <a:latin typeface="+mj-lt"/>
            </a:endParaRPr>
          </a:p>
          <a:p>
            <a:endParaRPr lang="en-US" dirty="0"/>
          </a:p>
        </p:txBody>
      </p:sp>
      <p:sp>
        <p:nvSpPr>
          <p:cNvPr id="5" name="Titre 4">
            <a:extLst>
              <a:ext uri="{FF2B5EF4-FFF2-40B4-BE49-F238E27FC236}">
                <a16:creationId xmlns:a16="http://schemas.microsoft.com/office/drawing/2014/main" id="{BAD4D34E-5A8A-48F3-8F05-4B7FB4C95E1E}"/>
              </a:ext>
            </a:extLst>
          </p:cNvPr>
          <p:cNvSpPr>
            <a:spLocks noGrp="1"/>
          </p:cNvSpPr>
          <p:nvPr>
            <p:ph type="title"/>
          </p:nvPr>
        </p:nvSpPr>
        <p:spPr/>
        <p:txBody>
          <a:bodyPr>
            <a:normAutofit fontScale="90000"/>
          </a:bodyPr>
          <a:lstStyle/>
          <a:p>
            <a:r>
              <a:rPr lang="fr-FR" dirty="0" err="1"/>
              <a:t>Insurance</a:t>
            </a:r>
            <a:r>
              <a:rPr lang="fr-FR" dirty="0"/>
              <a:t> </a:t>
            </a:r>
            <a:r>
              <a:rPr lang="fr-FR" dirty="0" err="1"/>
              <a:t>sector</a:t>
            </a:r>
            <a:r>
              <a:rPr lang="fr-FR" dirty="0"/>
              <a:t> </a:t>
            </a:r>
            <a:r>
              <a:rPr lang="fr-FR" dirty="0" err="1"/>
              <a:t>means</a:t>
            </a:r>
            <a:endParaRPr lang="fr-FR" dirty="0"/>
          </a:p>
        </p:txBody>
      </p:sp>
      <p:graphicFrame>
        <p:nvGraphicFramePr>
          <p:cNvPr id="7" name="Graphique 6">
            <a:extLst>
              <a:ext uri="{FF2B5EF4-FFF2-40B4-BE49-F238E27FC236}">
                <a16:creationId xmlns:a16="http://schemas.microsoft.com/office/drawing/2014/main" id="{4C6F8D47-8D08-43EA-8041-9843E63FBD34}"/>
              </a:ext>
            </a:extLst>
          </p:cNvPr>
          <p:cNvGraphicFramePr>
            <a:graphicFrameLocks/>
          </p:cNvGraphicFramePr>
          <p:nvPr>
            <p:extLst>
              <p:ext uri="{D42A27DB-BD31-4B8C-83A1-F6EECF244321}">
                <p14:modId xmlns:p14="http://schemas.microsoft.com/office/powerpoint/2010/main" val="2933023611"/>
              </p:ext>
            </p:extLst>
          </p:nvPr>
        </p:nvGraphicFramePr>
        <p:xfrm>
          <a:off x="5830114" y="2173574"/>
          <a:ext cx="5862213" cy="3828796"/>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numéro de diapositive 2">
            <a:extLst>
              <a:ext uri="{FF2B5EF4-FFF2-40B4-BE49-F238E27FC236}">
                <a16:creationId xmlns:a16="http://schemas.microsoft.com/office/drawing/2014/main" id="{75BE92D4-238B-4C43-B4F8-ABDAB4B2F25C}"/>
              </a:ext>
            </a:extLst>
          </p:cNvPr>
          <p:cNvSpPr>
            <a:spLocks noGrp="1"/>
          </p:cNvSpPr>
          <p:nvPr>
            <p:ph type="sldNum" sz="quarter" idx="10"/>
          </p:nvPr>
        </p:nvSpPr>
        <p:spPr>
          <a:xfrm>
            <a:off x="11417968" y="6267066"/>
            <a:ext cx="549442" cy="365125"/>
          </a:xfrm>
        </p:spPr>
        <p:txBody>
          <a:bodyPr/>
          <a:lstStyle/>
          <a:p>
            <a:pPr rtl="0"/>
            <a:fld id="{D495E168-DA5E-4888-8D8A-92B118324C14}" type="slidenum">
              <a:rPr lang="nl-NL" noProof="0" smtClean="0"/>
              <a:pPr rtl="0"/>
              <a:t>8</a:t>
            </a:fld>
            <a:endParaRPr lang="nl-NL" noProof="0" dirty="0"/>
          </a:p>
        </p:txBody>
      </p:sp>
    </p:spTree>
    <p:extLst>
      <p:ext uri="{BB962C8B-B14F-4D97-AF65-F5344CB8AC3E}">
        <p14:creationId xmlns:p14="http://schemas.microsoft.com/office/powerpoint/2010/main" val="413685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52A4933-5B9B-9746-9C06-1A4B3DBCB8E0}"/>
              </a:ext>
            </a:extLst>
          </p:cNvPr>
          <p:cNvSpPr>
            <a:spLocks noGrp="1"/>
          </p:cNvSpPr>
          <p:nvPr>
            <p:ph type="title"/>
          </p:nvPr>
        </p:nvSpPr>
        <p:spPr bwMode="grayWhite">
          <a:xfrm>
            <a:off x="774032" y="809469"/>
            <a:ext cx="5056083" cy="1006441"/>
          </a:xfrm>
        </p:spPr>
        <p:txBody>
          <a:bodyPr rtlCol="0">
            <a:normAutofit fontScale="90000"/>
          </a:bodyPr>
          <a:lstStyle/>
          <a:p>
            <a:pPr rtl="0"/>
            <a:r>
              <a:rPr lang="nl-NL" dirty="0"/>
              <a:t>RESULTS IN BOTH SECTORS</a:t>
            </a:r>
          </a:p>
        </p:txBody>
      </p:sp>
      <p:sp>
        <p:nvSpPr>
          <p:cNvPr id="10" name="Tijdelijke aanduiding voor tekst 5">
            <a:extLst>
              <a:ext uri="{FF2B5EF4-FFF2-40B4-BE49-F238E27FC236}">
                <a16:creationId xmlns:a16="http://schemas.microsoft.com/office/drawing/2014/main" id="{858C001D-DDE2-0040-892D-E37A3DF4C39B}"/>
              </a:ext>
            </a:extLst>
          </p:cNvPr>
          <p:cNvSpPr txBox="1">
            <a:spLocks/>
          </p:cNvSpPr>
          <p:nvPr/>
        </p:nvSpPr>
        <p:spPr bwMode="grayWhite">
          <a:xfrm>
            <a:off x="848981" y="5571841"/>
            <a:ext cx="4682388" cy="1226186"/>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pPr>
            <a:r>
              <a:rPr lang="en-US" sz="1400" dirty="0">
                <a:solidFill>
                  <a:schemeClr val="bg1"/>
                </a:solidFill>
                <a:latin typeface="+mj-lt"/>
              </a:rPr>
              <a:t>Our analysis shows that the company that complies the most with hard and soft rules is </a:t>
            </a:r>
            <a:r>
              <a:rPr lang="en-US" sz="1400" b="1" dirty="0">
                <a:solidFill>
                  <a:schemeClr val="bg1"/>
                </a:solidFill>
                <a:latin typeface="+mj-lt"/>
              </a:rPr>
              <a:t>BNP Paribas </a:t>
            </a:r>
            <a:r>
              <a:rPr lang="en-US" sz="1400" dirty="0">
                <a:solidFill>
                  <a:schemeClr val="bg1"/>
                </a:solidFill>
                <a:latin typeface="+mj-lt"/>
              </a:rPr>
              <a:t>followed closely by </a:t>
            </a:r>
            <a:r>
              <a:rPr lang="en-US" sz="1400" b="1" dirty="0">
                <a:solidFill>
                  <a:schemeClr val="bg1"/>
                </a:solidFill>
                <a:latin typeface="+mj-lt"/>
              </a:rPr>
              <a:t>Société Générale </a:t>
            </a:r>
            <a:r>
              <a:rPr lang="en-US" sz="1400" dirty="0">
                <a:solidFill>
                  <a:schemeClr val="bg1"/>
                </a:solidFill>
                <a:latin typeface="+mj-lt"/>
              </a:rPr>
              <a:t>and </a:t>
            </a:r>
            <a:r>
              <a:rPr lang="en-US" sz="1400" b="1" dirty="0">
                <a:solidFill>
                  <a:schemeClr val="bg1"/>
                </a:solidFill>
                <a:latin typeface="+mj-lt"/>
              </a:rPr>
              <a:t>Crédit Agricole Group.  </a:t>
            </a:r>
          </a:p>
          <a:p>
            <a:pPr marL="0" indent="0">
              <a:lnSpc>
                <a:spcPct val="110000"/>
              </a:lnSpc>
              <a:buFont typeface="Arial" panose="020B0604020202020204" pitchFamily="34" charset="0"/>
              <a:buNone/>
            </a:pPr>
            <a:endParaRPr lang="nl-NL" sz="1400" dirty="0">
              <a:latin typeface="+mj-lt"/>
            </a:endParaRPr>
          </a:p>
        </p:txBody>
      </p:sp>
      <p:graphicFrame>
        <p:nvGraphicFramePr>
          <p:cNvPr id="11" name="Graphique 10">
            <a:extLst>
              <a:ext uri="{FF2B5EF4-FFF2-40B4-BE49-F238E27FC236}">
                <a16:creationId xmlns:a16="http://schemas.microsoft.com/office/drawing/2014/main" id="{B9B13AB3-24DA-B748-AC9B-D32A13BDB9B0}"/>
              </a:ext>
            </a:extLst>
          </p:cNvPr>
          <p:cNvGraphicFramePr>
            <a:graphicFrameLocks/>
          </p:cNvGraphicFramePr>
          <p:nvPr>
            <p:extLst>
              <p:ext uri="{D42A27DB-BD31-4B8C-83A1-F6EECF244321}">
                <p14:modId xmlns:p14="http://schemas.microsoft.com/office/powerpoint/2010/main" val="1908059271"/>
              </p:ext>
            </p:extLst>
          </p:nvPr>
        </p:nvGraphicFramePr>
        <p:xfrm>
          <a:off x="959369" y="2709972"/>
          <a:ext cx="4572000" cy="2731458"/>
        </p:xfrm>
        <a:graphic>
          <a:graphicData uri="http://schemas.openxmlformats.org/drawingml/2006/chart">
            <c:chart xmlns:c="http://schemas.openxmlformats.org/drawingml/2006/chart" xmlns:r="http://schemas.openxmlformats.org/officeDocument/2006/relationships" r:id="rId2"/>
          </a:graphicData>
        </a:graphic>
      </p:graphicFrame>
      <p:sp>
        <p:nvSpPr>
          <p:cNvPr id="12" name="Tijdelijke aanduiding voor tekst 3">
            <a:extLst>
              <a:ext uri="{FF2B5EF4-FFF2-40B4-BE49-F238E27FC236}">
                <a16:creationId xmlns:a16="http://schemas.microsoft.com/office/drawing/2014/main" id="{992AAC05-3F82-9348-812E-A6CA429F4D62}"/>
              </a:ext>
            </a:extLst>
          </p:cNvPr>
          <p:cNvSpPr txBox="1">
            <a:spLocks/>
          </p:cNvSpPr>
          <p:nvPr/>
        </p:nvSpPr>
        <p:spPr bwMode="grayWhite">
          <a:xfrm>
            <a:off x="6185480" y="2136952"/>
            <a:ext cx="4877261" cy="4426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nl-NL" dirty="0"/>
              <a:t>Insurance Sector</a:t>
            </a:r>
          </a:p>
        </p:txBody>
      </p:sp>
      <p:sp>
        <p:nvSpPr>
          <p:cNvPr id="13" name="Tijdelijke aanduiding voor tekst 5">
            <a:extLst>
              <a:ext uri="{FF2B5EF4-FFF2-40B4-BE49-F238E27FC236}">
                <a16:creationId xmlns:a16="http://schemas.microsoft.com/office/drawing/2014/main" id="{7F65BE2A-7D44-E546-A8BA-B74262666CF9}"/>
              </a:ext>
            </a:extLst>
          </p:cNvPr>
          <p:cNvSpPr txBox="1">
            <a:spLocks/>
          </p:cNvSpPr>
          <p:nvPr/>
        </p:nvSpPr>
        <p:spPr bwMode="grayWhite">
          <a:xfrm>
            <a:off x="6658232" y="5556851"/>
            <a:ext cx="4572000" cy="1226186"/>
          </a:xfrm>
          <a:prstGeom prst="rect">
            <a:avLst/>
          </a:prstGeom>
        </p:spPr>
        <p:txBody>
          <a:bodyPr vert="horz" lIns="91440" tIns="45720" rIns="91440" bIns="45720" rtlCol="0">
            <a:no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None/>
            </a:pPr>
            <a:r>
              <a:rPr lang="en-US" dirty="0">
                <a:solidFill>
                  <a:schemeClr val="bg1"/>
                </a:solidFill>
              </a:rPr>
              <a:t>Our analysis shows that the company that complies the most with hard and soft rules is </a:t>
            </a:r>
            <a:r>
              <a:rPr lang="en-US" b="1" dirty="0" err="1">
                <a:solidFill>
                  <a:schemeClr val="bg1"/>
                </a:solidFill>
              </a:rPr>
              <a:t>Axa</a:t>
            </a:r>
            <a:r>
              <a:rPr lang="en-US" dirty="0">
                <a:solidFill>
                  <a:schemeClr val="bg1"/>
                </a:solidFill>
              </a:rPr>
              <a:t>. </a:t>
            </a:r>
            <a:r>
              <a:rPr lang="en-US" dirty="0">
                <a:solidFill>
                  <a:schemeClr val="bg1"/>
                </a:solidFill>
                <a:latin typeface="+mj-lt"/>
              </a:rPr>
              <a:t>Compared</a:t>
            </a:r>
            <a:r>
              <a:rPr lang="en-US" dirty="0">
                <a:solidFill>
                  <a:schemeClr val="bg1"/>
                </a:solidFill>
              </a:rPr>
              <a:t> to banking sector, the results are more diversified and </a:t>
            </a:r>
            <a:r>
              <a:rPr lang="en-US" dirty="0" err="1">
                <a:solidFill>
                  <a:schemeClr val="bg1"/>
                </a:solidFill>
              </a:rPr>
              <a:t>Axa</a:t>
            </a:r>
            <a:r>
              <a:rPr lang="en-US" dirty="0">
                <a:solidFill>
                  <a:schemeClr val="bg1"/>
                </a:solidFill>
              </a:rPr>
              <a:t> is not closely followed by the second company which is CAG Assurance. </a:t>
            </a:r>
            <a:endParaRPr lang="nl-NL" dirty="0">
              <a:solidFill>
                <a:schemeClr val="bg1"/>
              </a:solidFill>
            </a:endParaRPr>
          </a:p>
        </p:txBody>
      </p:sp>
      <p:graphicFrame>
        <p:nvGraphicFramePr>
          <p:cNvPr id="14" name="Graphique 13">
            <a:extLst>
              <a:ext uri="{FF2B5EF4-FFF2-40B4-BE49-F238E27FC236}">
                <a16:creationId xmlns:a16="http://schemas.microsoft.com/office/drawing/2014/main" id="{7D826C6E-6DDA-B348-A393-FF9A74D843C8}"/>
              </a:ext>
            </a:extLst>
          </p:cNvPr>
          <p:cNvGraphicFramePr>
            <a:graphicFrameLocks/>
          </p:cNvGraphicFramePr>
          <p:nvPr>
            <p:extLst>
              <p:ext uri="{D42A27DB-BD31-4B8C-83A1-F6EECF244321}">
                <p14:modId xmlns:p14="http://schemas.microsoft.com/office/powerpoint/2010/main" val="3931632265"/>
              </p:ext>
            </p:extLst>
          </p:nvPr>
        </p:nvGraphicFramePr>
        <p:xfrm>
          <a:off x="6666906" y="269823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5" name="Espace réservé du numéro de diapositive 2">
            <a:extLst>
              <a:ext uri="{FF2B5EF4-FFF2-40B4-BE49-F238E27FC236}">
                <a16:creationId xmlns:a16="http://schemas.microsoft.com/office/drawing/2014/main" id="{75AA866C-3818-504C-BFAC-0C14AE416529}"/>
              </a:ext>
            </a:extLst>
          </p:cNvPr>
          <p:cNvSpPr txBox="1">
            <a:spLocks/>
          </p:cNvSpPr>
          <p:nvPr/>
        </p:nvSpPr>
        <p:spPr>
          <a:xfrm>
            <a:off x="11417968" y="6267066"/>
            <a:ext cx="549442" cy="365125"/>
          </a:xfrm>
          <a:prstGeom prst="rect">
            <a:avLst/>
          </a:prstGeom>
        </p:spPr>
        <p:txBody>
          <a:bodyPr vert="horz" lIns="91440" tIns="45720" rIns="91440" bIns="45720" rtlCol="0" anchor="ctr"/>
          <a:lstStyle>
            <a:defPPr rtl="0">
              <a:defRPr lang="nl-nl"/>
            </a:defPPr>
            <a:lvl1pPr marL="0" algn="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nl-NL" smtClean="0"/>
              <a:pPr/>
              <a:t>9</a:t>
            </a:fld>
            <a:endParaRPr lang="nl-NL" dirty="0"/>
          </a:p>
        </p:txBody>
      </p:sp>
      <p:sp>
        <p:nvSpPr>
          <p:cNvPr id="16" name="Tijdelijke aanduiding voor tekst 3">
            <a:extLst>
              <a:ext uri="{FF2B5EF4-FFF2-40B4-BE49-F238E27FC236}">
                <a16:creationId xmlns:a16="http://schemas.microsoft.com/office/drawing/2014/main" id="{A7E996F8-D16D-9143-9A3E-E44B1F4BED38}"/>
              </a:ext>
            </a:extLst>
          </p:cNvPr>
          <p:cNvSpPr txBox="1">
            <a:spLocks/>
          </p:cNvSpPr>
          <p:nvPr/>
        </p:nvSpPr>
        <p:spPr bwMode="grayWhite">
          <a:xfrm>
            <a:off x="824000" y="2136952"/>
            <a:ext cx="4572001" cy="4426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nl-NL" dirty="0">
                <a:solidFill>
                  <a:srgbClr val="00B0F0"/>
                </a:solidFill>
              </a:rPr>
              <a:t>Banking</a:t>
            </a:r>
            <a:r>
              <a:rPr lang="nl-NL" dirty="0"/>
              <a:t> Sector</a:t>
            </a:r>
          </a:p>
        </p:txBody>
      </p:sp>
    </p:spTree>
    <p:extLst>
      <p:ext uri="{BB962C8B-B14F-4D97-AF65-F5344CB8AC3E}">
        <p14:creationId xmlns:p14="http://schemas.microsoft.com/office/powerpoint/2010/main" val="3498956089"/>
      </p:ext>
    </p:extLst>
  </p:cSld>
  <p:clrMapOvr>
    <a:masterClrMapping/>
  </p:clrMapOvr>
</p:sld>
</file>

<file path=ppt/theme/theme1.xml><?xml version="1.0" encoding="utf-8"?>
<a:theme xmlns:a="http://schemas.openxmlformats.org/drawingml/2006/main" name="Office-thema">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677452_TF45331398" id="{3C5B4DA9-BBC1-4FFB-9D22-69C2A5A33166}" vid="{9FFFE031-7A3E-4442-9473-9751FEAE4FB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759</TotalTime>
  <Words>861</Words>
  <Application>Microsoft Office PowerPoint</Application>
  <PresentationFormat>Grand écran</PresentationFormat>
  <Paragraphs>87</Paragraphs>
  <Slides>11</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Lucida Grande</vt:lpstr>
      <vt:lpstr>Verdana</vt:lpstr>
      <vt:lpstr>Wingdings</vt:lpstr>
      <vt:lpstr>Office-thema</vt:lpstr>
      <vt:lpstr>Tech Law</vt:lpstr>
      <vt:lpstr>INTRODUCTION</vt:lpstr>
      <vt:lpstr>REGULATORY FRAMEWORK</vt:lpstr>
      <vt:lpstr>CHOICE OF COMPANIES</vt:lpstr>
      <vt:lpstr>Banking sector sub-variables analysis</vt:lpstr>
      <vt:lpstr>Insurance sector sub-variables analysis</vt:lpstr>
      <vt:lpstr>Banking sector means</vt:lpstr>
      <vt:lpstr>Insurance sector means</vt:lpstr>
      <vt:lpstr>RESULTS IN BOTH SECTORS</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PRESENTATIE TITEL</dc:title>
  <dc:creator>Anissa BELGACEM</dc:creator>
  <cp:lastModifiedBy>Anissa BELGACEM</cp:lastModifiedBy>
  <cp:revision>31</cp:revision>
  <dcterms:created xsi:type="dcterms:W3CDTF">2021-02-19T07:46:06Z</dcterms:created>
  <dcterms:modified xsi:type="dcterms:W3CDTF">2021-02-28T19:02:16Z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