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60" r:id="rId7"/>
    <p:sldId id="258" r:id="rId8"/>
    <p:sldId id="257" r:id="rId9"/>
    <p:sldId id="268" r:id="rId10"/>
    <p:sldId id="272" r:id="rId11"/>
    <p:sldId id="273" r:id="rId12"/>
    <p:sldId id="271" r:id="rId13"/>
    <p:sldId id="279" r:id="rId14"/>
    <p:sldId id="259" r:id="rId15"/>
    <p:sldId id="261" r:id="rId16"/>
    <p:sldId id="281" r:id="rId17"/>
    <p:sldId id="262" r:id="rId18"/>
    <p:sldId id="269" r:id="rId19"/>
    <p:sldId id="270" r:id="rId20"/>
    <p:sldId id="263" r:id="rId21"/>
    <p:sldId id="264" r:id="rId22"/>
    <p:sldId id="265" r:id="rId23"/>
    <p:sldId id="266" r:id="rId24"/>
    <p:sldId id="275" r:id="rId25"/>
    <p:sldId id="276" r:id="rId26"/>
    <p:sldId id="267" r:id="rId27"/>
    <p:sldId id="274" r:id="rId28"/>
    <p:sldId id="277" r:id="rId29"/>
    <p:sldId id="278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chrome.google.com/webstore/detail/wave-evaluation-tool/jbbplnpkjmmeebjpijfedlgcdilocofh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ptrends.com/tools/website-speed-te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Rectangle 146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40" name="Picture 416" descr="C:\Users\Tom\AppData\Local\Microsoft\Windows\Temporary Internet Files\Content.IE5\3TCQXQ9O\MPj0433176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l="13616" r="36385"/>
          <a:stretch/>
        </p:blipFill>
        <p:spPr bwMode="auto">
          <a:xfrm>
            <a:off x="20" y="10"/>
            <a:ext cx="4571980" cy="6857990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4710F8-BC65-4423-A405-9180FF256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8" r="82079"/>
          <a:stretch/>
        </p:blipFill>
        <p:spPr>
          <a:xfrm>
            <a:off x="4572000" y="10"/>
            <a:ext cx="4572000" cy="6857990"/>
          </a:xfrm>
          <a:prstGeom prst="rect">
            <a:avLst/>
          </a:prstGeom>
        </p:spPr>
      </p:pic>
      <p:sp>
        <p:nvSpPr>
          <p:cNvPr id="1465" name="Rectangle 146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Frame 146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515740"/>
            <a:ext cx="2092974" cy="1345719"/>
          </a:xfrm>
          <a:noFill/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80808"/>
                </a:solidFill>
              </a:rPr>
              <a:t>Améliorer le référencement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5143" y="2761554"/>
            <a:ext cx="2713713" cy="754186"/>
          </a:xfrm>
          <a:noFill/>
        </p:spPr>
        <p:txBody>
          <a:bodyPr anchor="ctr">
            <a:normAutofit fontScale="90000"/>
          </a:bodyPr>
          <a:lstStyle/>
          <a:p>
            <a:r>
              <a:rPr lang="fr-FR" sz="2400" dirty="0">
                <a:solidFill>
                  <a:srgbClr val="080808"/>
                </a:solidFill>
              </a:rPr>
              <a:t>P4 </a:t>
            </a:r>
            <a:br>
              <a:rPr lang="fr-FR" sz="2400" dirty="0">
                <a:solidFill>
                  <a:srgbClr val="080808"/>
                </a:solidFill>
              </a:rPr>
            </a:br>
            <a:endParaRPr lang="fr-FR" sz="24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02EB10-832F-44D6-88D0-AEA3C113349B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Après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2A9088-CC17-4127-B44B-ABBBF660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43" y="1988840"/>
            <a:ext cx="57633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HTML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9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41C027-43D1-4FC3-9817-3BD14528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1586"/>
            <a:ext cx="8458200" cy="4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1503C8-024E-4E89-BB1C-5A473C89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99945"/>
            <a:ext cx="8178799" cy="26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97471-A185-4CFC-835F-21337D7C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r="18671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STYLE.CSS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6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7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AFDA4-2B2A-4919-BF8F-7397C62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46593"/>
            <a:ext cx="81787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092957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921520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D5D737-522D-4ABD-8C5D-447770071420}"/>
              </a:ext>
            </a:extLst>
          </p:cNvPr>
          <p:cNvSpPr txBox="1"/>
          <p:nvPr/>
        </p:nvSpPr>
        <p:spPr>
          <a:xfrm>
            <a:off x="4553712" y="1330007"/>
            <a:ext cx="4107942" cy="469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hlinkClick r:id="rId2"/>
              </a:rPr>
              <a:t>https://chrome.google.com/webstore/detail/wave-evaluation-tool/jbbplnpkjmmeebjpijfedlgcdilocofh</a:t>
            </a:r>
            <a:endParaRPr lang="en-US" sz="19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3"/>
              </a:rPr>
              <a:t>https://wave.webaim.org/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979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D8E26-B6C7-4660-8AE8-46A8A7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06982"/>
            <a:ext cx="8178799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1BCF5A-73B5-41D9-A862-619D2CEF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3" r="-2" b="-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6BAF9F-17F1-4BC6-B589-A7598225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fr-FR" sz="3300">
                <a:solidFill>
                  <a:srgbClr val="FFFFFF"/>
                </a:solidFill>
              </a:rPr>
              <a:t>Actions correctives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8055"/>
            <a:ext cx="5766356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465E-80B0-42E8-A504-FF0B4DA6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686862"/>
            <a:ext cx="5278194" cy="547512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300" dirty="0"/>
              <a:t>Vitesse de chargement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Réduire la taille des images </a:t>
            </a:r>
            <a:r>
              <a:rPr lang="en-US" sz="2300" dirty="0">
                <a:hlinkClick r:id="rId2"/>
              </a:rPr>
              <a:t>https://image.online-convert.com/fr/convertir-en-webp</a:t>
            </a:r>
            <a:endParaRPr lang="fr-FR" sz="2300" dirty="0"/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Erreur de codes W3C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300" dirty="0"/>
              <a:t>Contrôle de l’accessibilité </a:t>
            </a:r>
            <a:r>
              <a:rPr lang="fr-FR" sz="2300" dirty="0">
                <a:hlinkClick r:id="rId3"/>
              </a:rPr>
              <a:t>https://wave.webaim.org/</a:t>
            </a:r>
            <a:endParaRPr lang="fr-FR" sz="2300" dirty="0"/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Contraste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Accessibilité texte alternative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Focus</a:t>
            </a:r>
          </a:p>
          <a:p>
            <a:pPr marL="1314450" lvl="2" indent="-514350">
              <a:buFont typeface="+mj-lt"/>
              <a:buAutoNum type="alphaLcPeriod"/>
            </a:pPr>
            <a:r>
              <a:rPr lang="fr-FR" sz="2300" dirty="0"/>
              <a:t>Label</a:t>
            </a:r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  <a:p>
            <a:pPr marL="514350" indent="-514350">
              <a:buFont typeface="+mj-lt"/>
              <a:buAutoNum type="arabicPeriod"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90237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548417"/>
            <a:ext cx="5618369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C5AD4-4049-4030-A895-E4DA0C84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3" y="1031016"/>
            <a:ext cx="4577605" cy="4817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548418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3526B9-5182-4459-9511-011276C1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6" y="743797"/>
            <a:ext cx="2529629" cy="1477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C5B8B8-591B-4B80-92F1-D4D5B70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26" y="2841247"/>
            <a:ext cx="2529629" cy="1205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2529926"/>
            <a:ext cx="2778319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AB17D-B14D-48C0-85C0-5435208D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053" y="4606119"/>
            <a:ext cx="1980373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4441273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44602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EEC91E-106C-4E5B-9F68-EFF942A4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0" y="643466"/>
            <a:ext cx="7631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6963BC-0C88-4EFA-9173-FEF807F9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" b="318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772222-E875-452D-A049-407A4B52DF1D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https://developer.mozilla.org/fr/docs/Web/Accessibility/Mobile_accessibility_checklist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69E1F75E-2560-9236-A513-598D9969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83E977-5743-48F8-AB98-AF3F270B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8845"/>
            <a:ext cx="3971037" cy="28803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CAF4B2-6B54-4703-A73C-77FFC811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866075"/>
            <a:ext cx="3971037" cy="3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D67AC-6211-4405-83DC-4EDFDD56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65"/>
            <a:ext cx="9144000" cy="49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7B805E4-DF34-4F8C-9A49-08B42D0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8"/>
            <a:ext cx="9144000" cy="6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5DD7CE-17DB-4EE5-884E-672C15034475}"/>
              </a:ext>
            </a:extLst>
          </p:cNvPr>
          <p:cNvSpPr txBox="1"/>
          <p:nvPr/>
        </p:nvSpPr>
        <p:spPr>
          <a:xfrm>
            <a:off x="383365" y="794638"/>
            <a:ext cx="3985907" cy="64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https://www.uptrends.com/tools/website-speed-test</a:t>
            </a:r>
            <a:endParaRPr lang="en-US" sz="1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1F23FCC0-4EE4-6F7A-F285-853C3C4B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F918CC-634A-4866-8DCE-01B4342F0A4B}"/>
              </a:ext>
            </a:extLst>
          </p:cNvPr>
          <p:cNvSpPr txBox="1"/>
          <p:nvPr/>
        </p:nvSpPr>
        <p:spPr>
          <a:xfrm>
            <a:off x="683568" y="1772816"/>
            <a:ext cx="352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Testez la vitesse de votre site web dans les principaux navigateurs, sur ordinateur de bureau et mobile.</a:t>
            </a:r>
          </a:p>
        </p:txBody>
      </p:sp>
    </p:spTree>
    <p:extLst>
      <p:ext uri="{BB962C8B-B14F-4D97-AF65-F5344CB8AC3E}">
        <p14:creationId xmlns:p14="http://schemas.microsoft.com/office/powerpoint/2010/main" val="32552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86F102-87A3-4A8E-92FF-39F323A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9C8A31-4E4C-4F5D-87BF-637C2466C32E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CE3B0C-6941-4111-B96D-A24199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3" y="1966293"/>
            <a:ext cx="652331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F483F-8BCF-460C-AF1B-90DC20B8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-572" b="-1"/>
          <a:stretch/>
        </p:blipFill>
        <p:spPr>
          <a:xfrm>
            <a:off x="1259632" y="620688"/>
            <a:ext cx="7041405" cy="55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9F1FC-8D3A-4BCA-9806-BA744753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682754"/>
            <a:ext cx="4119369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5435945"/>
            <a:ext cx="326571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3567390"/>
            <a:ext cx="1733855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8C6DE-2B85-442A-9185-2D3B3146D167}"/>
              </a:ext>
            </a:extLst>
          </p:cNvPr>
          <p:cNvSpPr txBox="1"/>
          <p:nvPr/>
        </p:nvSpPr>
        <p:spPr>
          <a:xfrm>
            <a:off x="1097280" y="1431042"/>
            <a:ext cx="3489540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https://image.online-convert.com/fr/convertir-en-webp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D131ED-4E83-4717-A287-F040735A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5387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TP030007258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2010-04-16T13:48:52+00:00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327699</Value>
      <Value>503339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uuEajATAg7HSFQypJCSrn1DXl+o=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DF1A0C-CFBC-43C4-B66C-6A39D3496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25C35-DB16-4838-98EB-2166CA420D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B4FD0025-B240-4854-891C-BA58ACC09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design - Internet numérique</Template>
  <TotalTime>387</TotalTime>
  <Words>140</Words>
  <Application>Microsoft Office PowerPoint</Application>
  <PresentationFormat>Affichage à l'écran (4:3)</PresentationFormat>
  <Paragraphs>23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Thème Office</vt:lpstr>
      <vt:lpstr>P4  </vt:lpstr>
      <vt:lpstr>Actions correctives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</dc:title>
  <dc:creator>Anissa BOUGOUFA</dc:creator>
  <cp:lastModifiedBy>Anissa BOUGOUFA</cp:lastModifiedBy>
  <cp:revision>16</cp:revision>
  <dcterms:created xsi:type="dcterms:W3CDTF">2022-12-17T09:46:00Z</dcterms:created>
  <dcterms:modified xsi:type="dcterms:W3CDTF">2023-01-02T19:36:09Z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8551400</vt:r8>
  </property>
  <property fmtid="{D5CDD505-2E9C-101B-9397-08002B2CF9AE}" pid="5" name="APTrustLevel">
    <vt:r8>3</vt:r8>
  </property>
</Properties>
</file>