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F9774-4E73-4CE4-AA6E-0F6B9D892C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E5013-A64A-4D88-8E87-357C388B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BEFC5FD-C2D6-49B9-A32E-E6AD77056C0F}"/>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5" name="Espace réservé du pied de page 4">
            <a:extLst>
              <a:ext uri="{FF2B5EF4-FFF2-40B4-BE49-F238E27FC236}">
                <a16:creationId xmlns:a16="http://schemas.microsoft.com/office/drawing/2014/main" id="{ECAACA5F-9675-40BF-ABC0-0130554E13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5CA7E9-6024-4C52-956E-26F7E8DF570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7027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A188B-5F6D-475C-BC94-B0F6E9831A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98D7DB5-ADF3-4C79-B4C8-6D913C9922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DF18D7-A7DE-4793-9FAF-9921B4E3C067}"/>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5" name="Espace réservé du pied de page 4">
            <a:extLst>
              <a:ext uri="{FF2B5EF4-FFF2-40B4-BE49-F238E27FC236}">
                <a16:creationId xmlns:a16="http://schemas.microsoft.com/office/drawing/2014/main" id="{33AB7399-6A60-4AEE-A15D-BFD48F9ED6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2C98B3-450E-4B34-B888-72B8B69A7250}"/>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2448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B027B0-3D99-480A-87CB-EC8B7B5E47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D5CC442-687B-46C1-AF7A-EA4E1A5F60B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43A576-4B8C-48B9-B26A-6CA829B9D6AB}"/>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5" name="Espace réservé du pied de page 4">
            <a:extLst>
              <a:ext uri="{FF2B5EF4-FFF2-40B4-BE49-F238E27FC236}">
                <a16:creationId xmlns:a16="http://schemas.microsoft.com/office/drawing/2014/main" id="{D44F32F8-145A-490D-96EF-82BA8B44E9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75C79-881C-47D3-8914-7685E8A5BA8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2746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C6AEA-D4AD-4076-99A2-8DC249572D8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94F24B-30D4-40E0-AE9F-C0EC705291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2D6836-B254-4CEA-A921-E702CAB8116F}"/>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5" name="Espace réservé du pied de page 4">
            <a:extLst>
              <a:ext uri="{FF2B5EF4-FFF2-40B4-BE49-F238E27FC236}">
                <a16:creationId xmlns:a16="http://schemas.microsoft.com/office/drawing/2014/main" id="{37768B27-0DD7-42D5-B5B7-40F49C1A81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4C9759-7B24-4592-8C91-5BE6F6B18BAE}"/>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8801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7CF4B-9E77-45C3-B64C-D9968AC178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D63A0B4-1083-49E4-8CCE-71B840386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30C27B-3A4F-4B25-9304-6A8C828C63D1}"/>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5" name="Espace réservé du pied de page 4">
            <a:extLst>
              <a:ext uri="{FF2B5EF4-FFF2-40B4-BE49-F238E27FC236}">
                <a16:creationId xmlns:a16="http://schemas.microsoft.com/office/drawing/2014/main" id="{7CD4B825-FF63-4DB7-A9F4-444F214539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23A8B6-0E03-4C38-8AB1-E3AC92ADC0E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883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90230-1321-4210-AD8A-2CE96D5DBA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8434D6-B924-4F9B-9F01-60ADE5EA609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A47D0E-AB72-41C8-91CB-A2CBFD7F8B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434AD-3F3D-4118-A84D-1DDED2A560A7}"/>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6" name="Espace réservé du pied de page 5">
            <a:extLst>
              <a:ext uri="{FF2B5EF4-FFF2-40B4-BE49-F238E27FC236}">
                <a16:creationId xmlns:a16="http://schemas.microsoft.com/office/drawing/2014/main" id="{83014B0D-A6DA-4B55-AA4B-F4EDDCC44A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E05979-81DB-4F1B-BAF0-EE4F7CAA7D3A}"/>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761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9D626-4BC9-46A1-B376-9FCD4F1556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79D2BF-1233-4852-8608-6284AA226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6FC5B8-9B6C-4923-91B5-33D06317B4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77662A-81E2-47D3-B87F-AA5CC229C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A17F5C-7FCC-41CC-8946-D1BC8192A20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EBBB7F-FEE5-47C7-8972-BAF72C037CA0}"/>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8" name="Espace réservé du pied de page 7">
            <a:extLst>
              <a:ext uri="{FF2B5EF4-FFF2-40B4-BE49-F238E27FC236}">
                <a16:creationId xmlns:a16="http://schemas.microsoft.com/office/drawing/2014/main" id="{4B53E403-3C51-4488-ACC2-F5736243E1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DA91472-AA90-41FD-9BED-49E5A65D842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59166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4D2F2-1E54-49CA-928D-F814F24BA43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40A136-2C5C-40D2-8D9A-8785C5300A71}"/>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4" name="Espace réservé du pied de page 3">
            <a:extLst>
              <a:ext uri="{FF2B5EF4-FFF2-40B4-BE49-F238E27FC236}">
                <a16:creationId xmlns:a16="http://schemas.microsoft.com/office/drawing/2014/main" id="{E169A76C-DCB5-4546-B3AD-7BF7F8E325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DB291E-7CB7-4A62-AE49-D34E89FFCA1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0996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AA6E93-5ACC-4276-9677-C7304E72D487}"/>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3" name="Espace réservé du pied de page 2">
            <a:extLst>
              <a:ext uri="{FF2B5EF4-FFF2-40B4-BE49-F238E27FC236}">
                <a16:creationId xmlns:a16="http://schemas.microsoft.com/office/drawing/2014/main" id="{75591556-78CC-4B40-B5D4-B40B1E0FCF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8B9017-731B-41A5-98F9-9184B16F747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6748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B3589-8991-4C71-949C-BC68F1878B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63CB3B-23C2-4447-83AA-8A81D1BFA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3DA50D1-4BE8-44A1-8B92-B1567976C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89B421-56FB-4865-A209-1B0DB04F8806}"/>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6" name="Espace réservé du pied de page 5">
            <a:extLst>
              <a:ext uri="{FF2B5EF4-FFF2-40B4-BE49-F238E27FC236}">
                <a16:creationId xmlns:a16="http://schemas.microsoft.com/office/drawing/2014/main" id="{1E8689E7-DF23-4F95-B330-EF51D5EF26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8C938-3E39-4720-B970-ACEE8FBB12B8}"/>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39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33F7A-F6AB-4765-B0B9-BB88B258C2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48A7E9-3EE6-4323-BE50-00E77B8AA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BF2DB7-5953-47A5-909B-F3731A9B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E7AAEA-40F1-4763-AA7F-A9D2FCED6B28}"/>
              </a:ext>
            </a:extLst>
          </p:cNvPr>
          <p:cNvSpPr>
            <a:spLocks noGrp="1"/>
          </p:cNvSpPr>
          <p:nvPr>
            <p:ph type="dt" sz="half" idx="10"/>
          </p:nvPr>
        </p:nvSpPr>
        <p:spPr/>
        <p:txBody>
          <a:bodyPr/>
          <a:lstStyle/>
          <a:p>
            <a:fld id="{B8A8FE2F-BD92-422F-8F0C-D10A5DDBD61E}" type="datetimeFigureOut">
              <a:rPr lang="fr-FR" smtClean="0"/>
              <a:t>08/11/2020</a:t>
            </a:fld>
            <a:endParaRPr lang="fr-FR"/>
          </a:p>
        </p:txBody>
      </p:sp>
      <p:sp>
        <p:nvSpPr>
          <p:cNvPr id="6" name="Espace réservé du pied de page 5">
            <a:extLst>
              <a:ext uri="{FF2B5EF4-FFF2-40B4-BE49-F238E27FC236}">
                <a16:creationId xmlns:a16="http://schemas.microsoft.com/office/drawing/2014/main" id="{318339D9-1C4D-4D74-AEA4-E91E700841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ECC86E-AF98-4A89-9A40-9F34FE7511A5}"/>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876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3F3579-9C28-4778-9431-26A71724B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1157000-84CA-49AF-A41D-FF8E1A2FF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AE2C-4DF7-4B20-BDB2-1D7A54FE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8FE2F-BD92-422F-8F0C-D10A5DDBD61E}" type="datetimeFigureOut">
              <a:rPr lang="fr-FR" smtClean="0"/>
              <a:t>08/11/2020</a:t>
            </a:fld>
            <a:endParaRPr lang="fr-FR"/>
          </a:p>
        </p:txBody>
      </p:sp>
      <p:sp>
        <p:nvSpPr>
          <p:cNvPr id="5" name="Espace réservé du pied de page 4">
            <a:extLst>
              <a:ext uri="{FF2B5EF4-FFF2-40B4-BE49-F238E27FC236}">
                <a16:creationId xmlns:a16="http://schemas.microsoft.com/office/drawing/2014/main" id="{DCF9CAA7-CBE7-48C9-8FBC-6ED84EFA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B76364-AF79-430C-B0D0-E599C3883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CDCB-77DD-4205-BADB-299FB741E2D1}" type="slidenum">
              <a:rPr lang="fr-FR" smtClean="0"/>
              <a:t>‹N°›</a:t>
            </a:fld>
            <a:endParaRPr lang="fr-FR"/>
          </a:p>
        </p:txBody>
      </p:sp>
    </p:spTree>
    <p:extLst>
      <p:ext uri="{BB962C8B-B14F-4D97-AF65-F5344CB8AC3E}">
        <p14:creationId xmlns:p14="http://schemas.microsoft.com/office/powerpoint/2010/main" val="297909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0DB50506-4EF6-4F76-96F7-1FECE419DF63}"/>
              </a:ext>
            </a:extLst>
          </p:cNvPr>
          <p:cNvSpPr>
            <a:spLocks noGrp="1"/>
          </p:cNvSpPr>
          <p:nvPr>
            <p:ph type="ctrTitle"/>
          </p:nvPr>
        </p:nvSpPr>
        <p:spPr>
          <a:xfrm>
            <a:off x="3045368" y="2043663"/>
            <a:ext cx="6105194" cy="2031055"/>
          </a:xfrm>
        </p:spPr>
        <p:txBody>
          <a:bodyPr>
            <a:normAutofit/>
          </a:bodyPr>
          <a:lstStyle/>
          <a:p>
            <a:r>
              <a:rPr lang="fr-FR" dirty="0">
                <a:solidFill>
                  <a:srgbClr val="FFFFFF"/>
                </a:solidFill>
              </a:rPr>
              <a:t>Projet Panorama base de données</a:t>
            </a:r>
          </a:p>
        </p:txBody>
      </p:sp>
      <p:sp>
        <p:nvSpPr>
          <p:cNvPr id="3" name="Sous-titre 2">
            <a:extLst>
              <a:ext uri="{FF2B5EF4-FFF2-40B4-BE49-F238E27FC236}">
                <a16:creationId xmlns:a16="http://schemas.microsoft.com/office/drawing/2014/main" id="{2B7B0982-BC87-4337-B6CC-A287C561EFFB}"/>
              </a:ext>
            </a:extLst>
          </p:cNvPr>
          <p:cNvSpPr>
            <a:spLocks noGrp="1"/>
          </p:cNvSpPr>
          <p:nvPr>
            <p:ph type="subTitle" idx="1"/>
          </p:nvPr>
        </p:nvSpPr>
        <p:spPr>
          <a:xfrm>
            <a:off x="3045368" y="4074718"/>
            <a:ext cx="5774782" cy="840182"/>
          </a:xfrm>
        </p:spPr>
        <p:txBody>
          <a:bodyPr>
            <a:normAutofit/>
          </a:bodyPr>
          <a:lstStyle/>
          <a:p>
            <a:r>
              <a:rPr lang="fr-FR" dirty="0">
                <a:solidFill>
                  <a:srgbClr val="FFFFFF"/>
                </a:solidFill>
              </a:rPr>
              <a:t>Gestion d’une bibliothèque</a:t>
            </a:r>
          </a:p>
        </p:txBody>
      </p:sp>
      <p:sp>
        <p:nvSpPr>
          <p:cNvPr id="6" name="ZoneTexte 5">
            <a:extLst>
              <a:ext uri="{FF2B5EF4-FFF2-40B4-BE49-F238E27FC236}">
                <a16:creationId xmlns:a16="http://schemas.microsoft.com/office/drawing/2014/main" id="{47239DF1-F8EA-4542-86D4-CB95D0F83855}"/>
              </a:ext>
            </a:extLst>
          </p:cNvPr>
          <p:cNvSpPr txBox="1"/>
          <p:nvPr/>
        </p:nvSpPr>
        <p:spPr>
          <a:xfrm>
            <a:off x="9813989" y="5317725"/>
            <a:ext cx="2255746" cy="1477328"/>
          </a:xfrm>
          <a:prstGeom prst="rect">
            <a:avLst/>
          </a:prstGeom>
          <a:noFill/>
        </p:spPr>
        <p:txBody>
          <a:bodyPr wrap="none" rtlCol="0">
            <a:spAutoFit/>
          </a:bodyPr>
          <a:lstStyle/>
          <a:p>
            <a:r>
              <a:rPr lang="fr-FR" dirty="0"/>
              <a:t>FERRIEZ Manon</a:t>
            </a:r>
          </a:p>
          <a:p>
            <a:r>
              <a:rPr lang="fr-FR" dirty="0"/>
              <a:t>Emma PAUGAM</a:t>
            </a:r>
          </a:p>
          <a:p>
            <a:r>
              <a:rPr lang="fr-FR" dirty="0" err="1"/>
              <a:t>Dalal</a:t>
            </a:r>
            <a:r>
              <a:rPr lang="fr-FR" dirty="0"/>
              <a:t> FREIHA</a:t>
            </a:r>
          </a:p>
          <a:p>
            <a:r>
              <a:rPr lang="fr-FR" dirty="0"/>
              <a:t>Anis AMDOUNI</a:t>
            </a:r>
          </a:p>
          <a:p>
            <a:r>
              <a:rPr lang="fr-FR" dirty="0"/>
              <a:t>Sofiane AIT KADDOUR</a:t>
            </a:r>
          </a:p>
        </p:txBody>
      </p:sp>
    </p:spTree>
    <p:extLst>
      <p:ext uri="{BB962C8B-B14F-4D97-AF65-F5344CB8AC3E}">
        <p14:creationId xmlns:p14="http://schemas.microsoft.com/office/powerpoint/2010/main" val="342817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93071-74FD-40BA-9096-8B664DFA87E4}"/>
              </a:ext>
            </a:extLst>
          </p:cNvPr>
          <p:cNvSpPr>
            <a:spLocks noGrp="1"/>
          </p:cNvSpPr>
          <p:nvPr>
            <p:ph type="ctrTitle"/>
          </p:nvPr>
        </p:nvSpPr>
        <p:spPr>
          <a:xfrm>
            <a:off x="1168894" y="215814"/>
            <a:ext cx="9144000" cy="888831"/>
          </a:xfrm>
        </p:spPr>
        <p:txBody>
          <a:bodyPr>
            <a:normAutofit fontScale="90000"/>
          </a:bodyPr>
          <a:lstStyle/>
          <a:p>
            <a:r>
              <a:rPr lang="fr-FR" b="1" u="sng" dirty="0">
                <a:solidFill>
                  <a:srgbClr val="FF0000"/>
                </a:solidFill>
              </a:rPr>
              <a:t>Sommaire</a:t>
            </a:r>
          </a:p>
        </p:txBody>
      </p:sp>
      <p:sp>
        <p:nvSpPr>
          <p:cNvPr id="3" name="Sous-titre 2">
            <a:extLst>
              <a:ext uri="{FF2B5EF4-FFF2-40B4-BE49-F238E27FC236}">
                <a16:creationId xmlns:a16="http://schemas.microsoft.com/office/drawing/2014/main" id="{7D32E285-D6ED-49BC-A118-0B28AAAF0976}"/>
              </a:ext>
            </a:extLst>
          </p:cNvPr>
          <p:cNvSpPr>
            <a:spLocks noGrp="1"/>
          </p:cNvSpPr>
          <p:nvPr>
            <p:ph type="subTitle" idx="1"/>
          </p:nvPr>
        </p:nvSpPr>
        <p:spPr>
          <a:xfrm>
            <a:off x="1524000" y="1384917"/>
            <a:ext cx="9144000" cy="5140171"/>
          </a:xfrm>
        </p:spPr>
        <p:txBody>
          <a:bodyPr>
            <a:normAutofit/>
          </a:bodyPr>
          <a:lstStyle/>
          <a:p>
            <a:pPr marL="457200" indent="-457200" algn="l">
              <a:buAutoNum type="arabicPeriod"/>
            </a:pPr>
            <a:r>
              <a:rPr lang="fr-FR" dirty="0"/>
              <a:t>Le processus métier ;</a:t>
            </a:r>
          </a:p>
          <a:p>
            <a:pPr marL="457200" indent="-457200" algn="l">
              <a:buAutoNum type="arabicPeriod"/>
            </a:pPr>
            <a:r>
              <a:rPr lang="fr-FR" dirty="0"/>
              <a:t>L’état actuel de l’activité ;</a:t>
            </a:r>
          </a:p>
          <a:p>
            <a:pPr marL="457200" indent="-457200" algn="l">
              <a:buAutoNum type="arabicPeriod"/>
            </a:pPr>
            <a:r>
              <a:rPr lang="fr-FR" dirty="0"/>
              <a:t>Les modèles de la base de </a:t>
            </a:r>
            <a:r>
              <a:rPr lang="fr-FR"/>
              <a:t>données ;</a:t>
            </a:r>
            <a:endParaRPr lang="fr-FR" dirty="0"/>
          </a:p>
          <a:p>
            <a:pPr algn="l"/>
            <a:r>
              <a:rPr lang="fr-FR" dirty="0"/>
              <a:t>	3.1 Le modèle conceptuel</a:t>
            </a:r>
          </a:p>
          <a:p>
            <a:pPr algn="l"/>
            <a:r>
              <a:rPr lang="fr-FR" dirty="0"/>
              <a:t>	3.2 Le modèle logique</a:t>
            </a:r>
          </a:p>
          <a:p>
            <a:pPr algn="l"/>
            <a:r>
              <a:rPr lang="fr-FR" dirty="0"/>
              <a:t>4.  Les scripts à partir du modèle de données</a:t>
            </a:r>
          </a:p>
          <a:p>
            <a:pPr algn="l"/>
            <a:r>
              <a:rPr lang="fr-FR" dirty="0"/>
              <a:t>5.  Les tables de la base de données</a:t>
            </a:r>
          </a:p>
          <a:p>
            <a:pPr algn="l"/>
            <a:r>
              <a:rPr lang="fr-FR" dirty="0"/>
              <a:t>6.  Les opérations d’extraction</a:t>
            </a:r>
          </a:p>
        </p:txBody>
      </p:sp>
    </p:spTree>
    <p:extLst>
      <p:ext uri="{BB962C8B-B14F-4D97-AF65-F5344CB8AC3E}">
        <p14:creationId xmlns:p14="http://schemas.microsoft.com/office/powerpoint/2010/main" val="132895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15B10-0905-4FC3-B443-D995200A8E81}"/>
              </a:ext>
            </a:extLst>
          </p:cNvPr>
          <p:cNvSpPr>
            <a:spLocks noGrp="1"/>
          </p:cNvSpPr>
          <p:nvPr>
            <p:ph type="title"/>
          </p:nvPr>
        </p:nvSpPr>
        <p:spPr/>
        <p:txBody>
          <a:bodyPr/>
          <a:lstStyle/>
          <a:p>
            <a:pPr algn="ctr"/>
            <a:r>
              <a:rPr lang="fr-FR" dirty="0">
                <a:solidFill>
                  <a:srgbClr val="FF0000"/>
                </a:solidFill>
              </a:rPr>
              <a:t>1. Le processus métier</a:t>
            </a:r>
          </a:p>
        </p:txBody>
      </p:sp>
      <p:sp>
        <p:nvSpPr>
          <p:cNvPr id="3" name="Espace réservé du contenu 2">
            <a:extLst>
              <a:ext uri="{FF2B5EF4-FFF2-40B4-BE49-F238E27FC236}">
                <a16:creationId xmlns:a16="http://schemas.microsoft.com/office/drawing/2014/main" id="{2FC45012-8734-46AE-97A9-2D3558AB0456}"/>
              </a:ext>
            </a:extLst>
          </p:cNvPr>
          <p:cNvSpPr>
            <a:spLocks noGrp="1"/>
          </p:cNvSpPr>
          <p:nvPr>
            <p:ph idx="1"/>
          </p:nvPr>
        </p:nvSpPr>
        <p:spPr>
          <a:xfrm>
            <a:off x="838200" y="2358285"/>
            <a:ext cx="10515600" cy="4351338"/>
          </a:xfrm>
        </p:spPr>
        <p:txBody>
          <a:bodyPr/>
          <a:lstStyle/>
          <a:p>
            <a:pPr marL="0" indent="0" rtl="0">
              <a:spcBef>
                <a:spcPts val="0"/>
              </a:spcBef>
              <a:spcAft>
                <a:spcPts val="0"/>
              </a:spcAft>
              <a:buNone/>
            </a:pPr>
            <a:r>
              <a:rPr lang="fr-FR" sz="1800" b="0" i="0" u="none" strike="noStrike" dirty="0">
                <a:solidFill>
                  <a:srgbClr val="000000"/>
                </a:solidFill>
                <a:effectLst/>
                <a:latin typeface="Arial" panose="020B0604020202020204" pitchFamily="34" charset="0"/>
              </a:rPr>
              <a:t>Un des responsables de la bibliothèque, utilise une application pour gérer l’emprunt et l’achat de livres en ligne.</a:t>
            </a:r>
            <a:endParaRPr lang="fr-FR" dirty="0">
              <a:effectLst/>
            </a:endParaRPr>
          </a:p>
          <a:p>
            <a:pPr marL="0" indent="0" rtl="0">
              <a:spcBef>
                <a:spcPts val="0"/>
              </a:spcBef>
              <a:spcAft>
                <a:spcPts val="0"/>
              </a:spcAft>
              <a:buNone/>
            </a:pPr>
            <a:br>
              <a:rPr lang="fr-FR" dirty="0"/>
            </a:br>
            <a:r>
              <a:rPr lang="fr-FR" sz="1800" b="0" i="0" u="none" strike="noStrike" dirty="0">
                <a:solidFill>
                  <a:srgbClr val="000000"/>
                </a:solidFill>
                <a:effectLst/>
                <a:latin typeface="Arial" panose="020B0604020202020204" pitchFamily="34" charset="0"/>
              </a:rPr>
              <a:t>Afin de réaliser ce projet, nous avons décidé de créer une base de donnée pour une bibliothèque. Celle-ci consistera à prendre en compte les commandes clients, consulter les stocks, répertorier les emprunts et les achats.</a:t>
            </a:r>
            <a:endParaRPr lang="fr-FR" dirty="0">
              <a:effectLst/>
            </a:endParaRPr>
          </a:p>
          <a:p>
            <a:endParaRPr lang="fr-FR" dirty="0"/>
          </a:p>
        </p:txBody>
      </p:sp>
    </p:spTree>
    <p:extLst>
      <p:ext uri="{BB962C8B-B14F-4D97-AF65-F5344CB8AC3E}">
        <p14:creationId xmlns:p14="http://schemas.microsoft.com/office/powerpoint/2010/main" val="319065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CB8B2-7924-4BEB-A0DE-621C8200654D}"/>
              </a:ext>
            </a:extLst>
          </p:cNvPr>
          <p:cNvSpPr>
            <a:spLocks noGrp="1"/>
          </p:cNvSpPr>
          <p:nvPr>
            <p:ph type="title"/>
          </p:nvPr>
        </p:nvSpPr>
        <p:spPr>
          <a:xfrm>
            <a:off x="776056" y="143183"/>
            <a:ext cx="10515600" cy="1325563"/>
          </a:xfrm>
        </p:spPr>
        <p:txBody>
          <a:bodyPr/>
          <a:lstStyle/>
          <a:p>
            <a:pPr algn="ctr"/>
            <a:r>
              <a:rPr lang="fr-FR" b="1" dirty="0">
                <a:solidFill>
                  <a:srgbClr val="FF0000"/>
                </a:solidFill>
              </a:rPr>
              <a:t>2. L’état actuel de l’activité</a:t>
            </a:r>
          </a:p>
        </p:txBody>
      </p:sp>
      <p:sp>
        <p:nvSpPr>
          <p:cNvPr id="3" name="Espace réservé du contenu 2">
            <a:extLst>
              <a:ext uri="{FF2B5EF4-FFF2-40B4-BE49-F238E27FC236}">
                <a16:creationId xmlns:a16="http://schemas.microsoft.com/office/drawing/2014/main" id="{9F356FFA-95FB-4271-B3BA-B6E6292224E3}"/>
              </a:ext>
            </a:extLst>
          </p:cNvPr>
          <p:cNvSpPr>
            <a:spLocks noGrp="1"/>
          </p:cNvSpPr>
          <p:nvPr>
            <p:ph idx="1"/>
          </p:nvPr>
        </p:nvSpPr>
        <p:spPr>
          <a:xfrm>
            <a:off x="838200" y="1349406"/>
            <a:ext cx="10515600" cy="5365411"/>
          </a:xfrm>
        </p:spPr>
        <p:txBody>
          <a:bodyPr>
            <a:normAutofit/>
          </a:bodyPr>
          <a:lstStyle/>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Lorsque le client se rend sur le site web, il accède en premier lieu à la page principale. Elle rassemble les informations nécessaires pour toute personne voulant s’inscrire à notre bibliothèque. </a:t>
            </a:r>
            <a:endParaRPr lang="fr-FR" sz="2600" dirty="0">
              <a:effectLst/>
            </a:endParaRPr>
          </a:p>
          <a:p>
            <a:pPr marL="0" indent="0" rtl="0">
              <a:spcBef>
                <a:spcPts val="0"/>
              </a:spcBef>
              <a:spcAft>
                <a:spcPts val="0"/>
              </a:spcAft>
              <a:buNone/>
            </a:pPr>
            <a:br>
              <a:rPr lang="fr-FR" sz="2600" dirty="0"/>
            </a:br>
            <a:r>
              <a:rPr lang="fr-FR" sz="1700" b="0" i="0" u="none" strike="noStrike" dirty="0">
                <a:solidFill>
                  <a:srgbClr val="000000"/>
                </a:solidFill>
                <a:effectLst/>
                <a:latin typeface="Arial" panose="020B0604020202020204" pitchFamily="34" charset="0"/>
              </a:rPr>
              <a:t>Les niveaux d’habilitation des utilisateurs sont les suivants:</a:t>
            </a:r>
            <a:endParaRPr lang="fr-FR" sz="2600" dirty="0">
              <a:effectLst/>
            </a:endParaRPr>
          </a:p>
          <a:p>
            <a:pPr marL="0" indent="0" rtl="0">
              <a:spcBef>
                <a:spcPts val="0"/>
              </a:spcBef>
              <a:spcAft>
                <a:spcPts val="0"/>
              </a:spcAft>
              <a:buNone/>
            </a:pPr>
            <a:endParaRPr lang="fr-FR" sz="17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fr-FR" sz="1700" dirty="0">
                <a:solidFill>
                  <a:srgbClr val="000000"/>
                </a:solidFill>
                <a:latin typeface="Arial" panose="020B0604020202020204" pitchFamily="34" charset="0"/>
              </a:rPr>
              <a:t>- </a:t>
            </a:r>
            <a:r>
              <a:rPr lang="fr-FR" sz="1700" b="0" i="0" u="none" strike="noStrike" dirty="0">
                <a:solidFill>
                  <a:srgbClr val="000000"/>
                </a:solidFill>
                <a:effectLst/>
                <a:latin typeface="Arial" panose="020B0604020202020204" pitchFamily="34" charset="0"/>
              </a:rPr>
              <a:t>Un simple client peut via l’application s’inscrire et par la suite réserver, emprunter ou commander un ouvrage.</a:t>
            </a:r>
            <a:endParaRPr lang="fr-FR" sz="1700" b="0" i="0" u="none" strike="noStrike" dirty="0">
              <a:solidFill>
                <a:srgbClr val="000000"/>
              </a:solidFill>
              <a:latin typeface="Arial" panose="020B0604020202020204" pitchFamily="34" charset="0"/>
            </a:endParaRPr>
          </a:p>
          <a:p>
            <a:pPr marL="0" indent="0" rtl="0">
              <a:spcBef>
                <a:spcPts val="0"/>
              </a:spcBef>
              <a:spcAft>
                <a:spcPts val="0"/>
              </a:spcAft>
              <a:buNone/>
            </a:pPr>
            <a:endParaRPr lang="fr-FR" sz="17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 Le client  trouvera également plusieurs rubriques telles que la partie “Inscription”. </a:t>
            </a:r>
            <a:r>
              <a:rPr lang="fr-FR" sz="1700" b="1" i="0" u="none" strike="noStrike" dirty="0">
                <a:solidFill>
                  <a:srgbClr val="000000"/>
                </a:solidFill>
                <a:effectLst/>
                <a:latin typeface="Arial" panose="020B0604020202020204" pitchFamily="34" charset="0"/>
              </a:rPr>
              <a:t>Toutes les informations envoyées lors de l’inscription sont directement visible dans notre base de données.</a:t>
            </a:r>
            <a:endParaRPr lang="fr-FR" sz="2600" dirty="0">
              <a:effectLst/>
            </a:endParaRPr>
          </a:p>
          <a:p>
            <a:pPr marL="0" indent="0" rtl="0">
              <a:spcBef>
                <a:spcPts val="0"/>
              </a:spcBef>
              <a:spcAft>
                <a:spcPts val="0"/>
              </a:spcAft>
              <a:buNone/>
            </a:pPr>
            <a:br>
              <a:rPr lang="fr-FR" sz="2600" dirty="0"/>
            </a:br>
            <a:r>
              <a:rPr lang="fr-FR" sz="2600" dirty="0"/>
              <a:t>- </a:t>
            </a:r>
            <a:r>
              <a:rPr lang="fr-FR" sz="1700" b="0" i="0" u="none" strike="noStrike" dirty="0">
                <a:solidFill>
                  <a:srgbClr val="000000"/>
                </a:solidFill>
                <a:effectLst/>
                <a:latin typeface="Arial" panose="020B0604020202020204" pitchFamily="34" charset="0"/>
              </a:rPr>
              <a:t>Il pourra également réserver certains livres via le Catalogue. En effet, lorsqu'il réservera un article “Libre”, le statut changera et se transformera en “Réservé”. De plus celui-ci sera automatiquement mis dans son panier. Le client y  retrouvera par la suite l’ensemble des ouvrages que vous avez choisis et il pourra vider son panier en cliquant sur le RAZ Panier. </a:t>
            </a:r>
            <a:endParaRPr lang="fr-FR" sz="2600" dirty="0">
              <a:effectLst/>
            </a:endParaRPr>
          </a:p>
          <a:p>
            <a:pPr marL="0" indent="0" rtl="0">
              <a:spcBef>
                <a:spcPts val="0"/>
              </a:spcBef>
              <a:spcAft>
                <a:spcPts val="0"/>
              </a:spcAft>
              <a:buNone/>
            </a:pPr>
            <a:endParaRPr lang="fr-FR" sz="17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En effet, une personne s’étant inscrite ne peut pas se connecter lors de sa prochaine venue. Toute personne extérieur peut réserver un article (qu’il soit déjà réservé ou sortie).</a:t>
            </a:r>
            <a:endParaRPr lang="fr-FR" sz="2600" dirty="0">
              <a:effectLst/>
            </a:endParaRPr>
          </a:p>
          <a:p>
            <a:pPr marL="0" indent="0" rtl="0">
              <a:spcBef>
                <a:spcPts val="0"/>
              </a:spcBef>
              <a:spcAft>
                <a:spcPts val="0"/>
              </a:spcAft>
              <a:buNone/>
            </a:pPr>
            <a:r>
              <a:rPr lang="fr-FR" sz="1700" b="0" i="0" u="none" strike="noStrike" dirty="0">
                <a:solidFill>
                  <a:srgbClr val="000000"/>
                </a:solidFill>
                <a:effectLst/>
                <a:latin typeface="Arial" panose="020B0604020202020204" pitchFamily="34" charset="0"/>
              </a:rPr>
              <a:t>Nous avions également eu pour idée de faire un sorte que pour tout ouvrage restant plus de 48 heures dans un panier, sera automatiquement remis en mode libre dans le catalogue.</a:t>
            </a:r>
            <a:endParaRPr lang="fr-FR" sz="2600" dirty="0">
              <a:effectLst/>
            </a:endParaRPr>
          </a:p>
          <a:p>
            <a:pPr marL="0" indent="0">
              <a:buNone/>
            </a:pPr>
            <a:endParaRPr lang="fr-FR" dirty="0"/>
          </a:p>
        </p:txBody>
      </p:sp>
    </p:spTree>
    <p:extLst>
      <p:ext uri="{BB962C8B-B14F-4D97-AF65-F5344CB8AC3E}">
        <p14:creationId xmlns:p14="http://schemas.microsoft.com/office/powerpoint/2010/main" val="23625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7D974-2064-44DF-8686-1CD87DCC354B}"/>
              </a:ext>
            </a:extLst>
          </p:cNvPr>
          <p:cNvSpPr>
            <a:spLocks noGrp="1"/>
          </p:cNvSpPr>
          <p:nvPr>
            <p:ph type="title"/>
          </p:nvPr>
        </p:nvSpPr>
        <p:spPr>
          <a:xfrm>
            <a:off x="838200" y="365125"/>
            <a:ext cx="10515600" cy="4730658"/>
          </a:xfrm>
        </p:spPr>
        <p:txBody>
          <a:bodyPr/>
          <a:lstStyle/>
          <a:p>
            <a:pPr algn="ctr"/>
            <a:r>
              <a:rPr lang="fr-FR" b="1" dirty="0">
                <a:solidFill>
                  <a:srgbClr val="FF0000"/>
                </a:solidFill>
              </a:rPr>
              <a:t>3. Les modèles de la base de données</a:t>
            </a:r>
          </a:p>
        </p:txBody>
      </p:sp>
    </p:spTree>
    <p:extLst>
      <p:ext uri="{BB962C8B-B14F-4D97-AF65-F5344CB8AC3E}">
        <p14:creationId xmlns:p14="http://schemas.microsoft.com/office/powerpoint/2010/main" val="147563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438913" y="859536"/>
            <a:ext cx="4832802" cy="1243584"/>
          </a:xfrm>
        </p:spPr>
        <p:txBody>
          <a:bodyPr>
            <a:normAutofit/>
          </a:bodyPr>
          <a:lstStyle/>
          <a:p>
            <a:r>
              <a:rPr lang="fr-FR" sz="3400" b="1" dirty="0">
                <a:solidFill>
                  <a:srgbClr val="FF0000"/>
                </a:solidFill>
              </a:rPr>
              <a:t>3.1 Le modèle conceptuel</a:t>
            </a:r>
            <a:br>
              <a:rPr lang="fr-FR" sz="3400" dirty="0"/>
            </a:br>
            <a:r>
              <a:rPr lang="fr-FR" sz="3400" dirty="0"/>
              <a:t> </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438912" y="2512611"/>
            <a:ext cx="4832803" cy="3664351"/>
          </a:xfrm>
        </p:spPr>
        <p:txBody>
          <a:bodyPr>
            <a:normAutofit/>
          </a:bodyPr>
          <a:lstStyle/>
          <a:p>
            <a:pPr marL="0" indent="0">
              <a:buNone/>
            </a:pPr>
            <a:r>
              <a:rPr lang="fr-FR" sz="1800" dirty="0"/>
              <a:t>Suite à notre base de donnée, nous avons pu établir le modèle conceptuel aussi appelé MCD :</a:t>
            </a:r>
          </a:p>
          <a:p>
            <a:pPr marL="0" indent="0">
              <a:buNone/>
            </a:pPr>
            <a:endParaRPr lang="fr-FR" sz="1800" dirty="0"/>
          </a:p>
          <a:p>
            <a:pPr marL="0" indent="0">
              <a:buNone/>
            </a:pPr>
            <a:endParaRPr lang="fr-FR" sz="1800" dirty="0"/>
          </a:p>
        </p:txBody>
      </p:sp>
      <p:pic>
        <p:nvPicPr>
          <p:cNvPr id="13" name="Image 12">
            <a:extLst>
              <a:ext uri="{FF2B5EF4-FFF2-40B4-BE49-F238E27FC236}">
                <a16:creationId xmlns:a16="http://schemas.microsoft.com/office/drawing/2014/main" id="{75601125-D55A-4B13-8A73-B027F2187AE9}"/>
              </a:ext>
            </a:extLst>
          </p:cNvPr>
          <p:cNvPicPr/>
          <p:nvPr/>
        </p:nvPicPr>
        <p:blipFill>
          <a:blip r:embed="rId2"/>
          <a:stretch>
            <a:fillRect/>
          </a:stretch>
        </p:blipFill>
        <p:spPr>
          <a:xfrm>
            <a:off x="7006590" y="243840"/>
            <a:ext cx="4671060" cy="4423410"/>
          </a:xfrm>
          <a:prstGeom prst="rect">
            <a:avLst/>
          </a:prstGeom>
        </p:spPr>
      </p:pic>
      <p:pic>
        <p:nvPicPr>
          <p:cNvPr id="14" name="Image 13">
            <a:extLst>
              <a:ext uri="{FF2B5EF4-FFF2-40B4-BE49-F238E27FC236}">
                <a16:creationId xmlns:a16="http://schemas.microsoft.com/office/drawing/2014/main" id="{D10B892E-D0AF-4E8F-A931-4FAC4EAD333B}"/>
              </a:ext>
            </a:extLst>
          </p:cNvPr>
          <p:cNvPicPr/>
          <p:nvPr/>
        </p:nvPicPr>
        <p:blipFill>
          <a:blip r:embed="rId3"/>
          <a:stretch>
            <a:fillRect/>
          </a:stretch>
        </p:blipFill>
        <p:spPr>
          <a:xfrm>
            <a:off x="7006590" y="4911090"/>
            <a:ext cx="4533900" cy="1668780"/>
          </a:xfrm>
          <a:prstGeom prst="rect">
            <a:avLst/>
          </a:prstGeom>
        </p:spPr>
      </p:pic>
    </p:spTree>
    <p:extLst>
      <p:ext uri="{BB962C8B-B14F-4D97-AF65-F5344CB8AC3E}">
        <p14:creationId xmlns:p14="http://schemas.microsoft.com/office/powerpoint/2010/main" val="182312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841247" y="978619"/>
            <a:ext cx="3410712" cy="1106424"/>
          </a:xfrm>
        </p:spPr>
        <p:txBody>
          <a:bodyPr>
            <a:normAutofit/>
          </a:bodyPr>
          <a:lstStyle/>
          <a:p>
            <a:r>
              <a:rPr lang="fr-FR" sz="2800" b="1" dirty="0">
                <a:solidFill>
                  <a:srgbClr val="FF0000"/>
                </a:solidFill>
              </a:rPr>
              <a:t>3.2 Le modèle logique</a:t>
            </a:r>
            <a:br>
              <a:rPr lang="fr-FR" sz="2800" b="1" dirty="0">
                <a:solidFill>
                  <a:srgbClr val="FF0000"/>
                </a:solidFill>
              </a:rPr>
            </a:br>
            <a:r>
              <a:rPr lang="fr-FR" sz="2800" b="1" dirty="0">
                <a:solidFill>
                  <a:srgbClr val="FF0000"/>
                </a:solidFill>
              </a:rPr>
              <a:t> </a:t>
            </a:r>
          </a:p>
        </p:txBody>
      </p:sp>
      <p:sp>
        <p:nvSpPr>
          <p:cNvPr id="48" name="Rectangle 4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841247" y="2359152"/>
            <a:ext cx="3410712" cy="3425043"/>
          </a:xfrm>
        </p:spPr>
        <p:txBody>
          <a:bodyPr>
            <a:normAutofit/>
          </a:bodyPr>
          <a:lstStyle/>
          <a:p>
            <a:pPr marL="0" indent="0">
              <a:buNone/>
            </a:pPr>
            <a:r>
              <a:rPr lang="fr-FR" sz="1700" dirty="0"/>
              <a:t>Suite à notre base de donnée et notre MCD, nous avons pu établir le modèle logique  :</a:t>
            </a:r>
          </a:p>
          <a:p>
            <a:pPr marL="0" indent="0">
              <a:buNone/>
            </a:pPr>
            <a:endParaRPr lang="fr-FR" sz="1700" dirty="0"/>
          </a:p>
          <a:p>
            <a:pPr marL="0" indent="0">
              <a:buNone/>
            </a:pPr>
            <a:endParaRPr lang="fr-FR" sz="1700" dirty="0"/>
          </a:p>
        </p:txBody>
      </p:sp>
      <p:pic>
        <p:nvPicPr>
          <p:cNvPr id="11" name="Image 10">
            <a:extLst>
              <a:ext uri="{FF2B5EF4-FFF2-40B4-BE49-F238E27FC236}">
                <a16:creationId xmlns:a16="http://schemas.microsoft.com/office/drawing/2014/main" id="{A44382DA-0CD0-49B0-A074-3C3435FCC9BC}"/>
              </a:ext>
            </a:extLst>
          </p:cNvPr>
          <p:cNvPicPr/>
          <p:nvPr/>
        </p:nvPicPr>
        <p:blipFill>
          <a:blip r:embed="rId2"/>
          <a:stretch>
            <a:fillRect/>
          </a:stretch>
        </p:blipFill>
        <p:spPr>
          <a:xfrm>
            <a:off x="6339839" y="263652"/>
            <a:ext cx="5442585" cy="4136898"/>
          </a:xfrm>
          <a:prstGeom prst="rect">
            <a:avLst/>
          </a:prstGeom>
        </p:spPr>
      </p:pic>
      <p:pic>
        <p:nvPicPr>
          <p:cNvPr id="4" name="Image 3">
            <a:extLst>
              <a:ext uri="{FF2B5EF4-FFF2-40B4-BE49-F238E27FC236}">
                <a16:creationId xmlns:a16="http://schemas.microsoft.com/office/drawing/2014/main" id="{68DE8327-E289-4CC3-99C1-F0DE1654AB63}"/>
              </a:ext>
            </a:extLst>
          </p:cNvPr>
          <p:cNvPicPr>
            <a:picLocks noChangeAspect="1"/>
          </p:cNvPicPr>
          <p:nvPr/>
        </p:nvPicPr>
        <p:blipFill>
          <a:blip r:embed="rId3"/>
          <a:stretch>
            <a:fillRect/>
          </a:stretch>
        </p:blipFill>
        <p:spPr>
          <a:xfrm>
            <a:off x="6339839" y="4627174"/>
            <a:ext cx="5010913" cy="1882407"/>
          </a:xfrm>
          <a:prstGeom prst="rect">
            <a:avLst/>
          </a:prstGeom>
        </p:spPr>
      </p:pic>
    </p:spTree>
    <p:extLst>
      <p:ext uri="{BB962C8B-B14F-4D97-AF65-F5344CB8AC3E}">
        <p14:creationId xmlns:p14="http://schemas.microsoft.com/office/powerpoint/2010/main" val="24199007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429</Words>
  <Application>Microsoft Office PowerPoint</Application>
  <PresentationFormat>Grand écran</PresentationFormat>
  <Paragraphs>35</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Projet Panorama base de données</vt:lpstr>
      <vt:lpstr>Sommaire</vt:lpstr>
      <vt:lpstr>1. Le processus métier</vt:lpstr>
      <vt:lpstr>2. L’état actuel de l’activité</vt:lpstr>
      <vt:lpstr>3. Les modèles de la base de données</vt:lpstr>
      <vt:lpstr>3.1 Le modèle conceptuel  </vt:lpstr>
      <vt:lpstr>3.2 Le modèle logique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Panorama base de données</dc:title>
  <dc:creator>Manon FERRIEZ</dc:creator>
  <cp:lastModifiedBy>Manon FERRIEZ</cp:lastModifiedBy>
  <cp:revision>5</cp:revision>
  <dcterms:created xsi:type="dcterms:W3CDTF">2020-11-08T11:58:02Z</dcterms:created>
  <dcterms:modified xsi:type="dcterms:W3CDTF">2020-11-08T17:11:30Z</dcterms:modified>
</cp:coreProperties>
</file>