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75" r:id="rId5"/>
    <p:sldId id="258" r:id="rId6"/>
    <p:sldId id="276" r:id="rId7"/>
    <p:sldId id="259" r:id="rId8"/>
    <p:sldId id="274" r:id="rId9"/>
    <p:sldId id="261" r:id="rId10"/>
    <p:sldId id="262" r:id="rId11"/>
    <p:sldId id="263" r:id="rId12"/>
    <p:sldId id="277" r:id="rId13"/>
    <p:sldId id="278" r:id="rId14"/>
    <p:sldId id="279" r:id="rId15"/>
    <p:sldId id="280" r:id="rId16"/>
    <p:sldId id="281" r:id="rId17"/>
    <p:sldId id="282" r:id="rId18"/>
    <p:sldId id="283" r:id="rId19"/>
    <p:sldId id="284" r:id="rId20"/>
    <p:sldId id="266" r:id="rId21"/>
    <p:sldId id="267" r:id="rId22"/>
    <p:sldId id="272" r:id="rId23"/>
    <p:sldId id="268" r:id="rId24"/>
    <p:sldId id="269" r:id="rId25"/>
    <p:sldId id="270" r:id="rId26"/>
    <p:sldId id="264" r:id="rId27"/>
    <p:sldId id="286"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ne AIT KADDOUR" initials="SAK" lastIdx="1" clrIdx="0">
    <p:extLst>
      <p:ext uri="{19B8F6BF-5375-455C-9EA6-DF929625EA0E}">
        <p15:presenceInfo xmlns:p15="http://schemas.microsoft.com/office/powerpoint/2012/main" userId="S::saitkaddour@myges.fr::151ade7b-f72c-4df1-83b4-78f24222de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F9774-4E73-4CE4-AA6E-0F6B9D892C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E5013-A64A-4D88-8E87-357C388B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BEFC5FD-C2D6-49B9-A32E-E6AD77056C0F}"/>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ECAACA5F-9675-40BF-ABC0-0130554E13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5CA7E9-6024-4C52-956E-26F7E8DF570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7027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A188B-5F6D-475C-BC94-B0F6E9831A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98D7DB5-ADF3-4C79-B4C8-6D913C9922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DF18D7-A7DE-4793-9FAF-9921B4E3C06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33AB7399-6A60-4AEE-A15D-BFD48F9ED6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2C98B3-450E-4B34-B888-72B8B69A7250}"/>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2448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B027B0-3D99-480A-87CB-EC8B7B5E47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D5CC442-687B-46C1-AF7A-EA4E1A5F60B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43A576-4B8C-48B9-B26A-6CA829B9D6AB}"/>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D44F32F8-145A-490D-96EF-82BA8B44E9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75C79-881C-47D3-8914-7685E8A5BA8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2746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C6AEA-D4AD-4076-99A2-8DC249572D8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94F24B-30D4-40E0-AE9F-C0EC705291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2D6836-B254-4CEA-A921-E702CAB8116F}"/>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37768B27-0DD7-42D5-B5B7-40F49C1A81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4C9759-7B24-4592-8C91-5BE6F6B18BAE}"/>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8801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7CF4B-9E77-45C3-B64C-D9968AC178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D63A0B4-1083-49E4-8CCE-71B840386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30C27B-3A4F-4B25-9304-6A8C828C63D1}"/>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7CD4B825-FF63-4DB7-A9F4-444F214539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23A8B6-0E03-4C38-8AB1-E3AC92ADC0E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883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90230-1321-4210-AD8A-2CE96D5DBA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8434D6-B924-4F9B-9F01-60ADE5EA609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A47D0E-AB72-41C8-91CB-A2CBFD7F8B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434AD-3F3D-4118-A84D-1DDED2A560A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83014B0D-A6DA-4B55-AA4B-F4EDDCC44A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E05979-81DB-4F1B-BAF0-EE4F7CAA7D3A}"/>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761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9D626-4BC9-46A1-B376-9FCD4F1556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79D2BF-1233-4852-8608-6284AA226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6FC5B8-9B6C-4923-91B5-33D06317B4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77662A-81E2-47D3-B87F-AA5CC229C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A17F5C-7FCC-41CC-8946-D1BC8192A20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EBBB7F-FEE5-47C7-8972-BAF72C037CA0}"/>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8" name="Espace réservé du pied de page 7">
            <a:extLst>
              <a:ext uri="{FF2B5EF4-FFF2-40B4-BE49-F238E27FC236}">
                <a16:creationId xmlns:a16="http://schemas.microsoft.com/office/drawing/2014/main" id="{4B53E403-3C51-4488-ACC2-F5736243E1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DA91472-AA90-41FD-9BED-49E5A65D842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59166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4D2F2-1E54-49CA-928D-F814F24BA43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40A136-2C5C-40D2-8D9A-8785C5300A71}"/>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4" name="Espace réservé du pied de page 3">
            <a:extLst>
              <a:ext uri="{FF2B5EF4-FFF2-40B4-BE49-F238E27FC236}">
                <a16:creationId xmlns:a16="http://schemas.microsoft.com/office/drawing/2014/main" id="{E169A76C-DCB5-4546-B3AD-7BF7F8E325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DB291E-7CB7-4A62-AE49-D34E89FFCA1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0996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AA6E93-5ACC-4276-9677-C7304E72D48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3" name="Espace réservé du pied de page 2">
            <a:extLst>
              <a:ext uri="{FF2B5EF4-FFF2-40B4-BE49-F238E27FC236}">
                <a16:creationId xmlns:a16="http://schemas.microsoft.com/office/drawing/2014/main" id="{75591556-78CC-4B40-B5D4-B40B1E0FCF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8B9017-731B-41A5-98F9-9184B16F747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6748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B3589-8991-4C71-949C-BC68F1878B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63CB3B-23C2-4447-83AA-8A81D1BFA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3DA50D1-4BE8-44A1-8B92-B1567976C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89B421-56FB-4865-A209-1B0DB04F8806}"/>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1E8689E7-DF23-4F95-B330-EF51D5EF26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8C938-3E39-4720-B970-ACEE8FBB12B8}"/>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39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33F7A-F6AB-4765-B0B9-BB88B258C2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48A7E9-3EE6-4323-BE50-00E77B8AA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BF2DB7-5953-47A5-909B-F3731A9B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E7AAEA-40F1-4763-AA7F-A9D2FCED6B28}"/>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318339D9-1C4D-4D74-AEA4-E91E700841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ECC86E-AF98-4A89-9A40-9F34FE7511A5}"/>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876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3F3579-9C28-4778-9431-26A71724B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1157000-84CA-49AF-A41D-FF8E1A2FF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AE2C-4DF7-4B20-BDB2-1D7A54FE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DCF9CAA7-CBE7-48C9-8FBC-6ED84EFA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B76364-AF79-430C-B0D0-E599C3883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CDCB-77DD-4205-BADB-299FB741E2D1}" type="slidenum">
              <a:rPr lang="fr-FR" smtClean="0"/>
              <a:t>‹N°›</a:t>
            </a:fld>
            <a:endParaRPr lang="fr-FR"/>
          </a:p>
        </p:txBody>
      </p:sp>
    </p:spTree>
    <p:extLst>
      <p:ext uri="{BB962C8B-B14F-4D97-AF65-F5344CB8AC3E}">
        <p14:creationId xmlns:p14="http://schemas.microsoft.com/office/powerpoint/2010/main" val="297909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2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3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ous-titre 2">
            <a:extLst>
              <a:ext uri="{FF2B5EF4-FFF2-40B4-BE49-F238E27FC236}">
                <a16:creationId xmlns:a16="http://schemas.microsoft.com/office/drawing/2014/main" id="{2B7B0982-BC87-4337-B6CC-A287C561EFFB}"/>
              </a:ext>
            </a:extLst>
          </p:cNvPr>
          <p:cNvSpPr>
            <a:spLocks noGrp="1"/>
          </p:cNvSpPr>
          <p:nvPr>
            <p:ph type="subTitle" idx="1"/>
          </p:nvPr>
        </p:nvSpPr>
        <p:spPr>
          <a:xfrm>
            <a:off x="4439633" y="4518923"/>
            <a:ext cx="3312734" cy="1141851"/>
          </a:xfrm>
          <a:noFill/>
        </p:spPr>
        <p:txBody>
          <a:bodyPr>
            <a:normAutofit/>
          </a:bodyPr>
          <a:lstStyle/>
          <a:p>
            <a:r>
              <a:rPr lang="fr-FR" sz="2800" b="1" dirty="0">
                <a:solidFill>
                  <a:srgbClr val="080808"/>
                </a:solidFill>
              </a:rPr>
              <a:t>Gestion d’une bibliothèque</a:t>
            </a:r>
          </a:p>
        </p:txBody>
      </p:sp>
      <p:sp>
        <p:nvSpPr>
          <p:cNvPr id="2" name="Titre 1">
            <a:extLst>
              <a:ext uri="{FF2B5EF4-FFF2-40B4-BE49-F238E27FC236}">
                <a16:creationId xmlns:a16="http://schemas.microsoft.com/office/drawing/2014/main" id="{0DB50506-4EF6-4F76-96F7-1FECE419DF63}"/>
              </a:ext>
            </a:extLst>
          </p:cNvPr>
          <p:cNvSpPr>
            <a:spLocks noGrp="1"/>
          </p:cNvSpPr>
          <p:nvPr>
            <p:ph type="ctrTitle"/>
          </p:nvPr>
        </p:nvSpPr>
        <p:spPr>
          <a:xfrm>
            <a:off x="3204642" y="2353641"/>
            <a:ext cx="5782716" cy="2150719"/>
          </a:xfrm>
          <a:noFill/>
        </p:spPr>
        <p:txBody>
          <a:bodyPr anchor="ctr">
            <a:normAutofit/>
          </a:bodyPr>
          <a:lstStyle/>
          <a:p>
            <a:r>
              <a:rPr lang="fr-FR" sz="4400" b="1" dirty="0">
                <a:solidFill>
                  <a:srgbClr val="080808"/>
                </a:solidFill>
              </a:rPr>
              <a:t>Projet Panorama base de données</a:t>
            </a:r>
          </a:p>
        </p:txBody>
      </p:sp>
      <p:sp>
        <p:nvSpPr>
          <p:cNvPr id="38" name="Freeform: Shape 3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 7">
            <a:extLst>
              <a:ext uri="{FF2B5EF4-FFF2-40B4-BE49-F238E27FC236}">
                <a16:creationId xmlns:a16="http://schemas.microsoft.com/office/drawing/2014/main" id="{02901100-FB54-4674-9CBC-6562833B4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42817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438913" y="859536"/>
            <a:ext cx="4832802" cy="1243584"/>
          </a:xfrm>
        </p:spPr>
        <p:txBody>
          <a:bodyPr>
            <a:normAutofit/>
          </a:bodyPr>
          <a:lstStyle/>
          <a:p>
            <a:r>
              <a:rPr lang="fr-FR" sz="3400" b="1" dirty="0">
                <a:solidFill>
                  <a:srgbClr val="FF0000"/>
                </a:solidFill>
              </a:rPr>
              <a:t>3.1 Le modèle conceptuel</a:t>
            </a:r>
            <a:br>
              <a:rPr lang="fr-FR" sz="3400" dirty="0"/>
            </a:br>
            <a:r>
              <a:rPr lang="fr-FR" sz="3400" dirty="0"/>
              <a:t> </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438912" y="2512611"/>
            <a:ext cx="4832803" cy="3664351"/>
          </a:xfrm>
        </p:spPr>
        <p:txBody>
          <a:bodyPr>
            <a:normAutofit/>
          </a:bodyPr>
          <a:lstStyle/>
          <a:p>
            <a:pPr marL="0" indent="0">
              <a:buNone/>
            </a:pPr>
            <a:r>
              <a:rPr lang="fr-FR" sz="1800" dirty="0"/>
              <a:t>Suite à notre base de donnée, nous avons pu établir le modèle conceptuel aussi appelé MCD :</a:t>
            </a:r>
          </a:p>
          <a:p>
            <a:pPr marL="0" indent="0">
              <a:buNone/>
            </a:pPr>
            <a:endParaRPr lang="fr-FR" sz="1800" dirty="0"/>
          </a:p>
          <a:p>
            <a:pPr marL="0" indent="0">
              <a:buNone/>
            </a:pPr>
            <a:endParaRPr lang="fr-FR" sz="1800" dirty="0"/>
          </a:p>
        </p:txBody>
      </p:sp>
      <p:pic>
        <p:nvPicPr>
          <p:cNvPr id="4" name="Image 3">
            <a:extLst>
              <a:ext uri="{FF2B5EF4-FFF2-40B4-BE49-F238E27FC236}">
                <a16:creationId xmlns:a16="http://schemas.microsoft.com/office/drawing/2014/main" id="{EC125C34-7450-46C6-84F2-F735A3A3217E}"/>
              </a:ext>
            </a:extLst>
          </p:cNvPr>
          <p:cNvPicPr>
            <a:picLocks noChangeAspect="1"/>
          </p:cNvPicPr>
          <p:nvPr/>
        </p:nvPicPr>
        <p:blipFill rotWithShape="1">
          <a:blip r:embed="rId2"/>
          <a:srcRect t="1133" r="1851" b="1433"/>
          <a:stretch/>
        </p:blipFill>
        <p:spPr>
          <a:xfrm>
            <a:off x="6687313" y="1079601"/>
            <a:ext cx="4576191" cy="5353051"/>
          </a:xfrm>
          <a:prstGeom prst="rect">
            <a:avLst/>
          </a:prstGeom>
        </p:spPr>
      </p:pic>
      <p:pic>
        <p:nvPicPr>
          <p:cNvPr id="35" name="Image 34">
            <a:extLst>
              <a:ext uri="{FF2B5EF4-FFF2-40B4-BE49-F238E27FC236}">
                <a16:creationId xmlns:a16="http://schemas.microsoft.com/office/drawing/2014/main" id="{DA13BFEC-8F81-41D7-985B-DAEEDA2778B5}"/>
              </a:ext>
            </a:extLst>
          </p:cNvPr>
          <p:cNvPicPr>
            <a:picLocks noChangeAspect="1"/>
          </p:cNvPicPr>
          <p:nvPr/>
        </p:nvPicPr>
        <p:blipFill>
          <a:blip r:embed="rId3"/>
          <a:stretch>
            <a:fillRect/>
          </a:stretch>
        </p:blipFill>
        <p:spPr>
          <a:xfrm>
            <a:off x="668017" y="3602178"/>
            <a:ext cx="4374592" cy="2034716"/>
          </a:xfrm>
          <a:prstGeom prst="rect">
            <a:avLst/>
          </a:prstGeom>
        </p:spPr>
      </p:pic>
      <p:pic>
        <p:nvPicPr>
          <p:cNvPr id="39" name="Image 38">
            <a:extLst>
              <a:ext uri="{FF2B5EF4-FFF2-40B4-BE49-F238E27FC236}">
                <a16:creationId xmlns:a16="http://schemas.microsoft.com/office/drawing/2014/main" id="{75E77FFB-7E66-404B-AAAE-B34268F5C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2312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1051560" y="586822"/>
            <a:ext cx="3657600" cy="1645920"/>
          </a:xfrm>
        </p:spPr>
        <p:txBody>
          <a:bodyPr>
            <a:normAutofit/>
          </a:bodyPr>
          <a:lstStyle/>
          <a:p>
            <a:r>
              <a:rPr lang="fr-FR" sz="3200" b="1"/>
              <a:t>3.2 Le modèle logique</a:t>
            </a:r>
            <a:br>
              <a:rPr lang="fr-FR" sz="3200" b="1"/>
            </a:br>
            <a:r>
              <a:rPr lang="fr-FR" sz="3200" b="1"/>
              <a:t> </a:t>
            </a:r>
          </a:p>
        </p:txBody>
      </p:sp>
      <p:sp>
        <p:nvSpPr>
          <p:cNvPr id="61" name="Rectangle 5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9" name="Rectangle 5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5250106" y="586822"/>
            <a:ext cx="6106742" cy="1645920"/>
          </a:xfrm>
        </p:spPr>
        <p:txBody>
          <a:bodyPr anchor="ctr">
            <a:normAutofit/>
          </a:bodyPr>
          <a:lstStyle/>
          <a:p>
            <a:pPr marL="0" indent="0">
              <a:buNone/>
            </a:pPr>
            <a:r>
              <a:rPr lang="fr-FR" sz="1800" dirty="0"/>
              <a:t>Suite à notre base de donnée et notre MCD, nous avons pu établir le modèle logique  :</a:t>
            </a:r>
          </a:p>
          <a:p>
            <a:pPr marL="0" indent="0">
              <a:buNone/>
            </a:pPr>
            <a:endParaRPr lang="fr-FR" sz="1800" dirty="0"/>
          </a:p>
          <a:p>
            <a:pPr marL="0" indent="0">
              <a:buNone/>
            </a:pPr>
            <a:endParaRPr lang="fr-FR" sz="1800" dirty="0"/>
          </a:p>
        </p:txBody>
      </p:sp>
      <p:pic>
        <p:nvPicPr>
          <p:cNvPr id="5" name="Image 4">
            <a:extLst>
              <a:ext uri="{FF2B5EF4-FFF2-40B4-BE49-F238E27FC236}">
                <a16:creationId xmlns:a16="http://schemas.microsoft.com/office/drawing/2014/main" id="{CA40F93C-1A70-4AE0-89EC-4F489EDE945E}"/>
              </a:ext>
            </a:extLst>
          </p:cNvPr>
          <p:cNvPicPr>
            <a:picLocks noChangeAspect="1"/>
          </p:cNvPicPr>
          <p:nvPr/>
        </p:nvPicPr>
        <p:blipFill>
          <a:blip r:embed="rId2"/>
          <a:stretch>
            <a:fillRect/>
          </a:stretch>
        </p:blipFill>
        <p:spPr>
          <a:xfrm>
            <a:off x="962025" y="2572626"/>
            <a:ext cx="2950894" cy="4167189"/>
          </a:xfrm>
          <a:prstGeom prst="rect">
            <a:avLst/>
          </a:prstGeom>
        </p:spPr>
      </p:pic>
      <p:pic>
        <p:nvPicPr>
          <p:cNvPr id="6" name="Image 5">
            <a:extLst>
              <a:ext uri="{FF2B5EF4-FFF2-40B4-BE49-F238E27FC236}">
                <a16:creationId xmlns:a16="http://schemas.microsoft.com/office/drawing/2014/main" id="{66AA20C6-084A-405C-9D9E-EC3F36984AA0}"/>
              </a:ext>
            </a:extLst>
          </p:cNvPr>
          <p:cNvPicPr>
            <a:picLocks noChangeAspect="1"/>
          </p:cNvPicPr>
          <p:nvPr/>
        </p:nvPicPr>
        <p:blipFill>
          <a:blip r:embed="rId3"/>
          <a:stretch>
            <a:fillRect/>
          </a:stretch>
        </p:blipFill>
        <p:spPr>
          <a:xfrm>
            <a:off x="4829443" y="4047128"/>
            <a:ext cx="6892420" cy="1344022"/>
          </a:xfrm>
          <a:prstGeom prst="rect">
            <a:avLst/>
          </a:prstGeom>
        </p:spPr>
      </p:pic>
      <p:pic>
        <p:nvPicPr>
          <p:cNvPr id="7" name="Image 6">
            <a:extLst>
              <a:ext uri="{FF2B5EF4-FFF2-40B4-BE49-F238E27FC236}">
                <a16:creationId xmlns:a16="http://schemas.microsoft.com/office/drawing/2014/main" id="{B3DCEA11-3014-4BC6-9DB3-C4C2C00D7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199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94721429-A038-48F7-9F0F-17D2B89BCA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4. Le script et les creations de table</a:t>
            </a: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E3C02CD3-E962-4AB9-A394-D9295EA16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16478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1473D-DAAC-492B-B39D-524F42E0249A}"/>
              </a:ext>
            </a:extLst>
          </p:cNvPr>
          <p:cNvSpPr>
            <a:spLocks noGrp="1"/>
          </p:cNvSpPr>
          <p:nvPr>
            <p:ph type="ctrTitle"/>
          </p:nvPr>
        </p:nvSpPr>
        <p:spPr>
          <a:xfrm>
            <a:off x="1426346" y="202562"/>
            <a:ext cx="9144000" cy="724640"/>
          </a:xfrm>
        </p:spPr>
        <p:txBody>
          <a:bodyPr>
            <a:normAutofit/>
          </a:bodyPr>
          <a:lstStyle/>
          <a:p>
            <a:r>
              <a:rPr lang="fr-FR" sz="3200" b="1" dirty="0">
                <a:solidFill>
                  <a:srgbClr val="FF0000"/>
                </a:solidFill>
              </a:rPr>
              <a:t>Création de la base de donnée bibliothèque :</a:t>
            </a:r>
          </a:p>
        </p:txBody>
      </p:sp>
      <p:pic>
        <p:nvPicPr>
          <p:cNvPr id="4" name="Image 3">
            <a:extLst>
              <a:ext uri="{FF2B5EF4-FFF2-40B4-BE49-F238E27FC236}">
                <a16:creationId xmlns:a16="http://schemas.microsoft.com/office/drawing/2014/main" id="{8D5F77D7-9604-44DF-9938-63058BF882B5}"/>
              </a:ext>
            </a:extLst>
          </p:cNvPr>
          <p:cNvPicPr>
            <a:picLocks noChangeAspect="1"/>
          </p:cNvPicPr>
          <p:nvPr/>
        </p:nvPicPr>
        <p:blipFill>
          <a:blip r:embed="rId2"/>
          <a:stretch>
            <a:fillRect/>
          </a:stretch>
        </p:blipFill>
        <p:spPr>
          <a:xfrm>
            <a:off x="1012053" y="2346207"/>
            <a:ext cx="10880305" cy="1716486"/>
          </a:xfrm>
          <a:prstGeom prst="rect">
            <a:avLst/>
          </a:prstGeom>
        </p:spPr>
      </p:pic>
      <p:sp>
        <p:nvSpPr>
          <p:cNvPr id="3" name="Sous-titre 2">
            <a:extLst>
              <a:ext uri="{FF2B5EF4-FFF2-40B4-BE49-F238E27FC236}">
                <a16:creationId xmlns:a16="http://schemas.microsoft.com/office/drawing/2014/main" id="{7E6CAE05-A2D5-4ED4-A639-14EA3779E57C}"/>
              </a:ext>
            </a:extLst>
          </p:cNvPr>
          <p:cNvSpPr>
            <a:spLocks noGrp="1"/>
          </p:cNvSpPr>
          <p:nvPr>
            <p:ph type="subTitle" idx="1"/>
          </p:nvPr>
        </p:nvSpPr>
        <p:spPr>
          <a:xfrm>
            <a:off x="7288566" y="5885895"/>
            <a:ext cx="3379433" cy="168675"/>
          </a:xfrm>
        </p:spPr>
        <p:txBody>
          <a:bodyPr>
            <a:normAutofit fontScale="25000" lnSpcReduction="20000"/>
          </a:bodyPr>
          <a:lstStyle/>
          <a:p>
            <a:endParaRPr lang="fr-FR" dirty="0"/>
          </a:p>
        </p:txBody>
      </p:sp>
      <p:pic>
        <p:nvPicPr>
          <p:cNvPr id="7" name="Image 6">
            <a:extLst>
              <a:ext uri="{FF2B5EF4-FFF2-40B4-BE49-F238E27FC236}">
                <a16:creationId xmlns:a16="http://schemas.microsoft.com/office/drawing/2014/main" id="{DEB97071-AA22-40EA-A885-166CD864A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16" name="Connecteur droit 15">
            <a:extLst>
              <a:ext uri="{FF2B5EF4-FFF2-40B4-BE49-F238E27FC236}">
                <a16:creationId xmlns:a16="http://schemas.microsoft.com/office/drawing/2014/main" id="{38B29B88-2223-44D7-899F-48DE55475036}"/>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793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EA9CA-05D9-4B1A-B2F2-327A0E0B8615}"/>
              </a:ext>
            </a:extLst>
          </p:cNvPr>
          <p:cNvSpPr>
            <a:spLocks noGrp="1"/>
          </p:cNvSpPr>
          <p:nvPr>
            <p:ph type="title"/>
          </p:nvPr>
        </p:nvSpPr>
        <p:spPr/>
        <p:txBody>
          <a:bodyPr>
            <a:normAutofit/>
          </a:bodyPr>
          <a:lstStyle/>
          <a:p>
            <a:pPr algn="ctr"/>
            <a:r>
              <a:rPr lang="fr-FR" sz="3200" b="1">
                <a:solidFill>
                  <a:srgbClr val="FF0000"/>
                </a:solidFill>
              </a:rPr>
              <a:t>Création de la table «Client» et insertion des noms contacts clients</a:t>
            </a:r>
            <a:endParaRPr lang="fr-FR" sz="3200" b="1" dirty="0">
              <a:solidFill>
                <a:srgbClr val="FF0000"/>
              </a:solidFill>
            </a:endParaRPr>
          </a:p>
        </p:txBody>
      </p:sp>
      <p:pic>
        <p:nvPicPr>
          <p:cNvPr id="3" name="Image 2">
            <a:extLst>
              <a:ext uri="{FF2B5EF4-FFF2-40B4-BE49-F238E27FC236}">
                <a16:creationId xmlns:a16="http://schemas.microsoft.com/office/drawing/2014/main" id="{D726B95B-85C6-47E5-BAB0-77B6DFD853A4}"/>
              </a:ext>
            </a:extLst>
          </p:cNvPr>
          <p:cNvPicPr>
            <a:picLocks noChangeAspect="1"/>
          </p:cNvPicPr>
          <p:nvPr/>
        </p:nvPicPr>
        <p:blipFill>
          <a:blip r:embed="rId2"/>
          <a:stretch>
            <a:fillRect/>
          </a:stretch>
        </p:blipFill>
        <p:spPr>
          <a:xfrm>
            <a:off x="2377635" y="1961964"/>
            <a:ext cx="7011426" cy="4191509"/>
          </a:xfrm>
          <a:prstGeom prst="rect">
            <a:avLst/>
          </a:prstGeom>
        </p:spPr>
      </p:pic>
      <p:pic>
        <p:nvPicPr>
          <p:cNvPr id="7" name="Image 6">
            <a:extLst>
              <a:ext uri="{FF2B5EF4-FFF2-40B4-BE49-F238E27FC236}">
                <a16:creationId xmlns:a16="http://schemas.microsoft.com/office/drawing/2014/main" id="{4F30463F-3A29-4C01-BCB9-329F5911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9" name="Connecteur droit 8">
            <a:extLst>
              <a:ext uri="{FF2B5EF4-FFF2-40B4-BE49-F238E27FC236}">
                <a16:creationId xmlns:a16="http://schemas.microsoft.com/office/drawing/2014/main" id="{3C51515B-597B-4CDD-ABEF-07759A4720D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25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0EBAC-8D1D-416E-9621-193149D38B21}"/>
              </a:ext>
            </a:extLst>
          </p:cNvPr>
          <p:cNvSpPr>
            <a:spLocks noGrp="1"/>
          </p:cNvSpPr>
          <p:nvPr>
            <p:ph type="title"/>
          </p:nvPr>
        </p:nvSpPr>
        <p:spPr>
          <a:xfrm>
            <a:off x="905522" y="450850"/>
            <a:ext cx="10200627" cy="1325563"/>
          </a:xfrm>
        </p:spPr>
        <p:txBody>
          <a:bodyPr>
            <a:normAutofit/>
          </a:bodyPr>
          <a:lstStyle/>
          <a:p>
            <a:pPr algn="ctr"/>
            <a:r>
              <a:rPr lang="fr-FR" sz="3200" b="1" dirty="0">
                <a:solidFill>
                  <a:srgbClr val="FF0000"/>
                </a:solidFill>
              </a:rPr>
              <a:t>Création de la table «Commande» et insertion des informations de la commande</a:t>
            </a:r>
          </a:p>
        </p:txBody>
      </p:sp>
      <p:pic>
        <p:nvPicPr>
          <p:cNvPr id="3" name="Image 2">
            <a:extLst>
              <a:ext uri="{FF2B5EF4-FFF2-40B4-BE49-F238E27FC236}">
                <a16:creationId xmlns:a16="http://schemas.microsoft.com/office/drawing/2014/main" id="{869E18C2-4359-4804-8E63-461226FA7F62}"/>
              </a:ext>
            </a:extLst>
          </p:cNvPr>
          <p:cNvPicPr>
            <a:picLocks noChangeAspect="1"/>
          </p:cNvPicPr>
          <p:nvPr/>
        </p:nvPicPr>
        <p:blipFill>
          <a:blip r:embed="rId2"/>
          <a:stretch>
            <a:fillRect/>
          </a:stretch>
        </p:blipFill>
        <p:spPr>
          <a:xfrm>
            <a:off x="1579645" y="1776413"/>
            <a:ext cx="6945524" cy="4518774"/>
          </a:xfrm>
          <a:prstGeom prst="rect">
            <a:avLst/>
          </a:prstGeom>
        </p:spPr>
      </p:pic>
      <p:pic>
        <p:nvPicPr>
          <p:cNvPr id="5" name="Image 4">
            <a:extLst>
              <a:ext uri="{FF2B5EF4-FFF2-40B4-BE49-F238E27FC236}">
                <a16:creationId xmlns:a16="http://schemas.microsoft.com/office/drawing/2014/main" id="{7F183013-DD59-4EDB-AEDD-BC929B2CD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7" name="Connecteur droit 6">
            <a:extLst>
              <a:ext uri="{FF2B5EF4-FFF2-40B4-BE49-F238E27FC236}">
                <a16:creationId xmlns:a16="http://schemas.microsoft.com/office/drawing/2014/main" id="{07CE4BA6-6857-478A-9661-A4F85F1BA35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10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2E085-8AFD-4AC3-863F-7AA3EC9511BC}"/>
              </a:ext>
            </a:extLst>
          </p:cNvPr>
          <p:cNvSpPr>
            <a:spLocks noGrp="1"/>
          </p:cNvSpPr>
          <p:nvPr>
            <p:ph type="title"/>
          </p:nvPr>
        </p:nvSpPr>
        <p:spPr>
          <a:xfrm>
            <a:off x="669524" y="539800"/>
            <a:ext cx="10515600" cy="1325563"/>
          </a:xfrm>
        </p:spPr>
        <p:txBody>
          <a:bodyPr>
            <a:normAutofit/>
          </a:bodyPr>
          <a:lstStyle/>
          <a:p>
            <a:pPr algn="ctr"/>
            <a:r>
              <a:rPr lang="fr-FR" sz="3200" b="1" dirty="0">
                <a:solidFill>
                  <a:srgbClr val="FF0000"/>
                </a:solidFill>
              </a:rPr>
              <a:t>Création de la table «Emprunt» et insertion des informations des emprunts</a:t>
            </a:r>
            <a:endParaRPr lang="fr-FR" sz="3200" dirty="0"/>
          </a:p>
        </p:txBody>
      </p:sp>
      <p:pic>
        <p:nvPicPr>
          <p:cNvPr id="3" name="Image 2">
            <a:extLst>
              <a:ext uri="{FF2B5EF4-FFF2-40B4-BE49-F238E27FC236}">
                <a16:creationId xmlns:a16="http://schemas.microsoft.com/office/drawing/2014/main" id="{D52CE328-4F5F-47D6-9F61-630686AFA95B}"/>
              </a:ext>
            </a:extLst>
          </p:cNvPr>
          <p:cNvPicPr>
            <a:picLocks noChangeAspect="1"/>
          </p:cNvPicPr>
          <p:nvPr/>
        </p:nvPicPr>
        <p:blipFill>
          <a:blip r:embed="rId2"/>
          <a:stretch>
            <a:fillRect/>
          </a:stretch>
        </p:blipFill>
        <p:spPr>
          <a:xfrm>
            <a:off x="1857504" y="2092097"/>
            <a:ext cx="6514139" cy="4329816"/>
          </a:xfrm>
          <a:prstGeom prst="rect">
            <a:avLst/>
          </a:prstGeom>
        </p:spPr>
      </p:pic>
      <p:pic>
        <p:nvPicPr>
          <p:cNvPr id="5" name="Image 4">
            <a:extLst>
              <a:ext uri="{FF2B5EF4-FFF2-40B4-BE49-F238E27FC236}">
                <a16:creationId xmlns:a16="http://schemas.microsoft.com/office/drawing/2014/main" id="{C6C558B2-0D23-4254-8894-EA706777D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86769D93-1C51-4579-A61B-35AA9E8BC2F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0950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A877A-2D45-4453-9860-2784FB5229B1}"/>
              </a:ext>
            </a:extLst>
          </p:cNvPr>
          <p:cNvSpPr>
            <a:spLocks noGrp="1"/>
          </p:cNvSpPr>
          <p:nvPr>
            <p:ph type="title"/>
          </p:nvPr>
        </p:nvSpPr>
        <p:spPr>
          <a:xfrm>
            <a:off x="967665" y="284085"/>
            <a:ext cx="10075415" cy="144211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4" name="Image 3">
            <a:extLst>
              <a:ext uri="{FF2B5EF4-FFF2-40B4-BE49-F238E27FC236}">
                <a16:creationId xmlns:a16="http://schemas.microsoft.com/office/drawing/2014/main" id="{82EB46D4-BE5E-42DA-B78A-E3EEE7BFF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5" name="Image 4">
            <a:extLst>
              <a:ext uri="{FF2B5EF4-FFF2-40B4-BE49-F238E27FC236}">
                <a16:creationId xmlns:a16="http://schemas.microsoft.com/office/drawing/2014/main" id="{DA16205E-3A1C-4B29-AF5A-1FA90AADAABC}"/>
              </a:ext>
            </a:extLst>
          </p:cNvPr>
          <p:cNvPicPr>
            <a:picLocks noChangeAspect="1"/>
          </p:cNvPicPr>
          <p:nvPr/>
        </p:nvPicPr>
        <p:blipFill>
          <a:blip r:embed="rId3"/>
          <a:stretch>
            <a:fillRect/>
          </a:stretch>
        </p:blipFill>
        <p:spPr>
          <a:xfrm>
            <a:off x="1779900" y="1664054"/>
            <a:ext cx="5703976" cy="4499916"/>
          </a:xfrm>
          <a:prstGeom prst="rect">
            <a:avLst/>
          </a:prstGeom>
        </p:spPr>
      </p:pic>
      <p:cxnSp>
        <p:nvCxnSpPr>
          <p:cNvPr id="6" name="Connecteur droit 5">
            <a:extLst>
              <a:ext uri="{FF2B5EF4-FFF2-40B4-BE49-F238E27FC236}">
                <a16:creationId xmlns:a16="http://schemas.microsoft.com/office/drawing/2014/main" id="{71316055-B870-4631-A9DD-0F93328699B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86533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CDD2F-0864-4950-809F-34C4A6DA4682}"/>
              </a:ext>
            </a:extLst>
          </p:cNvPr>
          <p:cNvSpPr>
            <a:spLocks noGrp="1"/>
          </p:cNvSpPr>
          <p:nvPr>
            <p:ph type="title"/>
          </p:nvPr>
        </p:nvSpPr>
        <p:spPr>
          <a:xfrm>
            <a:off x="967665" y="368300"/>
            <a:ext cx="9977357" cy="132556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3" name="Image 2">
            <a:extLst>
              <a:ext uri="{FF2B5EF4-FFF2-40B4-BE49-F238E27FC236}">
                <a16:creationId xmlns:a16="http://schemas.microsoft.com/office/drawing/2014/main" id="{452368B0-42BE-4118-B0E0-F748262C6E79}"/>
              </a:ext>
            </a:extLst>
          </p:cNvPr>
          <p:cNvPicPr>
            <a:picLocks noChangeAspect="1"/>
          </p:cNvPicPr>
          <p:nvPr/>
        </p:nvPicPr>
        <p:blipFill>
          <a:blip r:embed="rId2"/>
          <a:stretch>
            <a:fillRect/>
          </a:stretch>
        </p:blipFill>
        <p:spPr>
          <a:xfrm>
            <a:off x="1983883" y="1856448"/>
            <a:ext cx="5304738" cy="4633252"/>
          </a:xfrm>
          <a:prstGeom prst="rect">
            <a:avLst/>
          </a:prstGeom>
        </p:spPr>
      </p:pic>
      <p:pic>
        <p:nvPicPr>
          <p:cNvPr id="5" name="Image 4">
            <a:extLst>
              <a:ext uri="{FF2B5EF4-FFF2-40B4-BE49-F238E27FC236}">
                <a16:creationId xmlns:a16="http://schemas.microsoft.com/office/drawing/2014/main" id="{36F94D69-EA3B-4585-8F74-F1C0AFA6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1A38C1AE-7ABD-42EB-A00B-ABC0A1CD7617}"/>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331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B6BE18C8-DFB1-47E2-8118-079CC7A4DB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5. Les </a:t>
            </a:r>
            <a:r>
              <a:rPr lang="en-US" sz="3700" b="1" kern="1200" dirty="0" err="1">
                <a:solidFill>
                  <a:srgbClr val="080808"/>
                </a:solidFill>
                <a:latin typeface="+mj-lt"/>
                <a:ea typeface="+mj-ea"/>
                <a:cs typeface="+mj-cs"/>
              </a:rPr>
              <a:t>opérations</a:t>
            </a:r>
            <a:r>
              <a:rPr lang="en-US" sz="3700" b="1" kern="1200" dirty="0">
                <a:solidFill>
                  <a:srgbClr val="080808"/>
                </a:solidFill>
                <a:latin typeface="+mj-lt"/>
                <a:ea typeface="+mj-ea"/>
                <a:cs typeface="+mj-cs"/>
              </a:rPr>
              <a:t> </a:t>
            </a:r>
            <a:r>
              <a:rPr lang="en-US" sz="3700" b="1" kern="1200" dirty="0" err="1">
                <a:solidFill>
                  <a:srgbClr val="080808"/>
                </a:solidFill>
                <a:latin typeface="+mj-lt"/>
                <a:ea typeface="+mj-ea"/>
                <a:cs typeface="+mj-cs"/>
              </a:rPr>
              <a:t>d’extraction</a:t>
            </a:r>
            <a:endParaRPr lang="en-US" sz="3700" b="1" kern="1200" dirty="0">
              <a:solidFill>
                <a:srgbClr val="080808"/>
              </a:solidFill>
              <a:latin typeface="+mj-lt"/>
              <a:ea typeface="+mj-ea"/>
              <a:cs typeface="+mj-cs"/>
            </a:endParaRP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593DE487-A7FA-4763-ACC0-5B9629CE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54921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14769-48CE-4BC2-BA22-9B1A74E8D080}"/>
              </a:ext>
            </a:extLst>
          </p:cNvPr>
          <p:cNvSpPr>
            <a:spLocks noGrp="1"/>
          </p:cNvSpPr>
          <p:nvPr>
            <p:ph type="title"/>
          </p:nvPr>
        </p:nvSpPr>
        <p:spPr/>
        <p:txBody>
          <a:bodyPr/>
          <a:lstStyle/>
          <a:p>
            <a:pPr algn="ctr"/>
            <a:r>
              <a:rPr lang="fr-FR" b="1" u="sng" dirty="0">
                <a:solidFill>
                  <a:srgbClr val="FF0000"/>
                </a:solidFill>
              </a:rPr>
              <a:t>Notre équipe :</a:t>
            </a:r>
          </a:p>
        </p:txBody>
      </p:sp>
      <p:pic>
        <p:nvPicPr>
          <p:cNvPr id="4" name="Espace réservé du contenu 3">
            <a:extLst>
              <a:ext uri="{FF2B5EF4-FFF2-40B4-BE49-F238E27FC236}">
                <a16:creationId xmlns:a16="http://schemas.microsoft.com/office/drawing/2014/main" id="{978B2973-FA08-4EA0-AB58-BAFD82C1AF8C}"/>
              </a:ext>
            </a:extLst>
          </p:cNvPr>
          <p:cNvPicPr>
            <a:picLocks noGrp="1" noChangeAspect="1"/>
          </p:cNvPicPr>
          <p:nvPr>
            <p:ph idx="1"/>
          </p:nvPr>
        </p:nvPicPr>
        <p:blipFill>
          <a:blip r:embed="rId2"/>
          <a:stretch>
            <a:fillRect/>
          </a:stretch>
        </p:blipFill>
        <p:spPr>
          <a:xfrm>
            <a:off x="9140935" y="4428072"/>
            <a:ext cx="1257409" cy="1516511"/>
          </a:xfrm>
          <a:prstGeom prst="rect">
            <a:avLst/>
          </a:prstGeom>
        </p:spPr>
      </p:pic>
      <p:pic>
        <p:nvPicPr>
          <p:cNvPr id="5" name="Image 4">
            <a:extLst>
              <a:ext uri="{FF2B5EF4-FFF2-40B4-BE49-F238E27FC236}">
                <a16:creationId xmlns:a16="http://schemas.microsoft.com/office/drawing/2014/main" id="{1B5AC47A-D0C8-400C-A1B8-70F8897DBE5C}"/>
              </a:ext>
            </a:extLst>
          </p:cNvPr>
          <p:cNvPicPr>
            <a:picLocks noChangeAspect="1"/>
          </p:cNvPicPr>
          <p:nvPr/>
        </p:nvPicPr>
        <p:blipFill>
          <a:blip r:embed="rId3"/>
          <a:stretch>
            <a:fillRect/>
          </a:stretch>
        </p:blipFill>
        <p:spPr>
          <a:xfrm>
            <a:off x="1133583" y="4424139"/>
            <a:ext cx="1133421" cy="1520444"/>
          </a:xfrm>
          <a:prstGeom prst="rect">
            <a:avLst/>
          </a:prstGeom>
        </p:spPr>
      </p:pic>
      <p:pic>
        <p:nvPicPr>
          <p:cNvPr id="6" name="Image 5">
            <a:extLst>
              <a:ext uri="{FF2B5EF4-FFF2-40B4-BE49-F238E27FC236}">
                <a16:creationId xmlns:a16="http://schemas.microsoft.com/office/drawing/2014/main" id="{5D64B327-0AE1-48C7-9510-940CDD6F66F9}"/>
              </a:ext>
            </a:extLst>
          </p:cNvPr>
          <p:cNvPicPr>
            <a:picLocks noChangeAspect="1"/>
          </p:cNvPicPr>
          <p:nvPr/>
        </p:nvPicPr>
        <p:blipFill rotWithShape="1">
          <a:blip r:embed="rId4"/>
          <a:srcRect t="3469" r="941" b="5458"/>
          <a:stretch/>
        </p:blipFill>
        <p:spPr>
          <a:xfrm>
            <a:off x="5313655" y="4412373"/>
            <a:ext cx="1257409" cy="1532210"/>
          </a:xfrm>
          <a:prstGeom prst="rect">
            <a:avLst/>
          </a:prstGeom>
        </p:spPr>
      </p:pic>
      <p:pic>
        <p:nvPicPr>
          <p:cNvPr id="7" name="Image 6">
            <a:extLst>
              <a:ext uri="{FF2B5EF4-FFF2-40B4-BE49-F238E27FC236}">
                <a16:creationId xmlns:a16="http://schemas.microsoft.com/office/drawing/2014/main" id="{FF0E0113-FE1F-476F-BB35-57CF5022B8A7}"/>
              </a:ext>
            </a:extLst>
          </p:cNvPr>
          <p:cNvPicPr>
            <a:picLocks noChangeAspect="1"/>
          </p:cNvPicPr>
          <p:nvPr/>
        </p:nvPicPr>
        <p:blipFill rotWithShape="1">
          <a:blip r:embed="rId5"/>
          <a:srcRect l="20939" t="9426" r="22379" b="15151"/>
          <a:stretch/>
        </p:blipFill>
        <p:spPr>
          <a:xfrm>
            <a:off x="1209784" y="1782490"/>
            <a:ext cx="1358247" cy="1532210"/>
          </a:xfrm>
          <a:prstGeom prst="rect">
            <a:avLst/>
          </a:prstGeom>
        </p:spPr>
      </p:pic>
      <p:pic>
        <p:nvPicPr>
          <p:cNvPr id="8" name="Image 7">
            <a:extLst>
              <a:ext uri="{FF2B5EF4-FFF2-40B4-BE49-F238E27FC236}">
                <a16:creationId xmlns:a16="http://schemas.microsoft.com/office/drawing/2014/main" id="{DC918CEE-B678-4BC3-8FD9-5C7509DA2E4B}"/>
              </a:ext>
            </a:extLst>
          </p:cNvPr>
          <p:cNvPicPr>
            <a:picLocks noChangeAspect="1"/>
          </p:cNvPicPr>
          <p:nvPr/>
        </p:nvPicPr>
        <p:blipFill rotWithShape="1">
          <a:blip r:embed="rId6"/>
          <a:srcRect l="10097" r="18508" b="1196"/>
          <a:stretch/>
        </p:blipFill>
        <p:spPr>
          <a:xfrm>
            <a:off x="9248668" y="1690688"/>
            <a:ext cx="1041944" cy="1541852"/>
          </a:xfrm>
          <a:prstGeom prst="rect">
            <a:avLst/>
          </a:prstGeom>
        </p:spPr>
      </p:pic>
      <p:sp>
        <p:nvSpPr>
          <p:cNvPr id="11" name="ZoneTexte 10">
            <a:extLst>
              <a:ext uri="{FF2B5EF4-FFF2-40B4-BE49-F238E27FC236}">
                <a16:creationId xmlns:a16="http://schemas.microsoft.com/office/drawing/2014/main" id="{661089DE-A080-4FC1-AC43-39B2EC1CEBC5}"/>
              </a:ext>
            </a:extLst>
          </p:cNvPr>
          <p:cNvSpPr txBox="1"/>
          <p:nvPr/>
        </p:nvSpPr>
        <p:spPr>
          <a:xfrm>
            <a:off x="1047041" y="3406502"/>
            <a:ext cx="1683731" cy="369332"/>
          </a:xfrm>
          <a:prstGeom prst="rect">
            <a:avLst/>
          </a:prstGeom>
          <a:noFill/>
        </p:spPr>
        <p:txBody>
          <a:bodyPr wrap="none" rtlCol="0">
            <a:spAutoFit/>
          </a:bodyPr>
          <a:lstStyle/>
          <a:p>
            <a:r>
              <a:rPr lang="fr-FR" dirty="0"/>
              <a:t>PAUGAM Emma</a:t>
            </a:r>
          </a:p>
        </p:txBody>
      </p:sp>
      <p:sp>
        <p:nvSpPr>
          <p:cNvPr id="18" name="ZoneTexte 17">
            <a:extLst>
              <a:ext uri="{FF2B5EF4-FFF2-40B4-BE49-F238E27FC236}">
                <a16:creationId xmlns:a16="http://schemas.microsoft.com/office/drawing/2014/main" id="{FBF59EB2-A381-43E1-BAA8-337FA5ADF3D6}"/>
              </a:ext>
            </a:extLst>
          </p:cNvPr>
          <p:cNvSpPr txBox="1"/>
          <p:nvPr/>
        </p:nvSpPr>
        <p:spPr>
          <a:xfrm>
            <a:off x="8942105" y="3406502"/>
            <a:ext cx="1655068" cy="369332"/>
          </a:xfrm>
          <a:prstGeom prst="rect">
            <a:avLst/>
          </a:prstGeom>
          <a:noFill/>
        </p:spPr>
        <p:txBody>
          <a:bodyPr wrap="none" rtlCol="0">
            <a:spAutoFit/>
          </a:bodyPr>
          <a:lstStyle/>
          <a:p>
            <a:r>
              <a:rPr lang="fr-FR" dirty="0"/>
              <a:t>FERRIEZ Manon</a:t>
            </a:r>
          </a:p>
        </p:txBody>
      </p:sp>
      <p:sp>
        <p:nvSpPr>
          <p:cNvPr id="20" name="ZoneTexte 19">
            <a:extLst>
              <a:ext uri="{FF2B5EF4-FFF2-40B4-BE49-F238E27FC236}">
                <a16:creationId xmlns:a16="http://schemas.microsoft.com/office/drawing/2014/main" id="{CEBA055B-1147-4F8C-AD1A-A5E9F33A48DD}"/>
              </a:ext>
            </a:extLst>
          </p:cNvPr>
          <p:cNvSpPr txBox="1"/>
          <p:nvPr/>
        </p:nvSpPr>
        <p:spPr>
          <a:xfrm>
            <a:off x="5188038" y="6083082"/>
            <a:ext cx="2935031" cy="646331"/>
          </a:xfrm>
          <a:prstGeom prst="rect">
            <a:avLst/>
          </a:prstGeom>
          <a:noFill/>
        </p:spPr>
        <p:txBody>
          <a:bodyPr wrap="square" rtlCol="0">
            <a:spAutoFit/>
          </a:bodyPr>
          <a:lstStyle/>
          <a:p>
            <a:r>
              <a:rPr lang="fr-FR" dirty="0"/>
              <a:t>FREIHA </a:t>
            </a:r>
            <a:r>
              <a:rPr lang="fr-FR" dirty="0" err="1"/>
              <a:t>Dalal</a:t>
            </a:r>
            <a:r>
              <a:rPr lang="fr-FR" dirty="0"/>
              <a:t> </a:t>
            </a:r>
          </a:p>
          <a:p>
            <a:endParaRPr lang="fr-FR" dirty="0"/>
          </a:p>
        </p:txBody>
      </p:sp>
      <p:sp>
        <p:nvSpPr>
          <p:cNvPr id="32" name="ZoneTexte 31">
            <a:extLst>
              <a:ext uri="{FF2B5EF4-FFF2-40B4-BE49-F238E27FC236}">
                <a16:creationId xmlns:a16="http://schemas.microsoft.com/office/drawing/2014/main" id="{2614F2F9-EBD4-43D6-A8E1-2FF05B18D44C}"/>
              </a:ext>
            </a:extLst>
          </p:cNvPr>
          <p:cNvSpPr txBox="1"/>
          <p:nvPr/>
        </p:nvSpPr>
        <p:spPr>
          <a:xfrm flipH="1">
            <a:off x="546196" y="6083082"/>
            <a:ext cx="2308194" cy="369332"/>
          </a:xfrm>
          <a:prstGeom prst="rect">
            <a:avLst/>
          </a:prstGeom>
          <a:noFill/>
        </p:spPr>
        <p:txBody>
          <a:bodyPr wrap="square" rtlCol="0">
            <a:spAutoFit/>
          </a:bodyPr>
          <a:lstStyle/>
          <a:p>
            <a:r>
              <a:rPr lang="fr-FR" dirty="0"/>
              <a:t>AIT KADDOUR Sofiane</a:t>
            </a:r>
          </a:p>
        </p:txBody>
      </p:sp>
      <p:sp>
        <p:nvSpPr>
          <p:cNvPr id="34" name="ZoneTexte 33">
            <a:extLst>
              <a:ext uri="{FF2B5EF4-FFF2-40B4-BE49-F238E27FC236}">
                <a16:creationId xmlns:a16="http://schemas.microsoft.com/office/drawing/2014/main" id="{606B591B-DA8E-4CAF-8837-CE7E11576930}"/>
              </a:ext>
            </a:extLst>
          </p:cNvPr>
          <p:cNvSpPr txBox="1"/>
          <p:nvPr/>
        </p:nvSpPr>
        <p:spPr>
          <a:xfrm flipH="1">
            <a:off x="8942105" y="6123543"/>
            <a:ext cx="1795024" cy="369332"/>
          </a:xfrm>
          <a:prstGeom prst="rect">
            <a:avLst/>
          </a:prstGeom>
          <a:noFill/>
        </p:spPr>
        <p:txBody>
          <a:bodyPr wrap="square" rtlCol="0">
            <a:spAutoFit/>
          </a:bodyPr>
          <a:lstStyle/>
          <a:p>
            <a:r>
              <a:rPr lang="fr-FR" dirty="0"/>
              <a:t>AMDOUNI Anis</a:t>
            </a:r>
          </a:p>
        </p:txBody>
      </p:sp>
      <p:pic>
        <p:nvPicPr>
          <p:cNvPr id="36" name="Image 35">
            <a:extLst>
              <a:ext uri="{FF2B5EF4-FFF2-40B4-BE49-F238E27FC236}">
                <a16:creationId xmlns:a16="http://schemas.microsoft.com/office/drawing/2014/main" id="{EA6E81E3-37AD-42D3-B0A4-DC4F10422969}"/>
              </a:ext>
            </a:extLst>
          </p:cNvPr>
          <p:cNvPicPr>
            <a:picLocks noChangeAspect="1"/>
          </p:cNvPicPr>
          <p:nvPr/>
        </p:nvPicPr>
        <p:blipFill>
          <a:blip r:embed="rId7"/>
          <a:stretch>
            <a:fillRect/>
          </a:stretch>
        </p:blipFill>
        <p:spPr>
          <a:xfrm>
            <a:off x="4694716" y="1973235"/>
            <a:ext cx="2522439" cy="1150720"/>
          </a:xfrm>
          <a:prstGeom prst="rect">
            <a:avLst/>
          </a:prstGeom>
        </p:spPr>
      </p:pic>
      <p:pic>
        <p:nvPicPr>
          <p:cNvPr id="38" name="Image 37">
            <a:extLst>
              <a:ext uri="{FF2B5EF4-FFF2-40B4-BE49-F238E27FC236}">
                <a16:creationId xmlns:a16="http://schemas.microsoft.com/office/drawing/2014/main" id="{943DC09F-5AB7-49F8-BA77-90C86E2319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08019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dirty="0"/>
              <a:t>                             </a:t>
            </a:r>
            <a:r>
              <a:rPr lang="en-US" sz="3200" dirty="0" err="1"/>
              <a:t>Requêtes</a:t>
            </a:r>
            <a:r>
              <a:rPr lang="en-US" sz="3200" dirty="0"/>
              <a:t>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calculer</a:t>
            </a:r>
            <a:r>
              <a:rPr lang="en-US" sz="1400" dirty="0"/>
              <a:t> la </a:t>
            </a:r>
            <a:r>
              <a:rPr lang="en-US" sz="1400" dirty="0" err="1"/>
              <a:t>somme</a:t>
            </a:r>
            <a:r>
              <a:rPr lang="en-US" sz="1400" dirty="0"/>
              <a:t> des prix de </a:t>
            </a:r>
            <a:r>
              <a:rPr lang="en-US" sz="1400" dirty="0" err="1"/>
              <a:t>toutes</a:t>
            </a:r>
            <a:r>
              <a:rPr lang="en-US" sz="1400" dirty="0"/>
              <a:t> les </a:t>
            </a:r>
            <a:r>
              <a:rPr lang="en-US" sz="1400" dirty="0" err="1"/>
              <a:t>commandes</a:t>
            </a:r>
            <a:r>
              <a:rPr lang="en-US" sz="1400" dirty="0"/>
              <a:t> : </a:t>
            </a:r>
          </a:p>
          <a:p>
            <a:pPr>
              <a:lnSpc>
                <a:spcPct val="90000"/>
              </a:lnSpc>
              <a:spcAft>
                <a:spcPts val="600"/>
              </a:spcAft>
            </a:pPr>
            <a:r>
              <a:rPr lang="en-US" sz="1400" dirty="0"/>
              <a:t>SELECT SUM(prix) FROM </a:t>
            </a:r>
            <a:r>
              <a:rPr lang="en-US" sz="1400" dirty="0" err="1"/>
              <a:t>Commande</a:t>
            </a:r>
            <a:r>
              <a:rPr lang="en-US" sz="1400" dirty="0"/>
              <a:t>;</a:t>
            </a:r>
          </a:p>
        </p:txBody>
      </p:sp>
      <p:pic>
        <p:nvPicPr>
          <p:cNvPr id="6" name="Espace réservé du contenu 5">
            <a:extLst>
              <a:ext uri="{FF2B5EF4-FFF2-40B4-BE49-F238E27FC236}">
                <a16:creationId xmlns:a16="http://schemas.microsoft.com/office/drawing/2014/main" id="{8DD338DB-9E09-5D4D-9CE6-8C9D9CE5C0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510695" y="2819567"/>
            <a:ext cx="9170609" cy="2861837"/>
          </a:xfrm>
          <a:prstGeom prst="rect">
            <a:avLst/>
          </a:prstGeom>
        </p:spPr>
      </p:pic>
      <p:pic>
        <p:nvPicPr>
          <p:cNvPr id="3" name="Image 2">
            <a:extLst>
              <a:ext uri="{FF2B5EF4-FFF2-40B4-BE49-F238E27FC236}">
                <a16:creationId xmlns:a16="http://schemas.microsoft.com/office/drawing/2014/main" id="{7F9B70CA-5E43-453F-882F-E80B4DC4B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50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300" dirty="0" err="1"/>
              <a:t>Cette</a:t>
            </a:r>
            <a:r>
              <a:rPr lang="en-US" sz="1300" dirty="0"/>
              <a:t> </a:t>
            </a:r>
            <a:r>
              <a:rPr lang="en-US" sz="1300" dirty="0" err="1"/>
              <a:t>requête</a:t>
            </a:r>
            <a:r>
              <a:rPr lang="en-US" sz="1300" dirty="0"/>
              <a:t> </a:t>
            </a:r>
            <a:r>
              <a:rPr lang="en-US" sz="1300" dirty="0" err="1"/>
              <a:t>permet</a:t>
            </a:r>
            <a:r>
              <a:rPr lang="en-US" sz="1300" dirty="0"/>
              <a:t> de savoir le </a:t>
            </a:r>
            <a:r>
              <a:rPr lang="en-US" sz="1300" dirty="0" err="1"/>
              <a:t>nombre</a:t>
            </a:r>
            <a:r>
              <a:rPr lang="en-US" sz="1300" dirty="0"/>
              <a:t> de livre disponible pour </a:t>
            </a:r>
            <a:r>
              <a:rPr lang="en-US" sz="1300" dirty="0" err="1"/>
              <a:t>chaque</a:t>
            </a:r>
            <a:r>
              <a:rPr lang="en-US" sz="1300" dirty="0"/>
              <a:t> </a:t>
            </a:r>
            <a:r>
              <a:rPr lang="en-US" sz="1300" dirty="0" err="1"/>
              <a:t>ouvrage</a:t>
            </a:r>
            <a:r>
              <a:rPr lang="en-US" sz="1300" dirty="0"/>
              <a:t> :</a:t>
            </a:r>
          </a:p>
          <a:p>
            <a:pPr>
              <a:lnSpc>
                <a:spcPct val="90000"/>
              </a:lnSpc>
              <a:spcAft>
                <a:spcPts val="600"/>
              </a:spcAft>
            </a:pPr>
            <a:r>
              <a:rPr lang="en-US" sz="1300" dirty="0"/>
              <a:t>SELECT </a:t>
            </a:r>
            <a:r>
              <a:rPr lang="en-US" sz="1300" dirty="0" err="1"/>
              <a:t>Titre</a:t>
            </a:r>
            <a:r>
              <a:rPr lang="en-US" sz="1300" dirty="0"/>
              <a:t>, COUNT(STATUS) FROM </a:t>
            </a:r>
            <a:r>
              <a:rPr lang="en-US" sz="1300" dirty="0" err="1"/>
              <a:t>Ouvrage</a:t>
            </a:r>
            <a:r>
              <a:rPr lang="en-US" sz="1300" dirty="0"/>
              <a:t> O, Stock S WHERE </a:t>
            </a:r>
            <a:r>
              <a:rPr lang="en-US" sz="1300" dirty="0" err="1"/>
              <a:t>S.Id_Ouvrage</a:t>
            </a:r>
            <a:r>
              <a:rPr lang="en-US" sz="1300" dirty="0"/>
              <a:t> = O.id AND Status = ’Libre’ GROUP BY </a:t>
            </a:r>
            <a:r>
              <a:rPr lang="en-US" sz="1300" dirty="0" err="1"/>
              <a:t>Titre</a:t>
            </a:r>
            <a:r>
              <a:rPr lang="en-US" sz="1300" dirty="0"/>
              <a:t>;</a:t>
            </a:r>
          </a:p>
        </p:txBody>
      </p:sp>
      <p:pic>
        <p:nvPicPr>
          <p:cNvPr id="19" name="Espace réservé du contenu 18" descr="Une image contenant texte&#10;&#10;Description générée automatiquement">
            <a:extLst>
              <a:ext uri="{FF2B5EF4-FFF2-40B4-BE49-F238E27FC236}">
                <a16:creationId xmlns:a16="http://schemas.microsoft.com/office/drawing/2014/main" id="{58711EC7-6578-764E-8FBC-EC532C3ADA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729"/>
          <a:stretch/>
        </p:blipFill>
        <p:spPr>
          <a:xfrm>
            <a:off x="900696" y="2731167"/>
            <a:ext cx="10390607" cy="3242557"/>
          </a:xfrm>
          <a:prstGeom prst="rect">
            <a:avLst/>
          </a:prstGeom>
        </p:spPr>
      </p:pic>
      <p:pic>
        <p:nvPicPr>
          <p:cNvPr id="3" name="Image 2">
            <a:extLst>
              <a:ext uri="{FF2B5EF4-FFF2-40B4-BE49-F238E27FC236}">
                <a16:creationId xmlns:a16="http://schemas.microsoft.com/office/drawing/2014/main" id="{869EA67A-74AF-45B3-97DB-21DB03940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1148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savoir le prix maximum d’un livre :</a:t>
            </a:r>
          </a:p>
          <a:p>
            <a:pPr>
              <a:lnSpc>
                <a:spcPct val="90000"/>
              </a:lnSpc>
              <a:spcAft>
                <a:spcPts val="600"/>
              </a:spcAft>
            </a:pPr>
            <a:r>
              <a:rPr lang="en-US" sz="1500" dirty="0"/>
              <a:t>SELECT MAX (prix) FROM </a:t>
            </a:r>
            <a:r>
              <a:rPr lang="en-US" sz="1500" dirty="0" err="1"/>
              <a:t>Commande</a:t>
            </a:r>
            <a:r>
              <a:rPr lang="en-US" sz="1500" dirty="0"/>
              <a:t>;</a:t>
            </a:r>
          </a:p>
        </p:txBody>
      </p:sp>
      <p:pic>
        <p:nvPicPr>
          <p:cNvPr id="6" name="Espace réservé du contenu 5">
            <a:extLst>
              <a:ext uri="{FF2B5EF4-FFF2-40B4-BE49-F238E27FC236}">
                <a16:creationId xmlns:a16="http://schemas.microsoft.com/office/drawing/2014/main" id="{2F294468-6BAF-AD45-8DAC-51E9DD0E34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046746" y="2731167"/>
            <a:ext cx="10390607" cy="3242557"/>
          </a:xfrm>
          <a:prstGeom prst="rect">
            <a:avLst/>
          </a:prstGeom>
        </p:spPr>
      </p:pic>
      <p:pic>
        <p:nvPicPr>
          <p:cNvPr id="3" name="Image 2">
            <a:extLst>
              <a:ext uri="{FF2B5EF4-FFF2-40B4-BE49-F238E27FC236}">
                <a16:creationId xmlns:a16="http://schemas.microsoft.com/office/drawing/2014/main" id="{F3690F43-B608-42F2-B52F-3D2D491B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6614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moyenne</a:t>
            </a:r>
            <a:r>
              <a:rPr lang="en-US" sz="1500" dirty="0"/>
              <a:t> des prix :</a:t>
            </a:r>
          </a:p>
          <a:p>
            <a:pPr>
              <a:lnSpc>
                <a:spcPct val="90000"/>
              </a:lnSpc>
              <a:spcAft>
                <a:spcPts val="600"/>
              </a:spcAft>
            </a:pPr>
            <a:r>
              <a:rPr lang="en-US" sz="1500" dirty="0"/>
              <a:t>SELECT AVG (prix) FROM </a:t>
            </a:r>
            <a:r>
              <a:rPr lang="en-US" sz="1500" dirty="0" err="1"/>
              <a:t>Commande</a:t>
            </a:r>
            <a:r>
              <a:rPr lang="en-US" sz="1500" dirty="0"/>
              <a:t>;</a:t>
            </a:r>
          </a:p>
        </p:txBody>
      </p:sp>
      <p:pic>
        <p:nvPicPr>
          <p:cNvPr id="10" name="Espace réservé du contenu 9">
            <a:extLst>
              <a:ext uri="{FF2B5EF4-FFF2-40B4-BE49-F238E27FC236}">
                <a16:creationId xmlns:a16="http://schemas.microsoft.com/office/drawing/2014/main" id="{56937059-1041-7447-96A1-C2DF7AD3E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 r="57355" b="-1"/>
          <a:stretch/>
        </p:blipFill>
        <p:spPr>
          <a:xfrm>
            <a:off x="1046746" y="2731167"/>
            <a:ext cx="10027859" cy="3129356"/>
          </a:xfrm>
          <a:prstGeom prst="rect">
            <a:avLst/>
          </a:prstGeom>
        </p:spPr>
      </p:pic>
      <p:pic>
        <p:nvPicPr>
          <p:cNvPr id="3" name="Image 2">
            <a:extLst>
              <a:ext uri="{FF2B5EF4-FFF2-40B4-BE49-F238E27FC236}">
                <a16:creationId xmlns:a16="http://schemas.microsoft.com/office/drawing/2014/main" id="{EF89EC9A-A583-4B0C-9FA5-4352C1FF0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72778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connaitre</a:t>
            </a:r>
            <a:r>
              <a:rPr lang="en-US" sz="1400" dirty="0"/>
              <a:t> pour </a:t>
            </a:r>
            <a:r>
              <a:rPr lang="en-US" sz="1400" dirty="0" err="1"/>
              <a:t>chaque</a:t>
            </a:r>
            <a:r>
              <a:rPr lang="en-US" sz="1400" dirty="0"/>
              <a:t> </a:t>
            </a:r>
            <a:r>
              <a:rPr lang="en-US" sz="1400" dirty="0" err="1"/>
              <a:t>ouvrage</a:t>
            </a:r>
            <a:r>
              <a:rPr lang="en-US" sz="1400" dirty="0"/>
              <a:t> le total de reservation :</a:t>
            </a:r>
          </a:p>
          <a:p>
            <a:pPr>
              <a:lnSpc>
                <a:spcPct val="90000"/>
              </a:lnSpc>
              <a:spcAft>
                <a:spcPts val="600"/>
              </a:spcAft>
            </a:pPr>
            <a:r>
              <a:rPr lang="en-US" sz="1400" dirty="0"/>
              <a:t>SELECT </a:t>
            </a:r>
            <a:r>
              <a:rPr lang="en-US" sz="1400" dirty="0" err="1"/>
              <a:t>Titre</a:t>
            </a:r>
            <a:r>
              <a:rPr lang="en-US" sz="1400" dirty="0"/>
              <a:t>, SUM (Status) FROM </a:t>
            </a:r>
            <a:r>
              <a:rPr lang="en-US" sz="1400" dirty="0" err="1"/>
              <a:t>Ouvrage</a:t>
            </a:r>
            <a:r>
              <a:rPr lang="en-US" sz="1400" dirty="0"/>
              <a:t> O, Stock S WHERE </a:t>
            </a:r>
            <a:r>
              <a:rPr lang="en-US" sz="1400" dirty="0" err="1"/>
              <a:t>S.Id_Ouvrage</a:t>
            </a:r>
            <a:r>
              <a:rPr lang="en-US" sz="1400" dirty="0"/>
              <a:t> = O.id AND Status = ‘</a:t>
            </a:r>
            <a:r>
              <a:rPr lang="en-US" sz="1400" dirty="0" err="1"/>
              <a:t>Réservé</a:t>
            </a:r>
            <a:r>
              <a:rPr lang="en-US" sz="1400" dirty="0"/>
              <a:t>’ GROUP BY </a:t>
            </a:r>
            <a:r>
              <a:rPr lang="en-US" sz="1400" dirty="0" err="1"/>
              <a:t>Titre</a:t>
            </a:r>
            <a:r>
              <a:rPr lang="en-US" sz="1400" dirty="0"/>
              <a:t>;</a:t>
            </a:r>
          </a:p>
        </p:txBody>
      </p:sp>
      <p:pic>
        <p:nvPicPr>
          <p:cNvPr id="3" name="Image 2">
            <a:extLst>
              <a:ext uri="{FF2B5EF4-FFF2-40B4-BE49-F238E27FC236}">
                <a16:creationId xmlns:a16="http://schemas.microsoft.com/office/drawing/2014/main" id="{3136A1E3-36C1-46FB-AB5D-901309FE2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5" name="Espace réservé du contenu 4">
            <a:extLst>
              <a:ext uri="{FF2B5EF4-FFF2-40B4-BE49-F238E27FC236}">
                <a16:creationId xmlns:a16="http://schemas.microsoft.com/office/drawing/2014/main" id="{38D0DC13-5306-42E1-BDA0-BB6F779A8131}"/>
              </a:ext>
            </a:extLst>
          </p:cNvPr>
          <p:cNvSpPr>
            <a:spLocks noGrp="1"/>
          </p:cNvSpPr>
          <p:nvPr>
            <p:ph idx="1"/>
          </p:nvPr>
        </p:nvSpPr>
        <p:spPr/>
        <p:txBody>
          <a:bodyPr/>
          <a:lstStyle/>
          <a:p>
            <a:endParaRPr lang="fr-FR"/>
          </a:p>
        </p:txBody>
      </p:sp>
      <p:pic>
        <p:nvPicPr>
          <p:cNvPr id="7" name="Image 6">
            <a:extLst>
              <a:ext uri="{FF2B5EF4-FFF2-40B4-BE49-F238E27FC236}">
                <a16:creationId xmlns:a16="http://schemas.microsoft.com/office/drawing/2014/main" id="{259DB292-4FC9-48D1-B73B-F8BAC2C32E94}"/>
              </a:ext>
            </a:extLst>
          </p:cNvPr>
          <p:cNvPicPr>
            <a:picLocks noChangeAspect="1"/>
          </p:cNvPicPr>
          <p:nvPr/>
        </p:nvPicPr>
        <p:blipFill>
          <a:blip r:embed="rId3"/>
          <a:stretch>
            <a:fillRect/>
          </a:stretch>
        </p:blipFill>
        <p:spPr>
          <a:xfrm>
            <a:off x="673819" y="3039726"/>
            <a:ext cx="10928640" cy="2200108"/>
          </a:xfrm>
          <a:prstGeom prst="rect">
            <a:avLst/>
          </a:prstGeom>
        </p:spPr>
      </p:pic>
    </p:spTree>
    <p:extLst>
      <p:ext uri="{BB962C8B-B14F-4D97-AF65-F5344CB8AC3E}">
        <p14:creationId xmlns:p14="http://schemas.microsoft.com/office/powerpoint/2010/main" val="56790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référence</a:t>
            </a:r>
            <a:r>
              <a:rPr lang="en-US" sz="1500" dirty="0"/>
              <a:t> la plus petite d’un livre :</a:t>
            </a:r>
          </a:p>
          <a:p>
            <a:pPr>
              <a:lnSpc>
                <a:spcPct val="90000"/>
              </a:lnSpc>
              <a:spcAft>
                <a:spcPts val="600"/>
              </a:spcAft>
            </a:pPr>
            <a:r>
              <a:rPr lang="en-US" sz="1500" dirty="0"/>
              <a:t>SELECT MIN(ISBN) FROM </a:t>
            </a:r>
            <a:r>
              <a:rPr lang="en-US" sz="1500" dirty="0" err="1"/>
              <a:t>Ouvrage</a:t>
            </a:r>
            <a:r>
              <a:rPr lang="en-US" sz="1500" dirty="0"/>
              <a:t>;</a:t>
            </a:r>
          </a:p>
        </p:txBody>
      </p:sp>
      <p:pic>
        <p:nvPicPr>
          <p:cNvPr id="11" name="Espace réservé du contenu 10">
            <a:extLst>
              <a:ext uri="{FF2B5EF4-FFF2-40B4-BE49-F238E27FC236}">
                <a16:creationId xmlns:a16="http://schemas.microsoft.com/office/drawing/2014/main" id="{7AF17B83-4801-6F4C-B66C-3DB0D44889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513" b="-1"/>
          <a:stretch/>
        </p:blipFill>
        <p:spPr>
          <a:xfrm>
            <a:off x="1253520" y="2767579"/>
            <a:ext cx="9684959" cy="3022349"/>
          </a:xfrm>
          <a:prstGeom prst="rect">
            <a:avLst/>
          </a:prstGeom>
        </p:spPr>
      </p:pic>
      <p:pic>
        <p:nvPicPr>
          <p:cNvPr id="3" name="Image 2">
            <a:extLst>
              <a:ext uri="{FF2B5EF4-FFF2-40B4-BE49-F238E27FC236}">
                <a16:creationId xmlns:a16="http://schemas.microsoft.com/office/drawing/2014/main" id="{5CD416B4-E96C-4E86-B122-A2B003A42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86414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sélectionner</a:t>
            </a:r>
            <a:r>
              <a:rPr lang="en-US" sz="1500" dirty="0"/>
              <a:t> le client avec </a:t>
            </a:r>
            <a:r>
              <a:rPr lang="en-US" sz="1500" dirty="0" err="1"/>
              <a:t>l’id</a:t>
            </a:r>
            <a:r>
              <a:rPr lang="en-US" sz="1500" dirty="0"/>
              <a:t> le plus grand :</a:t>
            </a:r>
          </a:p>
          <a:p>
            <a:pPr>
              <a:lnSpc>
                <a:spcPct val="90000"/>
              </a:lnSpc>
              <a:spcAft>
                <a:spcPts val="600"/>
              </a:spcAft>
            </a:pPr>
            <a:r>
              <a:rPr lang="en-US" sz="1500" dirty="0"/>
              <a:t>SELECT MAX(id) FROM client;</a:t>
            </a:r>
          </a:p>
        </p:txBody>
      </p:sp>
      <p:pic>
        <p:nvPicPr>
          <p:cNvPr id="25" name="Espace réservé du contenu 24">
            <a:extLst>
              <a:ext uri="{FF2B5EF4-FFF2-40B4-BE49-F238E27FC236}">
                <a16:creationId xmlns:a16="http://schemas.microsoft.com/office/drawing/2014/main" id="{140DB007-B37E-1247-BC22-4F1DDFC238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233747" y="2731167"/>
            <a:ext cx="10037384" cy="3132329"/>
          </a:xfrm>
          <a:prstGeom prst="rect">
            <a:avLst/>
          </a:prstGeom>
        </p:spPr>
      </p:pic>
      <p:pic>
        <p:nvPicPr>
          <p:cNvPr id="3" name="Image 2">
            <a:extLst>
              <a:ext uri="{FF2B5EF4-FFF2-40B4-BE49-F238E27FC236}">
                <a16:creationId xmlns:a16="http://schemas.microsoft.com/office/drawing/2014/main" id="{8B662A6B-4CF2-44E7-BBE0-5D40C6715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300263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D296A96-0A58-4A66-862F-4E2B7ECE7B23}"/>
              </a:ext>
            </a:extLst>
          </p:cNvPr>
          <p:cNvSpPr>
            <a:spLocks noGrp="1"/>
          </p:cNvSpPr>
          <p:nvPr>
            <p:ph type="ctrTitle"/>
          </p:nvPr>
        </p:nvSpPr>
        <p:spPr>
          <a:xfrm>
            <a:off x="1171073" y="1396686"/>
            <a:ext cx="3715251" cy="4064628"/>
          </a:xfrm>
        </p:spPr>
        <p:txBody>
          <a:bodyPr vert="horz" lIns="91440" tIns="45720" rIns="91440" bIns="45720" rtlCol="0" anchor="ctr">
            <a:normAutofit/>
          </a:bodyPr>
          <a:lstStyle/>
          <a:p>
            <a:pPr algn="l"/>
            <a:br>
              <a:rPr lang="en-US" sz="4400" b="1" kern="1200" dirty="0">
                <a:solidFill>
                  <a:srgbClr val="FFFFFF"/>
                </a:solidFill>
                <a:latin typeface="+mj-lt"/>
                <a:ea typeface="+mj-ea"/>
                <a:cs typeface="+mj-cs"/>
              </a:rPr>
            </a:b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Merci de </a:t>
            </a:r>
            <a:r>
              <a:rPr lang="en-US" sz="4400" b="1" kern="1200" dirty="0" err="1">
                <a:solidFill>
                  <a:srgbClr val="FFFFFF"/>
                </a:solidFill>
                <a:latin typeface="+mj-lt"/>
                <a:ea typeface="+mj-ea"/>
                <a:cs typeface="+mj-cs"/>
              </a:rPr>
              <a:t>votre</a:t>
            </a:r>
            <a:r>
              <a:rPr lang="en-US" sz="4400" b="1" kern="1200" dirty="0">
                <a:solidFill>
                  <a:srgbClr val="FFFFFF"/>
                </a:solidFill>
                <a:latin typeface="+mj-lt"/>
                <a:ea typeface="+mj-ea"/>
                <a:cs typeface="+mj-cs"/>
              </a:rPr>
              <a:t> attention </a:t>
            </a:r>
            <a:r>
              <a:rPr lang="en-US" sz="4400" b="1" kern="1200" dirty="0">
                <a:solidFill>
                  <a:srgbClr val="FFFFFF"/>
                </a:solidFill>
                <a:latin typeface="+mj-lt"/>
                <a:ea typeface="+mj-ea"/>
                <a:cs typeface="+mj-cs"/>
                <a:sym typeface="Wingdings" panose="05000000000000000000" pitchFamily="2" charset="2"/>
              </a:rPr>
              <a:t></a:t>
            </a:r>
            <a:br>
              <a:rPr lang="en-US" sz="4400" b="1" kern="1200" dirty="0">
                <a:solidFill>
                  <a:srgbClr val="FFFFFF"/>
                </a:solidFill>
                <a:latin typeface="+mj-lt"/>
                <a:ea typeface="+mj-ea"/>
                <a:cs typeface="+mj-cs"/>
              </a:rPr>
            </a:br>
            <a:endParaRPr lang="en-US" sz="44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ous-titre 2">
            <a:extLst>
              <a:ext uri="{FF2B5EF4-FFF2-40B4-BE49-F238E27FC236}">
                <a16:creationId xmlns:a16="http://schemas.microsoft.com/office/drawing/2014/main" id="{452B32FE-5BFE-4C1C-A124-C98AE9A60F90}"/>
              </a:ext>
            </a:extLst>
          </p:cNvPr>
          <p:cNvSpPr>
            <a:spLocks noGrp="1"/>
          </p:cNvSpPr>
          <p:nvPr>
            <p:ph type="subTitle" idx="1"/>
          </p:nvPr>
        </p:nvSpPr>
        <p:spPr>
          <a:xfrm>
            <a:off x="5370153" y="1526033"/>
            <a:ext cx="5536397" cy="3935281"/>
          </a:xfrm>
        </p:spPr>
        <p:txBody>
          <a:bodyPr vert="horz" lIns="91440" tIns="45720" rIns="91440" bIns="45720" rtlCol="0">
            <a:normAutofit/>
          </a:bodyPr>
          <a:lstStyle/>
          <a:p>
            <a:pPr indent="-228600" algn="l">
              <a:buFont typeface="Arial" panose="020B0604020202020204" pitchFamily="34" charset="0"/>
              <a:buChar char="•"/>
            </a:pPr>
            <a:r>
              <a:rPr lang="en-US" u="sng" dirty="0" err="1"/>
              <a:t>Logiciels</a:t>
            </a:r>
            <a:r>
              <a:rPr lang="en-US" u="sng" dirty="0"/>
              <a:t> </a:t>
            </a:r>
            <a:r>
              <a:rPr lang="en-US" u="sng" dirty="0" err="1"/>
              <a:t>utilisés</a:t>
            </a:r>
            <a:r>
              <a:rPr lang="en-US" u="sng" dirty="0"/>
              <a:t> :</a:t>
            </a:r>
            <a:br>
              <a:rPr lang="en-US" dirty="0"/>
            </a:br>
            <a:r>
              <a:rPr lang="en-US" dirty="0"/>
              <a:t>- Php </a:t>
            </a:r>
            <a:r>
              <a:rPr lang="en-US" dirty="0" err="1"/>
              <a:t>myadmin</a:t>
            </a:r>
            <a:br>
              <a:rPr lang="en-US" dirty="0"/>
            </a:br>
            <a:r>
              <a:rPr lang="en-US" dirty="0"/>
              <a:t>- MySQL</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pic>
        <p:nvPicPr>
          <p:cNvPr id="5" name="Image 4">
            <a:extLst>
              <a:ext uri="{FF2B5EF4-FFF2-40B4-BE49-F238E27FC236}">
                <a16:creationId xmlns:a16="http://schemas.microsoft.com/office/drawing/2014/main" id="{52C9BCC9-4CFB-4606-988F-18E93A4F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22" name="ZoneTexte 21">
            <a:extLst>
              <a:ext uri="{FF2B5EF4-FFF2-40B4-BE49-F238E27FC236}">
                <a16:creationId xmlns:a16="http://schemas.microsoft.com/office/drawing/2014/main" id="{0371F5A0-EA9E-49D8-8E13-53516DBC819F}"/>
              </a:ext>
            </a:extLst>
          </p:cNvPr>
          <p:cNvSpPr txBox="1"/>
          <p:nvPr/>
        </p:nvSpPr>
        <p:spPr>
          <a:xfrm>
            <a:off x="9826624" y="4920496"/>
            <a:ext cx="6094520" cy="1785104"/>
          </a:xfrm>
          <a:prstGeom prst="rect">
            <a:avLst/>
          </a:prstGeom>
          <a:noFill/>
        </p:spPr>
        <p:txBody>
          <a:bodyPr wrap="square">
            <a:spAutoFit/>
          </a:bodyPr>
          <a:lstStyle/>
          <a:p>
            <a:pPr>
              <a:spcAft>
                <a:spcPts val="600"/>
              </a:spcAft>
            </a:pPr>
            <a:r>
              <a:rPr lang="fr-FR" dirty="0"/>
              <a:t>Manon FERRIEZ</a:t>
            </a:r>
          </a:p>
          <a:p>
            <a:pPr>
              <a:spcAft>
                <a:spcPts val="600"/>
              </a:spcAft>
            </a:pPr>
            <a:r>
              <a:rPr lang="fr-FR" dirty="0"/>
              <a:t>Emma PAUGAM</a:t>
            </a:r>
          </a:p>
          <a:p>
            <a:pPr>
              <a:spcAft>
                <a:spcPts val="600"/>
              </a:spcAft>
            </a:pPr>
            <a:r>
              <a:rPr lang="fr-FR" dirty="0" err="1"/>
              <a:t>Dalal</a:t>
            </a:r>
            <a:r>
              <a:rPr lang="fr-FR" dirty="0"/>
              <a:t> FREIHA</a:t>
            </a:r>
          </a:p>
          <a:p>
            <a:pPr>
              <a:spcAft>
                <a:spcPts val="600"/>
              </a:spcAft>
            </a:pPr>
            <a:r>
              <a:rPr lang="fr-FR" dirty="0"/>
              <a:t>Anis AMDOUNI</a:t>
            </a:r>
          </a:p>
          <a:p>
            <a:pPr>
              <a:spcAft>
                <a:spcPts val="600"/>
              </a:spcAft>
            </a:pPr>
            <a:r>
              <a:rPr lang="fr-FR" dirty="0"/>
              <a:t>Sofiane AIT KADDOUR</a:t>
            </a:r>
          </a:p>
        </p:txBody>
      </p:sp>
    </p:spTree>
    <p:extLst>
      <p:ext uri="{BB962C8B-B14F-4D97-AF65-F5344CB8AC3E}">
        <p14:creationId xmlns:p14="http://schemas.microsoft.com/office/powerpoint/2010/main" val="327201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1C93071-74FD-40BA-9096-8B664DFA87E4}"/>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u="sng" kern="1200" dirty="0" err="1">
                <a:solidFill>
                  <a:srgbClr val="FFFFFF"/>
                </a:solidFill>
                <a:latin typeface="+mj-lt"/>
                <a:ea typeface="+mj-ea"/>
                <a:cs typeface="+mj-cs"/>
              </a:rPr>
              <a:t>Sommaire</a:t>
            </a:r>
            <a:r>
              <a:rPr lang="en-US" sz="4400" b="1" u="sng" kern="1200" dirty="0">
                <a:solidFill>
                  <a:srgbClr val="FFFFFF"/>
                </a:solidFill>
                <a:latin typeface="+mj-lt"/>
                <a:ea typeface="+mj-ea"/>
                <a:cs typeface="+mj-cs"/>
              </a:rPr>
              <a:t> :</a:t>
            </a:r>
          </a:p>
        </p:txBody>
      </p:sp>
      <p:sp>
        <p:nvSpPr>
          <p:cNvPr id="3" name="Sous-titre 2">
            <a:extLst>
              <a:ext uri="{FF2B5EF4-FFF2-40B4-BE49-F238E27FC236}">
                <a16:creationId xmlns:a16="http://schemas.microsoft.com/office/drawing/2014/main" id="{7D32E285-D6ED-49BC-A118-0B28AAAF0976}"/>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marL="228600" algn="l"/>
            <a:r>
              <a:rPr lang="en-US" sz="2000" dirty="0">
                <a:solidFill>
                  <a:srgbClr val="000000"/>
                </a:solidFill>
              </a:rPr>
              <a:t>1. Le </a:t>
            </a:r>
            <a:r>
              <a:rPr lang="en-US" sz="2000" dirty="0" err="1">
                <a:solidFill>
                  <a:srgbClr val="000000"/>
                </a:solidFill>
              </a:rPr>
              <a:t>processus</a:t>
            </a:r>
            <a:r>
              <a:rPr lang="en-US" sz="2000" dirty="0">
                <a:solidFill>
                  <a:srgbClr val="000000"/>
                </a:solidFill>
              </a:rPr>
              <a:t> métier ;</a:t>
            </a:r>
          </a:p>
          <a:p>
            <a:pPr marL="228600" algn="l"/>
            <a:r>
              <a:rPr lang="en-US" sz="2000" dirty="0">
                <a:solidFill>
                  <a:srgbClr val="000000"/>
                </a:solidFill>
              </a:rPr>
              <a:t>2. </a:t>
            </a:r>
            <a:r>
              <a:rPr lang="en-US" sz="2000" dirty="0" err="1">
                <a:solidFill>
                  <a:srgbClr val="000000"/>
                </a:solidFill>
              </a:rPr>
              <a:t>L’état</a:t>
            </a:r>
            <a:r>
              <a:rPr lang="en-US" sz="2000" dirty="0">
                <a:solidFill>
                  <a:srgbClr val="000000"/>
                </a:solidFill>
              </a:rPr>
              <a:t> </a:t>
            </a:r>
            <a:r>
              <a:rPr lang="en-US" sz="2000" dirty="0" err="1">
                <a:solidFill>
                  <a:srgbClr val="000000"/>
                </a:solidFill>
              </a:rPr>
              <a:t>actuel</a:t>
            </a:r>
            <a:r>
              <a:rPr lang="en-US" sz="2000" dirty="0">
                <a:solidFill>
                  <a:srgbClr val="000000"/>
                </a:solidFill>
              </a:rPr>
              <a:t> de </a:t>
            </a:r>
            <a:r>
              <a:rPr lang="en-US" sz="2000" dirty="0" err="1">
                <a:solidFill>
                  <a:srgbClr val="000000"/>
                </a:solidFill>
              </a:rPr>
              <a:t>l’activité</a:t>
            </a:r>
            <a:r>
              <a:rPr lang="en-US" sz="2000" dirty="0">
                <a:solidFill>
                  <a:srgbClr val="000000"/>
                </a:solidFill>
              </a:rPr>
              <a:t> ;</a:t>
            </a:r>
          </a:p>
          <a:p>
            <a:pPr marL="228600" algn="l"/>
            <a:r>
              <a:rPr lang="en-US" sz="2000" dirty="0">
                <a:solidFill>
                  <a:srgbClr val="000000"/>
                </a:solidFill>
              </a:rPr>
              <a:t>3. Les </a:t>
            </a:r>
            <a:r>
              <a:rPr lang="en-US" sz="2000" dirty="0" err="1">
                <a:solidFill>
                  <a:srgbClr val="000000"/>
                </a:solidFill>
              </a:rPr>
              <a:t>modèles</a:t>
            </a:r>
            <a:r>
              <a:rPr lang="en-US" sz="2000" dirty="0">
                <a:solidFill>
                  <a:srgbClr val="000000"/>
                </a:solidFill>
              </a:rPr>
              <a:t> de la base de </a:t>
            </a:r>
            <a:r>
              <a:rPr lang="en-US" sz="2000" dirty="0" err="1">
                <a:solidFill>
                  <a:srgbClr val="000000"/>
                </a:solidFill>
              </a:rPr>
              <a:t>données</a:t>
            </a:r>
            <a:r>
              <a:rPr lang="en-US" sz="2000" dirty="0">
                <a:solidFill>
                  <a:srgbClr val="000000"/>
                </a:solidFill>
              </a:rPr>
              <a:t> ;</a:t>
            </a:r>
          </a:p>
          <a:p>
            <a:pPr algn="l"/>
            <a:r>
              <a:rPr lang="en-US" sz="2000" dirty="0">
                <a:solidFill>
                  <a:srgbClr val="000000"/>
                </a:solidFill>
              </a:rPr>
              <a:t>	3.1 Le </a:t>
            </a:r>
            <a:r>
              <a:rPr lang="en-US" sz="2000" dirty="0" err="1">
                <a:solidFill>
                  <a:srgbClr val="000000"/>
                </a:solidFill>
              </a:rPr>
              <a:t>modèle</a:t>
            </a:r>
            <a:r>
              <a:rPr lang="en-US" sz="2000" dirty="0">
                <a:solidFill>
                  <a:srgbClr val="000000"/>
                </a:solidFill>
              </a:rPr>
              <a:t> </a:t>
            </a:r>
            <a:r>
              <a:rPr lang="en-US" sz="2000" dirty="0" err="1">
                <a:solidFill>
                  <a:srgbClr val="000000"/>
                </a:solidFill>
              </a:rPr>
              <a:t>conceptuel</a:t>
            </a:r>
            <a:endParaRPr lang="en-US" sz="2000" dirty="0">
              <a:solidFill>
                <a:srgbClr val="000000"/>
              </a:solidFill>
            </a:endParaRPr>
          </a:p>
          <a:p>
            <a:pPr algn="l"/>
            <a:r>
              <a:rPr lang="en-US" sz="2000" dirty="0">
                <a:solidFill>
                  <a:srgbClr val="000000"/>
                </a:solidFill>
              </a:rPr>
              <a:t>	3.2 Le </a:t>
            </a:r>
            <a:r>
              <a:rPr lang="en-US" sz="2000" dirty="0" err="1">
                <a:solidFill>
                  <a:srgbClr val="000000"/>
                </a:solidFill>
              </a:rPr>
              <a:t>modèle</a:t>
            </a:r>
            <a:r>
              <a:rPr lang="en-US" sz="2000" dirty="0">
                <a:solidFill>
                  <a:srgbClr val="000000"/>
                </a:solidFill>
              </a:rPr>
              <a:t> </a:t>
            </a:r>
            <a:r>
              <a:rPr lang="en-US" sz="2000" dirty="0" err="1">
                <a:solidFill>
                  <a:srgbClr val="000000"/>
                </a:solidFill>
              </a:rPr>
              <a:t>logique</a:t>
            </a:r>
            <a:endParaRPr lang="en-US" sz="2000" dirty="0">
              <a:solidFill>
                <a:srgbClr val="000000"/>
              </a:solidFill>
            </a:endParaRPr>
          </a:p>
          <a:p>
            <a:pPr algn="l"/>
            <a:r>
              <a:rPr lang="en-US" sz="2000" dirty="0">
                <a:solidFill>
                  <a:srgbClr val="000000"/>
                </a:solidFill>
              </a:rPr>
              <a:t>    4.  Le script à </a:t>
            </a:r>
            <a:r>
              <a:rPr lang="en-US" sz="2000" dirty="0" err="1">
                <a:solidFill>
                  <a:srgbClr val="000000"/>
                </a:solidFill>
              </a:rPr>
              <a:t>partir</a:t>
            </a:r>
            <a:r>
              <a:rPr lang="en-US" sz="2000" dirty="0">
                <a:solidFill>
                  <a:srgbClr val="000000"/>
                </a:solidFill>
              </a:rPr>
              <a:t> du </a:t>
            </a:r>
            <a:r>
              <a:rPr lang="en-US" sz="2000" dirty="0" err="1">
                <a:solidFill>
                  <a:srgbClr val="000000"/>
                </a:solidFill>
              </a:rPr>
              <a:t>modèle</a:t>
            </a:r>
            <a:r>
              <a:rPr lang="en-US" sz="2000" dirty="0">
                <a:solidFill>
                  <a:srgbClr val="000000"/>
                </a:solidFill>
              </a:rPr>
              <a:t> de </a:t>
            </a:r>
            <a:r>
              <a:rPr lang="en-US" sz="2000" dirty="0" err="1">
                <a:solidFill>
                  <a:srgbClr val="000000"/>
                </a:solidFill>
              </a:rPr>
              <a:t>données</a:t>
            </a:r>
            <a:endParaRPr lang="en-US" sz="2000" dirty="0">
              <a:solidFill>
                <a:srgbClr val="000000"/>
              </a:solidFill>
            </a:endParaRPr>
          </a:p>
          <a:p>
            <a:pPr algn="l"/>
            <a:r>
              <a:rPr lang="en-US" sz="2000" dirty="0">
                <a:solidFill>
                  <a:srgbClr val="000000"/>
                </a:solidFill>
              </a:rPr>
              <a:t>    5.  Les </a:t>
            </a:r>
            <a:r>
              <a:rPr lang="en-US" sz="2000" dirty="0" err="1">
                <a:solidFill>
                  <a:srgbClr val="000000"/>
                </a:solidFill>
              </a:rPr>
              <a:t>opérations</a:t>
            </a:r>
            <a:r>
              <a:rPr lang="en-US" sz="2000" dirty="0">
                <a:solidFill>
                  <a:srgbClr val="000000"/>
                </a:solidFill>
              </a:rPr>
              <a:t> </a:t>
            </a:r>
            <a:r>
              <a:rPr lang="en-US" sz="2000" dirty="0" err="1">
                <a:solidFill>
                  <a:srgbClr val="000000"/>
                </a:solidFill>
              </a:rPr>
              <a:t>d’extraction</a:t>
            </a:r>
            <a:endParaRPr lang="en-US" sz="2000" dirty="0">
              <a:solidFill>
                <a:srgbClr val="000000"/>
              </a:solidFill>
            </a:endParaRPr>
          </a:p>
        </p:txBody>
      </p:sp>
      <p:pic>
        <p:nvPicPr>
          <p:cNvPr id="7" name="Image 6">
            <a:extLst>
              <a:ext uri="{FF2B5EF4-FFF2-40B4-BE49-F238E27FC236}">
                <a16:creationId xmlns:a16="http://schemas.microsoft.com/office/drawing/2014/main" id="{FE84D2DD-DB90-46B4-976C-12F809390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289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Freeform: Shape 45">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91051CE-177C-46C3-AE60-7231D7313424}"/>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1. Le processus métier </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48" name="Isosceles Triangle 47">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8DCA4D72-E8A3-462B-B35A-AC078A4B0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464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3315B10-0905-4FC3-B443-D995200A8E81}"/>
              </a:ext>
            </a:extLst>
          </p:cNvPr>
          <p:cNvSpPr>
            <a:spLocks noGrp="1"/>
          </p:cNvSpPr>
          <p:nvPr>
            <p:ph type="title"/>
          </p:nvPr>
        </p:nvSpPr>
        <p:spPr>
          <a:xfrm>
            <a:off x="589560" y="856180"/>
            <a:ext cx="4560584" cy="1128068"/>
          </a:xfrm>
        </p:spPr>
        <p:txBody>
          <a:bodyPr anchor="ctr">
            <a:normAutofit/>
          </a:bodyPr>
          <a:lstStyle/>
          <a:p>
            <a:r>
              <a:rPr lang="fr-FR" sz="3700" b="1" dirty="0">
                <a:solidFill>
                  <a:srgbClr val="FF0000"/>
                </a:solidFill>
                <a:latin typeface="+mn-lt"/>
              </a:rPr>
              <a:t>1. Le processus métier</a:t>
            </a:r>
          </a:p>
        </p:txBody>
      </p:sp>
      <p:grpSp>
        <p:nvGrpSpPr>
          <p:cNvPr id="92" name="Group 8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3"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8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FC45012-8734-46AE-97A9-2D3558AB0456}"/>
              </a:ext>
            </a:extLst>
          </p:cNvPr>
          <p:cNvSpPr>
            <a:spLocks noGrp="1"/>
          </p:cNvSpPr>
          <p:nvPr>
            <p:ph idx="1"/>
          </p:nvPr>
        </p:nvSpPr>
        <p:spPr>
          <a:xfrm>
            <a:off x="590719" y="2330505"/>
            <a:ext cx="4559425" cy="3979585"/>
          </a:xfrm>
        </p:spPr>
        <p:txBody>
          <a:bodyPr anchor="ctr">
            <a:normAutofit/>
          </a:bodyPr>
          <a:lstStyle/>
          <a:p>
            <a:pPr marL="0" indent="0" rtl="0">
              <a:spcBef>
                <a:spcPts val="0"/>
              </a:spcBef>
              <a:spcAft>
                <a:spcPts val="0"/>
              </a:spcAft>
              <a:buNone/>
            </a:pPr>
            <a:r>
              <a:rPr lang="fr-FR" sz="2000" b="0" i="0" u="none" strike="noStrike" dirty="0">
                <a:effectLst/>
              </a:rPr>
              <a:t>Un des responsables de la bibliothèque, utilise une application pour gérer l’emprunt et l’achat de livres en ligne.</a:t>
            </a:r>
            <a:endParaRPr lang="fr-FR" sz="2000" dirty="0">
              <a:effectLst/>
            </a:endParaRPr>
          </a:p>
          <a:p>
            <a:pPr marL="0" indent="0" rtl="0">
              <a:spcBef>
                <a:spcPts val="0"/>
              </a:spcBef>
              <a:spcAft>
                <a:spcPts val="0"/>
              </a:spcAft>
              <a:buNone/>
            </a:pPr>
            <a:br>
              <a:rPr lang="fr-FR" sz="2000" dirty="0"/>
            </a:br>
            <a:r>
              <a:rPr lang="fr-FR" sz="2000" b="0" i="0" u="none" strike="noStrike" dirty="0">
                <a:effectLst/>
              </a:rPr>
              <a:t>Afin de réaliser ce projet, nous avons décidé de créer une base de donnée pour une bibliothèque. Celle-ci consistera à prendre en compte les commandes clients, consulter les stocks, répertorier les emprunts et les achats.</a:t>
            </a:r>
            <a:endParaRPr lang="fr-FR" sz="2000" dirty="0">
              <a:effectLst/>
            </a:endParaRPr>
          </a:p>
          <a:p>
            <a:endParaRPr lang="fr-FR" sz="2000" dirty="0"/>
          </a:p>
        </p:txBody>
      </p:sp>
      <p:sp>
        <p:nvSpPr>
          <p:cNvPr id="95" name="Rectangle 8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alimentation&#10;&#10;Description générée automatiquement">
            <a:extLst>
              <a:ext uri="{FF2B5EF4-FFF2-40B4-BE49-F238E27FC236}">
                <a16:creationId xmlns:a16="http://schemas.microsoft.com/office/drawing/2014/main" id="{A1BAEB04-5CB0-4CA7-8376-6C9C90A1DF57}"/>
              </a:ext>
            </a:extLst>
          </p:cNvPr>
          <p:cNvPicPr>
            <a:picLocks noChangeAspect="1"/>
          </p:cNvPicPr>
          <p:nvPr/>
        </p:nvPicPr>
        <p:blipFill rotWithShape="1">
          <a:blip r:embed="rId2">
            <a:extLst>
              <a:ext uri="{28A0092B-C50C-407E-A947-70E740481C1C}">
                <a14:useLocalDpi xmlns:a14="http://schemas.microsoft.com/office/drawing/2010/main" val="0"/>
              </a:ext>
            </a:extLst>
          </a:blip>
          <a:srcRect l="13338" r="18014" b="-1"/>
          <a:stretch/>
        </p:blipFill>
        <p:spPr>
          <a:xfrm>
            <a:off x="6821178" y="1420214"/>
            <a:ext cx="3876492" cy="3757802"/>
          </a:xfrm>
          <a:prstGeom prst="rect">
            <a:avLst/>
          </a:prstGeom>
        </p:spPr>
      </p:pic>
      <p:pic>
        <p:nvPicPr>
          <p:cNvPr id="11" name="Image 10">
            <a:extLst>
              <a:ext uri="{FF2B5EF4-FFF2-40B4-BE49-F238E27FC236}">
                <a16:creationId xmlns:a16="http://schemas.microsoft.com/office/drawing/2014/main" id="{B9A6A006-4A34-440C-982D-349B8A96F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19065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4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Freeform: Shape 43">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59EAECDF-1D2A-45A5-A2AF-A4593C355097}"/>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2. L’état actuel de l’activité</a:t>
            </a:r>
            <a:endParaRPr lang="en-US" sz="3600" kern="1200">
              <a:solidFill>
                <a:srgbClr val="080808"/>
              </a:solidFill>
              <a:latin typeface="+mj-lt"/>
              <a:ea typeface="+mj-ea"/>
              <a:cs typeface="+mj-cs"/>
            </a:endParaRPr>
          </a:p>
        </p:txBody>
      </p:sp>
      <p:sp>
        <p:nvSpPr>
          <p:cNvPr id="46" name="Isosceles Triangle 45">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768ECBAC-8ACF-4C41-B55C-B8D4C4016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08697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0"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83">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re 1">
            <a:extLst>
              <a:ext uri="{FF2B5EF4-FFF2-40B4-BE49-F238E27FC236}">
                <a16:creationId xmlns:a16="http://schemas.microsoft.com/office/drawing/2014/main" id="{982CB8B2-7924-4BEB-A0DE-621C8200654D}"/>
              </a:ext>
            </a:extLst>
          </p:cNvPr>
          <p:cNvSpPr>
            <a:spLocks noGrp="1"/>
          </p:cNvSpPr>
          <p:nvPr>
            <p:ph type="title"/>
          </p:nvPr>
        </p:nvSpPr>
        <p:spPr>
          <a:xfrm>
            <a:off x="1047280" y="759805"/>
            <a:ext cx="10306520" cy="1325563"/>
          </a:xfrm>
        </p:spPr>
        <p:txBody>
          <a:bodyPr>
            <a:normAutofit/>
          </a:bodyPr>
          <a:lstStyle/>
          <a:p>
            <a:r>
              <a:rPr lang="fr-FR" sz="4000" b="1" dirty="0">
                <a:solidFill>
                  <a:srgbClr val="FFFFFF"/>
                </a:solidFill>
                <a:latin typeface="+mn-lt"/>
              </a:rPr>
              <a:t>2. L’état actuel de l’activité</a:t>
            </a:r>
          </a:p>
        </p:txBody>
      </p:sp>
      <p:sp>
        <p:nvSpPr>
          <p:cNvPr id="3" name="Espace réservé du contenu 2">
            <a:extLst>
              <a:ext uri="{FF2B5EF4-FFF2-40B4-BE49-F238E27FC236}">
                <a16:creationId xmlns:a16="http://schemas.microsoft.com/office/drawing/2014/main" id="{9F356FFA-95FB-4271-B3BA-B6E6292224E3}"/>
              </a:ext>
            </a:extLst>
          </p:cNvPr>
          <p:cNvSpPr>
            <a:spLocks noGrp="1"/>
          </p:cNvSpPr>
          <p:nvPr>
            <p:ph idx="1"/>
          </p:nvPr>
        </p:nvSpPr>
        <p:spPr>
          <a:xfrm>
            <a:off x="1424904" y="2494450"/>
            <a:ext cx="4053545" cy="4252579"/>
          </a:xfrm>
        </p:spPr>
        <p:txBody>
          <a:bodyPr>
            <a:normAutofit fontScale="25000" lnSpcReduction="20000"/>
          </a:bodyPr>
          <a:lstStyle/>
          <a:p>
            <a:pPr marL="0" indent="0" rtl="0">
              <a:spcBef>
                <a:spcPts val="0"/>
              </a:spcBef>
              <a:spcAft>
                <a:spcPts val="600"/>
              </a:spcAft>
              <a:buNone/>
            </a:pPr>
            <a:r>
              <a:rPr lang="fr-FR" sz="6400" b="0" i="0" u="none" strike="noStrike" dirty="0">
                <a:effectLst/>
              </a:rPr>
              <a:t>Lorsque le client se rend sur le site web, il accède en premier lieu à la page principale. </a:t>
            </a:r>
          </a:p>
          <a:p>
            <a:pPr marL="0" indent="0" rtl="0">
              <a:spcBef>
                <a:spcPts val="0"/>
              </a:spcBef>
              <a:spcAft>
                <a:spcPts val="600"/>
              </a:spcAft>
              <a:buNone/>
            </a:pPr>
            <a:r>
              <a:rPr lang="fr-FR" sz="6400" b="0" i="0" u="none" strike="noStrike" dirty="0">
                <a:effectLst/>
              </a:rPr>
              <a:t>Elle rassemble les informations nécessaires pour toute personne voulant s’inscrire à notre bibliothèque. </a:t>
            </a:r>
            <a:endParaRPr lang="fr-FR" sz="6400" dirty="0">
              <a:effectLst/>
            </a:endParaRPr>
          </a:p>
          <a:p>
            <a:pPr marL="0" indent="0" rtl="0">
              <a:spcBef>
                <a:spcPts val="0"/>
              </a:spcBef>
              <a:spcAft>
                <a:spcPts val="600"/>
              </a:spcAft>
              <a:buNone/>
            </a:pPr>
            <a:br>
              <a:rPr lang="fr-FR" sz="6400" dirty="0"/>
            </a:br>
            <a:r>
              <a:rPr lang="fr-FR" sz="6400" b="0" i="0" u="none" strike="noStrike" dirty="0">
                <a:effectLst/>
              </a:rPr>
              <a:t>Les niveaux d’habilitation des utilisateurs sont les suivants:</a:t>
            </a:r>
            <a:endParaRPr lang="fr-FR" sz="6400" dirty="0">
              <a:effectLst/>
            </a:endParaRPr>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dirty="0"/>
              <a:t>- </a:t>
            </a:r>
            <a:r>
              <a:rPr lang="fr-FR" sz="6400" b="0" i="0" u="none" strike="noStrike" dirty="0">
                <a:effectLst/>
              </a:rPr>
              <a:t>Un simple client peut via l’application s’inscrire et par la suite réserver, emprunter ou commander un ouvrage.</a:t>
            </a:r>
            <a:endParaRPr lang="fr-FR" sz="6400" b="0" i="0" u="none" strike="noStrike" dirty="0"/>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b="0" i="0" u="none" strike="noStrike" dirty="0">
                <a:effectLst/>
              </a:rPr>
              <a:t>- Le client  trouvera également plusieurs rubriques telles que la partie “Inscription”. </a:t>
            </a:r>
            <a:r>
              <a:rPr lang="fr-FR" sz="6400" b="1" i="0" u="none" strike="noStrike" dirty="0">
                <a:effectLst/>
              </a:rPr>
              <a:t>Toutes les informations envoyées lors de l’inscription sont directement visible dans notre base de données.</a:t>
            </a:r>
            <a:endParaRPr lang="fr-FR" sz="6400" dirty="0">
              <a:effectLst/>
            </a:endParaRPr>
          </a:p>
          <a:p>
            <a:pPr marL="0" indent="0" rtl="0">
              <a:spcBef>
                <a:spcPts val="0"/>
              </a:spcBef>
              <a:spcAft>
                <a:spcPts val="600"/>
              </a:spcAft>
              <a:buNone/>
            </a:pPr>
            <a:br>
              <a:rPr lang="fr-FR" sz="1100" dirty="0"/>
            </a:br>
            <a:endParaRPr lang="fr-FR" sz="1100" dirty="0"/>
          </a:p>
        </p:txBody>
      </p:sp>
      <p:pic>
        <p:nvPicPr>
          <p:cNvPr id="6" name="Image 5">
            <a:extLst>
              <a:ext uri="{FF2B5EF4-FFF2-40B4-BE49-F238E27FC236}">
                <a16:creationId xmlns:a16="http://schemas.microsoft.com/office/drawing/2014/main" id="{F6D93F89-D5E0-4A9C-BBC0-321FA117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20" name="Image 19">
            <a:extLst>
              <a:ext uri="{FF2B5EF4-FFF2-40B4-BE49-F238E27FC236}">
                <a16:creationId xmlns:a16="http://schemas.microsoft.com/office/drawing/2014/main" id="{BFA81874-3EDD-483B-922B-51823E7D4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678" y="2817650"/>
            <a:ext cx="5962650" cy="3476625"/>
          </a:xfrm>
          <a:prstGeom prst="rect">
            <a:avLst/>
          </a:prstGeom>
        </p:spPr>
      </p:pic>
    </p:spTree>
    <p:extLst>
      <p:ext uri="{BB962C8B-B14F-4D97-AF65-F5344CB8AC3E}">
        <p14:creationId xmlns:p14="http://schemas.microsoft.com/office/powerpoint/2010/main" val="23625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04E3FA58-0D6B-4A4C-9EB5-3393BA1C3528}"/>
              </a:ext>
            </a:extLst>
          </p:cNvPr>
          <p:cNvSpPr>
            <a:spLocks noGrp="1"/>
          </p:cNvSpPr>
          <p:nvPr>
            <p:ph type="title"/>
          </p:nvPr>
        </p:nvSpPr>
        <p:spPr>
          <a:xfrm>
            <a:off x="934872" y="982272"/>
            <a:ext cx="3388419" cy="4560970"/>
          </a:xfrm>
        </p:spPr>
        <p:txBody>
          <a:bodyPr>
            <a:normAutofit/>
          </a:bodyPr>
          <a:lstStyle/>
          <a:p>
            <a:r>
              <a:rPr lang="fr-FR" sz="3200" b="1" dirty="0">
                <a:solidFill>
                  <a:schemeClr val="bg1">
                    <a:lumMod val="95000"/>
                  </a:schemeClr>
                </a:solidFill>
                <a:latin typeface="+mn-lt"/>
              </a:rPr>
              <a:t>2. L’état actuel de l’activité (suite)</a:t>
            </a:r>
            <a:endParaRPr lang="fr-FR" sz="3200" dirty="0">
              <a:solidFill>
                <a:schemeClr val="bg1">
                  <a:lumMod val="95000"/>
                </a:schemeClr>
              </a:solidFill>
            </a:endParaRPr>
          </a:p>
        </p:txBody>
      </p:sp>
      <p:sp>
        <p:nvSpPr>
          <p:cNvPr id="6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Espace réservé du contenu 2">
            <a:extLst>
              <a:ext uri="{FF2B5EF4-FFF2-40B4-BE49-F238E27FC236}">
                <a16:creationId xmlns:a16="http://schemas.microsoft.com/office/drawing/2014/main" id="{E5EC07D9-8E76-4435-8495-E164A003ACB9}"/>
              </a:ext>
            </a:extLst>
          </p:cNvPr>
          <p:cNvSpPr>
            <a:spLocks noGrp="1"/>
          </p:cNvSpPr>
          <p:nvPr>
            <p:ph idx="1"/>
          </p:nvPr>
        </p:nvSpPr>
        <p:spPr>
          <a:xfrm>
            <a:off x="5221862" y="1719618"/>
            <a:ext cx="5948831" cy="4334629"/>
          </a:xfrm>
        </p:spPr>
        <p:txBody>
          <a:bodyPr anchor="ctr">
            <a:normAutofit fontScale="92500" lnSpcReduction="20000"/>
          </a:bodyPr>
          <a:lstStyle/>
          <a:p>
            <a:pPr marL="0" indent="0">
              <a:buNone/>
            </a:pPr>
            <a:r>
              <a:rPr lang="fr-FR" sz="2200" dirty="0">
                <a:solidFill>
                  <a:srgbClr val="FEFFFF"/>
                </a:solidFill>
              </a:rPr>
              <a:t>Il pourra également réserver certains livres via le Catalogue. En effet, lorsqu'il réservera un article “Libre”, le statut changera et se transformera en “Réservé”. De plus celui-ci sera automatiquement mis dans son panier. Le client y  retrouvera par la suite l’ensemble des ouvrages que vous avez choisis et il pourra vider son panier en cliquant sur le RAZ Panier. </a:t>
            </a:r>
          </a:p>
          <a:p>
            <a:pPr marL="0" indent="0">
              <a:buNone/>
            </a:pPr>
            <a:endParaRPr lang="fr-FR" sz="2200" dirty="0">
              <a:solidFill>
                <a:srgbClr val="FEFFFF"/>
              </a:solidFill>
            </a:endParaRPr>
          </a:p>
          <a:p>
            <a:pPr marL="0" indent="0">
              <a:buNone/>
            </a:pPr>
            <a:r>
              <a:rPr lang="fr-FR" sz="2200" dirty="0">
                <a:solidFill>
                  <a:srgbClr val="FEFFFF"/>
                </a:solidFill>
              </a:rPr>
              <a:t>En effet, une personne s’étant inscrite ne peut pas se connecter lors de sa prochaine venue. Toute personne extérieur peut réserver un article (qu’il soit déjà réservé ou sortie).</a:t>
            </a:r>
          </a:p>
          <a:p>
            <a:endParaRPr lang="fr-FR" sz="2200" dirty="0">
              <a:solidFill>
                <a:srgbClr val="FEFFFF"/>
              </a:solidFill>
            </a:endParaRPr>
          </a:p>
          <a:p>
            <a:pPr marL="0" indent="0">
              <a:buNone/>
            </a:pPr>
            <a:r>
              <a:rPr lang="fr-FR" sz="2200" dirty="0">
                <a:solidFill>
                  <a:srgbClr val="FEFFFF"/>
                </a:solidFill>
              </a:rPr>
              <a:t>Nous avions également eu pour idée de faire un sorte que pour tout ouvrage restant plus de 48 heures dans un panier, sera automatiquement remis en mode libre dans le catalogue.</a:t>
            </a:r>
          </a:p>
          <a:p>
            <a:endParaRPr lang="fr-FR" sz="1700" dirty="0">
              <a:solidFill>
                <a:srgbClr val="FEFFFF"/>
              </a:solidFill>
            </a:endParaRPr>
          </a:p>
        </p:txBody>
      </p:sp>
      <p:pic>
        <p:nvPicPr>
          <p:cNvPr id="5" name="Image 4">
            <a:extLst>
              <a:ext uri="{FF2B5EF4-FFF2-40B4-BE49-F238E27FC236}">
                <a16:creationId xmlns:a16="http://schemas.microsoft.com/office/drawing/2014/main" id="{DE454021-162A-4E4E-A280-DB577E475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635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Freeform: Shape 4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5A7D974-2064-44DF-8686-1CD87DCC354B}"/>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dirty="0">
                <a:solidFill>
                  <a:srgbClr val="080808"/>
                </a:solidFill>
                <a:latin typeface="+mj-lt"/>
                <a:ea typeface="+mj-ea"/>
                <a:cs typeface="+mj-cs"/>
              </a:rPr>
              <a:t>3. Les </a:t>
            </a:r>
            <a:r>
              <a:rPr lang="en-US" sz="3600" b="1" kern="1200" dirty="0" err="1">
                <a:solidFill>
                  <a:srgbClr val="080808"/>
                </a:solidFill>
                <a:latin typeface="+mj-lt"/>
                <a:ea typeface="+mj-ea"/>
                <a:cs typeface="+mj-cs"/>
              </a:rPr>
              <a:t>modèles</a:t>
            </a:r>
            <a:r>
              <a:rPr lang="en-US" sz="3600" b="1" kern="1200" dirty="0">
                <a:solidFill>
                  <a:srgbClr val="080808"/>
                </a:solidFill>
                <a:latin typeface="+mj-lt"/>
                <a:ea typeface="+mj-ea"/>
                <a:cs typeface="+mj-cs"/>
              </a:rPr>
              <a:t> de la base de </a:t>
            </a:r>
            <a:r>
              <a:rPr lang="en-US" sz="3600" b="1" kern="1200" dirty="0" err="1">
                <a:solidFill>
                  <a:srgbClr val="080808"/>
                </a:solidFill>
                <a:latin typeface="+mj-lt"/>
                <a:ea typeface="+mj-ea"/>
                <a:cs typeface="+mj-cs"/>
              </a:rPr>
              <a:t>données</a:t>
            </a:r>
            <a:endParaRPr lang="en-US" sz="3600" b="1" kern="1200" dirty="0">
              <a:solidFill>
                <a:srgbClr val="080808"/>
              </a:solidFill>
              <a:latin typeface="+mj-lt"/>
              <a:ea typeface="+mj-ea"/>
              <a:cs typeface="+mj-cs"/>
            </a:endParaRPr>
          </a:p>
        </p:txBody>
      </p:sp>
      <p:sp>
        <p:nvSpPr>
          <p:cNvPr id="50" name="Isosceles Triangle 4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F92EAE7F-4238-4D5E-AEB9-FC2FDBDC1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4756341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783</Words>
  <Application>Microsoft Office PowerPoint</Application>
  <PresentationFormat>Grand écran</PresentationFormat>
  <Paragraphs>78</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Thème Office</vt:lpstr>
      <vt:lpstr>Projet Panorama base de données</vt:lpstr>
      <vt:lpstr>Notre équipe :</vt:lpstr>
      <vt:lpstr>Sommaire :</vt:lpstr>
      <vt:lpstr>1. Le processus métier  </vt:lpstr>
      <vt:lpstr>1. Le processus métier</vt:lpstr>
      <vt:lpstr>2. L’état actuel de l’activité</vt:lpstr>
      <vt:lpstr>2. L’état actuel de l’activité</vt:lpstr>
      <vt:lpstr>2. L’état actuel de l’activité (suite)</vt:lpstr>
      <vt:lpstr>3. Les modèles de la base de données</vt:lpstr>
      <vt:lpstr>3.1 Le modèle conceptuel  </vt:lpstr>
      <vt:lpstr>3.2 Le modèle logique  </vt:lpstr>
      <vt:lpstr>4. Le script et les creations de table</vt:lpstr>
      <vt:lpstr>Création de la base de donnée bibliothèque :</vt:lpstr>
      <vt:lpstr>Création de la table «Client» et insertion des noms contacts clients</vt:lpstr>
      <vt:lpstr>Création de la table «Commande» et insertion des informations de la commande</vt:lpstr>
      <vt:lpstr>Création de la table «Emprunt» et insertion des informations des emprunts</vt:lpstr>
      <vt:lpstr>Création de la table «Ouvrage» et insertion des informations des livres</vt:lpstr>
      <vt:lpstr>Création de la table «Ouvrage» et insertion des informations des livres</vt:lpstr>
      <vt:lpstr>5. Les opérations d’extraction</vt:lpstr>
      <vt:lpstr>                             Requêtes SQL</vt:lpstr>
      <vt:lpstr>                             Requêtes SQL</vt:lpstr>
      <vt:lpstr>                             Requêtes SQL</vt:lpstr>
      <vt:lpstr>                             Requêtes SQL</vt:lpstr>
      <vt:lpstr>                             Requêtes SQL</vt:lpstr>
      <vt:lpstr>                             Requêtes SQL</vt:lpstr>
      <vt:lpstr>                             Requêtes SQL</vt:lpstr>
      <vt:lpstr>  Merci de votre attention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Panorama base de données</dc:title>
  <dc:creator>Manon FERRIEZ</dc:creator>
  <cp:lastModifiedBy>Manon FERRIEZ</cp:lastModifiedBy>
  <cp:revision>6</cp:revision>
  <dcterms:created xsi:type="dcterms:W3CDTF">2020-11-11T20:42:03Z</dcterms:created>
  <dcterms:modified xsi:type="dcterms:W3CDTF">2020-11-14T14:16:24Z</dcterms:modified>
</cp:coreProperties>
</file>