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35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oAJJHgtH1EsXjwJdKg9dXAIC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/>
          <p:nvPr/>
        </p:nvSpPr>
        <p:spPr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9300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5"/>
          <p:cNvGrpSpPr/>
          <p:nvPr/>
        </p:nvGrpSpPr>
        <p:grpSpPr>
          <a:xfrm>
            <a:off x="280446" y="687258"/>
            <a:ext cx="11587156" cy="586078"/>
            <a:chOff x="215900" y="1382939"/>
            <a:chExt cx="6998377" cy="430678"/>
          </a:xfrm>
        </p:grpSpPr>
        <p:sp>
          <p:nvSpPr>
            <p:cNvPr id="19" name="Google Shape;19;p5"/>
            <p:cNvSpPr/>
            <p:nvPr/>
          </p:nvSpPr>
          <p:spPr>
            <a:xfrm>
              <a:off x="215900" y="1382940"/>
              <a:ext cx="585009" cy="430326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 rot="10800000">
              <a:off x="774827" y="1382939"/>
              <a:ext cx="6439450" cy="430678"/>
            </a:xfrm>
            <a:custGeom>
              <a:avLst/>
              <a:gdLst/>
              <a:ahLst/>
              <a:cxnLst/>
              <a:rect l="l" t="t" r="r" b="b"/>
              <a:pathLst>
                <a:path w="8064578" h="300814" extrusionOk="0">
                  <a:moveTo>
                    <a:pt x="28" y="246"/>
                  </a:moveTo>
                  <a:cubicBezTo>
                    <a:pt x="2126" y="-555"/>
                    <a:pt x="5376395" y="833"/>
                    <a:pt x="8064578" y="1127"/>
                  </a:cubicBezTo>
                  <a:lnTo>
                    <a:pt x="7919436" y="154759"/>
                  </a:lnTo>
                  <a:lnTo>
                    <a:pt x="8064578" y="300814"/>
                  </a:lnTo>
                  <a:lnTo>
                    <a:pt x="0" y="299269"/>
                  </a:lnTo>
                  <a:cubicBezTo>
                    <a:pt x="1058" y="203607"/>
                    <a:pt x="14" y="149757"/>
                    <a:pt x="2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5"/>
          <p:cNvGrpSpPr/>
          <p:nvPr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5" name="Google Shape;25;p5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7639574" y="588782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75" cap="flat" cmpd="sng">
              <a:solidFill>
                <a:srgbClr val="002D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1" name="Google Shape;11;p4"/>
            <p:cNvSpPr/>
            <p:nvPr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 rot="10800000">
              <a:off x="781049" y="1382736"/>
              <a:ext cx="8853488" cy="458544"/>
            </a:xfrm>
            <a:custGeom>
              <a:avLst/>
              <a:gdLst/>
              <a:ahLst/>
              <a:cxnLst/>
              <a:rect l="l" t="t" r="r" b="b"/>
              <a:pathLst>
                <a:path w="8064578" h="300568" extrusionOk="0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115606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800"/>
              <a:buNone/>
            </a:pPr>
            <a:r>
              <a:rPr lang="en-GB" sz="2800" b="1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Annual Operating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000"/>
              <a:buNone/>
            </a:pPr>
            <a:r>
              <a:rPr lang="en-GB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Citi Finance</a:t>
            </a: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800"/>
              <a:buNone/>
            </a:pP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400"/>
              <a:buNone/>
            </a:pPr>
            <a:r>
              <a:rPr lang="en-GB" sz="14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April 6,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</a:t>
            </a:r>
            <a:endParaRPr sz="2000"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70432"/>
            <a:ext cx="10625328" cy="16366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3D04A1-12BA-F3C2-B0F8-CDCD23928552}"/>
              </a:ext>
            </a:extLst>
          </p:cNvPr>
          <p:cNvSpPr txBox="1"/>
          <p:nvPr/>
        </p:nvSpPr>
        <p:spPr>
          <a:xfrm>
            <a:off x="914400" y="2807052"/>
            <a:ext cx="10625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ICG’s revenue </a:t>
            </a:r>
            <a:r>
              <a:rPr lang="en-US"/>
              <a:t>is expected to increase to $9.2 billion (i.e., YoY 3% increase), as strength in Treasury and Trade Solutions (TTS), Securities Services, and Fixed Income Markets is expected to be partially offset by a decline in Banking and Equity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PBWM’s revenues </a:t>
            </a:r>
            <a:r>
              <a:rPr lang="en-US"/>
              <a:t>are expected to increase to $6.1 billion (i.e., YoY 5% increase) due to net interest income growth, driven by strong loan growth across US Personal Banking and higher interest rates, which is expected to be partially offset by a decline in non-interest revenue, driven 1 by the lower investment product revenues in Global Wealth Management and higher partner payments in Retail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LegacyFranchises’ revenues </a:t>
            </a:r>
            <a:r>
              <a:rPr lang="en-US"/>
              <a:t>are expected to decrease to $2.1 billion (i.e., YoY 6% decrease), primarily driven by the reduction in revenues from the closing of five exit markets and the impact of the Korean consumer and Russian consumer wind-downs, partially offset by the Thailand consumer business gain on the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Corporate/other revenue </a:t>
            </a:r>
            <a:r>
              <a:rPr lang="en-US"/>
              <a:t>is expected to increase to $699 million from $131 million in the prior-year period, largely driven by higher net revenue from the investment portfolio, primarily due to higher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Total revenues </a:t>
            </a:r>
            <a:r>
              <a:rPr lang="en-US"/>
              <a:t>are expected to increase to $18 billion (i.e., YoY 6% increase), as strength in </a:t>
            </a:r>
            <a:r>
              <a:rPr lang="en-US" b="1" i="1"/>
              <a:t>ICG’s revenue, PBWM’s revenues </a:t>
            </a:r>
            <a:r>
              <a:rPr lang="en-US"/>
              <a:t>and </a:t>
            </a:r>
            <a:r>
              <a:rPr lang="en-US" b="1" i="1"/>
              <a:t>Corporate/other revenue</a:t>
            </a:r>
            <a:r>
              <a:rPr lang="en-US"/>
              <a:t> is expected to be partially offset by a decline in </a:t>
            </a:r>
            <a:r>
              <a:rPr lang="en-US" b="1" i="1"/>
              <a:t>LegacyFranchises’ revenues.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Total operating expenses </a:t>
            </a:r>
            <a:r>
              <a:rPr lang="en-US"/>
              <a:t>are expected to decrease to $12.9 billion (i.e., YoY 4% decrease) as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Compensation and benefits, Premises and equipment, Technology / communication and Advertising and marketing expenses are decreased.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 (cont.)</a:t>
            </a:r>
            <a:endParaRPr sz="2000"/>
          </a:p>
        </p:txBody>
      </p:sp>
      <p:sp>
        <p:nvSpPr>
          <p:cNvPr id="51" name="Google Shape;51;p3"/>
          <p:cNvSpPr txBox="1"/>
          <p:nvPr/>
        </p:nvSpPr>
        <p:spPr>
          <a:xfrm>
            <a:off x="630444" y="3061783"/>
            <a:ext cx="11415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64" y="1079103"/>
            <a:ext cx="7290318" cy="23498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8410574" y="2527071"/>
            <a:ext cx="323888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Includes credit reserve build / (release) for loans and provision for credit losses on unfunded lending commitments.</a:t>
            </a:r>
            <a:b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Includes provisions for policyholder benefits and claims, HTM debt securities and other assets.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B9048-2523-3281-E0F2-EA055047751F}"/>
              </a:ext>
            </a:extLst>
          </p:cNvPr>
          <p:cNvSpPr txBox="1"/>
          <p:nvPr/>
        </p:nvSpPr>
        <p:spPr>
          <a:xfrm>
            <a:off x="969263" y="3593592"/>
            <a:ext cx="1068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Total cost of credit</a:t>
            </a:r>
            <a:r>
              <a:rPr lang="en-US"/>
              <a:t> is expected to increase to $1.8 billion.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Net income </a:t>
            </a:r>
            <a:r>
              <a:rPr lang="en-US"/>
              <a:t>is expected to decrease to $2.5 billion (i.e., YoY 21% decrease)</a:t>
            </a:r>
            <a:endParaRPr lang="en-US" b="1"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416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Financial Forecast to 31 Dec ’22</vt:lpstr>
      <vt:lpstr>Financial Forecast to 31 Dec ’22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Anisur Rahaman Sakib</cp:lastModifiedBy>
  <cp:revision>5</cp:revision>
  <dcterms:created xsi:type="dcterms:W3CDTF">2015-07-20T16:22:45Z</dcterms:created>
  <dcterms:modified xsi:type="dcterms:W3CDTF">2024-05-08T16:53:09Z</dcterms:modified>
</cp:coreProperties>
</file>