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2183">
          <p15:clr>
            <a:srgbClr val="A4A3A4"/>
          </p15:clr>
        </p15:guide>
        <p15:guide id="4" orient="horz" pos="366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7483">
          <p15:clr>
            <a:srgbClr val="A4A3A4"/>
          </p15:clr>
        </p15:guide>
        <p15:guide id="7" pos="180">
          <p15:clr>
            <a:srgbClr val="A4A3A4"/>
          </p15:clr>
        </p15:guide>
        <p15:guide id="8" pos="2819">
          <p15:clr>
            <a:srgbClr val="A4A3A4"/>
          </p15:clr>
        </p15:guide>
        <p15:guide id="9" pos="1935">
          <p15:clr>
            <a:srgbClr val="A4A3A4"/>
          </p15:clr>
        </p15:guide>
        <p15:guide id="10" orient="horz" pos="1003">
          <p15:clr>
            <a:srgbClr val="A4A3A4"/>
          </p15:clr>
        </p15:guide>
        <p15:guide id="11" orient="horz" pos="3770">
          <p15:clr>
            <a:srgbClr val="A4A3A4"/>
          </p15:clr>
        </p15:guide>
        <p15:guide id="12" orient="horz" pos="3374">
          <p15:clr>
            <a:srgbClr val="A4A3A4"/>
          </p15:clr>
        </p15:guide>
        <p15:guide id="13" orient="horz" pos="1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oAJJHgtH1EsXjwJdKg9dXAICs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20" d="100"/>
          <a:sy n="120" d="100"/>
        </p:scale>
        <p:origin x="256" y="72"/>
      </p:cViewPr>
      <p:guideLst>
        <p:guide orient="horz" pos="3748"/>
        <p:guide orient="horz" pos="4198"/>
        <p:guide orient="horz" pos="2183"/>
        <p:guide orient="horz" pos="3668"/>
        <p:guide orient="horz" pos="527"/>
        <p:guide pos="7483"/>
        <p:guide pos="180"/>
        <p:guide pos="2819"/>
        <p:guide pos="1935"/>
        <p:guide orient="horz" pos="1003"/>
        <p:guide orient="horz" pos="3770"/>
        <p:guide orient="horz" pos="3374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6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305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6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 txBox="1"/>
          <p:nvPr/>
        </p:nvSpPr>
        <p:spPr>
          <a:xfrm>
            <a:off x="3854450" y="9444038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50" tIns="45475" rIns="90950" bIns="45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9300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5125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50" tIns="45475" rIns="90950" bIns="45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5"/>
          <p:cNvGrpSpPr/>
          <p:nvPr/>
        </p:nvGrpSpPr>
        <p:grpSpPr>
          <a:xfrm>
            <a:off x="280446" y="687258"/>
            <a:ext cx="11587156" cy="586078"/>
            <a:chOff x="215900" y="1382939"/>
            <a:chExt cx="6998377" cy="430678"/>
          </a:xfrm>
        </p:grpSpPr>
        <p:sp>
          <p:nvSpPr>
            <p:cNvPr id="19" name="Google Shape;19;p5"/>
            <p:cNvSpPr/>
            <p:nvPr/>
          </p:nvSpPr>
          <p:spPr>
            <a:xfrm>
              <a:off x="215900" y="1382940"/>
              <a:ext cx="585009" cy="430326"/>
            </a:xfrm>
            <a:prstGeom prst="homePlate">
              <a:avLst>
                <a:gd name="adj" fmla="val 33648"/>
              </a:avLst>
            </a:prstGeom>
            <a:solidFill>
              <a:srgbClr val="002D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 rot="10800000">
              <a:off x="774827" y="1382939"/>
              <a:ext cx="6439450" cy="430678"/>
            </a:xfrm>
            <a:custGeom>
              <a:avLst/>
              <a:gdLst/>
              <a:ahLst/>
              <a:cxnLst/>
              <a:rect l="l" t="t" r="r" b="b"/>
              <a:pathLst>
                <a:path w="8064578" h="300814" extrusionOk="0">
                  <a:moveTo>
                    <a:pt x="28" y="246"/>
                  </a:moveTo>
                  <a:cubicBezTo>
                    <a:pt x="2126" y="-555"/>
                    <a:pt x="5376395" y="833"/>
                    <a:pt x="8064578" y="1127"/>
                  </a:cubicBezTo>
                  <a:lnTo>
                    <a:pt x="7919436" y="154759"/>
                  </a:lnTo>
                  <a:lnTo>
                    <a:pt x="8064578" y="300814"/>
                  </a:lnTo>
                  <a:lnTo>
                    <a:pt x="0" y="299269"/>
                  </a:lnTo>
                  <a:cubicBezTo>
                    <a:pt x="1058" y="203607"/>
                    <a:pt x="14" y="149757"/>
                    <a:pt x="28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783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" name="Google Shape;22;p5"/>
          <p:cNvCxnSpPr/>
          <p:nvPr/>
        </p:nvCxnSpPr>
        <p:spPr>
          <a:xfrm>
            <a:off x="271951" y="3152910"/>
            <a:ext cx="7843073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"/>
          <p:cNvSpPr/>
          <p:nvPr/>
        </p:nvSpPr>
        <p:spPr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5"/>
          <p:cNvGrpSpPr/>
          <p:nvPr/>
        </p:nvGrpSpPr>
        <p:grpSpPr>
          <a:xfrm>
            <a:off x="274785" y="5904672"/>
            <a:ext cx="11625520" cy="46038"/>
            <a:chOff x="-540381" y="5887508"/>
            <a:chExt cx="9457729" cy="46038"/>
          </a:xfrm>
        </p:grpSpPr>
        <p:sp>
          <p:nvSpPr>
            <p:cNvPr id="25" name="Google Shape;25;p5"/>
            <p:cNvSpPr/>
            <p:nvPr/>
          </p:nvSpPr>
          <p:spPr>
            <a:xfrm>
              <a:off x="-540381" y="5887508"/>
              <a:ext cx="8074126" cy="46038"/>
            </a:xfrm>
            <a:custGeom>
              <a:avLst/>
              <a:gdLst/>
              <a:ahLst/>
              <a:cxnLst/>
              <a:rect l="l" t="t" r="r" b="b"/>
              <a:pathLst>
                <a:path w="763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w="90475" cap="flat" cmpd="sng">
              <a:solidFill>
                <a:srgbClr val="63666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7639574" y="5887827"/>
              <a:ext cx="1277774" cy="45719"/>
            </a:xfrm>
            <a:custGeom>
              <a:avLst/>
              <a:gdLst/>
              <a:ahLst/>
              <a:cxnLst/>
              <a:rect l="l" t="t" r="r" b="b"/>
              <a:pathLst>
                <a:path w="135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solidFill>
              <a:srgbClr val="002D72"/>
            </a:solidFill>
            <a:ln w="90475" cap="flat" cmpd="sng">
              <a:solidFill>
                <a:srgbClr val="002D7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800"/>
              <a:buNone/>
              <a:defRPr sz="3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289968" y="539749"/>
            <a:ext cx="11587808" cy="460800"/>
            <a:chOff x="215900" y="1382736"/>
            <a:chExt cx="9418637" cy="458544"/>
          </a:xfrm>
        </p:grpSpPr>
        <p:sp>
          <p:nvSpPr>
            <p:cNvPr id="11" name="Google Shape;11;p4"/>
            <p:cNvSpPr/>
            <p:nvPr/>
          </p:nvSpPr>
          <p:spPr>
            <a:xfrm>
              <a:off x="215900" y="1382939"/>
              <a:ext cx="585009" cy="457327"/>
            </a:xfrm>
            <a:prstGeom prst="homePlate">
              <a:avLst>
                <a:gd name="adj" fmla="val 33648"/>
              </a:avLst>
            </a:prstGeom>
            <a:solidFill>
              <a:srgbClr val="002D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 rot="10800000">
              <a:off x="781049" y="1382736"/>
              <a:ext cx="8853488" cy="458544"/>
            </a:xfrm>
            <a:custGeom>
              <a:avLst/>
              <a:gdLst/>
              <a:ahLst/>
              <a:cxnLst/>
              <a:rect l="l" t="t" r="r" b="b"/>
              <a:pathLst>
                <a:path w="8064578" h="300568" extrusionOk="0">
                  <a:moveTo>
                    <a:pt x="28" y="0"/>
                  </a:moveTo>
                  <a:cubicBezTo>
                    <a:pt x="-2061" y="71"/>
                    <a:pt x="5376395" y="587"/>
                    <a:pt x="8064578" y="881"/>
                  </a:cubicBezTo>
                  <a:lnTo>
                    <a:pt x="7941669" y="150744"/>
                  </a:lnTo>
                  <a:lnTo>
                    <a:pt x="8064578" y="300568"/>
                  </a:lnTo>
                  <a:lnTo>
                    <a:pt x="0" y="297393"/>
                  </a:lnTo>
                  <a:cubicBezTo>
                    <a:pt x="1058" y="201731"/>
                    <a:pt x="2117" y="-71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783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115606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800"/>
              <a:buNone/>
            </a:pPr>
            <a:r>
              <a:rPr lang="en-GB" sz="2800" b="1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Annual Operating 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000"/>
              <a:buNone/>
            </a:pPr>
            <a:r>
              <a:rPr lang="en-GB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Citi Finance</a:t>
            </a:r>
            <a:endParaRPr sz="1800">
              <a:solidFill>
                <a:srgbClr val="002D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800"/>
              <a:buNone/>
            </a:pPr>
            <a:endParaRPr sz="1800">
              <a:solidFill>
                <a:srgbClr val="002D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1400"/>
              <a:buNone/>
            </a:pPr>
            <a:r>
              <a:rPr lang="en-GB" sz="1400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April 6, 2023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Financial Forecast to 31 Dec ’22</a:t>
            </a:r>
            <a:endParaRPr sz="2000"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313" y="1309258"/>
            <a:ext cx="5049374" cy="132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Financial Forecast to 31 Dec ’22 (cont.)</a:t>
            </a:r>
            <a:endParaRPr sz="2000"/>
          </a:p>
        </p:txBody>
      </p:sp>
      <p:sp>
        <p:nvSpPr>
          <p:cNvPr id="51" name="Google Shape;51;p3"/>
          <p:cNvSpPr txBox="1"/>
          <p:nvPr/>
        </p:nvSpPr>
        <p:spPr>
          <a:xfrm>
            <a:off x="630444" y="3061783"/>
            <a:ext cx="11415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9266" y="1243695"/>
            <a:ext cx="4473468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>
          <a:xfrm>
            <a:off x="8410575" y="2527071"/>
            <a:ext cx="30480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Includes credit reserve build / (release) for loans and provision for credit losses on unfunded lending commitments.</a:t>
            </a:r>
            <a:b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Includes provisions for policyholder benefits and claims, HTM debt securities and other assets.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Financial Forecast to 31 Dec ’22</vt:lpstr>
      <vt:lpstr>Financial Forecast to 31 Dec ’22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Tammy Tran</cp:lastModifiedBy>
  <cp:revision>1</cp:revision>
  <dcterms:created xsi:type="dcterms:W3CDTF">2015-07-20T16:22:45Z</dcterms:created>
  <dcterms:modified xsi:type="dcterms:W3CDTF">2023-06-01T15:23:45Z</dcterms:modified>
</cp:coreProperties>
</file>