
<file path=[Content_Types].xml><?xml version="1.0" encoding="utf-8"?>
<Types xmlns="http://schemas.openxmlformats.org/package/2006/content-types">
  <Default Extension="emf" ContentType="image/x-emf"/>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748">
          <p15:clr>
            <a:srgbClr val="A4A3A4"/>
          </p15:clr>
        </p15:guide>
        <p15:guide id="2" orient="horz" pos="4198">
          <p15:clr>
            <a:srgbClr val="A4A3A4"/>
          </p15:clr>
        </p15:guide>
        <p15:guide id="3" orient="horz" pos="2183">
          <p15:clr>
            <a:srgbClr val="A4A3A4"/>
          </p15:clr>
        </p15:guide>
        <p15:guide id="4" orient="horz" pos="3668">
          <p15:clr>
            <a:srgbClr val="A4A3A4"/>
          </p15:clr>
        </p15:guide>
        <p15:guide id="5" orient="horz" pos="527">
          <p15:clr>
            <a:srgbClr val="A4A3A4"/>
          </p15:clr>
        </p15:guide>
        <p15:guide id="6" pos="7483">
          <p15:clr>
            <a:srgbClr val="A4A3A4"/>
          </p15:clr>
        </p15:guide>
        <p15:guide id="7" pos="180">
          <p15:clr>
            <a:srgbClr val="A4A3A4"/>
          </p15:clr>
        </p15:guide>
        <p15:guide id="8" pos="2819">
          <p15:clr>
            <a:srgbClr val="A4A3A4"/>
          </p15:clr>
        </p15:guide>
        <p15:guide id="9" pos="1935">
          <p15:clr>
            <a:srgbClr val="A4A3A4"/>
          </p15:clr>
        </p15:guide>
        <p15:guide id="10" orient="horz" pos="1003">
          <p15:clr>
            <a:srgbClr val="A4A3A4"/>
          </p15:clr>
        </p15:guide>
        <p15:guide id="11" orient="horz" pos="3770">
          <p15:clr>
            <a:srgbClr val="A4A3A4"/>
          </p15:clr>
        </p15:guide>
        <p15:guide id="12" orient="horz" pos="3374">
          <p15:clr>
            <a:srgbClr val="A4A3A4"/>
          </p15:clr>
        </p15:guide>
        <p15:guide id="13" orient="horz" pos="1321">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jSH5P3bQeL8iuyXydHxe5gfBqT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05" d="100"/>
          <a:sy n="105" d="100"/>
        </p:scale>
        <p:origin x="798" y="96"/>
      </p:cViewPr>
      <p:guideLst>
        <p:guide orient="horz" pos="3748"/>
        <p:guide orient="horz" pos="4198"/>
        <p:guide orient="horz" pos="2183"/>
        <p:guide orient="horz" pos="3668"/>
        <p:guide orient="horz" pos="527"/>
        <p:guide pos="7483"/>
        <p:guide pos="180"/>
        <p:guide pos="2819"/>
        <p:guide pos="1935"/>
        <p:guide orient="horz" pos="1003"/>
        <p:guide orient="horz" pos="3770"/>
        <p:guide orient="horz" pos="3374"/>
        <p:guide orient="horz" pos="1321"/>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customschemas.google.com/relationships/presentationmetadata" Target="metadata"/><Relationship Id="rId4" Type="http://schemas.openxmlformats.org/officeDocument/2006/relationships/slide" Target="slides/slide3.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6" y="4"/>
            <a:ext cx="3076364" cy="511731"/>
          </a:xfrm>
          <a:prstGeom prst="rect">
            <a:avLst/>
          </a:prstGeom>
          <a:noFill/>
          <a:ln>
            <a:noFill/>
          </a:ln>
        </p:spPr>
        <p:txBody>
          <a:bodyPr spcFirstLastPara="1" wrap="square" lIns="96375" tIns="48175" rIns="96375" bIns="48175"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1305" y="4"/>
            <a:ext cx="3076364" cy="511731"/>
          </a:xfrm>
          <a:prstGeom prst="rect">
            <a:avLst/>
          </a:prstGeom>
          <a:noFill/>
          <a:ln>
            <a:noFill/>
          </a:ln>
        </p:spPr>
        <p:txBody>
          <a:bodyPr spcFirstLastPara="1" wrap="square" lIns="96375" tIns="48175" rIns="96375" bIns="48175"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8113" y="768350"/>
            <a:ext cx="6823075" cy="3838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9931" y="4861443"/>
            <a:ext cx="5679440" cy="4605576"/>
          </a:xfrm>
          <a:prstGeom prst="rect">
            <a:avLst/>
          </a:prstGeom>
          <a:noFill/>
          <a:ln>
            <a:noFill/>
          </a:ln>
        </p:spPr>
        <p:txBody>
          <a:bodyPr spcFirstLastPara="1" wrap="square" lIns="96375" tIns="48175" rIns="96375" bIns="4817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6" y="9721112"/>
            <a:ext cx="3076364" cy="511731"/>
          </a:xfrm>
          <a:prstGeom prst="rect">
            <a:avLst/>
          </a:prstGeom>
          <a:noFill/>
          <a:ln>
            <a:noFill/>
          </a:ln>
        </p:spPr>
        <p:txBody>
          <a:bodyPr spcFirstLastPara="1" wrap="square" lIns="96375" tIns="48175" rIns="96375" bIns="48175"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1305" y="9721112"/>
            <a:ext cx="3076364" cy="511731"/>
          </a:xfrm>
          <a:prstGeom prst="rect">
            <a:avLst/>
          </a:prstGeom>
          <a:noFill/>
          <a:ln>
            <a:noFill/>
          </a:ln>
        </p:spPr>
        <p:txBody>
          <a:bodyPr spcFirstLastPara="1" wrap="square" lIns="96375" tIns="48175" rIns="96375" bIns="48175" anchor="b" anchorCtr="0">
            <a:noAutofit/>
          </a:bodyPr>
          <a:lstStyle/>
          <a:p>
            <a:pPr marL="0" marR="0" lvl="0" indent="0" algn="r" rtl="0">
              <a:spcBef>
                <a:spcPts val="0"/>
              </a:spcBef>
              <a:spcAft>
                <a:spcPts val="0"/>
              </a:spcAft>
              <a:buNone/>
            </a:pPr>
            <a:fld id="{00000000-1234-1234-1234-123412341234}" type="slidenum">
              <a:rPr lang="en-GB"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txBox="1">
            <a:spLocks noGrp="1"/>
          </p:cNvSpPr>
          <p:nvPr>
            <p:ph type="sldNum" idx="12"/>
          </p:nvPr>
        </p:nvSpPr>
        <p:spPr>
          <a:xfrm>
            <a:off x="3854450" y="9445625"/>
            <a:ext cx="2949575" cy="496888"/>
          </a:xfrm>
          <a:prstGeom prst="rect">
            <a:avLst/>
          </a:prstGeom>
          <a:noFill/>
          <a:ln>
            <a:noFill/>
          </a:ln>
        </p:spPr>
        <p:txBody>
          <a:bodyPr spcFirstLastPara="1" wrap="square" lIns="96375" tIns="48175" rIns="96375" bIns="48175" anchor="b" anchorCtr="0">
            <a:noAutofit/>
          </a:bodyPr>
          <a:lstStyle/>
          <a:p>
            <a:pPr marL="0" marR="0" lvl="0" indent="0" algn="r" rtl="0">
              <a:spcBef>
                <a:spcPts val="0"/>
              </a:spcBef>
              <a:spcAft>
                <a:spcPts val="0"/>
              </a:spcAft>
              <a:buNone/>
            </a:pPr>
            <a:fld id="{00000000-1234-1234-1234-123412341234}" type="slidenum">
              <a:rPr lang="en-GB" sz="1400">
                <a:solidFill>
                  <a:srgbClr val="000000"/>
                </a:solidFill>
                <a:latin typeface="Arial"/>
                <a:ea typeface="Arial"/>
                <a:cs typeface="Arial"/>
                <a:sym typeface="Arial"/>
              </a:rPr>
              <a:t>1</a:t>
            </a:fld>
            <a:endParaRPr sz="1400">
              <a:solidFill>
                <a:srgbClr val="000000"/>
              </a:solidFill>
              <a:latin typeface="Arial"/>
              <a:ea typeface="Arial"/>
              <a:cs typeface="Arial"/>
              <a:sym typeface="Arial"/>
            </a:endParaRPr>
          </a:p>
        </p:txBody>
      </p:sp>
      <p:sp>
        <p:nvSpPr>
          <p:cNvPr id="33" name="Google Shape;33;p1:notes"/>
          <p:cNvSpPr txBox="1"/>
          <p:nvPr/>
        </p:nvSpPr>
        <p:spPr>
          <a:xfrm>
            <a:off x="3854450" y="9444038"/>
            <a:ext cx="2949575" cy="498475"/>
          </a:xfrm>
          <a:prstGeom prst="rect">
            <a:avLst/>
          </a:prstGeom>
          <a:noFill/>
          <a:ln>
            <a:noFill/>
          </a:ln>
        </p:spPr>
        <p:txBody>
          <a:bodyPr spcFirstLastPara="1" wrap="square" lIns="90950" tIns="45475" rIns="90950" bIns="45475" anchor="b" anchorCtr="0">
            <a:noAutofit/>
          </a:bodyPr>
          <a:lstStyle/>
          <a:p>
            <a:pPr marL="0" marR="0" lvl="0" indent="0" algn="r" rtl="0">
              <a:spcBef>
                <a:spcPts val="0"/>
              </a:spcBef>
              <a:spcAft>
                <a:spcPts val="0"/>
              </a:spcAft>
              <a:buNone/>
            </a:pPr>
            <a:fld id="{00000000-1234-1234-1234-123412341234}" type="slidenum">
              <a:rPr lang="en-GB" sz="1200">
                <a:solidFill>
                  <a:srgbClr val="000000"/>
                </a:solidFill>
                <a:latin typeface="Arial"/>
                <a:ea typeface="Arial"/>
                <a:cs typeface="Arial"/>
                <a:sym typeface="Arial"/>
              </a:rPr>
              <a:t>1</a:t>
            </a:fld>
            <a:endParaRPr sz="1200">
              <a:solidFill>
                <a:srgbClr val="000000"/>
              </a:solidFill>
              <a:latin typeface="Arial"/>
              <a:ea typeface="Arial"/>
              <a:cs typeface="Arial"/>
              <a:sym typeface="Arial"/>
            </a:endParaRPr>
          </a:p>
        </p:txBody>
      </p:sp>
      <p:sp>
        <p:nvSpPr>
          <p:cNvPr id="34" name="Google Shape;34;p1:notes"/>
          <p:cNvSpPr>
            <a:spLocks noGrp="1" noRot="1" noChangeAspect="1"/>
          </p:cNvSpPr>
          <p:nvPr>
            <p:ph type="sldImg" idx="2"/>
          </p:nvPr>
        </p:nvSpPr>
        <p:spPr>
          <a:xfrm>
            <a:off x="93663" y="749300"/>
            <a:ext cx="6623050" cy="37258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 name="Google Shape;35;p1:notes"/>
          <p:cNvSpPr txBox="1">
            <a:spLocks noGrp="1"/>
          </p:cNvSpPr>
          <p:nvPr>
            <p:ph type="body" idx="1"/>
          </p:nvPr>
        </p:nvSpPr>
        <p:spPr>
          <a:xfrm>
            <a:off x="681038" y="4722813"/>
            <a:ext cx="5445125" cy="4473575"/>
          </a:xfrm>
          <a:prstGeom prst="rect">
            <a:avLst/>
          </a:prstGeom>
          <a:noFill/>
          <a:ln>
            <a:noFill/>
          </a:ln>
        </p:spPr>
        <p:txBody>
          <a:bodyPr spcFirstLastPara="1" wrap="square" lIns="90950" tIns="45475" rIns="90950" bIns="454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2:notes"/>
          <p:cNvSpPr>
            <a:spLocks noGrp="1" noRot="1" noChangeAspect="1"/>
          </p:cNvSpPr>
          <p:nvPr>
            <p:ph type="sldImg" idx="2"/>
          </p:nvPr>
        </p:nvSpPr>
        <p:spPr>
          <a:xfrm>
            <a:off x="138113" y="768350"/>
            <a:ext cx="6823075" cy="3838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 name="Google Shape;40;p2:notes"/>
          <p:cNvSpPr txBox="1">
            <a:spLocks noGrp="1"/>
          </p:cNvSpPr>
          <p:nvPr>
            <p:ph type="body" idx="1"/>
          </p:nvPr>
        </p:nvSpPr>
        <p:spPr>
          <a:xfrm>
            <a:off x="709931" y="4861443"/>
            <a:ext cx="5679440" cy="4605576"/>
          </a:xfrm>
          <a:prstGeom prst="rect">
            <a:avLst/>
          </a:prstGeom>
          <a:noFill/>
          <a:ln>
            <a:noFill/>
          </a:ln>
        </p:spPr>
        <p:txBody>
          <a:bodyPr spcFirstLastPara="1" wrap="square" lIns="96375" tIns="48175" rIns="96375" bIns="48175" anchor="t" anchorCtr="0">
            <a:noAutofit/>
          </a:bodyPr>
          <a:lstStyle/>
          <a:p>
            <a:pPr marL="0" lvl="0" indent="0" algn="l" rtl="0">
              <a:spcBef>
                <a:spcPts val="0"/>
              </a:spcBef>
              <a:spcAft>
                <a:spcPts val="0"/>
              </a:spcAft>
              <a:buNone/>
            </a:pPr>
            <a:endParaRPr/>
          </a:p>
        </p:txBody>
      </p:sp>
      <p:sp>
        <p:nvSpPr>
          <p:cNvPr id="41" name="Google Shape;41;p2:notes"/>
          <p:cNvSpPr txBox="1">
            <a:spLocks noGrp="1"/>
          </p:cNvSpPr>
          <p:nvPr>
            <p:ph type="sldNum" idx="12"/>
          </p:nvPr>
        </p:nvSpPr>
        <p:spPr>
          <a:xfrm>
            <a:off x="4021305" y="9721112"/>
            <a:ext cx="3076364" cy="511731"/>
          </a:xfrm>
          <a:prstGeom prst="rect">
            <a:avLst/>
          </a:prstGeom>
          <a:noFill/>
          <a:ln>
            <a:noFill/>
          </a:ln>
        </p:spPr>
        <p:txBody>
          <a:bodyPr spcFirstLastPara="1" wrap="square" lIns="96375" tIns="48175" rIns="96375" bIns="48175" anchor="b" anchorCtr="0">
            <a:no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3:notes"/>
          <p:cNvSpPr>
            <a:spLocks noGrp="1" noRot="1" noChangeAspect="1"/>
          </p:cNvSpPr>
          <p:nvPr>
            <p:ph type="sldImg" idx="2"/>
          </p:nvPr>
        </p:nvSpPr>
        <p:spPr>
          <a:xfrm>
            <a:off x="138113" y="768350"/>
            <a:ext cx="6823075" cy="3838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 name="Google Shape;47;p3:notes"/>
          <p:cNvSpPr txBox="1">
            <a:spLocks noGrp="1"/>
          </p:cNvSpPr>
          <p:nvPr>
            <p:ph type="body" idx="1"/>
          </p:nvPr>
        </p:nvSpPr>
        <p:spPr>
          <a:xfrm>
            <a:off x="709931" y="4861443"/>
            <a:ext cx="5679440" cy="4605576"/>
          </a:xfrm>
          <a:prstGeom prst="rect">
            <a:avLst/>
          </a:prstGeom>
          <a:noFill/>
          <a:ln>
            <a:noFill/>
          </a:ln>
        </p:spPr>
        <p:txBody>
          <a:bodyPr spcFirstLastPara="1" wrap="square" lIns="96375" tIns="48175" rIns="96375" bIns="48175" anchor="t" anchorCtr="0">
            <a:noAutofit/>
          </a:bodyPr>
          <a:lstStyle/>
          <a:p>
            <a:pPr marL="0" lvl="0" indent="0" algn="l" rtl="0">
              <a:spcBef>
                <a:spcPts val="0"/>
              </a:spcBef>
              <a:spcAft>
                <a:spcPts val="0"/>
              </a:spcAft>
              <a:buNone/>
            </a:pPr>
            <a:endParaRPr/>
          </a:p>
        </p:txBody>
      </p:sp>
      <p:sp>
        <p:nvSpPr>
          <p:cNvPr id="48" name="Google Shape;48;p3:notes"/>
          <p:cNvSpPr txBox="1">
            <a:spLocks noGrp="1"/>
          </p:cNvSpPr>
          <p:nvPr>
            <p:ph type="sldNum" idx="12"/>
          </p:nvPr>
        </p:nvSpPr>
        <p:spPr>
          <a:xfrm>
            <a:off x="4021305" y="9721112"/>
            <a:ext cx="3076364" cy="511731"/>
          </a:xfrm>
          <a:prstGeom prst="rect">
            <a:avLst/>
          </a:prstGeom>
          <a:noFill/>
          <a:ln>
            <a:noFill/>
          </a:ln>
        </p:spPr>
        <p:txBody>
          <a:bodyPr spcFirstLastPara="1" wrap="square" lIns="96375" tIns="48175" rIns="96375" bIns="48175" anchor="b" anchorCtr="0">
            <a:noAutofit/>
          </a:bodyPr>
          <a:lstStyle/>
          <a:p>
            <a:pPr marL="0" lvl="0" indent="0" algn="r" rtl="0">
              <a:spcBef>
                <a:spcPts val="0"/>
              </a:spcBef>
              <a:spcAft>
                <a:spcPts val="0"/>
              </a:spcAft>
              <a:buNone/>
            </a:pPr>
            <a:fld id="{00000000-1234-1234-1234-123412341234}" type="slidenum">
              <a:rPr lang="en-GB"/>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4:notes"/>
          <p:cNvSpPr>
            <a:spLocks noGrp="1" noRot="1" noChangeAspect="1"/>
          </p:cNvSpPr>
          <p:nvPr>
            <p:ph type="sldImg" idx="2"/>
          </p:nvPr>
        </p:nvSpPr>
        <p:spPr>
          <a:xfrm>
            <a:off x="138113" y="768350"/>
            <a:ext cx="6823075" cy="3838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 name="Google Shape;56;p4:notes"/>
          <p:cNvSpPr txBox="1">
            <a:spLocks noGrp="1"/>
          </p:cNvSpPr>
          <p:nvPr>
            <p:ph type="body" idx="1"/>
          </p:nvPr>
        </p:nvSpPr>
        <p:spPr>
          <a:xfrm>
            <a:off x="709931" y="4861443"/>
            <a:ext cx="5679440" cy="4605576"/>
          </a:xfrm>
          <a:prstGeom prst="rect">
            <a:avLst/>
          </a:prstGeom>
          <a:noFill/>
          <a:ln>
            <a:noFill/>
          </a:ln>
        </p:spPr>
        <p:txBody>
          <a:bodyPr spcFirstLastPara="1" wrap="square" lIns="96375" tIns="48175" rIns="96375" bIns="48175" anchor="t" anchorCtr="0">
            <a:noAutofit/>
          </a:bodyPr>
          <a:lstStyle/>
          <a:p>
            <a:pPr marL="0" lvl="0" indent="0" algn="l" rtl="0">
              <a:spcBef>
                <a:spcPts val="0"/>
              </a:spcBef>
              <a:spcAft>
                <a:spcPts val="0"/>
              </a:spcAft>
              <a:buNone/>
            </a:pPr>
            <a:endParaRPr/>
          </a:p>
        </p:txBody>
      </p:sp>
      <p:sp>
        <p:nvSpPr>
          <p:cNvPr id="57" name="Google Shape;57;p4:notes"/>
          <p:cNvSpPr txBox="1">
            <a:spLocks noGrp="1"/>
          </p:cNvSpPr>
          <p:nvPr>
            <p:ph type="sldNum" idx="12"/>
          </p:nvPr>
        </p:nvSpPr>
        <p:spPr>
          <a:xfrm>
            <a:off x="4021305" y="9721112"/>
            <a:ext cx="3076364" cy="511731"/>
          </a:xfrm>
          <a:prstGeom prst="rect">
            <a:avLst/>
          </a:prstGeom>
          <a:noFill/>
          <a:ln>
            <a:noFill/>
          </a:ln>
        </p:spPr>
        <p:txBody>
          <a:bodyPr spcFirstLastPara="1" wrap="square" lIns="96375" tIns="48175" rIns="96375" bIns="48175" anchor="b"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4:notes"/>
          <p:cNvSpPr>
            <a:spLocks noGrp="1" noRot="1" noChangeAspect="1"/>
          </p:cNvSpPr>
          <p:nvPr>
            <p:ph type="sldImg" idx="2"/>
          </p:nvPr>
        </p:nvSpPr>
        <p:spPr>
          <a:xfrm>
            <a:off x="138113" y="768350"/>
            <a:ext cx="6823075" cy="3838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 name="Google Shape;56;p4:notes"/>
          <p:cNvSpPr txBox="1">
            <a:spLocks noGrp="1"/>
          </p:cNvSpPr>
          <p:nvPr>
            <p:ph type="body" idx="1"/>
          </p:nvPr>
        </p:nvSpPr>
        <p:spPr>
          <a:xfrm>
            <a:off x="709931" y="4861443"/>
            <a:ext cx="5679440" cy="4605576"/>
          </a:xfrm>
          <a:prstGeom prst="rect">
            <a:avLst/>
          </a:prstGeom>
          <a:noFill/>
          <a:ln>
            <a:noFill/>
          </a:ln>
        </p:spPr>
        <p:txBody>
          <a:bodyPr spcFirstLastPara="1" wrap="square" lIns="96375" tIns="48175" rIns="96375" bIns="48175" anchor="t" anchorCtr="0">
            <a:noAutofit/>
          </a:bodyPr>
          <a:lstStyle/>
          <a:p>
            <a:pPr marL="0" lvl="0" indent="0" algn="l" rtl="0">
              <a:spcBef>
                <a:spcPts val="0"/>
              </a:spcBef>
              <a:spcAft>
                <a:spcPts val="0"/>
              </a:spcAft>
              <a:buNone/>
            </a:pPr>
            <a:endParaRPr/>
          </a:p>
        </p:txBody>
      </p:sp>
      <p:sp>
        <p:nvSpPr>
          <p:cNvPr id="57" name="Google Shape;57;p4:notes"/>
          <p:cNvSpPr txBox="1">
            <a:spLocks noGrp="1"/>
          </p:cNvSpPr>
          <p:nvPr>
            <p:ph type="sldNum" idx="12"/>
          </p:nvPr>
        </p:nvSpPr>
        <p:spPr>
          <a:xfrm>
            <a:off x="4021305" y="9721112"/>
            <a:ext cx="3076364" cy="511731"/>
          </a:xfrm>
          <a:prstGeom prst="rect">
            <a:avLst/>
          </a:prstGeom>
          <a:noFill/>
          <a:ln>
            <a:noFill/>
          </a:ln>
        </p:spPr>
        <p:txBody>
          <a:bodyPr spcFirstLastPara="1" wrap="square" lIns="96375" tIns="48175" rIns="96375" bIns="48175" anchor="b" anchorCtr="0">
            <a:noAutofit/>
          </a:bodyPr>
          <a:lstStyle/>
          <a:p>
            <a:pPr marL="0" lvl="0" indent="0" algn="r" rtl="0">
              <a:spcBef>
                <a:spcPts val="0"/>
              </a:spcBef>
              <a:spcAft>
                <a:spcPts val="0"/>
              </a:spcAft>
              <a:buNone/>
            </a:pPr>
            <a:fld id="{00000000-1234-1234-1234-123412341234}" type="slidenum">
              <a:rPr lang="en-GB"/>
              <a:t>5</a:t>
            </a:fld>
            <a:endParaRPr/>
          </a:p>
        </p:txBody>
      </p:sp>
    </p:spTree>
    <p:extLst>
      <p:ext uri="{BB962C8B-B14F-4D97-AF65-F5344CB8AC3E}">
        <p14:creationId xmlns:p14="http://schemas.microsoft.com/office/powerpoint/2010/main" val="1337444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6"/>
        <p:cNvGrpSpPr/>
        <p:nvPr/>
      </p:nvGrpSpPr>
      <p:grpSpPr>
        <a:xfrm>
          <a:off x="0" y="0"/>
          <a:ext cx="0" cy="0"/>
          <a:chOff x="0" y="0"/>
          <a:chExt cx="0" cy="0"/>
        </a:xfrm>
      </p:grpSpPr>
      <p:grpSp>
        <p:nvGrpSpPr>
          <p:cNvPr id="18" name="Google Shape;18;p6"/>
          <p:cNvGrpSpPr/>
          <p:nvPr/>
        </p:nvGrpSpPr>
        <p:grpSpPr>
          <a:xfrm>
            <a:off x="280446" y="687258"/>
            <a:ext cx="11587156" cy="586078"/>
            <a:chOff x="215900" y="1382939"/>
            <a:chExt cx="6998377" cy="430678"/>
          </a:xfrm>
        </p:grpSpPr>
        <p:sp>
          <p:nvSpPr>
            <p:cNvPr id="19" name="Google Shape;19;p6"/>
            <p:cNvSpPr/>
            <p:nvPr/>
          </p:nvSpPr>
          <p:spPr>
            <a:xfrm>
              <a:off x="215900" y="1382940"/>
              <a:ext cx="585009" cy="430326"/>
            </a:xfrm>
            <a:prstGeom prst="homePlate">
              <a:avLst>
                <a:gd name="adj" fmla="val 33648"/>
              </a:avLst>
            </a:prstGeom>
            <a:solidFill>
              <a:srgbClr val="002D7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5"/>
                </a:solidFill>
                <a:latin typeface="Arial"/>
                <a:ea typeface="Arial"/>
                <a:cs typeface="Arial"/>
                <a:sym typeface="Arial"/>
              </a:endParaRPr>
            </a:p>
          </p:txBody>
        </p:sp>
        <p:sp>
          <p:nvSpPr>
            <p:cNvPr id="20" name="Google Shape;20;p6"/>
            <p:cNvSpPr/>
            <p:nvPr/>
          </p:nvSpPr>
          <p:spPr>
            <a:xfrm rot="10800000">
              <a:off x="774827" y="1382939"/>
              <a:ext cx="6439450" cy="430678"/>
            </a:xfrm>
            <a:custGeom>
              <a:avLst/>
              <a:gdLst/>
              <a:ahLst/>
              <a:cxnLst/>
              <a:rect l="l" t="t" r="r" b="b"/>
              <a:pathLst>
                <a:path w="8064578" h="300814" extrusionOk="0">
                  <a:moveTo>
                    <a:pt x="28" y="246"/>
                  </a:moveTo>
                  <a:cubicBezTo>
                    <a:pt x="2126" y="-555"/>
                    <a:pt x="5376395" y="833"/>
                    <a:pt x="8064578" y="1127"/>
                  </a:cubicBezTo>
                  <a:lnTo>
                    <a:pt x="7919436" y="154759"/>
                  </a:lnTo>
                  <a:lnTo>
                    <a:pt x="8064578" y="300814"/>
                  </a:lnTo>
                  <a:lnTo>
                    <a:pt x="0" y="299269"/>
                  </a:lnTo>
                  <a:cubicBezTo>
                    <a:pt x="1058" y="203607"/>
                    <a:pt x="14" y="149757"/>
                    <a:pt x="28" y="24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78307"/>
                </a:solidFill>
                <a:latin typeface="Arial"/>
                <a:ea typeface="Arial"/>
                <a:cs typeface="Arial"/>
                <a:sym typeface="Arial"/>
              </a:endParaRPr>
            </a:p>
          </p:txBody>
        </p:sp>
      </p:grpSp>
      <p:cxnSp>
        <p:nvCxnSpPr>
          <p:cNvPr id="22" name="Google Shape;22;p6"/>
          <p:cNvCxnSpPr/>
          <p:nvPr/>
        </p:nvCxnSpPr>
        <p:spPr>
          <a:xfrm>
            <a:off x="271951" y="3152910"/>
            <a:ext cx="7843073" cy="0"/>
          </a:xfrm>
          <a:prstGeom prst="straightConnector1">
            <a:avLst/>
          </a:prstGeom>
          <a:noFill/>
          <a:ln w="12700" cap="flat" cmpd="sng">
            <a:solidFill>
              <a:schemeClr val="dk2"/>
            </a:solidFill>
            <a:prstDash val="solid"/>
            <a:round/>
            <a:headEnd type="none" w="sm" len="sm"/>
            <a:tailEnd type="none" w="sm" len="sm"/>
          </a:ln>
        </p:spPr>
      </p:cxnSp>
      <p:sp>
        <p:nvSpPr>
          <p:cNvPr id="23" name="Google Shape;23;p6"/>
          <p:cNvSpPr/>
          <p:nvPr/>
        </p:nvSpPr>
        <p:spPr>
          <a:xfrm>
            <a:off x="306235" y="5864983"/>
            <a:ext cx="10660185" cy="88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24" name="Google Shape;24;p6"/>
          <p:cNvGrpSpPr/>
          <p:nvPr/>
        </p:nvGrpSpPr>
        <p:grpSpPr>
          <a:xfrm>
            <a:off x="274785" y="5904672"/>
            <a:ext cx="11625520" cy="46038"/>
            <a:chOff x="-540381" y="5887508"/>
            <a:chExt cx="9457729" cy="46038"/>
          </a:xfrm>
        </p:grpSpPr>
        <p:sp>
          <p:nvSpPr>
            <p:cNvPr id="25" name="Google Shape;25;p6"/>
            <p:cNvSpPr/>
            <p:nvPr/>
          </p:nvSpPr>
          <p:spPr>
            <a:xfrm>
              <a:off x="-540381" y="5887508"/>
              <a:ext cx="8074126" cy="46038"/>
            </a:xfrm>
            <a:custGeom>
              <a:avLst/>
              <a:gdLst/>
              <a:ahLst/>
              <a:cxnLst/>
              <a:rect l="l" t="t" r="r" b="b"/>
              <a:pathLst>
                <a:path w="7638" h="120000" extrusionOk="0">
                  <a:moveTo>
                    <a:pt x="0" y="0"/>
                  </a:moveTo>
                  <a:lnTo>
                    <a:pt x="0" y="0"/>
                  </a:lnTo>
                  <a:lnTo>
                    <a:pt x="7638" y="0"/>
                  </a:lnTo>
                </a:path>
              </a:pathLst>
            </a:custGeom>
            <a:noFill/>
            <a:ln w="90475" cap="flat" cmpd="sng">
              <a:solidFill>
                <a:srgbClr val="63666A"/>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6"/>
            <p:cNvSpPr/>
            <p:nvPr/>
          </p:nvSpPr>
          <p:spPr>
            <a:xfrm>
              <a:off x="7639574" y="5887827"/>
              <a:ext cx="1277774" cy="45719"/>
            </a:xfrm>
            <a:custGeom>
              <a:avLst/>
              <a:gdLst/>
              <a:ahLst/>
              <a:cxnLst/>
              <a:rect l="l" t="t" r="r" b="b"/>
              <a:pathLst>
                <a:path w="1357" h="120000" extrusionOk="0">
                  <a:moveTo>
                    <a:pt x="0" y="0"/>
                  </a:moveTo>
                  <a:lnTo>
                    <a:pt x="0" y="0"/>
                  </a:lnTo>
                  <a:lnTo>
                    <a:pt x="1357" y="0"/>
                  </a:lnTo>
                </a:path>
              </a:pathLst>
            </a:custGeom>
            <a:solidFill>
              <a:srgbClr val="002D72"/>
            </a:solidFill>
            <a:ln w="90475" cap="flat" cmpd="sng">
              <a:solidFill>
                <a:srgbClr val="002D72"/>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2D72"/>
                </a:solidFill>
                <a:latin typeface="Arial"/>
                <a:ea typeface="Arial"/>
                <a:cs typeface="Arial"/>
                <a:sym typeface="Arial"/>
              </a:endParaRPr>
            </a:p>
          </p:txBody>
        </p:sp>
      </p:grpSp>
      <p:sp>
        <p:nvSpPr>
          <p:cNvPr id="27" name="Google Shape;27;p6"/>
          <p:cNvSpPr txBox="1">
            <a:spLocks noGrp="1"/>
          </p:cNvSpPr>
          <p:nvPr>
            <p:ph type="body" idx="1"/>
          </p:nvPr>
        </p:nvSpPr>
        <p:spPr>
          <a:xfrm>
            <a:off x="271053" y="2388261"/>
            <a:ext cx="7843073" cy="584775"/>
          </a:xfrm>
          <a:prstGeom prst="rect">
            <a:avLst/>
          </a:prstGeom>
          <a:noFill/>
          <a:ln>
            <a:noFill/>
          </a:ln>
        </p:spPr>
        <p:txBody>
          <a:bodyPr spcFirstLastPara="1" wrap="square" lIns="0" tIns="0" rIns="0" bIns="0" anchor="b" anchorCtr="0">
            <a:spAutoFit/>
          </a:bodyPr>
          <a:lstStyle>
            <a:lvl1pPr marL="457200" lvl="0" indent="-228600" algn="l">
              <a:spcBef>
                <a:spcPts val="0"/>
              </a:spcBef>
              <a:spcAft>
                <a:spcPts val="0"/>
              </a:spcAft>
              <a:buClr>
                <a:srgbClr val="656565"/>
              </a:buClr>
              <a:buSzPts val="3800"/>
              <a:buNone/>
              <a:defRPr sz="3800">
                <a:solidFill>
                  <a:srgbClr val="656565"/>
                </a:solidFill>
                <a:latin typeface="Arial"/>
                <a:ea typeface="Arial"/>
                <a:cs typeface="Arial"/>
                <a:sym typeface="Arial"/>
              </a:defRPr>
            </a:lvl1pPr>
            <a:lvl2pPr marL="914400" lvl="1" indent="-228600" algn="l">
              <a:spcBef>
                <a:spcPts val="0"/>
              </a:spcBef>
              <a:spcAft>
                <a:spcPts val="0"/>
              </a:spcAft>
              <a:buClr>
                <a:srgbClr val="656565"/>
              </a:buClr>
              <a:buSzPts val="3600"/>
              <a:buNone/>
              <a:defRPr sz="3600">
                <a:solidFill>
                  <a:srgbClr val="656565"/>
                </a:solidFill>
                <a:latin typeface="Arial"/>
                <a:ea typeface="Arial"/>
                <a:cs typeface="Arial"/>
                <a:sym typeface="Arial"/>
              </a:defRPr>
            </a:lvl2pPr>
            <a:lvl3pPr marL="1371600" lvl="2" indent="-228600" algn="l">
              <a:spcBef>
                <a:spcPts val="0"/>
              </a:spcBef>
              <a:spcAft>
                <a:spcPts val="0"/>
              </a:spcAft>
              <a:buClr>
                <a:srgbClr val="656565"/>
              </a:buClr>
              <a:buSzPts val="3600"/>
              <a:buNone/>
              <a:defRPr sz="3600">
                <a:solidFill>
                  <a:srgbClr val="656565"/>
                </a:solidFill>
                <a:latin typeface="Arial"/>
                <a:ea typeface="Arial"/>
                <a:cs typeface="Arial"/>
                <a:sym typeface="Arial"/>
              </a:defRPr>
            </a:lvl3pPr>
            <a:lvl4pPr marL="1828800" lvl="3" indent="-228600" algn="l">
              <a:spcBef>
                <a:spcPts val="0"/>
              </a:spcBef>
              <a:spcAft>
                <a:spcPts val="0"/>
              </a:spcAft>
              <a:buClr>
                <a:srgbClr val="656565"/>
              </a:buClr>
              <a:buSzPts val="3600"/>
              <a:buNone/>
              <a:defRPr sz="3600">
                <a:solidFill>
                  <a:srgbClr val="656565"/>
                </a:solidFill>
                <a:latin typeface="Arial"/>
                <a:ea typeface="Arial"/>
                <a:cs typeface="Arial"/>
                <a:sym typeface="Arial"/>
              </a:defRPr>
            </a:lvl4pPr>
            <a:lvl5pPr marL="2286000" lvl="4" indent="-228600" algn="l">
              <a:spcBef>
                <a:spcPts val="0"/>
              </a:spcBef>
              <a:spcAft>
                <a:spcPts val="0"/>
              </a:spcAft>
              <a:buClr>
                <a:srgbClr val="656565"/>
              </a:buClr>
              <a:buSzPts val="3600"/>
              <a:buNone/>
              <a:defRPr sz="3600">
                <a:solidFill>
                  <a:srgbClr val="656565"/>
                </a:solidFill>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6"/>
          <p:cNvSpPr txBox="1">
            <a:spLocks noGrp="1"/>
          </p:cNvSpPr>
          <p:nvPr>
            <p:ph type="body" idx="2"/>
          </p:nvPr>
        </p:nvSpPr>
        <p:spPr>
          <a:xfrm>
            <a:off x="288500" y="3292242"/>
            <a:ext cx="7843073" cy="307777"/>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Clr>
                <a:srgbClr val="656565"/>
              </a:buClr>
              <a:buSzPts val="2000"/>
              <a:buNone/>
              <a:defRPr sz="2000">
                <a:solidFill>
                  <a:srgbClr val="656565"/>
                </a:solidFill>
                <a:latin typeface="Arial"/>
                <a:ea typeface="Arial"/>
                <a:cs typeface="Arial"/>
                <a:sym typeface="Arial"/>
              </a:defRPr>
            </a:lvl1pPr>
            <a:lvl2pPr marL="914400" lvl="1" indent="-228600" algn="l">
              <a:spcBef>
                <a:spcPts val="0"/>
              </a:spcBef>
              <a:spcAft>
                <a:spcPts val="0"/>
              </a:spcAft>
              <a:buClr>
                <a:srgbClr val="656565"/>
              </a:buClr>
              <a:buSzPts val="3600"/>
              <a:buNone/>
              <a:defRPr sz="3600">
                <a:solidFill>
                  <a:srgbClr val="656565"/>
                </a:solidFill>
                <a:latin typeface="Arial"/>
                <a:ea typeface="Arial"/>
                <a:cs typeface="Arial"/>
                <a:sym typeface="Arial"/>
              </a:defRPr>
            </a:lvl2pPr>
            <a:lvl3pPr marL="1371600" lvl="2" indent="-228600" algn="l">
              <a:spcBef>
                <a:spcPts val="0"/>
              </a:spcBef>
              <a:spcAft>
                <a:spcPts val="0"/>
              </a:spcAft>
              <a:buClr>
                <a:srgbClr val="656565"/>
              </a:buClr>
              <a:buSzPts val="3600"/>
              <a:buNone/>
              <a:defRPr sz="3600">
                <a:solidFill>
                  <a:srgbClr val="656565"/>
                </a:solidFill>
                <a:latin typeface="Arial"/>
                <a:ea typeface="Arial"/>
                <a:cs typeface="Arial"/>
                <a:sym typeface="Arial"/>
              </a:defRPr>
            </a:lvl3pPr>
            <a:lvl4pPr marL="1828800" lvl="3" indent="-228600" algn="l">
              <a:spcBef>
                <a:spcPts val="0"/>
              </a:spcBef>
              <a:spcAft>
                <a:spcPts val="0"/>
              </a:spcAft>
              <a:buClr>
                <a:srgbClr val="656565"/>
              </a:buClr>
              <a:buSzPts val="3600"/>
              <a:buNone/>
              <a:defRPr sz="3600">
                <a:solidFill>
                  <a:srgbClr val="656565"/>
                </a:solidFill>
                <a:latin typeface="Arial"/>
                <a:ea typeface="Arial"/>
                <a:cs typeface="Arial"/>
                <a:sym typeface="Arial"/>
              </a:defRPr>
            </a:lvl4pPr>
            <a:lvl5pPr marL="2286000" lvl="4" indent="-228600" algn="l">
              <a:spcBef>
                <a:spcPts val="0"/>
              </a:spcBef>
              <a:spcAft>
                <a:spcPts val="0"/>
              </a:spcAft>
              <a:buClr>
                <a:srgbClr val="656565"/>
              </a:buClr>
              <a:buSzPts val="3600"/>
              <a:buNone/>
              <a:defRPr sz="3600">
                <a:solidFill>
                  <a:srgbClr val="656565"/>
                </a:solidFill>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1398954" y="555660"/>
            <a:ext cx="9581161" cy="432048"/>
          </a:xfrm>
          <a:prstGeom prst="rect">
            <a:avLst/>
          </a:prstGeom>
          <a:noFill/>
          <a:ln>
            <a:noFill/>
          </a:ln>
        </p:spPr>
        <p:txBody>
          <a:bodyPr spcFirstLastPara="1" wrap="square" lIns="0" tIns="0" rIns="0" bIns="0" anchor="ctr" anchorCtr="0">
            <a:normAutofit/>
          </a:bodyPr>
          <a:lstStyle>
            <a:lvl1pPr lvl="0" algn="l">
              <a:spcBef>
                <a:spcPts val="0"/>
              </a:spcBef>
              <a:spcAft>
                <a:spcPts val="0"/>
              </a:spcAft>
              <a:buClr>
                <a:schemeClr val="lt1"/>
              </a:buClr>
              <a:buSzPts val="18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5"/>
          <p:cNvGrpSpPr/>
          <p:nvPr/>
        </p:nvGrpSpPr>
        <p:grpSpPr>
          <a:xfrm>
            <a:off x="289968" y="539749"/>
            <a:ext cx="11587808" cy="460800"/>
            <a:chOff x="215900" y="1382736"/>
            <a:chExt cx="9418637" cy="458544"/>
          </a:xfrm>
        </p:grpSpPr>
        <p:sp>
          <p:nvSpPr>
            <p:cNvPr id="11" name="Google Shape;11;p5"/>
            <p:cNvSpPr/>
            <p:nvPr/>
          </p:nvSpPr>
          <p:spPr>
            <a:xfrm>
              <a:off x="215900" y="1382939"/>
              <a:ext cx="585009" cy="457327"/>
            </a:xfrm>
            <a:prstGeom prst="homePlate">
              <a:avLst>
                <a:gd name="adj" fmla="val 33648"/>
              </a:avLst>
            </a:prstGeom>
            <a:solidFill>
              <a:srgbClr val="002D7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5"/>
                </a:solidFill>
                <a:latin typeface="Arial"/>
                <a:ea typeface="Arial"/>
                <a:cs typeface="Arial"/>
                <a:sym typeface="Arial"/>
              </a:endParaRPr>
            </a:p>
          </p:txBody>
        </p:sp>
        <p:sp>
          <p:nvSpPr>
            <p:cNvPr id="12" name="Google Shape;12;p5"/>
            <p:cNvSpPr/>
            <p:nvPr/>
          </p:nvSpPr>
          <p:spPr>
            <a:xfrm rot="10800000">
              <a:off x="781049" y="1382736"/>
              <a:ext cx="8853488" cy="458544"/>
            </a:xfrm>
            <a:custGeom>
              <a:avLst/>
              <a:gdLst/>
              <a:ahLst/>
              <a:cxnLst/>
              <a:rect l="l" t="t" r="r" b="b"/>
              <a:pathLst>
                <a:path w="8064578" h="300568" extrusionOk="0">
                  <a:moveTo>
                    <a:pt x="28" y="0"/>
                  </a:moveTo>
                  <a:cubicBezTo>
                    <a:pt x="-2061" y="71"/>
                    <a:pt x="5376395" y="587"/>
                    <a:pt x="8064578" y="881"/>
                  </a:cubicBezTo>
                  <a:lnTo>
                    <a:pt x="7941669" y="150744"/>
                  </a:lnTo>
                  <a:lnTo>
                    <a:pt x="8064578" y="300568"/>
                  </a:lnTo>
                  <a:lnTo>
                    <a:pt x="0" y="297393"/>
                  </a:lnTo>
                  <a:cubicBezTo>
                    <a:pt x="1058" y="201731"/>
                    <a:pt x="2117" y="-71"/>
                    <a:pt x="28"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78307"/>
                </a:solidFill>
                <a:latin typeface="Arial"/>
                <a:ea typeface="Arial"/>
                <a:cs typeface="Arial"/>
                <a:sym typeface="Arial"/>
              </a:endParaRPr>
            </a:p>
          </p:txBody>
        </p:sp>
      </p:grpSp>
      <p:sp>
        <p:nvSpPr>
          <p:cNvPr id="13" name="Google Shape;13;p5"/>
          <p:cNvSpPr txBox="1">
            <a:spLocks noGrp="1"/>
          </p:cNvSpPr>
          <p:nvPr>
            <p:ph type="title"/>
          </p:nvPr>
        </p:nvSpPr>
        <p:spPr>
          <a:xfrm>
            <a:off x="1398954" y="555660"/>
            <a:ext cx="9581161" cy="432048"/>
          </a:xfrm>
          <a:prstGeom prst="rect">
            <a:avLst/>
          </a:prstGeom>
          <a:noFill/>
          <a:ln>
            <a:noFill/>
          </a:ln>
        </p:spPr>
        <p:txBody>
          <a:bodyPr spcFirstLastPara="1" wrap="square" lIns="0" tIns="0" rIns="0" bIns="0" anchor="ctr" anchorCtr="0">
            <a:normAutofit/>
          </a:bodyPr>
          <a:lstStyle>
            <a:lvl1pPr marR="0" lvl="0" algn="l" rtl="0">
              <a:spcBef>
                <a:spcPts val="0"/>
              </a:spcBef>
              <a:spcAft>
                <a:spcPts val="0"/>
              </a:spcAft>
              <a:buClr>
                <a:schemeClr val="lt1"/>
              </a:buClr>
              <a:buSzPts val="1800"/>
              <a:buFont typeface="Arial"/>
              <a:buNone/>
              <a:defRPr sz="18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5"/>
          <p:cNvSpPr txBox="1">
            <a:spLocks noGrp="1"/>
          </p:cNvSpPr>
          <p:nvPr>
            <p:ph type="body" idx="1"/>
          </p:nvPr>
        </p:nvSpPr>
        <p:spPr>
          <a:xfrm>
            <a:off x="806939" y="1125538"/>
            <a:ext cx="11074400" cy="5040312"/>
          </a:xfrm>
          <a:prstGeom prst="rect">
            <a:avLst/>
          </a:prstGeom>
          <a:noFill/>
          <a:ln>
            <a:noFill/>
          </a:ln>
        </p:spPr>
        <p:txBody>
          <a:bodyPr spcFirstLastPara="1" wrap="square" lIns="0" tIns="0" rIns="0" bIns="0" anchor="t" anchorCtr="0">
            <a:normAutofit/>
          </a:bodyPr>
          <a:lstStyle>
            <a:lvl1pPr marL="457200" marR="0" lvl="0" indent="-228600" algn="l" rtl="0">
              <a:spcBef>
                <a:spcPts val="16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279400" algn="l" rtl="0">
              <a:spcBef>
                <a:spcPts val="16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2pPr>
            <a:lvl3pPr marL="1371600" marR="0" lvl="2" indent="-279400" algn="l" rtl="0">
              <a:spcBef>
                <a:spcPts val="16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3pPr>
            <a:lvl4pPr marL="1828800" marR="0" lvl="3" indent="-279400" algn="l" rtl="0">
              <a:spcBef>
                <a:spcPts val="16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4pPr>
            <a:lvl5pPr marL="2286000" marR="0" lvl="4" indent="-279400" algn="l" rtl="0">
              <a:spcBef>
                <a:spcPts val="16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Google Shape;37;p1"/>
          <p:cNvSpPr txBox="1">
            <a:spLocks noGrp="1"/>
          </p:cNvSpPr>
          <p:nvPr>
            <p:ph type="body" idx="2"/>
          </p:nvPr>
        </p:nvSpPr>
        <p:spPr>
          <a:xfrm>
            <a:off x="288500" y="3292242"/>
            <a:ext cx="11560600" cy="1323439"/>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rgbClr val="002D72"/>
              </a:buClr>
              <a:buSzPts val="2800"/>
              <a:buNone/>
            </a:pPr>
            <a:r>
              <a:rPr lang="en-GB" sz="2800" b="1">
                <a:solidFill>
                  <a:srgbClr val="002D72"/>
                </a:solidFill>
                <a:latin typeface="Arial"/>
                <a:ea typeface="Arial"/>
                <a:cs typeface="Arial"/>
                <a:sym typeface="Arial"/>
              </a:rPr>
              <a:t>Monthly Limits &amp; Deposits Tracking Report</a:t>
            </a:r>
            <a:endParaRPr sz="2800" b="1">
              <a:solidFill>
                <a:srgbClr val="002D72"/>
              </a:solidFill>
              <a:latin typeface="Arial"/>
              <a:ea typeface="Arial"/>
              <a:cs typeface="Arial"/>
              <a:sym typeface="Arial"/>
            </a:endParaRPr>
          </a:p>
          <a:p>
            <a:pPr marL="0" lvl="0" indent="0" algn="l" rtl="0">
              <a:spcBef>
                <a:spcPts val="0"/>
              </a:spcBef>
              <a:spcAft>
                <a:spcPts val="0"/>
              </a:spcAft>
              <a:buClr>
                <a:srgbClr val="002D72"/>
              </a:buClr>
              <a:buSzPts val="2000"/>
              <a:buNone/>
            </a:pPr>
            <a:r>
              <a:rPr lang="en-GB">
                <a:solidFill>
                  <a:srgbClr val="002D72"/>
                </a:solidFill>
                <a:latin typeface="Arial"/>
                <a:ea typeface="Arial"/>
                <a:cs typeface="Arial"/>
                <a:sym typeface="Arial"/>
              </a:rPr>
              <a:t>Citi Finance</a:t>
            </a:r>
            <a:endParaRPr/>
          </a:p>
          <a:p>
            <a:pPr marL="0" lvl="0" indent="0" algn="r" rtl="0">
              <a:spcBef>
                <a:spcPts val="0"/>
              </a:spcBef>
              <a:spcAft>
                <a:spcPts val="0"/>
              </a:spcAft>
              <a:buClr>
                <a:srgbClr val="002D72"/>
              </a:buClr>
              <a:buSzPts val="1800"/>
              <a:buNone/>
            </a:pPr>
            <a:r>
              <a:rPr lang="en-GB" sz="1800">
                <a:solidFill>
                  <a:srgbClr val="002D72"/>
                </a:solidFill>
                <a:latin typeface="Arial"/>
                <a:ea typeface="Arial"/>
                <a:cs typeface="Arial"/>
                <a:sym typeface="Arial"/>
              </a:rPr>
              <a:t>March 2023</a:t>
            </a:r>
            <a:endParaRPr/>
          </a:p>
          <a:p>
            <a:pPr marL="0" lvl="0" indent="0" algn="l" rtl="0">
              <a:spcBef>
                <a:spcPts val="0"/>
              </a:spcBef>
              <a:spcAft>
                <a:spcPts val="0"/>
              </a:spcAft>
              <a:buClr>
                <a:srgbClr val="656565"/>
              </a:buClr>
              <a:buSzPts val="2000"/>
              <a:buNone/>
            </a:pPr>
            <a:endParaRPr>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2"/>
          <p:cNvSpPr txBox="1">
            <a:spLocks noGrp="1"/>
          </p:cNvSpPr>
          <p:nvPr>
            <p:ph type="title"/>
          </p:nvPr>
        </p:nvSpPr>
        <p:spPr>
          <a:xfrm>
            <a:off x="1398954" y="555660"/>
            <a:ext cx="9581161" cy="432048"/>
          </a:xfrm>
          <a:prstGeom prst="rect">
            <a:avLst/>
          </a:prstGeom>
          <a:noFill/>
          <a:ln>
            <a:noFill/>
          </a:ln>
        </p:spPr>
        <p:txBody>
          <a:bodyPr spcFirstLastPara="1" wrap="square" lIns="0" tIns="0" rIns="0" bIns="0" anchor="ctr" anchorCtr="0">
            <a:normAutofit/>
          </a:bodyPr>
          <a:lstStyle/>
          <a:p>
            <a:pPr marL="0" lvl="0" indent="0" algn="l" rtl="0">
              <a:spcBef>
                <a:spcPts val="0"/>
              </a:spcBef>
              <a:spcAft>
                <a:spcPts val="0"/>
              </a:spcAft>
              <a:buClr>
                <a:schemeClr val="lt1"/>
              </a:buClr>
              <a:buSzPts val="1800"/>
              <a:buFont typeface="Arial"/>
              <a:buNone/>
            </a:pPr>
            <a:r>
              <a:rPr lang="en-GB"/>
              <a:t>Introduction</a:t>
            </a:r>
            <a:endParaRPr sz="2000"/>
          </a:p>
        </p:txBody>
      </p:sp>
      <p:sp>
        <p:nvSpPr>
          <p:cNvPr id="44" name="Google Shape;44;p2"/>
          <p:cNvSpPr txBox="1"/>
          <p:nvPr/>
        </p:nvSpPr>
        <p:spPr>
          <a:xfrm>
            <a:off x="333376" y="1202448"/>
            <a:ext cx="11553900" cy="307800"/>
          </a:xfrm>
          <a:prstGeom prst="rect">
            <a:avLst/>
          </a:prstGeom>
          <a:noFill/>
          <a:ln>
            <a:noFill/>
          </a:ln>
        </p:spPr>
        <p:txBody>
          <a:bodyPr spcFirstLastPara="1" wrap="square" lIns="91425" tIns="45700" rIns="91425" bIns="45700" anchor="t" anchorCtr="0">
            <a:spAutoFit/>
          </a:bodyPr>
          <a:lstStyle/>
          <a:p>
            <a:pPr marL="457200" marR="0" lvl="1" indent="0" algn="ctr" rtl="0">
              <a:spcBef>
                <a:spcPts val="600"/>
              </a:spcBef>
              <a:spcAft>
                <a:spcPts val="0"/>
              </a:spcAft>
              <a:buNone/>
            </a:pPr>
            <a:endParaRPr/>
          </a:p>
        </p:txBody>
      </p:sp>
      <p:sp>
        <p:nvSpPr>
          <p:cNvPr id="2" name="TextBox 1">
            <a:extLst>
              <a:ext uri="{FF2B5EF4-FFF2-40B4-BE49-F238E27FC236}">
                <a16:creationId xmlns:a16="http://schemas.microsoft.com/office/drawing/2014/main" id="{7C1BB0A2-6351-71DD-F583-24C82FC2032F}"/>
              </a:ext>
            </a:extLst>
          </p:cNvPr>
          <p:cNvSpPr txBox="1"/>
          <p:nvPr/>
        </p:nvSpPr>
        <p:spPr>
          <a:xfrm>
            <a:off x="658368" y="1065288"/>
            <a:ext cx="11200256" cy="5386090"/>
          </a:xfrm>
          <a:prstGeom prst="rect">
            <a:avLst/>
          </a:prstGeom>
          <a:noFill/>
        </p:spPr>
        <p:txBody>
          <a:bodyPr wrap="square" rtlCol="0">
            <a:spAutoFit/>
          </a:bodyPr>
          <a:lstStyle/>
          <a:p>
            <a:r>
              <a:rPr lang="en-US" sz="1600" b="1"/>
              <a:t>Background</a:t>
            </a:r>
            <a:r>
              <a:rPr lang="en-US" b="1"/>
              <a:t>:</a:t>
            </a:r>
            <a:r>
              <a:rPr lang="en-US"/>
              <a:t> As part of my responsibilities in the Financial Planning and Analysis (FP&amp;A) team, I monitor key financial indicators on a daily basis, including deposits, loans, surplus, and stressed surplus. These indicators are critical for assessing the financial health and risk profile of our organization.</a:t>
            </a:r>
          </a:p>
          <a:p>
            <a:endParaRPr lang="en-US" b="1"/>
          </a:p>
          <a:p>
            <a:r>
              <a:rPr lang="en-US" sz="1600" b="1"/>
              <a:t>Monitoring Triggers</a:t>
            </a:r>
            <a:r>
              <a:rPr lang="en-US" b="1"/>
              <a:t>:</a:t>
            </a:r>
            <a:r>
              <a:rPr lang="en-US"/>
              <a:t> To manage risks effectively, I use two types of triggers:</a:t>
            </a:r>
          </a:p>
          <a:p>
            <a:pPr>
              <a:buFont typeface="Arial" panose="020B0604020202020204" pitchFamily="34" charset="0"/>
              <a:buChar char="•"/>
            </a:pPr>
            <a:r>
              <a:rPr lang="en-US" b="1"/>
              <a:t>Early Warning Triggers (EWT):</a:t>
            </a:r>
            <a:r>
              <a:rPr lang="en-US"/>
              <a:t> These alerts help identify potential financial risks before they become critical. The criteria for EWT include:</a:t>
            </a:r>
          </a:p>
          <a:p>
            <a:pPr marL="742950" lvl="1" indent="-285750">
              <a:buFont typeface="Arial" panose="020B0604020202020204" pitchFamily="34" charset="0"/>
              <a:buChar char="•"/>
            </a:pPr>
            <a:r>
              <a:rPr lang="en-US"/>
              <a:t>A deposit drop of more than 3% in a single day.</a:t>
            </a:r>
          </a:p>
          <a:p>
            <a:pPr marL="742950" lvl="1" indent="-285750">
              <a:buFont typeface="Arial" panose="020B0604020202020204" pitchFamily="34" charset="0"/>
              <a:buChar char="•"/>
            </a:pPr>
            <a:r>
              <a:rPr lang="en-US"/>
              <a:t>A loan increase of more than 5% in a single day.</a:t>
            </a:r>
          </a:p>
          <a:p>
            <a:pPr marL="742950" lvl="1" indent="-285750">
              <a:buFont typeface="Arial" panose="020B0604020202020204" pitchFamily="34" charset="0"/>
              <a:buChar char="•"/>
            </a:pPr>
            <a:r>
              <a:rPr lang="en-US"/>
              <a:t>Loans exceeding the previous year’s closing position (as of December 2022) by 50%.</a:t>
            </a:r>
          </a:p>
          <a:p>
            <a:pPr marL="742950" lvl="1" indent="-285750">
              <a:buFont typeface="Arial" panose="020B0604020202020204" pitchFamily="34" charset="0"/>
              <a:buChar char="•"/>
            </a:pPr>
            <a:r>
              <a:rPr lang="en-US"/>
              <a:t>Surplus dropping below half of the previous year’s closing position.</a:t>
            </a:r>
          </a:p>
          <a:p>
            <a:pPr>
              <a:buFont typeface="Arial" panose="020B0604020202020204" pitchFamily="34" charset="0"/>
              <a:buChar char="•"/>
            </a:pPr>
            <a:r>
              <a:rPr lang="en-US" b="1"/>
              <a:t>Management Action Triggers (MAT):</a:t>
            </a:r>
            <a:r>
              <a:rPr lang="en-US"/>
              <a:t> These are activated under more severe conditions, requiring immediate intervention. The primary MAT criterion is the surplus dropping below zero.</a:t>
            </a:r>
          </a:p>
          <a:p>
            <a:endParaRPr lang="en-US" b="1"/>
          </a:p>
          <a:p>
            <a:r>
              <a:rPr lang="en-US" sz="1600" b="1"/>
              <a:t>Calculations</a:t>
            </a:r>
            <a:r>
              <a:rPr lang="en-US" b="1"/>
              <a:t>:</a:t>
            </a:r>
            <a:endParaRPr lang="en-US"/>
          </a:p>
          <a:p>
            <a:pPr>
              <a:buFont typeface="Arial" panose="020B0604020202020204" pitchFamily="34" charset="0"/>
              <a:buChar char="•"/>
            </a:pPr>
            <a:r>
              <a:rPr lang="en-US" b="1"/>
              <a:t>Surplus:</a:t>
            </a:r>
            <a:r>
              <a:rPr lang="en-US"/>
              <a:t> Calculated as the difference between deposits and loans.</a:t>
            </a:r>
          </a:p>
          <a:p>
            <a:pPr>
              <a:buFont typeface="Arial" panose="020B0604020202020204" pitchFamily="34" charset="0"/>
              <a:buChar char="•"/>
            </a:pPr>
            <a:r>
              <a:rPr lang="en-US" b="1"/>
              <a:t>Stressed Surplus:</a:t>
            </a:r>
            <a:r>
              <a:rPr lang="en-US"/>
              <a:t> A more conservative measure, calculated as 90% of deposits minus 120% of loans.</a:t>
            </a:r>
          </a:p>
          <a:p>
            <a:endParaRPr lang="en-US"/>
          </a:p>
          <a:p>
            <a:r>
              <a:rPr lang="en-US" sz="1600" b="1"/>
              <a:t>Objective</a:t>
            </a:r>
            <a:r>
              <a:rPr lang="en-US" b="1"/>
              <a:t>:</a:t>
            </a:r>
            <a:r>
              <a:rPr lang="en-US"/>
              <a:t> My objective is to monitor daily movements in these key financials and report any breaches of EWT and MAT. This regular monitoring and reporting ensure that senior management is informed about potential financial risks and trends, enabling them to take appropriate remedial actions.</a:t>
            </a:r>
          </a:p>
          <a:p>
            <a:endParaRPr lang="en-US"/>
          </a:p>
          <a:p>
            <a:r>
              <a:rPr lang="en-US" sz="1600" b="1"/>
              <a:t>Purpose of the Report</a:t>
            </a:r>
            <a:r>
              <a:rPr lang="en-US" b="1"/>
              <a:t>:</a:t>
            </a:r>
            <a:r>
              <a:rPr lang="en-US"/>
              <a:t> This slide deck presents a detailed analysis of the daily financial movements and highlights any instances where EWT and MAT were triggered for Entities 1, 2, and 3 during January and February 2023. By understanding these triggers and their implications, senior management can better manage risks and maintain financial stability.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3"/>
          <p:cNvSpPr txBox="1">
            <a:spLocks noGrp="1"/>
          </p:cNvSpPr>
          <p:nvPr>
            <p:ph type="title"/>
          </p:nvPr>
        </p:nvSpPr>
        <p:spPr>
          <a:xfrm>
            <a:off x="1398954" y="555660"/>
            <a:ext cx="9581161" cy="432048"/>
          </a:xfrm>
          <a:prstGeom prst="rect">
            <a:avLst/>
          </a:prstGeom>
          <a:noFill/>
          <a:ln>
            <a:noFill/>
          </a:ln>
        </p:spPr>
        <p:txBody>
          <a:bodyPr spcFirstLastPara="1" wrap="square" lIns="0" tIns="0" rIns="0" bIns="0" anchor="ctr" anchorCtr="0">
            <a:normAutofit/>
          </a:bodyPr>
          <a:lstStyle/>
          <a:p>
            <a:pPr marL="0" lvl="0" indent="0" algn="l" rtl="0">
              <a:spcBef>
                <a:spcPts val="0"/>
              </a:spcBef>
              <a:spcAft>
                <a:spcPts val="0"/>
              </a:spcAft>
              <a:buClr>
                <a:schemeClr val="lt1"/>
              </a:buClr>
              <a:buSzPts val="1800"/>
              <a:buFont typeface="Arial"/>
              <a:buNone/>
            </a:pPr>
            <a:r>
              <a:rPr lang="en-GB"/>
              <a:t>Risk Triggers Monitoring</a:t>
            </a:r>
            <a:endParaRPr sz="2000"/>
          </a:p>
        </p:txBody>
      </p:sp>
      <p:graphicFrame>
        <p:nvGraphicFramePr>
          <p:cNvPr id="2" name="Object 1">
            <a:extLst>
              <a:ext uri="{FF2B5EF4-FFF2-40B4-BE49-F238E27FC236}">
                <a16:creationId xmlns:a16="http://schemas.microsoft.com/office/drawing/2014/main" id="{52E3D4D8-2586-880F-A113-4060D20D6EDF}"/>
              </a:ext>
            </a:extLst>
          </p:cNvPr>
          <p:cNvGraphicFramePr>
            <a:graphicFrameLocks noChangeAspect="1"/>
          </p:cNvGraphicFramePr>
          <p:nvPr>
            <p:extLst>
              <p:ext uri="{D42A27DB-BD31-4B8C-83A1-F6EECF244321}">
                <p14:modId xmlns:p14="http://schemas.microsoft.com/office/powerpoint/2010/main" val="1606466466"/>
              </p:ext>
            </p:extLst>
          </p:nvPr>
        </p:nvGraphicFramePr>
        <p:xfrm>
          <a:off x="543114" y="1050669"/>
          <a:ext cx="11292840" cy="4125719"/>
        </p:xfrm>
        <a:graphic>
          <a:graphicData uri="http://schemas.openxmlformats.org/presentationml/2006/ole">
            <mc:AlternateContent xmlns:mc="http://schemas.openxmlformats.org/markup-compatibility/2006">
              <mc:Choice xmlns:v="urn:schemas-microsoft-com:vml" Requires="v">
                <p:oleObj name="Worksheet" r:id="rId3" imgW="10391775" imgH="4629150" progId="Excel.Sheet.12">
                  <p:embed/>
                </p:oleObj>
              </mc:Choice>
              <mc:Fallback>
                <p:oleObj name="Worksheet" r:id="rId3" imgW="10391775" imgH="4629150" progId="Excel.Sheet.12">
                  <p:embed/>
                  <p:pic>
                    <p:nvPicPr>
                      <p:cNvPr id="0" name=""/>
                      <p:cNvPicPr/>
                      <p:nvPr/>
                    </p:nvPicPr>
                    <p:blipFill>
                      <a:blip r:embed="rId4"/>
                      <a:stretch>
                        <a:fillRect/>
                      </a:stretch>
                    </p:blipFill>
                    <p:spPr>
                      <a:xfrm>
                        <a:off x="543114" y="1050669"/>
                        <a:ext cx="11292840" cy="4125719"/>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6C01F060-D8D7-656D-2DB8-6FE056561950}"/>
              </a:ext>
            </a:extLst>
          </p:cNvPr>
          <p:cNvSpPr txBox="1"/>
          <p:nvPr/>
        </p:nvSpPr>
        <p:spPr>
          <a:xfrm>
            <a:off x="495300" y="5239350"/>
            <a:ext cx="11201400" cy="1261884"/>
          </a:xfrm>
          <a:prstGeom prst="rect">
            <a:avLst/>
          </a:prstGeom>
          <a:noFill/>
        </p:spPr>
        <p:txBody>
          <a:bodyPr wrap="square" rtlCol="0">
            <a:spAutoFit/>
          </a:bodyPr>
          <a:lstStyle/>
          <a:p>
            <a:pPr algn="just"/>
            <a:r>
              <a:rPr lang="en-US" b="1"/>
              <a:t>Chart Overview:</a:t>
            </a:r>
          </a:p>
          <a:p>
            <a:pPr algn="just"/>
            <a:r>
              <a:rPr lang="en-US" sz="1200"/>
              <a:t>The chart on this slide shows the deposits, loans, surplus, and stressed surplus for Entity-1 over a period from December 31, 2022, to February 28, 2023. It also indicates the points where Early Warning Triggers (EWT) and Management Action Triggers (MAT) were activated.</a:t>
            </a:r>
          </a:p>
          <a:p>
            <a:pPr algn="just"/>
            <a:r>
              <a:rPr lang="en-US" b="1"/>
              <a:t>Key Observations:</a:t>
            </a:r>
          </a:p>
          <a:p>
            <a:pPr algn="just">
              <a:buFont typeface="Arial" panose="020B0604020202020204" pitchFamily="34" charset="0"/>
              <a:buChar char="•"/>
            </a:pPr>
            <a:r>
              <a:rPr lang="en-US" sz="1200" b="1"/>
              <a:t>EWT Triggers</a:t>
            </a:r>
            <a:r>
              <a:rPr lang="en-US" sz="1200"/>
              <a:t>: Occurred multiple times, indicating repeated financial stress points where deposits dropped significantly or loans increased.</a:t>
            </a:r>
          </a:p>
          <a:p>
            <a:pPr algn="just">
              <a:buFont typeface="Arial" panose="020B0604020202020204" pitchFamily="34" charset="0"/>
              <a:buChar char="•"/>
            </a:pPr>
            <a:r>
              <a:rPr lang="en-US" sz="1200" b="1"/>
              <a:t>MAT Triggers</a:t>
            </a:r>
            <a:r>
              <a:rPr lang="en-US" sz="1200"/>
              <a:t>: Less frequent but indicate severe conditions where immediate management action is necessary.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4"/>
          <p:cNvSpPr txBox="1">
            <a:spLocks noGrp="1"/>
          </p:cNvSpPr>
          <p:nvPr>
            <p:ph type="title"/>
          </p:nvPr>
        </p:nvSpPr>
        <p:spPr>
          <a:xfrm>
            <a:off x="1398954" y="555660"/>
            <a:ext cx="9581161" cy="432048"/>
          </a:xfrm>
          <a:prstGeom prst="rect">
            <a:avLst/>
          </a:prstGeom>
          <a:noFill/>
          <a:ln>
            <a:noFill/>
          </a:ln>
        </p:spPr>
        <p:txBody>
          <a:bodyPr spcFirstLastPara="1" wrap="square" lIns="0" tIns="0" rIns="0" bIns="0" anchor="ctr" anchorCtr="0">
            <a:normAutofit/>
          </a:bodyPr>
          <a:lstStyle/>
          <a:p>
            <a:pPr marL="0" lvl="0" indent="0" algn="l" rtl="0">
              <a:spcBef>
                <a:spcPts val="0"/>
              </a:spcBef>
              <a:spcAft>
                <a:spcPts val="0"/>
              </a:spcAft>
              <a:buClr>
                <a:schemeClr val="lt1"/>
              </a:buClr>
              <a:buSzPts val="1800"/>
              <a:buFont typeface="Arial"/>
              <a:buNone/>
            </a:pPr>
            <a:r>
              <a:rPr lang="en-GB"/>
              <a:t>Risk Triggers Monitoring (cont.)</a:t>
            </a:r>
            <a:endParaRPr sz="2000"/>
          </a:p>
        </p:txBody>
      </p:sp>
      <p:graphicFrame>
        <p:nvGraphicFramePr>
          <p:cNvPr id="2" name="Object 1">
            <a:extLst>
              <a:ext uri="{FF2B5EF4-FFF2-40B4-BE49-F238E27FC236}">
                <a16:creationId xmlns:a16="http://schemas.microsoft.com/office/drawing/2014/main" id="{30871AF1-5D6B-5FBC-B37C-29182023C0EF}"/>
              </a:ext>
            </a:extLst>
          </p:cNvPr>
          <p:cNvGraphicFramePr>
            <a:graphicFrameLocks noChangeAspect="1"/>
          </p:cNvGraphicFramePr>
          <p:nvPr>
            <p:extLst>
              <p:ext uri="{D42A27DB-BD31-4B8C-83A1-F6EECF244321}">
                <p14:modId xmlns:p14="http://schemas.microsoft.com/office/powerpoint/2010/main" val="419335413"/>
              </p:ext>
            </p:extLst>
          </p:nvPr>
        </p:nvGraphicFramePr>
        <p:xfrm>
          <a:off x="900112" y="1106346"/>
          <a:ext cx="10827031" cy="3237054"/>
        </p:xfrm>
        <a:graphic>
          <a:graphicData uri="http://schemas.openxmlformats.org/presentationml/2006/ole">
            <mc:AlternateContent xmlns:mc="http://schemas.openxmlformats.org/markup-compatibility/2006">
              <mc:Choice xmlns:v="urn:schemas-microsoft-com:vml" Requires="v">
                <p:oleObj name="Worksheet" r:id="rId3" imgW="10391775" imgH="2343150" progId="Excel.Sheet.12">
                  <p:embed/>
                </p:oleObj>
              </mc:Choice>
              <mc:Fallback>
                <p:oleObj name="Worksheet" r:id="rId3" imgW="10391775" imgH="2343150" progId="Excel.Sheet.12">
                  <p:embed/>
                  <p:pic>
                    <p:nvPicPr>
                      <p:cNvPr id="0" name=""/>
                      <p:cNvPicPr/>
                      <p:nvPr/>
                    </p:nvPicPr>
                    <p:blipFill>
                      <a:blip r:embed="rId4"/>
                      <a:stretch>
                        <a:fillRect/>
                      </a:stretch>
                    </p:blipFill>
                    <p:spPr>
                      <a:xfrm>
                        <a:off x="900112" y="1106346"/>
                        <a:ext cx="10827031" cy="3237054"/>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75659CE1-91C9-2E94-68A7-EEF29E4A98DA}"/>
              </a:ext>
            </a:extLst>
          </p:cNvPr>
          <p:cNvSpPr txBox="1"/>
          <p:nvPr/>
        </p:nvSpPr>
        <p:spPr>
          <a:xfrm>
            <a:off x="900111" y="4462038"/>
            <a:ext cx="10827031" cy="1600438"/>
          </a:xfrm>
          <a:prstGeom prst="rect">
            <a:avLst/>
          </a:prstGeom>
          <a:noFill/>
        </p:spPr>
        <p:txBody>
          <a:bodyPr wrap="square" rtlCol="0">
            <a:spAutoFit/>
          </a:bodyPr>
          <a:lstStyle/>
          <a:p>
            <a:pPr algn="just"/>
            <a:r>
              <a:rPr lang="en-US" b="1"/>
              <a:t>Chart Overview:</a:t>
            </a:r>
          </a:p>
          <a:p>
            <a:pPr algn="just"/>
            <a:r>
              <a:rPr lang="en-US"/>
              <a:t>This chart details the deposits, loans, surplus, and stressed surplus for Entity-2 over the same period, with markers for EWT and MAT.</a:t>
            </a:r>
          </a:p>
          <a:p>
            <a:pPr algn="just"/>
            <a:endParaRPr lang="en-US"/>
          </a:p>
          <a:p>
            <a:pPr algn="just"/>
            <a:r>
              <a:rPr lang="en-US" b="1"/>
              <a:t>Key Observations:</a:t>
            </a:r>
          </a:p>
          <a:p>
            <a:pPr algn="just">
              <a:buFont typeface="Arial" panose="020B0604020202020204" pitchFamily="34" charset="0"/>
              <a:buChar char="•"/>
            </a:pPr>
            <a:r>
              <a:rPr lang="en-US" b="1"/>
              <a:t>Frequent EWT</a:t>
            </a:r>
            <a:r>
              <a:rPr lang="en-US"/>
              <a:t>: Indicates Entity-2 frequently faced financial stress requiring close monitoring.</a:t>
            </a:r>
          </a:p>
          <a:p>
            <a:pPr algn="just">
              <a:buFont typeface="Arial" panose="020B0604020202020204" pitchFamily="34" charset="0"/>
              <a:buChar char="•"/>
            </a:pPr>
            <a:r>
              <a:rPr lang="en-US" b="1"/>
              <a:t>Surplus Volatility</a:t>
            </a:r>
            <a:r>
              <a:rPr lang="en-US"/>
              <a:t>: Surplus shows significant volatility, impacting financial stability.</a:t>
            </a:r>
          </a:p>
          <a:p>
            <a:pPr algn="just">
              <a:buFont typeface="Arial" panose="020B0604020202020204" pitchFamily="34" charset="0"/>
              <a:buChar char="•"/>
            </a:pPr>
            <a:r>
              <a:rPr lang="en-US" b="1"/>
              <a:t>MAT Activations</a:t>
            </a:r>
            <a:r>
              <a:rPr lang="en-US"/>
              <a:t>: Shows critical points needing urgent management intervention.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4"/>
          <p:cNvSpPr txBox="1">
            <a:spLocks noGrp="1"/>
          </p:cNvSpPr>
          <p:nvPr>
            <p:ph type="title"/>
          </p:nvPr>
        </p:nvSpPr>
        <p:spPr>
          <a:xfrm>
            <a:off x="1398954" y="555660"/>
            <a:ext cx="9581161" cy="432048"/>
          </a:xfrm>
          <a:prstGeom prst="rect">
            <a:avLst/>
          </a:prstGeom>
          <a:noFill/>
          <a:ln>
            <a:noFill/>
          </a:ln>
        </p:spPr>
        <p:txBody>
          <a:bodyPr spcFirstLastPara="1" wrap="square" lIns="0" tIns="0" rIns="0" bIns="0" anchor="ctr" anchorCtr="0">
            <a:normAutofit/>
          </a:bodyPr>
          <a:lstStyle/>
          <a:p>
            <a:pPr marL="0" lvl="0" indent="0" algn="l" rtl="0">
              <a:spcBef>
                <a:spcPts val="0"/>
              </a:spcBef>
              <a:spcAft>
                <a:spcPts val="0"/>
              </a:spcAft>
              <a:buClr>
                <a:schemeClr val="lt1"/>
              </a:buClr>
              <a:buSzPts val="1800"/>
              <a:buFont typeface="Arial"/>
              <a:buNone/>
            </a:pPr>
            <a:r>
              <a:rPr lang="en-GB"/>
              <a:t>Risk Triggers Monitoring (cont.)</a:t>
            </a:r>
            <a:endParaRPr sz="2000"/>
          </a:p>
        </p:txBody>
      </p:sp>
      <p:graphicFrame>
        <p:nvGraphicFramePr>
          <p:cNvPr id="3" name="Object 2">
            <a:extLst>
              <a:ext uri="{FF2B5EF4-FFF2-40B4-BE49-F238E27FC236}">
                <a16:creationId xmlns:a16="http://schemas.microsoft.com/office/drawing/2014/main" id="{A989D5C3-9940-9D29-B6D2-49C999AC64FC}"/>
              </a:ext>
            </a:extLst>
          </p:cNvPr>
          <p:cNvGraphicFramePr>
            <a:graphicFrameLocks noChangeAspect="1"/>
          </p:cNvGraphicFramePr>
          <p:nvPr>
            <p:extLst>
              <p:ext uri="{D42A27DB-BD31-4B8C-83A1-F6EECF244321}">
                <p14:modId xmlns:p14="http://schemas.microsoft.com/office/powerpoint/2010/main" val="4187665567"/>
              </p:ext>
            </p:extLst>
          </p:nvPr>
        </p:nvGraphicFramePr>
        <p:xfrm>
          <a:off x="1004613" y="1153362"/>
          <a:ext cx="10646666" cy="2275638"/>
        </p:xfrm>
        <a:graphic>
          <a:graphicData uri="http://schemas.openxmlformats.org/presentationml/2006/ole">
            <mc:AlternateContent xmlns:mc="http://schemas.openxmlformats.org/markup-compatibility/2006">
              <mc:Choice xmlns:v="urn:schemas-microsoft-com:vml" Requires="v">
                <p:oleObj name="Worksheet" r:id="rId3" imgW="10391775" imgH="1390650" progId="Excel.Sheet.12">
                  <p:embed/>
                </p:oleObj>
              </mc:Choice>
              <mc:Fallback>
                <p:oleObj name="Worksheet" r:id="rId3" imgW="10391775" imgH="1390650" progId="Excel.Sheet.12">
                  <p:embed/>
                  <p:pic>
                    <p:nvPicPr>
                      <p:cNvPr id="0" name=""/>
                      <p:cNvPicPr/>
                      <p:nvPr/>
                    </p:nvPicPr>
                    <p:blipFill>
                      <a:blip r:embed="rId4"/>
                      <a:stretch>
                        <a:fillRect/>
                      </a:stretch>
                    </p:blipFill>
                    <p:spPr>
                      <a:xfrm>
                        <a:off x="1004613" y="1153362"/>
                        <a:ext cx="10646666" cy="2275638"/>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B4EF4AFF-6615-ABDC-11EA-7741AC08277A}"/>
              </a:ext>
            </a:extLst>
          </p:cNvPr>
          <p:cNvSpPr txBox="1"/>
          <p:nvPr/>
        </p:nvSpPr>
        <p:spPr>
          <a:xfrm>
            <a:off x="1004613" y="3630168"/>
            <a:ext cx="10646666" cy="1815882"/>
          </a:xfrm>
          <a:prstGeom prst="rect">
            <a:avLst/>
          </a:prstGeom>
          <a:noFill/>
        </p:spPr>
        <p:txBody>
          <a:bodyPr wrap="square" rtlCol="0">
            <a:spAutoFit/>
          </a:bodyPr>
          <a:lstStyle/>
          <a:p>
            <a:pPr algn="just"/>
            <a:r>
              <a:rPr lang="en-US" b="1"/>
              <a:t>Chart Overview:</a:t>
            </a:r>
          </a:p>
          <a:p>
            <a:pPr algn="just"/>
            <a:r>
              <a:rPr lang="en-US"/>
              <a:t>The chart for Entity-3 follows a similar structure, showcasing deposits, loans, surplus, and stressed surplus along with trigger points for EWT and MAT.</a:t>
            </a:r>
          </a:p>
          <a:p>
            <a:pPr algn="just"/>
            <a:endParaRPr lang="en-US"/>
          </a:p>
          <a:p>
            <a:pPr algn="just"/>
            <a:r>
              <a:rPr lang="en-US" b="1"/>
              <a:t>Key Observations:</a:t>
            </a:r>
          </a:p>
          <a:p>
            <a:pPr algn="just">
              <a:buFont typeface="Arial" panose="020B0604020202020204" pitchFamily="34" charset="0"/>
              <a:buChar char="•"/>
            </a:pPr>
            <a:r>
              <a:rPr lang="en-US" b="1"/>
              <a:t>EWT Activation</a:t>
            </a:r>
            <a:r>
              <a:rPr lang="en-US"/>
              <a:t>: Several instances of EWT, suggesting ongoing financial challenges.</a:t>
            </a:r>
          </a:p>
          <a:p>
            <a:pPr algn="just">
              <a:buFont typeface="Arial" panose="020B0604020202020204" pitchFamily="34" charset="0"/>
              <a:buChar char="•"/>
            </a:pPr>
            <a:r>
              <a:rPr lang="en-US" b="1"/>
              <a:t>MAT Activation</a:t>
            </a:r>
            <a:r>
              <a:rPr lang="en-US"/>
              <a:t>: Indicates severe conditions, though less frequent than EWT.</a:t>
            </a:r>
          </a:p>
          <a:p>
            <a:pPr algn="just">
              <a:buFont typeface="Arial" panose="020B0604020202020204" pitchFamily="34" charset="0"/>
              <a:buChar char="•"/>
            </a:pPr>
            <a:r>
              <a:rPr lang="en-US" b="1"/>
              <a:t>Financial Trends</a:t>
            </a:r>
            <a:r>
              <a:rPr lang="en-US"/>
              <a:t>: Variations in deposits and loans highlight underlying financial activities and potential risks.</a:t>
            </a:r>
          </a:p>
        </p:txBody>
      </p:sp>
    </p:spTree>
    <p:extLst>
      <p:ext uri="{BB962C8B-B14F-4D97-AF65-F5344CB8AC3E}">
        <p14:creationId xmlns:p14="http://schemas.microsoft.com/office/powerpoint/2010/main" val="3054326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593</Words>
  <Application>Microsoft Office PowerPoint</Application>
  <PresentationFormat>Widescreen</PresentationFormat>
  <Paragraphs>49</Paragraphs>
  <Slides>5</Slides>
  <Notes>5</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9" baseType="lpstr">
      <vt:lpstr>Arial</vt:lpstr>
      <vt:lpstr>Calibri</vt:lpstr>
      <vt:lpstr>Office Theme</vt:lpstr>
      <vt:lpstr>Worksheet</vt:lpstr>
      <vt:lpstr>PowerPoint Presentation</vt:lpstr>
      <vt:lpstr>Introduction</vt:lpstr>
      <vt:lpstr>Risk Triggers Monitoring</vt:lpstr>
      <vt:lpstr>Risk Triggers Monitoring (cont.)</vt:lpstr>
      <vt:lpstr>Risk Triggers Monitoring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Anisur Rahaman Sakib</cp:lastModifiedBy>
  <cp:revision>6</cp:revision>
  <dcterms:created xsi:type="dcterms:W3CDTF">2015-07-20T16:22:45Z</dcterms:created>
  <dcterms:modified xsi:type="dcterms:W3CDTF">2024-05-31T12:10:37Z</dcterms:modified>
</cp:coreProperties>
</file>