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0"/>
  </p:notesMasterIdLst>
  <p:handoutMasterIdLst>
    <p:handoutMasterId r:id="rId21"/>
  </p:handoutMasterIdLst>
  <p:sldIdLst>
    <p:sldId id="268" r:id="rId5"/>
    <p:sldId id="269" r:id="rId6"/>
    <p:sldId id="271" r:id="rId7"/>
    <p:sldId id="279" r:id="rId8"/>
    <p:sldId id="262" r:id="rId9"/>
    <p:sldId id="272" r:id="rId10"/>
    <p:sldId id="277" r:id="rId11"/>
    <p:sldId id="280" r:id="rId12"/>
    <p:sldId id="281" r:id="rId13"/>
    <p:sldId id="282" r:id="rId14"/>
    <p:sldId id="283" r:id="rId15"/>
    <p:sldId id="278" r:id="rId16"/>
    <p:sldId id="275" r:id="rId17"/>
    <p:sldId id="27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p:cViewPr varScale="1">
        <p:scale>
          <a:sx n="75" d="100"/>
          <a:sy n="75" d="100"/>
        </p:scale>
        <p:origin x="540" y="60"/>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11/30/2019</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11/30/2019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984B7D2A-0DF8-424B-9572-B79AEBB2D9DC}" type="datetimeFigureOut">
              <a:rPr lang="en-US" noProof="0" smtClean="0"/>
              <a:t>11/30/2019</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11/30/2019</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984B7D2A-0DF8-424B-9572-B79AEBB2D9DC}" type="datetimeFigureOut">
              <a:rPr lang="en-US" noProof="0" smtClean="0"/>
              <a:t>11/30/2019</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11/30/2019</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11/30/2019</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11/30/2019</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11/30/2019</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smtClean="0"/>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11/30/2019</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smtClean="0"/>
              <a:t>Click to edit Master title style</a:t>
            </a:r>
            <a:endParaRPr lang="en-US" noProof="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11/30/2019</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smtClean="0"/>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11/30/2019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984B7D2A-0DF8-424B-9572-B79AEBB2D9DC}" type="datetimeFigureOut">
              <a:rPr lang="en-US" noProof="0" smtClean="0"/>
              <a:t>11/30/2019</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smtClean="0"/>
              <a:t>Click to edit Master title style</a:t>
            </a:r>
            <a:endParaRPr lang="en-US" noProof="0"/>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984B7D2A-0DF8-424B-9572-B79AEBB2D9DC}" type="datetimeFigureOut">
              <a:rPr lang="en-US" noProof="0" smtClean="0"/>
              <a:t>11/30/2019</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11/30/2019</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Comparative Analysis of software based intelligent autonomous driving architectures  </a:t>
            </a:r>
            <a:r>
              <a:rPr lang="en-IN" dirty="0"/>
              <a:t/>
            </a:r>
            <a:br>
              <a:rPr lang="en-IN" dirty="0"/>
            </a:b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ctr"/>
            <a:r>
              <a:rPr lang="en-IN" sz="4000" dirty="0" smtClean="0">
                <a:latin typeface="Times New Roman" panose="02020603050405020304" pitchFamily="18" charset="0"/>
                <a:cs typeface="Times New Roman" panose="02020603050405020304" pitchFamily="18" charset="0"/>
              </a:rPr>
              <a:t>planning</a:t>
            </a:r>
            <a:endParaRPr lang="en-IN" sz="4000" dirty="0">
              <a:latin typeface="Times New Roman" panose="02020603050405020304" pitchFamily="18" charset="0"/>
              <a:cs typeface="Times New Roman" panose="02020603050405020304" pitchFamily="18" charset="0"/>
            </a:endParaRP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6039" y="2040444"/>
            <a:ext cx="8340559" cy="3580387"/>
          </a:xfrm>
        </p:spPr>
      </p:pic>
    </p:spTree>
    <p:extLst>
      <p:ext uri="{BB962C8B-B14F-4D97-AF65-F5344CB8AC3E}">
        <p14:creationId xmlns:p14="http://schemas.microsoft.com/office/powerpoint/2010/main" val="2950260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Advantages and disadvantages</a:t>
            </a:r>
          </a:p>
        </p:txBody>
      </p:sp>
      <p:sp>
        <p:nvSpPr>
          <p:cNvPr id="6" name="Content Placeholder 5"/>
          <p:cNvSpPr>
            <a:spLocks noGrp="1"/>
          </p:cNvSpPr>
          <p:nvPr>
            <p:ph sz="half" idx="1"/>
          </p:nvPr>
        </p:nvSpPr>
        <p:spPr>
          <a:xfrm>
            <a:off x="685802" y="1869600"/>
            <a:ext cx="5040000" cy="4721700"/>
          </a:xfrm>
        </p:spPr>
        <p:txBody>
          <a:bodyPr>
            <a:noAutofit/>
          </a:bodyPr>
          <a:lstStyle/>
          <a:p>
            <a:r>
              <a:rPr lang="en-GB" sz="2000" dirty="0">
                <a:latin typeface="Times New Roman" panose="02020603050405020304" pitchFamily="18" charset="0"/>
                <a:cs typeface="Times New Roman" panose="02020603050405020304" pitchFamily="18" charset="0"/>
              </a:rPr>
              <a:t>People who have difficulties driving—such as disabled people, older citizens, and children—would be able to experience the freedom of solo car travel</a:t>
            </a:r>
            <a:r>
              <a:rPr lang="en-GB" sz="2000" dirty="0" smtClean="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Reduced need for safety gaps, lanes, and shoulders means that road capacities for vehicles would be significantly increased</a:t>
            </a:r>
            <a:r>
              <a:rPr lang="en-GB" sz="2000" dirty="0" smtClean="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Over </a:t>
            </a:r>
            <a:r>
              <a:rPr lang="en-GB" sz="2000" dirty="0" smtClean="0">
                <a:latin typeface="Times New Roman" panose="02020603050405020304" pitchFamily="18" charset="0"/>
                <a:cs typeface="Times New Roman" panose="02020603050405020304" pitchFamily="18" charset="0"/>
              </a:rPr>
              <a:t>90% </a:t>
            </a:r>
            <a:r>
              <a:rPr lang="en-GB" sz="2000" dirty="0">
                <a:latin typeface="Times New Roman" panose="02020603050405020304" pitchFamily="18" charset="0"/>
                <a:cs typeface="Times New Roman" panose="02020603050405020304" pitchFamily="18" charset="0"/>
              </a:rPr>
              <a:t>of car crashes in the US are caused by driver error. There would be less user errors and fewer mistakes on the roads if all vehicles became driverless. Drunk and drugged drivers would also be a thing of the past, and passengers might even sleep without risking safety.</a:t>
            </a:r>
            <a:endParaRPr lang="en-IN" sz="2000"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2"/>
          </p:nvPr>
        </p:nvSpPr>
        <p:spPr/>
        <p:txBody>
          <a:bodyPr>
            <a:normAutofit/>
          </a:bodyPr>
          <a:lstStyle/>
          <a:p>
            <a:r>
              <a:rPr lang="en-GB" sz="2000" dirty="0">
                <a:latin typeface="Times New Roman" panose="02020603050405020304" pitchFamily="18" charset="0"/>
                <a:cs typeface="Times New Roman" panose="02020603050405020304" pitchFamily="18" charset="0"/>
              </a:rPr>
              <a:t>A self-driving car would be unaffordable for most people, likely costing over $100,000</a:t>
            </a:r>
            <a:r>
              <a:rPr lang="en-GB" sz="2000" dirty="0" smtClean="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Truck drivers, taxi drivers, Uber/Lyft, and other delivery people will eventually lose their jobs as autonomous vehicles take over</a:t>
            </a:r>
            <a:r>
              <a:rPr lang="en-GB" sz="2000" dirty="0" smtClean="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Self-driving cars would be great news for terrorists, as those vehicles could be loaded with explosives and used as moving bombs</a:t>
            </a:r>
            <a:r>
              <a:rPr lang="en-GB" sz="2000" dirty="0" smtClean="0">
                <a:latin typeface="Times New Roman" panose="02020603050405020304" pitchFamily="18" charset="0"/>
                <a:cs typeface="Times New Roman" panose="02020603050405020304" pitchFamily="18" charset="0"/>
              </a:rPr>
              <a:t>.</a:t>
            </a:r>
          </a:p>
          <a:p>
            <a:r>
              <a:rPr lang="en-GB" sz="2000" dirty="0" smtClean="0">
                <a:latin typeface="Times New Roman" panose="02020603050405020304" pitchFamily="18" charset="0"/>
                <a:cs typeface="Times New Roman" panose="02020603050405020304" pitchFamily="18" charset="0"/>
              </a:rPr>
              <a:t>Hacking will be easy.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44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5400" dirty="0" smtClean="0">
                <a:latin typeface="Times New Roman" panose="02020603050405020304" pitchFamily="18" charset="0"/>
                <a:cs typeface="Times New Roman" panose="02020603050405020304" pitchFamily="18" charset="0"/>
              </a:rPr>
              <a:t>						Why this topic ?</a:t>
            </a:r>
            <a:endParaRPr lang="en-IN" sz="54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lstStyle/>
          <a:p>
            <a:pPr marL="0" indent="0" algn="just">
              <a:buNone/>
            </a:pPr>
            <a:r>
              <a:rPr lang="en-IN" sz="2000" dirty="0">
                <a:latin typeface="Times New Roman" panose="02020603050405020304" pitchFamily="18" charset="0"/>
                <a:cs typeface="Times New Roman" panose="02020603050405020304" pitchFamily="18" charset="0"/>
              </a:rPr>
              <a:t>Self-driving cars are the future of automobiles industries </a:t>
            </a:r>
            <a:r>
              <a:rPr lang="en-IN" sz="2000" dirty="0" smtClean="0">
                <a:latin typeface="Times New Roman" panose="02020603050405020304" pitchFamily="18" charset="0"/>
                <a:cs typeface="Times New Roman" panose="02020603050405020304" pitchFamily="18" charset="0"/>
              </a:rPr>
              <a:t>.But </a:t>
            </a:r>
            <a:r>
              <a:rPr lang="en-IN" sz="2000" dirty="0">
                <a:latin typeface="Times New Roman" panose="02020603050405020304" pitchFamily="18" charset="0"/>
                <a:cs typeface="Times New Roman" panose="02020603050405020304" pitchFamily="18" charset="0"/>
              </a:rPr>
              <a:t>still we can’t achieve the fully-automated cars  yet. There are lots many problems are faced by autonomous cars industries. The Apple “Titan” autonomous car gets crash when there was no unusual condition.  The </a:t>
            </a:r>
            <a:r>
              <a:rPr lang="en-IN" sz="2000" dirty="0" err="1">
                <a:latin typeface="Times New Roman" panose="02020603050405020304" pitchFamily="18" charset="0"/>
                <a:cs typeface="Times New Roman" panose="02020603050405020304" pitchFamily="18" charset="0"/>
              </a:rPr>
              <a:t>Waymo</a:t>
            </a:r>
            <a:r>
              <a:rPr lang="en-IN" sz="2000" dirty="0">
                <a:latin typeface="Times New Roman" panose="02020603050405020304" pitchFamily="18" charset="0"/>
                <a:cs typeface="Times New Roman" panose="02020603050405020304" pitchFamily="18" charset="0"/>
              </a:rPr>
              <a:t> got trouble to cross the t-intersection. </a:t>
            </a:r>
            <a:r>
              <a:rPr lang="en-US" sz="2000" dirty="0">
                <a:latin typeface="Times New Roman" panose="02020603050405020304" pitchFamily="18" charset="0"/>
                <a:cs typeface="Times New Roman" panose="02020603050405020304" pitchFamily="18" charset="0"/>
              </a:rPr>
              <a:t>Uber’s vehicle detected Herzberg 5.6 seconds before impact, but it failed to respond and can’t brake because it can detect her. </a:t>
            </a:r>
            <a:r>
              <a:rPr lang="en-IN" sz="2000" dirty="0">
                <a:latin typeface="Times New Roman" panose="02020603050405020304" pitchFamily="18" charset="0"/>
                <a:cs typeface="Times New Roman" panose="02020603050405020304" pitchFamily="18" charset="0"/>
              </a:rPr>
              <a:t>Tesla’s Autopilot feature was active on a Model X SUV hammered into a genuine thruway path divider and explode into fire on the morning of Friday, March 23 2018. The driver (Wei Huang) died later at the hospital </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Problems like detection of any objects’ or any living beings, crossing the traffic, follow the traffic rules, calculation and respond time, maintaining the database, communication with other vehicles etc., are the area of main concern for autonomous car.</a:t>
            </a:r>
          </a:p>
          <a:p>
            <a:pPr marL="0" indent="0">
              <a:buNone/>
            </a:pPr>
            <a:endParaRPr lang="en-IN" dirty="0"/>
          </a:p>
        </p:txBody>
      </p:sp>
    </p:spTree>
    <p:extLst>
      <p:ext uri="{BB962C8B-B14F-4D97-AF65-F5344CB8AC3E}">
        <p14:creationId xmlns:p14="http://schemas.microsoft.com/office/powerpoint/2010/main" val="439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78200-0985-4DED-A84B-D6ADED92FAE6}"/>
              </a:ext>
            </a:extLst>
          </p:cNvPr>
          <p:cNvSpPr>
            <a:spLocks noGrp="1"/>
          </p:cNvSpPr>
          <p:nvPr>
            <p:ph type="title"/>
          </p:nvPr>
        </p:nvSpPr>
        <p:spPr/>
        <p:txBody>
          <a:bodyPr>
            <a:normAutofit/>
          </a:bodyPr>
          <a:lstStyle/>
          <a:p>
            <a:r>
              <a:rPr lang="en-US" sz="5400" dirty="0" smtClean="0">
                <a:latin typeface="Times New Roman" panose="02020603050405020304" pitchFamily="18" charset="0"/>
                <a:cs typeface="Times New Roman" panose="02020603050405020304" pitchFamily="18" charset="0"/>
              </a:rPr>
              <a:t>						OBJECTIVES</a:t>
            </a:r>
            <a:endParaRPr lang="en-US"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E8A47E-9D4A-4D70-B23A-B0AC3757292F}"/>
              </a:ext>
            </a:extLst>
          </p:cNvPr>
          <p:cNvSpPr>
            <a:spLocks noGrp="1"/>
          </p:cNvSpPr>
          <p:nvPr>
            <p:ph idx="1"/>
          </p:nvPr>
        </p:nvSpPr>
        <p:spPr/>
        <p:txBody>
          <a:bodyPr/>
          <a:lstStyle/>
          <a:p>
            <a:r>
              <a:rPr lang="en-IN" sz="4000" dirty="0" smtClean="0">
                <a:latin typeface="Times New Roman" panose="02020603050405020304" pitchFamily="18" charset="0"/>
                <a:cs typeface="Times New Roman" panose="02020603050405020304" pitchFamily="18" charset="0"/>
              </a:rPr>
              <a:t>To </a:t>
            </a:r>
            <a:r>
              <a:rPr lang="en-IN" sz="4000" dirty="0">
                <a:latin typeface="Times New Roman" panose="02020603050405020304" pitchFamily="18" charset="0"/>
                <a:cs typeface="Times New Roman" panose="02020603050405020304" pitchFamily="18" charset="0"/>
              </a:rPr>
              <a:t>identify perception and control problems in existing automated driving applications.</a:t>
            </a:r>
          </a:p>
          <a:p>
            <a:r>
              <a:rPr lang="en-IN" sz="4000" dirty="0" smtClean="0">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Comparative Analysis of software-oriented autonomous Driving </a:t>
            </a:r>
            <a:r>
              <a:rPr lang="en-IN" sz="4000" dirty="0" smtClean="0">
                <a:latin typeface="Times New Roman" panose="02020603050405020304" pitchFamily="18" charset="0"/>
                <a:cs typeface="Times New Roman" panose="02020603050405020304" pitchFamily="18" charset="0"/>
              </a:rPr>
              <a:t>architectures.</a:t>
            </a:r>
            <a:endParaRPr lang="en-IN" sz="4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7620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Expected </a:t>
            </a:r>
            <a:r>
              <a:rPr lang="en-IN" b="1" dirty="0">
                <a:latin typeface="Times New Roman" panose="02020603050405020304" pitchFamily="18" charset="0"/>
                <a:cs typeface="Times New Roman" panose="02020603050405020304" pitchFamily="18" charset="0"/>
              </a:rPr>
              <a:t>OUTCOME</a:t>
            </a:r>
            <a:r>
              <a:rPr lang="en-IN" dirty="0"/>
              <a:t/>
            </a:r>
            <a:br>
              <a:rPr lang="en-IN" dirty="0"/>
            </a:br>
            <a:endParaRPr lang="en-IN" dirty="0"/>
          </a:p>
        </p:txBody>
      </p:sp>
      <p:sp>
        <p:nvSpPr>
          <p:cNvPr id="6" name="Content Placeholder 5"/>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The reliable intelligent driver assistance systems and safety caution until now we are lot behind the expectation. Improve in innovation can turn a computer operated cars with tires which will drive without any human commands. Human just have to provide the initial to destination, without any further command human can reach to destination with all safety precaution. It can reach out to incorporate various moves to make the driving outline equipped for managing every driving condition. Future issues may equally add in a calculation for self-driving cars. Later, with the present and developing knowledge with the importance of security, reliable self-driving cars can be developed for B2X.</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21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A199-95B7-41B3-9A72-44BD819B1C1F}"/>
              </a:ext>
            </a:extLst>
          </p:cNvPr>
          <p:cNvSpPr>
            <a:spLocks noGrp="1"/>
          </p:cNvSpPr>
          <p:nvPr>
            <p:ph type="title"/>
          </p:nvPr>
        </p:nvSpPr>
        <p:spPr>
          <a:xfrm>
            <a:off x="6276974" y="919768"/>
            <a:ext cx="4848225" cy="1260000"/>
          </a:xfrm>
        </p:spPr>
        <p:txBody>
          <a:bodyPr/>
          <a:lstStyle/>
          <a:p>
            <a:endParaRPr lang="en-US" dirty="0"/>
          </a:p>
        </p:txBody>
      </p:sp>
      <p:sp>
        <p:nvSpPr>
          <p:cNvPr id="5" name="Picture Placeholder 4"/>
          <p:cNvSpPr>
            <a:spLocks noGrp="1"/>
          </p:cNvSpPr>
          <p:nvPr>
            <p:ph type="pic" idx="1"/>
          </p:nvPr>
        </p:nvSpPr>
        <p:spPr>
          <a:xfrm>
            <a:off x="143374" y="914400"/>
            <a:ext cx="5749425" cy="4818185"/>
          </a:xfrm>
        </p:spPr>
      </p:sp>
      <p:sp>
        <p:nvSpPr>
          <p:cNvPr id="3" name="Content Placeholder 2">
            <a:extLst>
              <a:ext uri="{FF2B5EF4-FFF2-40B4-BE49-F238E27FC236}">
                <a16:creationId xmlns:a16="http://schemas.microsoft.com/office/drawing/2014/main" id="{344B0985-002E-41EF-80D7-888D43261784}"/>
              </a:ext>
            </a:extLst>
          </p:cNvPr>
          <p:cNvSpPr>
            <a:spLocks noGrp="1"/>
          </p:cNvSpPr>
          <p:nvPr>
            <p:ph type="body" sz="half" idx="2"/>
          </p:nvPr>
        </p:nvSpPr>
        <p:spPr>
          <a:xfrm>
            <a:off x="6276974" y="2255968"/>
            <a:ext cx="4848225" cy="3476617"/>
          </a:xfrm>
        </p:spPr>
        <p:txBody>
          <a:bodyPr/>
          <a:lstStyle/>
          <a:p>
            <a:endParaRPr lang="en-US" dirty="0"/>
          </a:p>
        </p:txBody>
      </p:sp>
    </p:spTree>
    <p:extLst>
      <p:ext uri="{BB962C8B-B14F-4D97-AF65-F5344CB8AC3E}">
        <p14:creationId xmlns:p14="http://schemas.microsoft.com/office/powerpoint/2010/main" val="1330143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247650" y="185208"/>
            <a:ext cx="3814235" cy="1260000"/>
          </a:xfrm>
        </p:spPr>
        <p:txBody>
          <a:bodyPr/>
          <a:lstStyle/>
          <a:p>
            <a:r>
              <a:rPr lang="en-US" dirty="0" smtClean="0">
                <a:latin typeface="Times New Roman" panose="02020603050405020304" pitchFamily="18" charset="0"/>
                <a:cs typeface="Times New Roman" panose="02020603050405020304" pitchFamily="18" charset="0"/>
              </a:rPr>
              <a:t>Autonomous cars</a:t>
            </a:r>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294217" y="1673807"/>
            <a:ext cx="3814235" cy="3640249"/>
          </a:xfrm>
        </p:spPr>
        <p:txBody>
          <a:bodyPr>
            <a:noAutofit/>
          </a:bodyPr>
          <a:lstStyle/>
          <a:p>
            <a:pPr algn="ctr"/>
            <a:r>
              <a:rPr lang="en-US" dirty="0">
                <a:latin typeface="Times New Roman" panose="02020603050405020304" pitchFamily="18" charset="0"/>
                <a:cs typeface="Times New Roman" panose="02020603050405020304" pitchFamily="18" charset="0"/>
              </a:rPr>
              <a:t>“Self-driving cars in which human drivers are never required to take control to safely operate the vehicle. Also known as autonomous or "driverless" cars, they combine sensors and software to control, navigate, and drive the vehicle. Currently, there are no legally operating, fully autonomous cars in the United States.”— </a:t>
            </a:r>
            <a:r>
              <a:rPr lang="en-US" i="1" dirty="0" err="1">
                <a:latin typeface="Times New Roman" panose="02020603050405020304" pitchFamily="18" charset="0"/>
                <a:cs typeface="Times New Roman" panose="02020603050405020304" pitchFamily="18" charset="0"/>
              </a:rPr>
              <a:t>UCSUSA</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4523323-1EB5-4AAF-95C6-A31523B3F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blackGray">
          <a:xfrm>
            <a:off x="4648200" y="1542157"/>
            <a:ext cx="7543800" cy="3771900"/>
          </a:xfrm>
        </p:spPr>
      </p:pic>
    </p:spTree>
    <p:extLst>
      <p:ext uri="{BB962C8B-B14F-4D97-AF65-F5344CB8AC3E}">
        <p14:creationId xmlns:p14="http://schemas.microsoft.com/office/powerpoint/2010/main" val="2342962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History</a:t>
            </a:r>
            <a:endParaRPr lang="en-US" dirty="0">
              <a:latin typeface="Times New Roman" panose="02020603050405020304" pitchFamily="18" charset="0"/>
              <a:cs typeface="Times New Roman" panose="02020603050405020304" pitchFamily="18" charset="0"/>
            </a:endParaRPr>
          </a:p>
        </p:txBody>
      </p:sp>
      <p:pic>
        <p:nvPicPr>
          <p:cNvPr id="24" name="Picture 23" descr="calendar icon">
            <a:extLst>
              <a:ext uri="{FF2B5EF4-FFF2-40B4-BE49-F238E27FC236}">
                <a16:creationId xmlns:a16="http://schemas.microsoft.com/office/drawing/2014/main" id="{B83E2AB1-C03F-4257-9171-5FD5FA2720DB}"/>
              </a:ext>
              <a:ext uri="{C183D7F6-B498-43B3-948B-1728B52AA6E4}">
                <adec:decorative xmlns="" xmlns:adec="http://schemas.microsoft.com/office/drawing/2017/decorative" val="1"/>
              </a:ext>
            </a:extLst>
          </p:cNvPr>
          <p:cNvPicPr>
            <a:picLocks noChangeAspect="1"/>
          </p:cNvPicPr>
          <p:nvPr/>
        </p:nvPicPr>
        <p:blipFill>
          <a:blip r:embed="rId2"/>
          <a:stretch>
            <a:fillRect/>
          </a:stretch>
        </p:blipFill>
        <p:spPr>
          <a:xfrm>
            <a:off x="3001960" y="870426"/>
            <a:ext cx="742950" cy="742950"/>
          </a:xfrm>
          <a:prstGeom prst="rect">
            <a:avLst/>
          </a:prstGeom>
        </p:spPr>
      </p:pic>
      <p:sp>
        <p:nvSpPr>
          <p:cNvPr id="32" name="Text Placeholder 31">
            <a:extLst>
              <a:ext uri="{FF2B5EF4-FFF2-40B4-BE49-F238E27FC236}">
                <a16:creationId xmlns:a16="http://schemas.microsoft.com/office/drawing/2014/main" id="{E9D7F99C-4A63-4AF2-8DFC-783C463444FE}"/>
              </a:ext>
            </a:extLst>
          </p:cNvPr>
          <p:cNvSpPr>
            <a:spLocks noGrp="1"/>
          </p:cNvSpPr>
          <p:nvPr>
            <p:ph type="body" sz="quarter" idx="14"/>
          </p:nvPr>
        </p:nvSpPr>
        <p:spPr>
          <a:xfrm>
            <a:off x="702226" y="1614567"/>
            <a:ext cx="1310050" cy="959003"/>
          </a:xfrm>
        </p:spPr>
        <p:txBody>
          <a:bodyPr/>
          <a:lstStyle/>
          <a:p>
            <a:pPr>
              <a:spcAft>
                <a:spcPts val="0"/>
              </a:spcAft>
            </a:pPr>
            <a:r>
              <a:rPr lang="en-IN" dirty="0"/>
              <a:t>2004</a:t>
            </a:r>
            <a:endParaRPr lang="en-US" dirty="0"/>
          </a:p>
        </p:txBody>
      </p:sp>
      <p:sp>
        <p:nvSpPr>
          <p:cNvPr id="11" name="Oval 9" descr="decorative element">
            <a:extLst>
              <a:ext uri="{FF2B5EF4-FFF2-40B4-BE49-F238E27FC236}">
                <a16:creationId xmlns:a16="http://schemas.microsoft.com/office/drawing/2014/main" id="{6A7147D9-5182-4F63-A1F6-2C7F380BCAEC}"/>
              </a:ext>
              <a:ext uri="{C183D7F6-B498-43B3-948B-1728B52AA6E4}">
                <adec:decorative xmlns="" xmlns:adec="http://schemas.microsoft.com/office/drawing/2017/decorative" val="1"/>
              </a:ext>
            </a:extLst>
          </p:cNvPr>
          <p:cNvSpPr>
            <a:spLocks noChangeArrowheads="1"/>
          </p:cNvSpPr>
          <p:nvPr/>
        </p:nvSpPr>
        <p:spPr bwMode="auto">
          <a:xfrm>
            <a:off x="1214826" y="2933851"/>
            <a:ext cx="252000" cy="252000"/>
          </a:xfrm>
          <a:prstGeom prst="ellipse">
            <a:avLst/>
          </a:prstGeom>
          <a:solidFill>
            <a:schemeClr val="bg1">
              <a:lumMod val="65000"/>
              <a:lumOff val="35000"/>
            </a:schemeClr>
          </a:solidFill>
          <a:ln w="9525">
            <a:solidFill>
              <a:schemeClr val="bg2">
                <a:lumMod val="75000"/>
                <a:lumOff val="25000"/>
              </a:schemeClr>
            </a:solidFill>
          </a:ln>
          <a:effectLst>
            <a:glow rad="63500">
              <a:schemeClr val="bg2">
                <a:lumMod val="75000"/>
                <a:lumOff val="25000"/>
                <a:alpha val="40000"/>
              </a:schemeClr>
            </a:glow>
          </a:effectLst>
          <a:extLst/>
        </p:spPr>
        <p:txBody>
          <a:bodyPr/>
          <a:lstStyle/>
          <a:p>
            <a:pPr eaLnBrk="1" fontAlgn="auto" hangingPunct="1">
              <a:spcBef>
                <a:spcPts val="0"/>
              </a:spcBef>
              <a:spcAft>
                <a:spcPts val="0"/>
              </a:spcAft>
              <a:defRPr/>
            </a:pPr>
            <a:endParaRPr lang="en-US" dirty="0">
              <a:latin typeface="+mj-lt"/>
            </a:endParaRPr>
          </a:p>
        </p:txBody>
      </p:sp>
      <p:sp>
        <p:nvSpPr>
          <p:cNvPr id="33" name="Text Placeholder 32">
            <a:extLst>
              <a:ext uri="{FF2B5EF4-FFF2-40B4-BE49-F238E27FC236}">
                <a16:creationId xmlns:a16="http://schemas.microsoft.com/office/drawing/2014/main" id="{11214B34-DA9D-4C1E-8508-23F492C53998}"/>
              </a:ext>
            </a:extLst>
          </p:cNvPr>
          <p:cNvSpPr>
            <a:spLocks noGrp="1"/>
          </p:cNvSpPr>
          <p:nvPr>
            <p:ph type="body" sz="quarter" idx="15"/>
          </p:nvPr>
        </p:nvSpPr>
        <p:spPr>
          <a:xfrm>
            <a:off x="1711580" y="1613376"/>
            <a:ext cx="1310050" cy="959003"/>
          </a:xfrm>
        </p:spPr>
        <p:txBody>
          <a:bodyPr/>
          <a:lstStyle/>
          <a:p>
            <a:pPr>
              <a:spcAft>
                <a:spcPts val="0"/>
              </a:spcAft>
            </a:pPr>
            <a:r>
              <a:rPr lang="en-US" dirty="0" smtClean="0"/>
              <a:t>2014</a:t>
            </a:r>
            <a:endParaRPr lang="en-US" dirty="0"/>
          </a:p>
        </p:txBody>
      </p:sp>
      <p:sp>
        <p:nvSpPr>
          <p:cNvPr id="15" name="Oval 14" descr="decorative element">
            <a:extLst>
              <a:ext uri="{FF2B5EF4-FFF2-40B4-BE49-F238E27FC236}">
                <a16:creationId xmlns:a16="http://schemas.microsoft.com/office/drawing/2014/main" id="{3184FF17-95E1-488F-85D0-829B6630F938}"/>
              </a:ext>
              <a:ext uri="{C183D7F6-B498-43B3-948B-1728B52AA6E4}">
                <adec:decorative xmlns="" xmlns:adec="http://schemas.microsoft.com/office/drawing/2017/decorative" val="1"/>
              </a:ext>
            </a:extLst>
          </p:cNvPr>
          <p:cNvSpPr>
            <a:spLocks noChangeArrowheads="1"/>
          </p:cNvSpPr>
          <p:nvPr/>
        </p:nvSpPr>
        <p:spPr bwMode="auto">
          <a:xfrm>
            <a:off x="2240605" y="2933851"/>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a:extLst/>
        </p:spPr>
        <p:txBody>
          <a:bodyPr/>
          <a:lstStyle/>
          <a:p>
            <a:pPr eaLnBrk="1" fontAlgn="auto" hangingPunct="1">
              <a:spcBef>
                <a:spcPts val="0"/>
              </a:spcBef>
              <a:spcAft>
                <a:spcPts val="0"/>
              </a:spcAft>
              <a:defRPr/>
            </a:pPr>
            <a:endParaRPr lang="en-US" dirty="0">
              <a:latin typeface="+mj-lt"/>
            </a:endParaRPr>
          </a:p>
        </p:txBody>
      </p:sp>
      <p:sp>
        <p:nvSpPr>
          <p:cNvPr id="34" name="Text Placeholder 33">
            <a:extLst>
              <a:ext uri="{FF2B5EF4-FFF2-40B4-BE49-F238E27FC236}">
                <a16:creationId xmlns:a16="http://schemas.microsoft.com/office/drawing/2014/main" id="{181BCB65-05D6-4968-A705-E5461BD4B7EF}"/>
              </a:ext>
            </a:extLst>
          </p:cNvPr>
          <p:cNvSpPr>
            <a:spLocks noGrp="1"/>
          </p:cNvSpPr>
          <p:nvPr>
            <p:ph type="body" sz="quarter" idx="16"/>
          </p:nvPr>
        </p:nvSpPr>
        <p:spPr>
          <a:xfrm>
            <a:off x="2645499" y="1613375"/>
            <a:ext cx="1310050" cy="959003"/>
          </a:xfrm>
        </p:spPr>
        <p:txBody>
          <a:bodyPr/>
          <a:lstStyle/>
          <a:p>
            <a:pPr>
              <a:spcAft>
                <a:spcPts val="0"/>
              </a:spcAft>
            </a:pPr>
            <a:r>
              <a:rPr lang="en-US" dirty="0"/>
              <a:t>[YEAR]</a:t>
            </a:r>
          </a:p>
          <a:p>
            <a:pPr>
              <a:spcAft>
                <a:spcPts val="0"/>
              </a:spcAft>
            </a:pPr>
            <a:r>
              <a:rPr lang="en-US" dirty="0"/>
              <a:t>Action</a:t>
            </a:r>
          </a:p>
        </p:txBody>
      </p:sp>
      <p:sp>
        <p:nvSpPr>
          <p:cNvPr id="16" name="Oval 19" descr="decorative element">
            <a:extLst>
              <a:ext uri="{FF2B5EF4-FFF2-40B4-BE49-F238E27FC236}">
                <a16:creationId xmlns:a16="http://schemas.microsoft.com/office/drawing/2014/main" id="{E8029F86-BAEB-4FB6-9968-621202C1E881}"/>
              </a:ext>
              <a:ext uri="{C183D7F6-B498-43B3-948B-1728B52AA6E4}">
                <adec:decorative xmlns="" xmlns:adec="http://schemas.microsoft.com/office/drawing/2017/decorative" val="1"/>
              </a:ext>
            </a:extLst>
          </p:cNvPr>
          <p:cNvSpPr>
            <a:spLocks noChangeArrowheads="1"/>
          </p:cNvSpPr>
          <p:nvPr/>
        </p:nvSpPr>
        <p:spPr bwMode="auto">
          <a:xfrm>
            <a:off x="3302042" y="2933851"/>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a:extLst/>
        </p:spPr>
        <p:txBody>
          <a:bodyPr/>
          <a:lstStyle/>
          <a:p>
            <a:pPr eaLnBrk="1" fontAlgn="auto" hangingPunct="1">
              <a:spcBef>
                <a:spcPts val="0"/>
              </a:spcBef>
              <a:spcAft>
                <a:spcPts val="0"/>
              </a:spcAft>
              <a:defRPr/>
            </a:pPr>
            <a:endParaRPr lang="en-US" dirty="0">
              <a:latin typeface="+mj-lt"/>
            </a:endParaRPr>
          </a:p>
        </p:txBody>
      </p:sp>
      <p:sp>
        <p:nvSpPr>
          <p:cNvPr id="35" name="Text Placeholder 34">
            <a:extLst>
              <a:ext uri="{FF2B5EF4-FFF2-40B4-BE49-F238E27FC236}">
                <a16:creationId xmlns:a16="http://schemas.microsoft.com/office/drawing/2014/main" id="{2EF458CD-7F65-4446-8840-6E8C9C68317E}"/>
              </a:ext>
            </a:extLst>
          </p:cNvPr>
          <p:cNvSpPr>
            <a:spLocks noGrp="1"/>
          </p:cNvSpPr>
          <p:nvPr>
            <p:ph type="body" sz="quarter" idx="17"/>
          </p:nvPr>
        </p:nvSpPr>
        <p:spPr>
          <a:xfrm>
            <a:off x="3671278" y="1613375"/>
            <a:ext cx="1310050" cy="959003"/>
          </a:xfrm>
        </p:spPr>
        <p:txBody>
          <a:bodyPr/>
          <a:lstStyle/>
          <a:p>
            <a:pPr>
              <a:spcAft>
                <a:spcPts val="0"/>
              </a:spcAft>
            </a:pPr>
            <a:r>
              <a:rPr lang="en-US" dirty="0"/>
              <a:t>[YEAR]</a:t>
            </a:r>
          </a:p>
          <a:p>
            <a:pPr>
              <a:spcAft>
                <a:spcPts val="0"/>
              </a:spcAft>
            </a:pPr>
            <a:r>
              <a:rPr lang="en-US" dirty="0"/>
              <a:t>Action</a:t>
            </a:r>
          </a:p>
        </p:txBody>
      </p:sp>
      <p:sp>
        <p:nvSpPr>
          <p:cNvPr id="17" name="Oval 270" descr="decorative element">
            <a:extLst>
              <a:ext uri="{FF2B5EF4-FFF2-40B4-BE49-F238E27FC236}">
                <a16:creationId xmlns:a16="http://schemas.microsoft.com/office/drawing/2014/main" id="{A8F4EDB0-C386-4CCF-B742-D9788F7B7C44}"/>
              </a:ext>
              <a:ext uri="{C183D7F6-B498-43B3-948B-1728B52AA6E4}">
                <adec:decorative xmlns="" xmlns:adec="http://schemas.microsoft.com/office/drawing/2017/decorative" val="1"/>
              </a:ext>
            </a:extLst>
          </p:cNvPr>
          <p:cNvSpPr>
            <a:spLocks noChangeArrowheads="1"/>
          </p:cNvSpPr>
          <p:nvPr/>
        </p:nvSpPr>
        <p:spPr bwMode="auto">
          <a:xfrm>
            <a:off x="4200303" y="2929715"/>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a:extLst/>
        </p:spPr>
        <p:txBody>
          <a:bodyPr/>
          <a:lstStyle/>
          <a:p>
            <a:pPr eaLnBrk="1" fontAlgn="auto" hangingPunct="1">
              <a:spcBef>
                <a:spcPts val="0"/>
              </a:spcBef>
              <a:spcAft>
                <a:spcPts val="0"/>
              </a:spcAft>
              <a:defRPr/>
            </a:pPr>
            <a:endParaRPr lang="en-US" dirty="0">
              <a:latin typeface="+mj-lt"/>
            </a:endParaRPr>
          </a:p>
        </p:txBody>
      </p:sp>
      <p:sp>
        <p:nvSpPr>
          <p:cNvPr id="36" name="Text Placeholder 35">
            <a:extLst>
              <a:ext uri="{FF2B5EF4-FFF2-40B4-BE49-F238E27FC236}">
                <a16:creationId xmlns:a16="http://schemas.microsoft.com/office/drawing/2014/main" id="{E14C2379-D648-4FA4-892B-A031C8CF38FA}"/>
              </a:ext>
            </a:extLst>
          </p:cNvPr>
          <p:cNvSpPr>
            <a:spLocks noGrp="1"/>
          </p:cNvSpPr>
          <p:nvPr>
            <p:ph type="body" sz="quarter" idx="18"/>
          </p:nvPr>
        </p:nvSpPr>
        <p:spPr>
          <a:xfrm>
            <a:off x="4724652" y="1613375"/>
            <a:ext cx="1310050" cy="959003"/>
          </a:xfrm>
        </p:spPr>
        <p:txBody>
          <a:bodyPr/>
          <a:lstStyle/>
          <a:p>
            <a:pPr>
              <a:spcAft>
                <a:spcPts val="0"/>
              </a:spcAft>
            </a:pPr>
            <a:r>
              <a:rPr lang="en-US" dirty="0"/>
              <a:t>[YEAR]</a:t>
            </a:r>
          </a:p>
          <a:p>
            <a:pPr>
              <a:spcAft>
                <a:spcPts val="0"/>
              </a:spcAft>
            </a:pPr>
            <a:r>
              <a:rPr lang="en-US" dirty="0"/>
              <a:t>Famous Event</a:t>
            </a:r>
          </a:p>
        </p:txBody>
      </p:sp>
      <p:sp>
        <p:nvSpPr>
          <p:cNvPr id="13" name="Oval 11" descr="decorative element">
            <a:extLst>
              <a:ext uri="{FF2B5EF4-FFF2-40B4-BE49-F238E27FC236}">
                <a16:creationId xmlns:a16="http://schemas.microsoft.com/office/drawing/2014/main" id="{D62D13F9-C589-486F-8D76-6D51992A2E08}"/>
              </a:ext>
              <a:ext uri="{C183D7F6-B498-43B3-948B-1728B52AA6E4}">
                <adec:decorative xmlns="" xmlns:adec="http://schemas.microsoft.com/office/drawing/2017/decorative" val="1"/>
              </a:ext>
            </a:extLst>
          </p:cNvPr>
          <p:cNvSpPr>
            <a:spLocks noChangeArrowheads="1"/>
          </p:cNvSpPr>
          <p:nvPr/>
        </p:nvSpPr>
        <p:spPr bwMode="auto">
          <a:xfrm>
            <a:off x="5226082" y="2873375"/>
            <a:ext cx="288000" cy="288000"/>
          </a:xfrm>
          <a:prstGeom prst="ellipse">
            <a:avLst/>
          </a:prstGeom>
          <a:solidFill>
            <a:schemeClr val="bg1">
              <a:lumMod val="50000"/>
              <a:lumOff val="50000"/>
            </a:schemeClr>
          </a:solidFill>
          <a:ln w="15875">
            <a:solidFill>
              <a:schemeClr val="bg2">
                <a:lumMod val="50000"/>
                <a:lumOff val="50000"/>
              </a:schemeClr>
            </a:solidFill>
          </a:ln>
          <a:effectLst>
            <a:glow rad="101600">
              <a:schemeClr val="bg2">
                <a:lumMod val="75000"/>
                <a:lumOff val="25000"/>
                <a:alpha val="60000"/>
              </a:schemeClr>
            </a:glow>
          </a:effectLst>
          <a:extLst/>
        </p:spPr>
        <p:txBody>
          <a:bodyPr/>
          <a:lstStyle/>
          <a:p>
            <a:pPr eaLnBrk="1" fontAlgn="auto" hangingPunct="1">
              <a:spcBef>
                <a:spcPts val="0"/>
              </a:spcBef>
              <a:spcAft>
                <a:spcPts val="0"/>
              </a:spcAft>
              <a:defRPr/>
            </a:pPr>
            <a:endParaRPr lang="en-US" dirty="0">
              <a:latin typeface="+mj-lt"/>
            </a:endParaRPr>
          </a:p>
        </p:txBody>
      </p:sp>
      <p:sp>
        <p:nvSpPr>
          <p:cNvPr id="10" name="Rectangle 7" descr="timeline">
            <a:extLst>
              <a:ext uri="{FF2B5EF4-FFF2-40B4-BE49-F238E27FC236}">
                <a16:creationId xmlns:a16="http://schemas.microsoft.com/office/drawing/2014/main" id="{2B8D0290-68FF-400B-B201-1F38FEE7607A}"/>
              </a:ext>
              <a:ext uri="{C183D7F6-B498-43B3-948B-1728B52AA6E4}">
                <adec:decorative xmlns="" xmlns:adec="http://schemas.microsoft.com/office/drawing/2017/decorative" val="1"/>
              </a:ext>
            </a:extLst>
          </p:cNvPr>
          <p:cNvSpPr>
            <a:spLocks noChangeArrowheads="1"/>
          </p:cNvSpPr>
          <p:nvPr/>
        </p:nvSpPr>
        <p:spPr bwMode="auto">
          <a:xfrm>
            <a:off x="769328" y="2541422"/>
            <a:ext cx="8424000" cy="20638"/>
          </a:xfrm>
          <a:prstGeom prst="rect">
            <a:avLst/>
          </a:prstGeom>
          <a:solidFill>
            <a:schemeClr val="tx1">
              <a:lumMod val="50000"/>
            </a:schemeClr>
          </a:solidFill>
          <a:ln w="9525">
            <a:noFill/>
            <a:miter lim="800000"/>
            <a:headEnd/>
            <a:tailEnd/>
          </a:ln>
          <a:extLst/>
        </p:spPr>
        <p:txBody>
          <a:bodyPr/>
          <a:lstStyle/>
          <a:p>
            <a:pPr eaLnBrk="1" fontAlgn="auto" hangingPunct="1">
              <a:spcBef>
                <a:spcPts val="0"/>
              </a:spcBef>
              <a:spcAft>
                <a:spcPts val="0"/>
              </a:spcAft>
              <a:defRPr/>
            </a:pPr>
            <a:endParaRPr lang="en-US" dirty="0">
              <a:latin typeface="+mj-lt"/>
            </a:endParaRPr>
          </a:p>
        </p:txBody>
      </p:sp>
      <p:sp>
        <p:nvSpPr>
          <p:cNvPr id="3" name="Rectangle 2"/>
          <p:cNvSpPr/>
          <p:nvPr/>
        </p:nvSpPr>
        <p:spPr>
          <a:xfrm>
            <a:off x="828399" y="3161375"/>
            <a:ext cx="1183877" cy="900246"/>
          </a:xfrm>
          <a:prstGeom prst="rect">
            <a:avLst/>
          </a:prstGeom>
        </p:spPr>
        <p:txBody>
          <a:bodyPr wrap="square">
            <a:spAutoFit/>
          </a:bodyPr>
          <a:lstStyle/>
          <a:p>
            <a:r>
              <a:rPr lang="en-GB" sz="1050" dirty="0" smtClean="0">
                <a:latin typeface="Times New Roman" panose="02020603050405020304" pitchFamily="18" charset="0"/>
                <a:cs typeface="Times New Roman" panose="02020603050405020304" pitchFamily="18" charset="0"/>
              </a:rPr>
              <a:t>The </a:t>
            </a:r>
            <a:r>
              <a:rPr lang="en-GB" sz="1050" dirty="0">
                <a:latin typeface="Times New Roman" panose="02020603050405020304" pitchFamily="18" charset="0"/>
                <a:cs typeface="Times New Roman" panose="02020603050405020304" pitchFamily="18" charset="0"/>
              </a:rPr>
              <a:t>U.S. </a:t>
            </a:r>
            <a:r>
              <a:rPr lang="en-GB" sz="1050" dirty="0" err="1">
                <a:latin typeface="Times New Roman" panose="02020603050405020304" pitchFamily="18" charset="0"/>
                <a:cs typeface="Times New Roman" panose="02020603050405020304" pitchFamily="18" charset="0"/>
              </a:rPr>
              <a:t>Defense</a:t>
            </a:r>
            <a:r>
              <a:rPr lang="en-GB" sz="1050" dirty="0">
                <a:latin typeface="Times New Roman" panose="02020603050405020304" pitchFamily="18" charset="0"/>
                <a:cs typeface="Times New Roman" panose="02020603050405020304" pitchFamily="18" charset="0"/>
              </a:rPr>
              <a:t> Advanced Research Projects Administration (</a:t>
            </a:r>
            <a:r>
              <a:rPr lang="en-GB" sz="1050" dirty="0" err="1">
                <a:latin typeface="Times New Roman" panose="02020603050405020304" pitchFamily="18" charset="0"/>
                <a:cs typeface="Times New Roman" panose="02020603050405020304" pitchFamily="18" charset="0"/>
              </a:rPr>
              <a:t>DARPA</a:t>
            </a:r>
            <a:r>
              <a:rPr lang="en-GB" sz="1050" dirty="0">
                <a:latin typeface="Times New Roman" panose="02020603050405020304" pitchFamily="18" charset="0"/>
                <a:cs typeface="Times New Roman" panose="02020603050405020304" pitchFamily="18" charset="0"/>
              </a:rPr>
              <a:t>)</a:t>
            </a:r>
            <a:endParaRPr lang="en-IN" sz="1050" dirty="0">
              <a:latin typeface="Times New Roman" panose="02020603050405020304" pitchFamily="18" charset="0"/>
              <a:cs typeface="Times New Roman" panose="02020603050405020304" pitchFamily="18" charset="0"/>
            </a:endParaRPr>
          </a:p>
        </p:txBody>
      </p:sp>
      <p:sp>
        <p:nvSpPr>
          <p:cNvPr id="4" name="Rectangle 3"/>
          <p:cNvSpPr/>
          <p:nvPr/>
        </p:nvSpPr>
        <p:spPr>
          <a:xfrm>
            <a:off x="2012276" y="3206190"/>
            <a:ext cx="1116645" cy="2554545"/>
          </a:xfrm>
          <a:prstGeom prst="rect">
            <a:avLst/>
          </a:prstGeom>
        </p:spPr>
        <p:txBody>
          <a:bodyPr wrap="square">
            <a:spAutoFit/>
          </a:bodyPr>
          <a:lstStyle/>
          <a:p>
            <a:r>
              <a:rPr lang="en-GB" sz="1000" dirty="0">
                <a:latin typeface="Times New Roman" panose="02020603050405020304" pitchFamily="18" charset="0"/>
                <a:cs typeface="Times New Roman" panose="02020603050405020304" pitchFamily="18" charset="0"/>
              </a:rPr>
              <a:t>Nissan self-driving car The first such car to be permitted on Japanese roads, Nissan’s Autonomous Drive test car has been taking dignitaries for a ride – including Prime Minister Shinzo Abe. It is based on an electric Nissan Leaf. </a:t>
            </a:r>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04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3600" dirty="0" smtClean="0">
                <a:latin typeface="Times New Roman" panose="02020603050405020304" pitchFamily="18" charset="0"/>
                <a:cs typeface="Times New Roman" panose="02020603050405020304" pitchFamily="18" charset="0"/>
              </a:rPr>
              <a:t>Why autonomous car is future ?</a:t>
            </a:r>
            <a:endParaRPr lang="en-IN" sz="36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normAutofit/>
          </a:bodyPr>
          <a:lstStyle/>
          <a:p>
            <a:r>
              <a:rPr lang="en-GB" sz="1600" dirty="0">
                <a:latin typeface="Times New Roman" panose="02020603050405020304" pitchFamily="18" charset="0"/>
                <a:cs typeface="Times New Roman" panose="02020603050405020304" pitchFamily="18" charset="0"/>
              </a:rPr>
              <a:t>First of all, people tend to be very bad drivers, so anything that would remove the human from control of the machine will improve the accident rate by a lot. And US drivers are worse than most, because they have almost no real training in driving before they get their license, and lose most of the training that they do have over the next several years. And then when drivers get old, and they tend to lose their focus on what they are doing, they get into even more accidents.</a:t>
            </a:r>
          </a:p>
          <a:p>
            <a:r>
              <a:rPr lang="en-GB" sz="1600" dirty="0">
                <a:latin typeface="Times New Roman" panose="02020603050405020304" pitchFamily="18" charset="0"/>
                <a:cs typeface="Times New Roman" panose="02020603050405020304" pitchFamily="18" charset="0"/>
              </a:rPr>
              <a:t>Secondly, driving stuff as a living is very expensive. So by having self driving vehicles (trucks, cars, buses, delivery vans, etc.) will reduce costs a lot and make for cheaper transportation.</a:t>
            </a:r>
          </a:p>
          <a:p>
            <a:r>
              <a:rPr lang="en-GB" sz="1600" dirty="0">
                <a:latin typeface="Times New Roman" panose="02020603050405020304" pitchFamily="18" charset="0"/>
                <a:cs typeface="Times New Roman" panose="02020603050405020304" pitchFamily="18" charset="0"/>
              </a:rPr>
              <a:t>Thirdly, because of so many accidents, insurance for drivers is expensive, and that creates a huge profitable industry to collect those funds and dole them out to the victims of accidents.</a:t>
            </a:r>
          </a:p>
          <a:p>
            <a:r>
              <a:rPr lang="en-GB" sz="1600" dirty="0">
                <a:latin typeface="Times New Roman" panose="02020603050405020304" pitchFamily="18" charset="0"/>
                <a:cs typeface="Times New Roman" panose="02020603050405020304" pitchFamily="18" charset="0"/>
              </a:rPr>
              <a:t>Finally, a large number of the victims coming to emergency wards in hospitals are there from the injuries received in accidents. Eliminating most of those accidents will reduce the load on our health care system, reducing costs for all.</a:t>
            </a:r>
          </a:p>
          <a:p>
            <a:r>
              <a:rPr lang="en-GB" sz="1600" dirty="0">
                <a:latin typeface="Times New Roman" panose="02020603050405020304" pitchFamily="18" charset="0"/>
                <a:cs typeface="Times New Roman" panose="02020603050405020304" pitchFamily="18" charset="0"/>
              </a:rPr>
              <a:t>And in addition, the biggest cause of traffic jams is from the bad and illogical driving from human drivers. Automated vehicles will be consistent, safe, and avoid traffic jams and construction by knowing how to avoid those situations. And in doing so, traffic will move more smoothly, and we will all get to where we want to go more quickly, and with less aggravation.</a:t>
            </a:r>
          </a:p>
          <a:p>
            <a:pPr marL="0" indent="0">
              <a:buNone/>
            </a:pPr>
            <a:endParaRPr lang="en-IN" sz="1600" dirty="0"/>
          </a:p>
        </p:txBody>
      </p:sp>
    </p:spTree>
    <p:extLst>
      <p:ext uri="{BB962C8B-B14F-4D97-AF65-F5344CB8AC3E}">
        <p14:creationId xmlns:p14="http://schemas.microsoft.com/office/powerpoint/2010/main" val="298672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D3C6-003C-4A2D-B351-F00A04BF6251}"/>
              </a:ext>
            </a:extLst>
          </p:cNvPr>
          <p:cNvSpPr>
            <a:spLocks noGrp="1"/>
          </p:cNvSpPr>
          <p:nvPr>
            <p:ph type="title"/>
          </p:nvPr>
        </p:nvSpPr>
        <p:spPr>
          <a:xfrm>
            <a:off x="98426" y="145067"/>
            <a:ext cx="11115674" cy="879000"/>
          </a:xfrm>
        </p:spPr>
        <p:txBody>
          <a:bodyPr/>
          <a:lstStyle/>
          <a:p>
            <a:pPr algn="ctr"/>
            <a:r>
              <a:rPr lang="en-US" dirty="0" smtClean="0">
                <a:latin typeface="Times New Roman" panose="02020603050405020304" pitchFamily="18" charset="0"/>
                <a:cs typeface="Times New Roman" panose="02020603050405020304" pitchFamily="18" charset="0"/>
              </a:rPr>
              <a:t>Things that help  autonomous cars to drive </a:t>
            </a:r>
            <a:endParaRPr lang="en-US"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44FA16B2-6A61-4B79-B91C-B41F21F14F7D}"/>
              </a:ext>
            </a:extLst>
          </p:cNvPr>
          <p:cNvSpPr>
            <a:spLocks noGrp="1"/>
          </p:cNvSpPr>
          <p:nvPr>
            <p:ph type="body" sz="half" idx="2"/>
          </p:nvPr>
        </p:nvSpPr>
        <p:spPr>
          <a:xfrm>
            <a:off x="234949" y="1024067"/>
            <a:ext cx="11779251" cy="5313234"/>
          </a:xfrm>
        </p:spPr>
        <p:txBody>
          <a:bodyPr>
            <a:noAutofit/>
          </a:bodyPr>
          <a:lstStyle/>
          <a:p>
            <a:pPr algn="just"/>
            <a:r>
              <a:rPr lang="en-IN" sz="1100" b="1" dirty="0" smtClean="0">
                <a:latin typeface="Times New Roman" panose="02020603050405020304" pitchFamily="18" charset="0"/>
                <a:cs typeface="Times New Roman" panose="02020603050405020304" pitchFamily="18" charset="0"/>
              </a:rPr>
              <a:t>Sensor </a:t>
            </a:r>
            <a:r>
              <a:rPr lang="en-IN" sz="1100" b="1" dirty="0">
                <a:latin typeface="Times New Roman" panose="02020603050405020304" pitchFamily="18" charset="0"/>
                <a:cs typeface="Times New Roman" panose="02020603050405020304" pitchFamily="18" charset="0"/>
              </a:rPr>
              <a:t>&amp; Camera</a:t>
            </a:r>
            <a:endParaRPr lang="en-IN" sz="1100" dirty="0">
              <a:latin typeface="Times New Roman" panose="02020603050405020304" pitchFamily="18" charset="0"/>
              <a:cs typeface="Times New Roman" panose="02020603050405020304" pitchFamily="18" charset="0"/>
            </a:endParaRPr>
          </a:p>
          <a:p>
            <a:pPr algn="just"/>
            <a:r>
              <a:rPr lang="en-IN" sz="1100" dirty="0">
                <a:latin typeface="Times New Roman" panose="02020603050405020304" pitchFamily="18" charset="0"/>
                <a:cs typeface="Times New Roman" panose="02020603050405020304" pitchFamily="18" charset="0"/>
              </a:rPr>
              <a:t>Camera and Sensor are used to see the lane line in highway, speed sign, traffic light, and to identification and navigate accordingly. </a:t>
            </a:r>
          </a:p>
          <a:p>
            <a:pPr algn="just"/>
            <a:r>
              <a:rPr lang="en-IN" sz="1100" b="1" dirty="0">
                <a:latin typeface="Times New Roman" panose="02020603050405020304" pitchFamily="18" charset="0"/>
                <a:cs typeface="Times New Roman" panose="02020603050405020304" pitchFamily="18" charset="0"/>
              </a:rPr>
              <a:t>Lidar (Light Detection and Ranging)</a:t>
            </a:r>
            <a:endParaRPr lang="en-IN" sz="1100" dirty="0">
              <a:latin typeface="Times New Roman" panose="02020603050405020304" pitchFamily="18" charset="0"/>
              <a:cs typeface="Times New Roman" panose="02020603050405020304" pitchFamily="18" charset="0"/>
            </a:endParaRPr>
          </a:p>
          <a:p>
            <a:pPr algn="just"/>
            <a:r>
              <a:rPr lang="en-IN" sz="1100" dirty="0">
                <a:latin typeface="Times New Roman" panose="02020603050405020304" pitchFamily="18" charset="0"/>
                <a:cs typeface="Times New Roman" panose="02020603050405020304" pitchFamily="18" charset="0"/>
              </a:rPr>
              <a:t>Lidar fire out millions of laser beams which scattered in 360deg every second of a autonomous car, which helps to measure how long their take bounce back, its form a 3D map of surrounding of car. Lidar can give perfect result up to 2.5cm. Multiple lider can give accurate map and avoid any blind </a:t>
            </a:r>
            <a:r>
              <a:rPr lang="en-IN" sz="1100" dirty="0" smtClean="0">
                <a:latin typeface="Times New Roman" panose="02020603050405020304" pitchFamily="18" charset="0"/>
                <a:cs typeface="Times New Roman" panose="02020603050405020304" pitchFamily="18" charset="0"/>
              </a:rPr>
              <a:t>spots.</a:t>
            </a:r>
            <a:endParaRPr lang="en-IN" sz="1100" dirty="0">
              <a:latin typeface="Times New Roman" panose="02020603050405020304" pitchFamily="18" charset="0"/>
              <a:cs typeface="Times New Roman" panose="02020603050405020304" pitchFamily="18" charset="0"/>
            </a:endParaRPr>
          </a:p>
          <a:p>
            <a:pPr algn="just"/>
            <a:r>
              <a:rPr lang="en-IN" sz="1100" b="1" dirty="0">
                <a:latin typeface="Times New Roman" panose="02020603050405020304" pitchFamily="18" charset="0"/>
                <a:cs typeface="Times New Roman" panose="02020603050405020304" pitchFamily="18" charset="0"/>
              </a:rPr>
              <a:t>High performance GPS (Global Positioning System)</a:t>
            </a:r>
            <a:endParaRPr lang="en-IN" sz="1100" dirty="0">
              <a:latin typeface="Times New Roman" panose="02020603050405020304" pitchFamily="18" charset="0"/>
              <a:cs typeface="Times New Roman" panose="02020603050405020304" pitchFamily="18" charset="0"/>
            </a:endParaRPr>
          </a:p>
          <a:p>
            <a:pPr algn="just"/>
            <a:r>
              <a:rPr lang="en-IN" sz="1100" dirty="0">
                <a:latin typeface="Times New Roman" panose="02020603050405020304" pitchFamily="18" charset="0"/>
                <a:cs typeface="Times New Roman" panose="02020603050405020304" pitchFamily="18" charset="0"/>
              </a:rPr>
              <a:t>GPS helps to locate the destination from source, location of your car, and the distance have to cover, accordingly to that it navigates itself. It can give perfect result within 4m RMS (Root Mean Square</a:t>
            </a:r>
            <a:r>
              <a:rPr lang="en-IN" sz="1100" dirty="0" smtClean="0">
                <a:latin typeface="Times New Roman" panose="02020603050405020304" pitchFamily="18" charset="0"/>
                <a:cs typeface="Times New Roman" panose="02020603050405020304" pitchFamily="18" charset="0"/>
              </a:rPr>
              <a:t>). </a:t>
            </a:r>
            <a:endParaRPr lang="en-IN" sz="1100" dirty="0">
              <a:latin typeface="Times New Roman" panose="02020603050405020304" pitchFamily="18" charset="0"/>
              <a:cs typeface="Times New Roman" panose="02020603050405020304" pitchFamily="18" charset="0"/>
            </a:endParaRPr>
          </a:p>
          <a:p>
            <a:pPr algn="just"/>
            <a:r>
              <a:rPr lang="en-IN" sz="1100" b="1" dirty="0">
                <a:latin typeface="Times New Roman" panose="02020603050405020304" pitchFamily="18" charset="0"/>
                <a:cs typeface="Times New Roman" panose="02020603050405020304" pitchFamily="18" charset="0"/>
              </a:rPr>
              <a:t>Artificial intelligence</a:t>
            </a:r>
            <a:endParaRPr lang="en-IN" sz="1100" dirty="0">
              <a:latin typeface="Times New Roman" panose="02020603050405020304" pitchFamily="18" charset="0"/>
              <a:cs typeface="Times New Roman" panose="02020603050405020304" pitchFamily="18" charset="0"/>
            </a:endParaRPr>
          </a:p>
          <a:p>
            <a:pPr algn="just"/>
            <a:r>
              <a:rPr lang="en-IN" sz="1100" dirty="0">
                <a:latin typeface="Times New Roman" panose="02020603050405020304" pitchFamily="18" charset="0"/>
                <a:cs typeface="Times New Roman" panose="02020603050405020304" pitchFamily="18" charset="0"/>
              </a:rPr>
              <a:t>Advance Driver Assistance System (ADAS), AI gives that power to an object to think and act like a human, it’s also provide the infrastructure around then V2X (vehicle to everything communication</a:t>
            </a:r>
            <a:r>
              <a:rPr lang="en-IN" sz="1100" dirty="0" smtClean="0">
                <a:latin typeface="Times New Roman" panose="02020603050405020304" pitchFamily="18" charset="0"/>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p>
            <a:pPr algn="just"/>
            <a:r>
              <a:rPr lang="en-IN" sz="1100" b="1" dirty="0">
                <a:latin typeface="Times New Roman" panose="02020603050405020304" pitchFamily="18" charset="0"/>
                <a:cs typeface="Times New Roman" panose="02020603050405020304" pitchFamily="18" charset="0"/>
              </a:rPr>
              <a:t>Local Data Processor</a:t>
            </a:r>
            <a:endParaRPr lang="en-IN" sz="1100" dirty="0">
              <a:latin typeface="Times New Roman" panose="02020603050405020304" pitchFamily="18" charset="0"/>
              <a:cs typeface="Times New Roman" panose="02020603050405020304" pitchFamily="18" charset="0"/>
            </a:endParaRPr>
          </a:p>
          <a:p>
            <a:pPr algn="just"/>
            <a:r>
              <a:rPr lang="en-IN" sz="1100" dirty="0">
                <a:latin typeface="Times New Roman" panose="02020603050405020304" pitchFamily="18" charset="0"/>
                <a:cs typeface="Times New Roman" panose="02020603050405020304" pitchFamily="18" charset="0"/>
              </a:rPr>
              <a:t>Data that are coming from radar, sensor, wheels, etc. are process in a very short time and action had to take in a moment. All the data process here and send to </a:t>
            </a:r>
            <a:r>
              <a:rPr lang="en-IN" sz="1100" dirty="0" err="1" smtClean="0">
                <a:latin typeface="Times New Roman" panose="02020603050405020304" pitchFamily="18" charset="0"/>
                <a:cs typeface="Times New Roman" panose="02020603050405020304" pitchFamily="18" charset="0"/>
              </a:rPr>
              <a:t>controle</a:t>
            </a:r>
            <a:r>
              <a:rPr lang="en-IN" sz="1100" dirty="0" smtClean="0">
                <a:latin typeface="Times New Roman" panose="02020603050405020304" pitchFamily="18" charset="0"/>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p>
            <a:pPr algn="just"/>
            <a:r>
              <a:rPr lang="en-IN" sz="1100" b="1" dirty="0">
                <a:latin typeface="Times New Roman" panose="02020603050405020304" pitchFamily="18" charset="0"/>
                <a:cs typeface="Times New Roman" panose="02020603050405020304" pitchFamily="18" charset="0"/>
              </a:rPr>
              <a:t>Machine Learning</a:t>
            </a:r>
            <a:endParaRPr lang="en-IN" sz="1100" dirty="0">
              <a:latin typeface="Times New Roman" panose="02020603050405020304" pitchFamily="18" charset="0"/>
              <a:cs typeface="Times New Roman" panose="02020603050405020304" pitchFamily="18" charset="0"/>
            </a:endParaRPr>
          </a:p>
          <a:p>
            <a:pPr algn="just"/>
            <a:r>
              <a:rPr lang="en-IN" sz="1100" dirty="0">
                <a:latin typeface="Times New Roman" panose="02020603050405020304" pitchFamily="18" charset="0"/>
                <a:cs typeface="Times New Roman" panose="02020603050405020304" pitchFamily="18" charset="0"/>
              </a:rPr>
              <a:t>Autonomous car has to think and act like human and the entire possible traffic rule, road situations are already feed into car, for feed all the think and make a machine think and act like human where machine learning comes. </a:t>
            </a:r>
          </a:p>
          <a:p>
            <a:pPr algn="just"/>
            <a:r>
              <a:rPr lang="en-IN" sz="1100" b="1" dirty="0">
                <a:latin typeface="Times New Roman" panose="02020603050405020304" pitchFamily="18" charset="0"/>
                <a:cs typeface="Times New Roman" panose="02020603050405020304" pitchFamily="18" charset="0"/>
              </a:rPr>
              <a:t>Cloud base data processing &amp; management</a:t>
            </a:r>
            <a:endParaRPr lang="en-IN" sz="1100" dirty="0">
              <a:latin typeface="Times New Roman" panose="02020603050405020304" pitchFamily="18" charset="0"/>
              <a:cs typeface="Times New Roman" panose="02020603050405020304" pitchFamily="18" charset="0"/>
            </a:endParaRPr>
          </a:p>
          <a:p>
            <a:pPr algn="just"/>
            <a:r>
              <a:rPr lang="en-IN" sz="1100" dirty="0">
                <a:latin typeface="Times New Roman" panose="02020603050405020304" pitchFamily="18" charset="0"/>
                <a:cs typeface="Times New Roman" panose="02020603050405020304" pitchFamily="18" charset="0"/>
              </a:rPr>
              <a:t>All the data are coming from different elements of autonomous car (camera, sensor, radar, etc.). All of that data are store in cloud.</a:t>
            </a:r>
          </a:p>
          <a:p>
            <a:pPr algn="just"/>
            <a:r>
              <a:rPr lang="en-IN" sz="1100" dirty="0">
                <a:latin typeface="Times New Roman" panose="02020603050405020304" pitchFamily="18" charset="0"/>
                <a:cs typeface="Times New Roman" panose="02020603050405020304" pitchFamily="18" charset="0"/>
              </a:rPr>
              <a:t> </a:t>
            </a:r>
            <a:r>
              <a:rPr lang="en-IN" sz="1100" b="1" dirty="0" smtClean="0">
                <a:latin typeface="Times New Roman" panose="02020603050405020304" pitchFamily="18" charset="0"/>
                <a:cs typeface="Times New Roman" panose="02020603050405020304" pitchFamily="18" charset="0"/>
              </a:rPr>
              <a:t>Rader </a:t>
            </a:r>
            <a:r>
              <a:rPr lang="en-IN" sz="1100" b="1" dirty="0">
                <a:latin typeface="Times New Roman" panose="02020603050405020304" pitchFamily="18" charset="0"/>
                <a:cs typeface="Times New Roman" panose="02020603050405020304" pitchFamily="18" charset="0"/>
              </a:rPr>
              <a:t>(Radio Detection and Ranging)</a:t>
            </a:r>
            <a:endParaRPr lang="en-IN" sz="1100" dirty="0">
              <a:latin typeface="Times New Roman" panose="02020603050405020304" pitchFamily="18" charset="0"/>
              <a:cs typeface="Times New Roman" panose="02020603050405020304" pitchFamily="18" charset="0"/>
            </a:endParaRPr>
          </a:p>
          <a:p>
            <a:pPr algn="just"/>
            <a:r>
              <a:rPr lang="en-IN" sz="1100" dirty="0">
                <a:latin typeface="Times New Roman" panose="02020603050405020304" pitchFamily="18" charset="0"/>
                <a:cs typeface="Times New Roman" panose="02020603050405020304" pitchFamily="18" charset="0"/>
              </a:rPr>
              <a:t>Rader bounce radio waves to see the surrounding, it is very good at </a:t>
            </a:r>
            <a:r>
              <a:rPr lang="en-IN" sz="1100" dirty="0" smtClean="0">
                <a:latin typeface="Times New Roman" panose="02020603050405020304" pitchFamily="18" charset="0"/>
                <a:cs typeface="Times New Roman" panose="02020603050405020304" pitchFamily="18" charset="0"/>
              </a:rPr>
              <a:t>identifying </a:t>
            </a:r>
            <a:r>
              <a:rPr lang="en-IN" sz="1100" dirty="0">
                <a:latin typeface="Times New Roman" panose="02020603050405020304" pitchFamily="18" charset="0"/>
                <a:cs typeface="Times New Roman" panose="02020603050405020304" pitchFamily="18" charset="0"/>
              </a:rPr>
              <a:t>any metallic object; it can work where camera and lider are also not able to work (poor weather condition</a:t>
            </a:r>
            <a:r>
              <a:rPr lang="en-IN" sz="1100" dirty="0" smtClean="0">
                <a:latin typeface="Times New Roman" panose="02020603050405020304" pitchFamily="18" charset="0"/>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p>
            <a:pPr algn="l"/>
            <a:endParaRPr lang="en-US" sz="1100" dirty="0"/>
          </a:p>
        </p:txBody>
      </p:sp>
    </p:spTree>
    <p:extLst>
      <p:ext uri="{BB962C8B-B14F-4D97-AF65-F5344CB8AC3E}">
        <p14:creationId xmlns:p14="http://schemas.microsoft.com/office/powerpoint/2010/main" val="1733894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F24087BC-230D-4630-81A2-52F8824F84B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bwMode="blackGray">
          <a:xfrm>
            <a:off x="105274" y="1400833"/>
            <a:ext cx="5749425" cy="4175519"/>
          </a:xfrm>
        </p:spPr>
      </p:pic>
      <p:sp>
        <p:nvSpPr>
          <p:cNvPr id="2" name="Title 1">
            <a:extLst>
              <a:ext uri="{FF2B5EF4-FFF2-40B4-BE49-F238E27FC236}">
                <a16:creationId xmlns:a16="http://schemas.microsoft.com/office/drawing/2014/main" id="{C8BE71A9-3DD2-40A0-A793-8A327B7870FD}"/>
              </a:ext>
            </a:extLst>
          </p:cNvPr>
          <p:cNvSpPr>
            <a:spLocks noGrp="1"/>
          </p:cNvSpPr>
          <p:nvPr>
            <p:ph type="title"/>
          </p:nvPr>
        </p:nvSpPr>
        <p:spPr>
          <a:xfrm>
            <a:off x="6226174" y="157768"/>
            <a:ext cx="5876926" cy="1260000"/>
          </a:xfrm>
        </p:spPr>
        <p:txBody>
          <a:bodyPr/>
          <a:lstStyle/>
          <a:p>
            <a:r>
              <a:rPr lang="en-IN" b="1" dirty="0">
                <a:latin typeface="Times New Roman" panose="02020603050405020304" pitchFamily="18" charset="0"/>
                <a:cs typeface="Times New Roman" panose="02020603050405020304" pitchFamily="18" charset="0"/>
              </a:rPr>
              <a:t>Technologies used in autonomous cars: </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9E3F3D3-E33B-4CC0-A31E-7554F6BAEA6C}"/>
              </a:ext>
            </a:extLst>
          </p:cNvPr>
          <p:cNvSpPr>
            <a:spLocks noGrp="1"/>
          </p:cNvSpPr>
          <p:nvPr>
            <p:ph type="body" sz="half" idx="2"/>
          </p:nvPr>
        </p:nvSpPr>
        <p:spPr>
          <a:xfrm>
            <a:off x="6086474" y="1417768"/>
            <a:ext cx="6016626" cy="4690932"/>
          </a:xfrm>
        </p:spPr>
        <p:txBody>
          <a:bodyPr>
            <a:normAutofit fontScale="77500" lnSpcReduction="20000"/>
          </a:bodyPr>
          <a:lstStyle/>
          <a:p>
            <a:pPr lvl="0"/>
            <a:r>
              <a:rPr lang="en-IN" b="1" dirty="0" smtClean="0"/>
              <a:t>La</a:t>
            </a:r>
            <a:r>
              <a:rPr lang="en-IN" sz="1700" b="1" dirty="0" smtClean="0">
                <a:latin typeface="Times New Roman" panose="02020603050405020304" pitchFamily="18" charset="0"/>
                <a:cs typeface="Times New Roman" panose="02020603050405020304" pitchFamily="18" charset="0"/>
              </a:rPr>
              <a:t>ser range finder</a:t>
            </a:r>
            <a:endParaRPr lang="en-IN" sz="1700" dirty="0" smtClean="0">
              <a:latin typeface="Times New Roman" panose="02020603050405020304" pitchFamily="18" charset="0"/>
              <a:cs typeface="Times New Roman" panose="02020603050405020304" pitchFamily="18" charset="0"/>
            </a:endParaRPr>
          </a:p>
          <a:p>
            <a:r>
              <a:rPr lang="en-IN" sz="1700" dirty="0" smtClean="0">
                <a:latin typeface="Times New Roman" panose="02020603050405020304" pitchFamily="18" charset="0"/>
                <a:cs typeface="Times New Roman" panose="02020603050405020304" pitchFamily="18" charset="0"/>
              </a:rPr>
              <a:t>The roof top of an autonomous cars has a rotating camera (capture 3D images of objects even when the weather condition is unclear), lidar, which use laser to find ranges with array of 64 laser beams, it calculate the distance and create an image of objects within the range of 200m . </a:t>
            </a:r>
          </a:p>
          <a:p>
            <a:pPr lvl="0"/>
            <a:r>
              <a:rPr lang="en-IN" sz="1700" b="1" dirty="0" smtClean="0">
                <a:latin typeface="Times New Roman" panose="02020603050405020304" pitchFamily="18" charset="0"/>
                <a:cs typeface="Times New Roman" panose="02020603050405020304" pitchFamily="18" charset="0"/>
              </a:rPr>
              <a:t>Front camera</a:t>
            </a:r>
            <a:endParaRPr lang="en-IN" sz="1700" dirty="0" smtClean="0">
              <a:latin typeface="Times New Roman" panose="02020603050405020304" pitchFamily="18" charset="0"/>
              <a:cs typeface="Times New Roman" panose="02020603050405020304" pitchFamily="18" charset="0"/>
            </a:endParaRPr>
          </a:p>
          <a:p>
            <a:r>
              <a:rPr lang="en-IN" sz="1700" dirty="0" smtClean="0">
                <a:latin typeface="Times New Roman" panose="02020603050405020304" pitchFamily="18" charset="0"/>
                <a:cs typeface="Times New Roman" panose="02020603050405020304" pitchFamily="18" charset="0"/>
              </a:rPr>
              <a:t>Front camera help to see the object that are nearby the car like traffic light, road signs. </a:t>
            </a:r>
          </a:p>
          <a:p>
            <a:pPr lvl="0"/>
            <a:r>
              <a:rPr lang="en-IN" sz="1700" b="1" dirty="0" smtClean="0">
                <a:latin typeface="Times New Roman" panose="02020603050405020304" pitchFamily="18" charset="0"/>
                <a:cs typeface="Times New Roman" panose="02020603050405020304" pitchFamily="18" charset="0"/>
              </a:rPr>
              <a:t>Bumper </a:t>
            </a:r>
            <a:r>
              <a:rPr lang="en-IN" sz="1700" b="1" dirty="0">
                <a:latin typeface="Times New Roman" panose="02020603050405020304" pitchFamily="18" charset="0"/>
                <a:cs typeface="Times New Roman" panose="02020603050405020304" pitchFamily="18" charset="0"/>
              </a:rPr>
              <a:t>mounted radar</a:t>
            </a:r>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There are 4 radars mounted on the front and rear bumper of the car, which help to make aware about objects behind and front of the car </a:t>
            </a:r>
            <a:r>
              <a:rPr lang="en-IN" sz="1700" dirty="0" smtClean="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pPr lvl="0"/>
            <a:r>
              <a:rPr lang="en-IN" sz="1700" b="1" dirty="0">
                <a:latin typeface="Times New Roman" panose="02020603050405020304" pitchFamily="18" charset="0"/>
                <a:cs typeface="Times New Roman" panose="02020603050405020304" pitchFamily="18" charset="0"/>
              </a:rPr>
              <a:t>Aerial for geo location</a:t>
            </a:r>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An aerial on the rear of the car receives information about precise location of car using GPS satellites.</a:t>
            </a:r>
          </a:p>
          <a:p>
            <a:pPr lvl="0"/>
            <a:r>
              <a:rPr lang="en-IN" sz="1700" b="1" dirty="0">
                <a:latin typeface="Times New Roman" panose="02020603050405020304" pitchFamily="18" charset="0"/>
                <a:cs typeface="Times New Roman" panose="02020603050405020304" pitchFamily="18" charset="0"/>
              </a:rPr>
              <a:t>Ultrasonic sensors on rear wheels</a:t>
            </a:r>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Ultrasonic sensors are attached in rear wheels which help to detect and alert about obstacles, it keeps the track of movements of the car.</a:t>
            </a:r>
          </a:p>
          <a:p>
            <a:pPr lvl="0"/>
            <a:r>
              <a:rPr lang="en-IN" sz="1700" b="1" dirty="0">
                <a:latin typeface="Times New Roman" panose="02020603050405020304" pitchFamily="18" charset="0"/>
                <a:cs typeface="Times New Roman" panose="02020603050405020304" pitchFamily="18" charset="0"/>
              </a:rPr>
              <a:t>Inside the car</a:t>
            </a:r>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Altimeters, gyroscopes and tachymeters present inside the car detect the position of the car with various parameters by calculating highly accurate data </a:t>
            </a:r>
            <a:r>
              <a:rPr lang="en-IN" sz="1700" dirty="0" smtClean="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4386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E1DA-3FCD-4498-BCBB-3618ED94736C}"/>
              </a:ext>
            </a:extLst>
          </p:cNvPr>
          <p:cNvSpPr>
            <a:spLocks noGrp="1"/>
          </p:cNvSpPr>
          <p:nvPr>
            <p:ph type="title"/>
          </p:nvPr>
        </p:nvSpPr>
        <p:spPr/>
        <p:txBody>
          <a:bodyPr>
            <a:normAutofit/>
          </a:bodyPr>
          <a:lstStyle/>
          <a:p>
            <a:r>
              <a:rPr lang="en-US" sz="5400" dirty="0" smtClean="0">
                <a:latin typeface="Times New Roman" panose="02020603050405020304" pitchFamily="18" charset="0"/>
                <a:cs typeface="Times New Roman" panose="02020603050405020304" pitchFamily="18" charset="0"/>
              </a:rPr>
              <a:t>							working</a:t>
            </a:r>
            <a:endParaRPr lang="en-US" sz="5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BECD2AB-7B57-4093-A2C5-E0BA9203854D}"/>
              </a:ext>
            </a:extLst>
          </p:cNvPr>
          <p:cNvSpPr>
            <a:spLocks noGrp="1"/>
          </p:cNvSpPr>
          <p:nvPr>
            <p:ph type="body" idx="1"/>
          </p:nvPr>
        </p:nvSpPr>
        <p:spPr/>
        <p:txBody>
          <a:bodyPr/>
          <a:lstStyle/>
          <a:p>
            <a:endParaRPr lang="en-US" dirty="0"/>
          </a:p>
        </p:txBody>
      </p:sp>
      <p:pic>
        <p:nvPicPr>
          <p:cNvPr id="15" name="Content Placeholder 14">
            <a:extLst>
              <a:ext uri="{FF2B5EF4-FFF2-40B4-BE49-F238E27FC236}">
                <a16:creationId xmlns:a16="http://schemas.microsoft.com/office/drawing/2014/main" id="{87835C94-AD92-45FD-BF85-1265B76BF5C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blackGray">
          <a:xfrm>
            <a:off x="687266" y="3008444"/>
            <a:ext cx="5199305" cy="2639749"/>
          </a:xfrm>
        </p:spPr>
      </p:pic>
      <p:sp>
        <p:nvSpPr>
          <p:cNvPr id="5" name="Text Placeholder 4">
            <a:extLst>
              <a:ext uri="{FF2B5EF4-FFF2-40B4-BE49-F238E27FC236}">
                <a16:creationId xmlns:a16="http://schemas.microsoft.com/office/drawing/2014/main" id="{C97B01CB-70D1-4DA6-A9BF-B0BA77A1609B}"/>
              </a:ext>
            </a:extLst>
          </p:cNvPr>
          <p:cNvSpPr>
            <a:spLocks noGrp="1"/>
          </p:cNvSpPr>
          <p:nvPr>
            <p:ph type="body" sz="quarter" idx="3"/>
          </p:nvPr>
        </p:nvSpPr>
        <p:spPr/>
        <p:txBody>
          <a:bodyPr/>
          <a:lstStyle/>
          <a:p>
            <a:endParaRPr lang="en-US" dirty="0"/>
          </a:p>
        </p:txBody>
      </p:sp>
      <p:pic>
        <p:nvPicPr>
          <p:cNvPr id="17" name="Content Placeholder 16">
            <a:extLst>
              <a:ext uri="{FF2B5EF4-FFF2-40B4-BE49-F238E27FC236}">
                <a16:creationId xmlns:a16="http://schemas.microsoft.com/office/drawing/2014/main" id="{11D36F2E-D9FF-449E-BC2E-9CC0051EC5F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bwMode="blackGray">
          <a:xfrm>
            <a:off x="6298270" y="2870200"/>
            <a:ext cx="5228443" cy="2916238"/>
          </a:xfrm>
        </p:spPr>
      </p:pic>
    </p:spTree>
    <p:extLst>
      <p:ext uri="{BB962C8B-B14F-4D97-AF65-F5344CB8AC3E}">
        <p14:creationId xmlns:p14="http://schemas.microsoft.com/office/powerpoint/2010/main" val="351326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gn="ctr"/>
            <a:r>
              <a:rPr lang="en-IN" dirty="0" smtClean="0">
                <a:latin typeface="Times New Roman" panose="02020603050405020304" pitchFamily="18" charset="0"/>
                <a:cs typeface="Times New Roman" panose="02020603050405020304" pitchFamily="18" charset="0"/>
              </a:rPr>
              <a:t>How sensors work in autonomous car</a:t>
            </a:r>
            <a:endParaRPr lang="en-IN" dirty="0">
              <a:latin typeface="Times New Roman" panose="02020603050405020304" pitchFamily="18" charset="0"/>
              <a:cs typeface="Times New Roman" panose="02020603050405020304" pitchFamily="18" charset="0"/>
            </a:endParaRPr>
          </a:p>
        </p:txBody>
      </p:sp>
      <p:pic>
        <p:nvPicPr>
          <p:cNvPr id="10" name="Picture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6239" y="2111375"/>
            <a:ext cx="6310560" cy="3921125"/>
          </a:xfrm>
        </p:spPr>
      </p:pic>
    </p:spTree>
    <p:extLst>
      <p:ext uri="{BB962C8B-B14F-4D97-AF65-F5344CB8AC3E}">
        <p14:creationId xmlns:p14="http://schemas.microsoft.com/office/powerpoint/2010/main" val="2759202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ctr"/>
            <a:r>
              <a:rPr lang="en-IN" sz="4000" dirty="0" smtClean="0">
                <a:latin typeface="Times New Roman" panose="02020603050405020304" pitchFamily="18" charset="0"/>
                <a:cs typeface="Times New Roman" panose="02020603050405020304" pitchFamily="18" charset="0"/>
              </a:rPr>
              <a:t>Levels of autonomous cars</a:t>
            </a:r>
            <a:endParaRPr lang="en-IN" sz="4000" dirty="0">
              <a:latin typeface="Times New Roman" panose="02020603050405020304" pitchFamily="18" charset="0"/>
              <a:cs typeface="Times New Roman" panose="02020603050405020304" pitchFamily="18" charset="0"/>
            </a:endParaRP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6039" y="1870075"/>
            <a:ext cx="8340559" cy="3921125"/>
          </a:xfrm>
        </p:spPr>
      </p:pic>
    </p:spTree>
    <p:extLst>
      <p:ext uri="{BB962C8B-B14F-4D97-AF65-F5344CB8AC3E}">
        <p14:creationId xmlns:p14="http://schemas.microsoft.com/office/powerpoint/2010/main" val="226945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2.xml><?xml version="1.0" encoding="utf-8"?>
<ds:datastoreItem xmlns:ds="http://schemas.openxmlformats.org/officeDocument/2006/customXml" ds:itemID="{0EC94942-C689-461B-8649-1FD863C6BA2B}">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customXml/itemProps3.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1436</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Times New Roman</vt:lpstr>
      <vt:lpstr>Celestial</vt:lpstr>
      <vt:lpstr>Comparative Analysis of software based intelligent autonomous driving architectures   </vt:lpstr>
      <vt:lpstr>Autonomous cars</vt:lpstr>
      <vt:lpstr>History</vt:lpstr>
      <vt:lpstr>Why autonomous car is future ?</vt:lpstr>
      <vt:lpstr>Things that help  autonomous cars to drive </vt:lpstr>
      <vt:lpstr>Technologies used in autonomous cars: </vt:lpstr>
      <vt:lpstr>       working</vt:lpstr>
      <vt:lpstr>How sensors work in autonomous car</vt:lpstr>
      <vt:lpstr>Levels of autonomous cars</vt:lpstr>
      <vt:lpstr>planning</vt:lpstr>
      <vt:lpstr>Advantages and disadvantages</vt:lpstr>
      <vt:lpstr>      Why this topic ?</vt:lpstr>
      <vt:lpstr>      OBJECTIVES</vt:lpstr>
      <vt:lpstr>Expected OUTCOME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2019-11-29T04:54:14Z</dcterms:created>
  <dcterms:modified xsi:type="dcterms:W3CDTF">2019-11-30T14:40:16Z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